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17" r:id="rId54"/>
    <p:sldId id="308" r:id="rId55"/>
    <p:sldId id="309" r:id="rId56"/>
    <p:sldId id="310" r:id="rId57"/>
    <p:sldId id="311" r:id="rId58"/>
    <p:sldId id="312" r:id="rId59"/>
    <p:sldId id="313" r:id="rId60"/>
    <p:sldId id="314" r:id="rId61"/>
    <p:sldId id="315"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154" autoAdjust="0"/>
  </p:normalViewPr>
  <p:slideViewPr>
    <p:cSldViewPr>
      <p:cViewPr varScale="1">
        <p:scale>
          <a:sx n="83" d="100"/>
          <a:sy n="83" d="100"/>
        </p:scale>
        <p:origin x="13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12.6.2018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12.6.2018</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giyimvemoda.com/moda-sozlugu/hippi-modasi-ve-hippi-giyim-tarzi/18" TargetMode="External"/><Relationship Id="rId2" Type="http://schemas.openxmlformats.org/officeDocument/2006/relationships/hyperlink" Target="http://www.giyimvemoda.com/moda-sozlugu/mod-modasi-nedir/333"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http/www.giyimvemoda.com/moda-dunyasi/mini-etegi-kim-icat-etti/318"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dirty="0"/>
          </a:p>
        </p:txBody>
      </p:sp>
      <p:sp>
        <p:nvSpPr>
          <p:cNvPr id="3" name="2 Alt Başlık"/>
          <p:cNvSpPr>
            <a:spLocks noGrp="1"/>
          </p:cNvSpPr>
          <p:nvPr>
            <p:ph type="subTitle" idx="1"/>
          </p:nvPr>
        </p:nvSpPr>
        <p:spPr/>
        <p:txBody>
          <a:bodyPr/>
          <a:lstStyle/>
          <a:p>
            <a:endParaRPr lang="tr-TR"/>
          </a:p>
        </p:txBody>
      </p:sp>
      <p:pic>
        <p:nvPicPr>
          <p:cNvPr id="4" name="3 Resim" descr="1960'li Yıllarda Moda"/>
          <p:cNvPicPr/>
          <p:nvPr/>
        </p:nvPicPr>
        <p:blipFill>
          <a:blip r:embed="rId2" cstate="print"/>
          <a:srcRect/>
          <a:stretch>
            <a:fillRect/>
          </a:stretch>
        </p:blipFill>
        <p:spPr bwMode="auto">
          <a:xfrm>
            <a:off x="575556" y="1124744"/>
            <a:ext cx="7992888" cy="4248471"/>
          </a:xfrm>
          <a:prstGeom prst="roundRect">
            <a:avLst>
              <a:gd name="adj" fmla="val 4167"/>
            </a:avLst>
          </a:prstGeom>
          <a:solidFill>
            <a:srgbClr val="FFFFFF"/>
          </a:solidFill>
          <a:ln w="76200" cap="sq">
            <a:solidFill>
              <a:schemeClr val="bg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467544" y="2204864"/>
            <a:ext cx="7854696" cy="3424344"/>
          </a:xfrm>
        </p:spPr>
        <p:txBody>
          <a:bodyPr>
            <a:normAutofit/>
          </a:bodyPr>
          <a:lstStyle/>
          <a:p>
            <a:r>
              <a:rPr lang="tr-TR" dirty="0" smtClean="0"/>
              <a:t>1960’larda kıyafetler darlaşmış, elbiseler kısalmış, renkler artmış ve aksesuarlar giderek daha da çok göze çarpmaya başlamıştır.</a:t>
            </a:r>
          </a:p>
          <a:p>
            <a:r>
              <a:rPr lang="tr-TR" dirty="0" smtClean="0"/>
              <a:t>Prenses görünümü ise her dönem var. Kabarık etekler şapkalarla, aksesuarlarla daha da kuvvetlendirilmiştir.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52226" name="Picture 2" descr="İlgili resim"/>
          <p:cNvPicPr>
            <a:picLocks noChangeAspect="1" noChangeArrowheads="1"/>
          </p:cNvPicPr>
          <p:nvPr/>
        </p:nvPicPr>
        <p:blipFill>
          <a:blip r:embed="rId2" cstate="print"/>
          <a:srcRect/>
          <a:stretch>
            <a:fillRect/>
          </a:stretch>
        </p:blipFill>
        <p:spPr bwMode="auto">
          <a:xfrm>
            <a:off x="2320690" y="548680"/>
            <a:ext cx="4502621" cy="6089039"/>
          </a:xfrm>
          <a:prstGeom prst="rect">
            <a:avLst/>
          </a:prstGeom>
          <a:ln w="228600" cap="sq" cmpd="thickThin">
            <a:solidFill>
              <a:schemeClr val="accent1"/>
            </a:solidFill>
            <a:prstDash val="solid"/>
            <a:miter lim="800000"/>
          </a:ln>
          <a:effectLst>
            <a:innerShdw blurRad="76200">
              <a:srgbClr val="000000"/>
            </a:inn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9552" y="1484784"/>
            <a:ext cx="7854696" cy="3856392"/>
          </a:xfrm>
        </p:spPr>
        <p:txBody>
          <a:bodyPr>
            <a:normAutofit/>
          </a:bodyPr>
          <a:lstStyle/>
          <a:p>
            <a:pPr algn="ctr"/>
            <a:r>
              <a:rPr lang="tr-TR" sz="2800" dirty="0" smtClean="0"/>
              <a:t>1960’larda </a:t>
            </a:r>
            <a:r>
              <a:rPr lang="tr-TR" sz="2800" dirty="0" err="1" smtClean="0"/>
              <a:t>feminen</a:t>
            </a:r>
            <a:r>
              <a:rPr lang="tr-TR" sz="2800" dirty="0" smtClean="0"/>
              <a:t> görüntü </a:t>
            </a:r>
            <a:r>
              <a:rPr lang="tr-TR" sz="2800" dirty="0" err="1" smtClean="0"/>
              <a:t>maskülen</a:t>
            </a:r>
            <a:r>
              <a:rPr lang="tr-TR" sz="2800" dirty="0" smtClean="0"/>
              <a:t> parçalarla birleşmeye başlamıştır.</a:t>
            </a:r>
          </a:p>
          <a:p>
            <a:pPr algn="ctr"/>
            <a:r>
              <a:rPr lang="tr-TR" sz="2800" dirty="0" smtClean="0"/>
              <a:t>Şimdilerle çok sevdiğimiz desenlerden çizgiler ve kareler ise yine 1960’larda ortaya çıkmıştır.</a:t>
            </a:r>
          </a:p>
          <a:p>
            <a:pPr algn="ctr"/>
            <a:r>
              <a:rPr lang="tr-TR" sz="2800" dirty="0" smtClean="0"/>
              <a:t>Şapka ve eldiven o dönemin kıyafette vazgeçilmez bir tamamlayıcısı olmuştur.</a:t>
            </a:r>
          </a:p>
          <a:p>
            <a:pPr algn="ctr"/>
            <a:r>
              <a:rPr lang="tr-TR" sz="2800" dirty="0" smtClean="0"/>
              <a:t>Ayakkabılarda ”beyaz” modeller öne çıkmıştır.</a:t>
            </a:r>
          </a:p>
          <a:p>
            <a:pPr algn="ctr"/>
            <a:endParaRPr lang="tr-T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60lar-modasi-beyaz-ayakkabilar-beyaz-cizmeler.jpg"/>
          <p:cNvPicPr/>
          <p:nvPr/>
        </p:nvPicPr>
        <p:blipFill>
          <a:blip r:embed="rId2" cstate="print"/>
          <a:srcRect/>
          <a:stretch>
            <a:fillRect/>
          </a:stretch>
        </p:blipFill>
        <p:spPr bwMode="auto">
          <a:xfrm>
            <a:off x="1559074" y="1524000"/>
            <a:ext cx="6025852" cy="4497288"/>
          </a:xfrm>
          <a:prstGeom prst="rect">
            <a:avLst/>
          </a:prstGeom>
          <a:ln w="228600" cap="sq" cmpd="thickThin">
            <a:solidFill>
              <a:schemeClr val="accent1"/>
            </a:solidFill>
            <a:prstDash val="solid"/>
            <a:miter lim="800000"/>
          </a:ln>
          <a:effectLst>
            <a:innerShdw blurRad="76200">
              <a:srgbClr val="000000"/>
            </a:inn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9552" y="1844824"/>
            <a:ext cx="7854696" cy="2488240"/>
          </a:xfrm>
        </p:spPr>
        <p:txBody>
          <a:bodyPr>
            <a:noAutofit/>
          </a:bodyPr>
          <a:lstStyle/>
          <a:p>
            <a:pPr algn="ctr"/>
            <a:r>
              <a:rPr lang="tr-TR" sz="2400" dirty="0" smtClean="0"/>
              <a:t>1960’ların modasında şapkalar, kalem etekler, mini elbiseler, </a:t>
            </a:r>
            <a:r>
              <a:rPr lang="tr-TR" sz="2400" dirty="0" err="1" smtClean="0"/>
              <a:t>kaşkollar</a:t>
            </a:r>
            <a:r>
              <a:rPr lang="tr-TR" sz="2400" dirty="0" smtClean="0"/>
              <a:t>, desenler, büyük kolyeler ve küpeler, kabarık etekler, etoller ve broşlar vazgeçilmezdi.</a:t>
            </a:r>
          </a:p>
          <a:p>
            <a:pPr algn="ctr"/>
            <a:r>
              <a:rPr lang="tr-TR" sz="2400" dirty="0" err="1" smtClean="0"/>
              <a:t>Pucci</a:t>
            </a:r>
            <a:r>
              <a:rPr lang="tr-TR" sz="2400" dirty="0" smtClean="0"/>
              <a:t> gibi İtalyan tasarımcılar basit ipek örme giysilerini sanat eserlerine dönüştüren </a:t>
            </a:r>
            <a:r>
              <a:rPr lang="tr-TR" sz="2400" dirty="0" err="1" smtClean="0"/>
              <a:t>psychedelic</a:t>
            </a:r>
            <a:r>
              <a:rPr lang="tr-TR" sz="2400" dirty="0" smtClean="0"/>
              <a:t> palet renkleri yarattı.</a:t>
            </a:r>
          </a:p>
          <a:p>
            <a:pPr algn="ctr"/>
            <a:r>
              <a:rPr lang="tr-TR" sz="2400" dirty="0" smtClean="0"/>
              <a:t>Amerikalı tasarımcılar rahat, komplikasyonsuz spor giyiminde mükemmeldi.</a:t>
            </a:r>
          </a:p>
          <a:p>
            <a:pPr algn="ctr"/>
            <a:r>
              <a:rPr lang="tr-TR" sz="2400" dirty="0" smtClean="0"/>
              <a:t> Fransız </a:t>
            </a:r>
            <a:r>
              <a:rPr lang="tr-TR" sz="2400" dirty="0" err="1" smtClean="0"/>
              <a:t>couture</a:t>
            </a:r>
            <a:r>
              <a:rPr lang="tr-TR" sz="2400" dirty="0" smtClean="0"/>
              <a:t> (çoğunlukla </a:t>
            </a:r>
            <a:r>
              <a:rPr lang="tr-TR" sz="2400" b="1" dirty="0" err="1" smtClean="0"/>
              <a:t>Yves</a:t>
            </a:r>
            <a:r>
              <a:rPr lang="tr-TR" sz="2400" b="1" dirty="0" smtClean="0"/>
              <a:t> Saint </a:t>
            </a:r>
            <a:r>
              <a:rPr lang="tr-TR" sz="2400" b="1" dirty="0" err="1" smtClean="0"/>
              <a:t>Laurent</a:t>
            </a:r>
            <a:r>
              <a:rPr lang="tr-TR" sz="2400" dirty="0" err="1" smtClean="0"/>
              <a:t>'ın</a:t>
            </a:r>
            <a:r>
              <a:rPr lang="tr-TR" sz="2400" dirty="0" smtClean="0"/>
              <a:t> etkisi altında) diğer fikirleri araştırdı</a:t>
            </a:r>
          </a:p>
          <a:p>
            <a:pPr algn="ctr"/>
            <a:endParaRPr lang="tr-T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60lar-yves-saint-laurent-tasarimlari-dior.jpg"/>
          <p:cNvPicPr/>
          <p:nvPr/>
        </p:nvPicPr>
        <p:blipFill>
          <a:blip r:embed="rId2" cstate="print"/>
          <a:srcRect/>
          <a:stretch>
            <a:fillRect/>
          </a:stretch>
        </p:blipFill>
        <p:spPr bwMode="auto">
          <a:xfrm>
            <a:off x="1259632" y="836712"/>
            <a:ext cx="6601916" cy="5577408"/>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3400" y="1340768"/>
            <a:ext cx="7854696" cy="3640368"/>
          </a:xfrm>
        </p:spPr>
        <p:txBody>
          <a:bodyPr>
            <a:normAutofit/>
          </a:bodyPr>
          <a:lstStyle/>
          <a:p>
            <a:pPr algn="ctr"/>
            <a:r>
              <a:rPr lang="tr-TR" b="1" dirty="0" smtClean="0"/>
              <a:t>60'lar Saç Modelleri</a:t>
            </a:r>
            <a:endParaRPr lang="tr-TR" dirty="0" smtClean="0"/>
          </a:p>
          <a:p>
            <a:pPr algn="ctr"/>
            <a:r>
              <a:rPr lang="tr-TR" dirty="0" smtClean="0"/>
              <a:t>Saç modellerinde hafiften de olsa 50’lerin esintileri var. Saçlar genellikle kısa yada omuz hizasında kesimlerle kullanılmıştır.</a:t>
            </a:r>
          </a:p>
          <a:p>
            <a:pPr algn="ctr"/>
            <a:r>
              <a:rPr lang="tr-TR" dirty="0" smtClean="0"/>
              <a:t>Kaşın bir yada iki parmak üstünde </a:t>
            </a:r>
            <a:r>
              <a:rPr lang="tr-TR" dirty="0" err="1" smtClean="0"/>
              <a:t>kahküllü</a:t>
            </a:r>
            <a:r>
              <a:rPr lang="tr-TR" dirty="0" smtClean="0"/>
              <a:t> kısa saçlar da oldukça popüler. Çoğunlukla küt kesimler kullanılmış olmasına rağmen bazı yerlerinde çok kısa erkek saçına yakın kesimlerde kullanılmıştır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60lar-sac-modelleri.jpg"/>
          <p:cNvPicPr/>
          <p:nvPr/>
        </p:nvPicPr>
        <p:blipFill>
          <a:blip r:embed="rId2" cstate="print"/>
          <a:srcRect/>
          <a:stretch>
            <a:fillRect/>
          </a:stretch>
        </p:blipFill>
        <p:spPr bwMode="auto">
          <a:xfrm>
            <a:off x="1691680" y="836712"/>
            <a:ext cx="5715000" cy="571500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3400" y="1340768"/>
            <a:ext cx="7854696" cy="4536504"/>
          </a:xfrm>
        </p:spPr>
        <p:txBody>
          <a:bodyPr>
            <a:normAutofit lnSpcReduction="10000"/>
          </a:bodyPr>
          <a:lstStyle/>
          <a:p>
            <a:pPr algn="ctr"/>
            <a:r>
              <a:rPr lang="tr-TR" dirty="0" smtClean="0"/>
              <a:t>Üst kısmında geriye doğru </a:t>
            </a:r>
            <a:r>
              <a:rPr lang="tr-TR" dirty="0" err="1" smtClean="0"/>
              <a:t>krepelenmiş</a:t>
            </a:r>
            <a:r>
              <a:rPr lang="tr-TR" dirty="0" smtClean="0"/>
              <a:t> ve sadece uçları dışa doğru fönlenmiş saçlar çok kullanılmıştır. Bu tip saç modelleri kalın taçlarla yada kalın saç bantlarıyla süslenmiştir. Bunun yanı sıra yandan ayrılmış arkası kabarık topuz modelleri de oldukça popüler.</a:t>
            </a:r>
          </a:p>
          <a:p>
            <a:pPr algn="ctr"/>
            <a:r>
              <a:rPr lang="tr-TR" dirty="0" smtClean="0"/>
              <a:t>Birde saç faulleri kısa bırakılan saç kesimleri uygulanmış ve bu fauller yanağa yapıştırılarak kullanılmış.</a:t>
            </a:r>
          </a:p>
          <a:p>
            <a:pPr algn="ctr"/>
            <a:r>
              <a:rPr lang="tr-TR" dirty="0" smtClean="0"/>
              <a:t>Saç renklerine gelince doğallıktan vazgeçilmemiş sarı tonları, kahve tonları ve siyah en çok kullanılan renklerden olmaya devam etmiştir..</a:t>
            </a:r>
          </a:p>
          <a:p>
            <a:pPr algn="ct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3400" y="1484784"/>
            <a:ext cx="7854696" cy="3496352"/>
          </a:xfrm>
        </p:spPr>
        <p:txBody>
          <a:bodyPr>
            <a:normAutofit/>
          </a:bodyPr>
          <a:lstStyle/>
          <a:p>
            <a:pPr algn="ctr"/>
            <a:r>
              <a:rPr lang="tr-TR" b="1" dirty="0" smtClean="0"/>
              <a:t>         60'lar Makyajı</a:t>
            </a:r>
            <a:endParaRPr lang="tr-TR" dirty="0" smtClean="0"/>
          </a:p>
          <a:p>
            <a:pPr algn="ctr"/>
            <a:r>
              <a:rPr lang="tr-TR" dirty="0" smtClean="0"/>
              <a:t>60’lardaki makyajlar genellikle abartılı göz makyajlarıyla ön plana çıkıyor. (</a:t>
            </a:r>
            <a:r>
              <a:rPr lang="tr-TR" dirty="0" err="1" smtClean="0"/>
              <a:t>Twiggy</a:t>
            </a:r>
            <a:r>
              <a:rPr lang="tr-TR" dirty="0" smtClean="0"/>
              <a:t>)</a:t>
            </a:r>
          </a:p>
          <a:p>
            <a:pPr algn="ctr"/>
            <a:r>
              <a:rPr lang="tr-TR" dirty="0" smtClean="0"/>
              <a:t>50’lerde dudaklar ön plandayken bu dönemde gözler ön plana çıkıyor.</a:t>
            </a:r>
          </a:p>
          <a:p>
            <a:pPr algn="ctr"/>
            <a:r>
              <a:rPr lang="tr-TR" dirty="0" smtClean="0"/>
              <a:t>Kırmızı ruj yerine pembe alt tonlu </a:t>
            </a:r>
            <a:r>
              <a:rPr lang="tr-TR" dirty="0" err="1" smtClean="0"/>
              <a:t>nude</a:t>
            </a:r>
            <a:r>
              <a:rPr lang="tr-TR" dirty="0" smtClean="0"/>
              <a:t> rujlar ve çok açık renk rujlar tercih edilmiş.</a:t>
            </a:r>
          </a:p>
          <a:p>
            <a:pPr algn="ct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9552" y="1340768"/>
            <a:ext cx="7854696" cy="1752600"/>
          </a:xfrm>
        </p:spPr>
        <p:txBody>
          <a:bodyPr>
            <a:noAutofit/>
          </a:bodyPr>
          <a:lstStyle/>
          <a:p>
            <a:pPr algn="ctr"/>
            <a:r>
              <a:rPr lang="tr-TR" sz="2400" b="1" dirty="0" smtClean="0"/>
              <a:t>Hazır giyim</a:t>
            </a:r>
            <a:r>
              <a:rPr lang="tr-TR" sz="2400" dirty="0" smtClean="0"/>
              <a:t>deki yeniliklerle birlikte “moda” alt sınıfların da ulaşabileceği bir şey olmaya başlamıştır 60’lı yıllarda. Kot pantolonlar, parkalar, hazır gömlekler ve hazır elbiseler </a:t>
            </a:r>
            <a:r>
              <a:rPr lang="tr-TR" sz="2400" dirty="0" err="1" smtClean="0"/>
              <a:t>haute</a:t>
            </a:r>
            <a:r>
              <a:rPr lang="tr-TR" sz="2400" dirty="0" smtClean="0"/>
              <a:t> </a:t>
            </a:r>
            <a:r>
              <a:rPr lang="tr-TR" sz="2400" dirty="0" err="1" smtClean="0"/>
              <a:t>couture’u</a:t>
            </a:r>
            <a:r>
              <a:rPr lang="tr-TR" sz="2400" dirty="0" smtClean="0"/>
              <a:t> geri plana itmiştir. </a:t>
            </a:r>
          </a:p>
          <a:p>
            <a:pPr algn="ctr"/>
            <a:r>
              <a:rPr lang="tr-TR" sz="2400" dirty="0" smtClean="0"/>
              <a:t>Seçkin ve zengin insanların giydiği tasarım elbiselerin yanı sıra genç kesim sayesinde ekonomik ürünler de piyasaya sürülmüş ve </a:t>
            </a:r>
            <a:r>
              <a:rPr lang="tr-TR" sz="2400" b="1" dirty="0" err="1" smtClean="0"/>
              <a:t>pret</a:t>
            </a:r>
            <a:r>
              <a:rPr lang="tr-TR" sz="2400" b="1" dirty="0" smtClean="0"/>
              <a:t> a </a:t>
            </a:r>
            <a:r>
              <a:rPr lang="tr-TR" sz="2400" b="1" dirty="0" err="1" smtClean="0"/>
              <a:t>porter</a:t>
            </a:r>
            <a:r>
              <a:rPr lang="tr-TR" sz="2400" b="1" dirty="0" smtClean="0"/>
              <a:t> </a:t>
            </a:r>
            <a:r>
              <a:rPr lang="tr-TR" sz="2400" dirty="0" smtClean="0"/>
              <a:t>yani </a:t>
            </a:r>
            <a:r>
              <a:rPr lang="tr-TR" sz="2400" b="1" dirty="0" smtClean="0"/>
              <a:t>hazır giyim</a:t>
            </a:r>
            <a:r>
              <a:rPr lang="tr-TR" sz="2400" dirty="0" smtClean="0"/>
              <a:t> bu </a:t>
            </a:r>
            <a:r>
              <a:rPr lang="tr-TR" sz="2400" dirty="0" err="1" smtClean="0"/>
              <a:t>sayese</a:t>
            </a:r>
            <a:r>
              <a:rPr lang="tr-TR" sz="2400" dirty="0" smtClean="0"/>
              <a:t> ortaya çıkmış ve gelişerek günümüze kadar gelmiş büyük bir sektör olmuştur.</a:t>
            </a:r>
          </a:p>
          <a:p>
            <a:pPr algn="ctr"/>
            <a:endParaRPr lang="tr-T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60lar-modasi-makyaj-trendleri.jpg"/>
          <p:cNvPicPr/>
          <p:nvPr/>
        </p:nvPicPr>
        <p:blipFill>
          <a:blip r:embed="rId2" cstate="print"/>
          <a:srcRect/>
          <a:stretch>
            <a:fillRect/>
          </a:stretch>
        </p:blipFill>
        <p:spPr bwMode="auto">
          <a:xfrm>
            <a:off x="1187624" y="1340768"/>
            <a:ext cx="6822703" cy="4862091"/>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3400" y="1412776"/>
            <a:ext cx="7854696" cy="4392488"/>
          </a:xfrm>
        </p:spPr>
        <p:txBody>
          <a:bodyPr>
            <a:normAutofit fontScale="85000" lnSpcReduction="10000"/>
          </a:bodyPr>
          <a:lstStyle/>
          <a:p>
            <a:pPr algn="ctr"/>
            <a:r>
              <a:rPr lang="tr-TR" b="1" dirty="0" smtClean="0"/>
              <a:t>           60'larda Kıyafetler</a:t>
            </a:r>
            <a:endParaRPr lang="tr-TR" dirty="0" smtClean="0"/>
          </a:p>
          <a:p>
            <a:pPr algn="ctr"/>
            <a:r>
              <a:rPr lang="tr-TR" dirty="0" smtClean="0"/>
              <a:t>50’lere nazaran 60’ların bayanları daha zayıf ve ince yapılılar. Giyimlerinde de düz kesim bele oturmayan elbiseler ve bluzlar tercih etmişlerdir.</a:t>
            </a:r>
          </a:p>
          <a:p>
            <a:pPr algn="ctr"/>
            <a:r>
              <a:rPr lang="tr-TR" dirty="0" smtClean="0"/>
              <a:t>Diz hizasında yada diz üstünde etek boyları kullanılmış ve ince </a:t>
            </a:r>
            <a:r>
              <a:rPr lang="tr-TR" dirty="0" err="1" smtClean="0"/>
              <a:t>pileli</a:t>
            </a:r>
            <a:r>
              <a:rPr lang="tr-TR" dirty="0" smtClean="0"/>
              <a:t> etekler ve düz önden kalın </a:t>
            </a:r>
            <a:r>
              <a:rPr lang="tr-TR" dirty="0" err="1" smtClean="0"/>
              <a:t>pileli</a:t>
            </a:r>
            <a:r>
              <a:rPr lang="tr-TR" dirty="0" smtClean="0"/>
              <a:t> etekler tercih edilmiştir.</a:t>
            </a:r>
          </a:p>
          <a:p>
            <a:pPr algn="ctr"/>
            <a:r>
              <a:rPr lang="tr-TR" dirty="0" smtClean="0"/>
              <a:t>Kolsuz, yakası kapalı, bisiklet yada balıkçı yaka üstler kullanılmış ve en çok bebe yakalar tercih edilmiştir.</a:t>
            </a:r>
          </a:p>
          <a:p>
            <a:pPr algn="ctr"/>
            <a:r>
              <a:rPr lang="tr-TR" dirty="0" smtClean="0"/>
              <a:t>Büyük desenler ve küçük desenlerin hepsi de kullanılmıştır. Hippi akımın etkisiyle çiçek desenleri çok fazla kullanılmıştır.</a:t>
            </a:r>
          </a:p>
          <a:p>
            <a:pPr algn="ctr"/>
            <a:r>
              <a:rPr lang="tr-TR" dirty="0" smtClean="0"/>
              <a:t>Baştan aşağı tek renk giyinmekte oldukça popüler hale gelmiştir.</a:t>
            </a:r>
          </a:p>
          <a:p>
            <a:pPr algn="ct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0962" name="Picture 2" descr="1960 kıyafet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620713"/>
            <a:ext cx="6048375" cy="604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3400" y="1340768"/>
            <a:ext cx="7854696" cy="3640368"/>
          </a:xfrm>
        </p:spPr>
        <p:txBody>
          <a:bodyPr>
            <a:normAutofit fontScale="92500" lnSpcReduction="10000"/>
          </a:bodyPr>
          <a:lstStyle/>
          <a:p>
            <a:pPr algn="ctr"/>
            <a:r>
              <a:rPr lang="tr-TR" dirty="0" smtClean="0"/>
              <a:t>Panço tarzı kabanlar en çok kullanılanlar arasında. Gömlek elbiselerle yada jileler de oldukça trend.</a:t>
            </a:r>
          </a:p>
          <a:p>
            <a:pPr algn="ctr"/>
            <a:r>
              <a:rPr lang="tr-TR" dirty="0" smtClean="0"/>
              <a:t>60’lı yıllara elbisele</a:t>
            </a:r>
            <a:r>
              <a:rPr lang="tr-TR" b="1" dirty="0" smtClean="0"/>
              <a:t>r</a:t>
            </a:r>
            <a:r>
              <a:rPr lang="tr-TR" dirty="0" smtClean="0"/>
              <a:t> </a:t>
            </a:r>
            <a:r>
              <a:rPr lang="tr-TR" dirty="0" err="1" smtClean="0"/>
              <a:t>slim</a:t>
            </a:r>
            <a:r>
              <a:rPr lang="tr-TR" dirty="0" smtClean="0"/>
              <a:t> </a:t>
            </a:r>
            <a:r>
              <a:rPr lang="tr-TR" dirty="0" err="1" smtClean="0"/>
              <a:t>cut</a:t>
            </a:r>
            <a:r>
              <a:rPr lang="tr-TR" dirty="0" smtClean="0"/>
              <a:t>, bele oturanlar elbiseler, iri düğmeli elbiseler,  A kesim </a:t>
            </a:r>
            <a:r>
              <a:rPr lang="tr-TR" dirty="0" err="1" smtClean="0"/>
              <a:t>elbseler</a:t>
            </a:r>
            <a:r>
              <a:rPr lang="tr-TR" dirty="0" smtClean="0"/>
              <a:t>, </a:t>
            </a:r>
            <a:r>
              <a:rPr lang="tr-TR" dirty="0" err="1" smtClean="0"/>
              <a:t>pileli</a:t>
            </a:r>
            <a:r>
              <a:rPr lang="tr-TR" dirty="0" smtClean="0"/>
              <a:t> elbiseler oldukça popüler.</a:t>
            </a:r>
          </a:p>
          <a:p>
            <a:pPr algn="ctr"/>
            <a:r>
              <a:rPr lang="tr-TR" dirty="0" smtClean="0"/>
              <a:t>Koza mantolar, kısa ceketler ve yüksek belli etekler de dönem önemli moda parçalarındandır.</a:t>
            </a:r>
          </a:p>
          <a:p>
            <a:pPr algn="ctr"/>
            <a:r>
              <a:rPr lang="tr-TR" dirty="0" smtClean="0"/>
              <a:t>Mayo ve bikinilerde çizgili ve çiçekli desenler, canlı renkler, tek renk modeller, grafik detaylar ve biyeler çok kullanılmıştır.</a:t>
            </a:r>
          </a:p>
          <a:p>
            <a:pPr algn="ct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13666" name="Picture 2" descr="1960 kıyafetler ile ilgili görsel sonucu"/>
          <p:cNvPicPr>
            <a:picLocks noChangeAspect="1" noChangeArrowheads="1"/>
          </p:cNvPicPr>
          <p:nvPr/>
        </p:nvPicPr>
        <p:blipFill>
          <a:blip r:embed="rId2" cstate="print"/>
          <a:srcRect/>
          <a:stretch>
            <a:fillRect/>
          </a:stretch>
        </p:blipFill>
        <p:spPr bwMode="auto">
          <a:xfrm>
            <a:off x="899592" y="908720"/>
            <a:ext cx="7620000" cy="5295900"/>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12642" name="Picture 2" descr="1960 kıyafetler ile ilgili görsel sonucu"/>
          <p:cNvPicPr>
            <a:picLocks noChangeAspect="1" noChangeArrowheads="1"/>
          </p:cNvPicPr>
          <p:nvPr/>
        </p:nvPicPr>
        <p:blipFill>
          <a:blip r:embed="rId2" cstate="print"/>
          <a:srcRect/>
          <a:stretch>
            <a:fillRect/>
          </a:stretch>
        </p:blipFill>
        <p:spPr bwMode="auto">
          <a:xfrm>
            <a:off x="1037861" y="836712"/>
            <a:ext cx="7068278" cy="5301208"/>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60lar-plaj-modasi-mayo%20ve%20bikini-modasi.jpg"/>
          <p:cNvPicPr/>
          <p:nvPr/>
        </p:nvPicPr>
        <p:blipFill>
          <a:blip r:embed="rId2" cstate="print"/>
          <a:srcRect/>
          <a:stretch>
            <a:fillRect/>
          </a:stretch>
        </p:blipFill>
        <p:spPr bwMode="auto">
          <a:xfrm>
            <a:off x="1691680" y="764704"/>
            <a:ext cx="5724525" cy="5715000"/>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9552" y="908720"/>
            <a:ext cx="7854696" cy="3640368"/>
          </a:xfrm>
        </p:spPr>
        <p:txBody>
          <a:bodyPr>
            <a:normAutofit/>
          </a:bodyPr>
          <a:lstStyle/>
          <a:p>
            <a:pPr algn="ctr"/>
            <a:r>
              <a:rPr lang="tr-TR" b="1" dirty="0" smtClean="0"/>
              <a:t>1960'lı Yıllarda Ayakkabı, Çanta ve Aksesuar Modası</a:t>
            </a:r>
            <a:endParaRPr lang="tr-TR" dirty="0" smtClean="0"/>
          </a:p>
          <a:p>
            <a:pPr algn="ctr"/>
            <a:r>
              <a:rPr lang="tr-TR" dirty="0" smtClean="0"/>
              <a:t>Aksesuarlar;alçak topuklu ve rugan ayakkabılar oldukça popüler.</a:t>
            </a:r>
          </a:p>
          <a:p>
            <a:pPr algn="ctr"/>
            <a:endParaRPr lang="tr-TR" dirty="0"/>
          </a:p>
        </p:txBody>
      </p:sp>
      <p:pic>
        <p:nvPicPr>
          <p:cNvPr id="4" name="3 Resim" descr="http://www.giyimvemoda.com/images/haberici/1960lar-ayakkabi-modasi.jpg"/>
          <p:cNvPicPr/>
          <p:nvPr/>
        </p:nvPicPr>
        <p:blipFill>
          <a:blip r:embed="rId2" cstate="print"/>
          <a:srcRect/>
          <a:stretch>
            <a:fillRect/>
          </a:stretch>
        </p:blipFill>
        <p:spPr bwMode="auto">
          <a:xfrm>
            <a:off x="2312777" y="2780928"/>
            <a:ext cx="4518447" cy="3865612"/>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467544" y="1196752"/>
            <a:ext cx="7854696" cy="2560248"/>
          </a:xfrm>
        </p:spPr>
        <p:txBody>
          <a:bodyPr>
            <a:normAutofit/>
          </a:bodyPr>
          <a:lstStyle/>
          <a:p>
            <a:pPr algn="ctr"/>
            <a:r>
              <a:rPr lang="tr-TR" dirty="0" smtClean="0"/>
              <a:t>Sivri burun ince, minicik topuklu yada kalın, küt ve en fazla 5 cm topuklu ayakkabılar tercih edilerek rahatlık ön plana alınmış görünüyor.</a:t>
            </a:r>
          </a:p>
          <a:p>
            <a:pPr algn="ctr"/>
            <a:r>
              <a:rPr lang="tr-TR" dirty="0" smtClean="0"/>
              <a:t>Bu dönemde diz altı çoraplar çok kullanılmış. Dönemin en renkli trendlerinden birisidir bu güzel ve uzun, desenli ya da düz renk çoraplar.</a:t>
            </a:r>
          </a:p>
          <a:p>
            <a:pPr algn="ct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08546" name="Picture 2" descr="1960 ayakkabı ile ilgili görsel sonucu"/>
          <p:cNvPicPr>
            <a:picLocks noChangeAspect="1" noChangeArrowheads="1"/>
          </p:cNvPicPr>
          <p:nvPr/>
        </p:nvPicPr>
        <p:blipFill>
          <a:blip r:embed="rId2" cstate="print"/>
          <a:srcRect/>
          <a:stretch>
            <a:fillRect/>
          </a:stretch>
        </p:blipFill>
        <p:spPr bwMode="auto">
          <a:xfrm>
            <a:off x="1331640" y="1412776"/>
            <a:ext cx="6486230" cy="4458445"/>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644652" y="4077072"/>
            <a:ext cx="7854696" cy="1752600"/>
          </a:xfrm>
        </p:spPr>
        <p:txBody>
          <a:bodyPr>
            <a:normAutofit fontScale="92500"/>
          </a:bodyPr>
          <a:lstStyle/>
          <a:p>
            <a:pPr algn="ctr"/>
            <a:r>
              <a:rPr lang="tr-TR" dirty="0" smtClean="0"/>
              <a:t>Burjuvazinin egemen olduğu moda olgusu bu dönemde sarsıntıya uğramış ve moda diğer halk kesimlerine de inerek "</a:t>
            </a:r>
            <a:r>
              <a:rPr lang="tr-TR" b="1" dirty="0" err="1" smtClean="0"/>
              <a:t>hippie</a:t>
            </a:r>
            <a:r>
              <a:rPr lang="tr-TR" b="1" dirty="0" smtClean="0"/>
              <a:t> </a:t>
            </a:r>
            <a:r>
              <a:rPr lang="tr-TR" b="1" dirty="0" err="1" smtClean="0"/>
              <a:t>look</a:t>
            </a:r>
            <a:r>
              <a:rPr lang="tr-TR" dirty="0" err="1" smtClean="0"/>
              <a:t>"akımıyla</a:t>
            </a:r>
            <a:r>
              <a:rPr lang="tr-TR" dirty="0" smtClean="0"/>
              <a:t> beraber büyük çiçekli desenler, kolyeler ve </a:t>
            </a:r>
            <a:r>
              <a:rPr lang="tr-TR" dirty="0" err="1" smtClean="0"/>
              <a:t>jeanlerin</a:t>
            </a:r>
            <a:r>
              <a:rPr lang="tr-TR" dirty="0" smtClean="0"/>
              <a:t> hakimiyeti başlamıştır</a:t>
            </a:r>
            <a:endParaRPr lang="tr-TR" dirty="0"/>
          </a:p>
        </p:txBody>
      </p:sp>
      <p:pic>
        <p:nvPicPr>
          <p:cNvPr id="4" name="3 Resim" descr="http://www.giyimvemoda.com/images/haberici/60larda-desenler.jpg"/>
          <p:cNvPicPr/>
          <p:nvPr/>
        </p:nvPicPr>
        <p:blipFill>
          <a:blip r:embed="rId2" cstate="print"/>
          <a:srcRect/>
          <a:stretch>
            <a:fillRect/>
          </a:stretch>
        </p:blipFill>
        <p:spPr bwMode="auto">
          <a:xfrm>
            <a:off x="1547664" y="764704"/>
            <a:ext cx="5950074" cy="3092574"/>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dizustu-corap-modasi-1960lar.jpg"/>
          <p:cNvPicPr/>
          <p:nvPr/>
        </p:nvPicPr>
        <p:blipFill>
          <a:blip r:embed="rId2" cstate="print"/>
          <a:srcRect/>
          <a:stretch>
            <a:fillRect/>
          </a:stretch>
        </p:blipFill>
        <p:spPr bwMode="auto">
          <a:xfrm>
            <a:off x="1304665" y="1524000"/>
            <a:ext cx="6534671" cy="4497288"/>
          </a:xfrm>
          <a:prstGeom prst="rect">
            <a:avLst/>
          </a:prstGeom>
          <a:ln w="228600" cap="sq" cmpd="thickThin">
            <a:solidFill>
              <a:schemeClr val="accent1"/>
            </a:solidFill>
            <a:prstDash val="solid"/>
            <a:miter lim="800000"/>
          </a:ln>
          <a:effectLst>
            <a:innerShdw blurRad="76200">
              <a:srgbClr val="000000"/>
            </a:inn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3400" y="2132856"/>
            <a:ext cx="7854696" cy="2848280"/>
          </a:xfrm>
        </p:spPr>
        <p:txBody>
          <a:bodyPr>
            <a:normAutofit/>
          </a:bodyPr>
          <a:lstStyle/>
          <a:p>
            <a:pPr algn="ctr"/>
            <a:r>
              <a:rPr lang="tr-TR" dirty="0" smtClean="0"/>
              <a:t>50’lerde eldivenler kısa kullanılmıştı. 60’larda dirseğe kadar yada daha uzun eldivenler kullanılmıştır.</a:t>
            </a:r>
          </a:p>
          <a:p>
            <a:pPr algn="ctr"/>
            <a:r>
              <a:rPr lang="tr-TR" dirty="0" smtClean="0"/>
              <a:t>Çantalar 50’lerdeki gibi kısa saplı, canlı renk tonlarında ve küçük el çantaları olarak karşımıza çıkıyor.</a:t>
            </a:r>
          </a:p>
          <a:p>
            <a:pPr algn="ct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1960lar-canta%20modasi.jpg"/>
          <p:cNvPicPr/>
          <p:nvPr/>
        </p:nvPicPr>
        <p:blipFill>
          <a:blip r:embed="rId2" cstate="print"/>
          <a:srcRect/>
          <a:stretch>
            <a:fillRect/>
          </a:stretch>
        </p:blipFill>
        <p:spPr bwMode="auto">
          <a:xfrm>
            <a:off x="1691680" y="836712"/>
            <a:ext cx="5715000" cy="5715000"/>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9552" y="836712"/>
            <a:ext cx="7854696" cy="2040632"/>
          </a:xfrm>
        </p:spPr>
        <p:txBody>
          <a:bodyPr>
            <a:normAutofit fontScale="85000" lnSpcReduction="20000"/>
          </a:bodyPr>
          <a:lstStyle/>
          <a:p>
            <a:r>
              <a:rPr lang="tr-TR" dirty="0" smtClean="0"/>
              <a:t>Küçük eşarplar  takmak ve </a:t>
            </a:r>
            <a:r>
              <a:rPr lang="tr-TR" dirty="0" err="1" smtClean="0"/>
              <a:t>kahkülleri</a:t>
            </a:r>
            <a:r>
              <a:rPr lang="tr-TR" dirty="0" smtClean="0"/>
              <a:t> çıkarmak çok popülerdi 60lı yıllarda.</a:t>
            </a:r>
          </a:p>
          <a:p>
            <a:r>
              <a:rPr lang="tr-TR" dirty="0" smtClean="0"/>
              <a:t>Şapkalar yine olmazsa olmazlar arasında 60lı yıllarda da.</a:t>
            </a:r>
          </a:p>
          <a:p>
            <a:r>
              <a:rPr lang="tr-TR" dirty="0" smtClean="0"/>
              <a:t>Büyük, vidalı, tek renk özellikle de beyaz renkteki yuvarlak küpeler çok moda.</a:t>
            </a:r>
          </a:p>
          <a:p>
            <a:r>
              <a:rPr lang="tr-TR" dirty="0" smtClean="0"/>
              <a:t> </a:t>
            </a:r>
          </a:p>
          <a:p>
            <a:endParaRPr lang="tr-TR" dirty="0"/>
          </a:p>
        </p:txBody>
      </p:sp>
      <p:pic>
        <p:nvPicPr>
          <p:cNvPr id="4" name="3 Resim" descr="http://www.giyimvemoda.com/images/haberici/1960lar-esarp-sapka-modasi.jpg"/>
          <p:cNvPicPr/>
          <p:nvPr/>
        </p:nvPicPr>
        <p:blipFill>
          <a:blip r:embed="rId2" cstate="print"/>
          <a:srcRect/>
          <a:stretch>
            <a:fillRect/>
          </a:stretch>
        </p:blipFill>
        <p:spPr bwMode="auto">
          <a:xfrm>
            <a:off x="1763688" y="2636912"/>
            <a:ext cx="5715000" cy="3810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dirty="0"/>
          </a:p>
        </p:txBody>
      </p:sp>
      <p:sp>
        <p:nvSpPr>
          <p:cNvPr id="3" name="2 Alt Başlık"/>
          <p:cNvSpPr>
            <a:spLocks noGrp="1"/>
          </p:cNvSpPr>
          <p:nvPr>
            <p:ph type="subTitle" idx="1"/>
          </p:nvPr>
        </p:nvSpPr>
        <p:spPr>
          <a:xfrm>
            <a:off x="611560" y="908720"/>
            <a:ext cx="7854696" cy="1752600"/>
          </a:xfrm>
        </p:spPr>
        <p:txBody>
          <a:bodyPr/>
          <a:lstStyle/>
          <a:p>
            <a:r>
              <a:rPr lang="tr-TR" dirty="0" smtClean="0"/>
              <a:t>Güneş gözlüğü takmak çok popüler ve değişik çerçeveli gözlükler kullanılmış. Genellikle siyah ve beyaz, kalın çerçeveli, kedi gözünü andıran küçük güneş gözlükleri en çok tercih edilenler arasında.</a:t>
            </a:r>
          </a:p>
          <a:p>
            <a:endParaRPr lang="tr-TR" dirty="0"/>
          </a:p>
        </p:txBody>
      </p:sp>
      <p:pic>
        <p:nvPicPr>
          <p:cNvPr id="4" name="3 Resim" descr="http://www.giyimvemoda.com/images/haberici/1960lar-aksesuar-modasi.jpg"/>
          <p:cNvPicPr/>
          <p:nvPr/>
        </p:nvPicPr>
        <p:blipFill>
          <a:blip r:embed="rId2" cstate="print"/>
          <a:srcRect/>
          <a:stretch>
            <a:fillRect/>
          </a:stretch>
        </p:blipFill>
        <p:spPr bwMode="auto">
          <a:xfrm>
            <a:off x="1691680" y="2708920"/>
            <a:ext cx="5715000" cy="3810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3400" y="1844824"/>
            <a:ext cx="7854696" cy="3136312"/>
          </a:xfrm>
        </p:spPr>
        <p:txBody>
          <a:bodyPr>
            <a:normAutofit/>
          </a:bodyPr>
          <a:lstStyle/>
          <a:p>
            <a:pPr algn="ctr"/>
            <a:r>
              <a:rPr lang="tr-TR" b="1" dirty="0" smtClean="0"/>
              <a:t>60'lı Yılların Gelinlik Modelleri</a:t>
            </a:r>
            <a:endParaRPr lang="tr-TR" dirty="0" smtClean="0"/>
          </a:p>
          <a:p>
            <a:pPr algn="ctr"/>
            <a:r>
              <a:rPr lang="tr-TR" dirty="0" smtClean="0"/>
              <a:t>60’lı yılların gelinlik modelleri oldukça zarif modellerden oluşuyor. Gelinliklerde danteller ve dönemin genel özelliği olan çiçek desenleri ya da 3 boyutlu çiçekleri de görmek mümkün. Kumaş olarak ise genellikle tafta ve </a:t>
            </a:r>
            <a:r>
              <a:rPr lang="tr-TR" dirty="0" err="1" smtClean="0"/>
              <a:t>organza</a:t>
            </a:r>
            <a:r>
              <a:rPr lang="tr-TR" dirty="0" smtClean="0"/>
              <a:t> gibi sert kumaşların kullanıldığını görüyoruz.</a:t>
            </a:r>
          </a:p>
          <a:p>
            <a:pPr algn="ct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1960lar-gelinlik-modasi-tafta-organza-gelinlikler.jpg"/>
          <p:cNvPicPr/>
          <p:nvPr/>
        </p:nvPicPr>
        <p:blipFill>
          <a:blip r:embed="rId2" cstate="print"/>
          <a:srcRect/>
          <a:stretch>
            <a:fillRect/>
          </a:stretch>
        </p:blipFill>
        <p:spPr bwMode="auto">
          <a:xfrm>
            <a:off x="1691680" y="1196752"/>
            <a:ext cx="5715000" cy="47625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9552" y="908720"/>
            <a:ext cx="7854696" cy="2128200"/>
          </a:xfrm>
        </p:spPr>
        <p:txBody>
          <a:bodyPr/>
          <a:lstStyle/>
          <a:p>
            <a:r>
              <a:rPr lang="tr-TR" dirty="0" smtClean="0"/>
              <a:t>Gelinliklerde etek boyları da farklılık gösteriyor. Diz hizasında gelinlikler, yerlere kadar etekler, kuyruklu etekler görebiliyoruz.</a:t>
            </a:r>
          </a:p>
          <a:p>
            <a:endParaRPr lang="tr-TR" dirty="0"/>
          </a:p>
        </p:txBody>
      </p:sp>
      <p:pic>
        <p:nvPicPr>
          <p:cNvPr id="4" name="3 Resim" descr="http://www.giyimvemoda.com/images/haberici/1960lar-gelinlik-modasi-kisa-etekli-gelinlik-modelleri.jpg"/>
          <p:cNvPicPr/>
          <p:nvPr/>
        </p:nvPicPr>
        <p:blipFill>
          <a:blip r:embed="rId2" cstate="print"/>
          <a:srcRect/>
          <a:stretch>
            <a:fillRect/>
          </a:stretch>
        </p:blipFill>
        <p:spPr bwMode="auto">
          <a:xfrm>
            <a:off x="1691680" y="2276872"/>
            <a:ext cx="5616624" cy="4581128"/>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3400" y="1988840"/>
            <a:ext cx="7854696" cy="2992296"/>
          </a:xfrm>
        </p:spPr>
        <p:txBody>
          <a:bodyPr>
            <a:normAutofit/>
          </a:bodyPr>
          <a:lstStyle/>
          <a:p>
            <a:pPr algn="ctr"/>
            <a:r>
              <a:rPr lang="tr-TR" dirty="0" smtClean="0"/>
              <a:t>Belde geniş kuşaklar, A tipi kabarık etekler ya da </a:t>
            </a:r>
            <a:r>
              <a:rPr lang="tr-TR" dirty="0" err="1" smtClean="0"/>
              <a:t>slim</a:t>
            </a:r>
            <a:r>
              <a:rPr lang="tr-TR" dirty="0" smtClean="0"/>
              <a:t> fit gelinlik modelleri 60’ların gözdesidir.</a:t>
            </a:r>
          </a:p>
          <a:p>
            <a:pPr algn="ctr"/>
            <a:r>
              <a:rPr lang="tr-TR" dirty="0" smtClean="0"/>
              <a:t>Gelinler 60larda kep ya da </a:t>
            </a:r>
            <a:r>
              <a:rPr lang="tr-TR" dirty="0" err="1" smtClean="0"/>
              <a:t>vualette</a:t>
            </a:r>
            <a:r>
              <a:rPr lang="tr-TR" dirty="0" smtClean="0"/>
              <a:t> kullanmışlardır</a:t>
            </a:r>
          </a:p>
          <a:p>
            <a:pPr algn="ctr"/>
            <a:r>
              <a:rPr lang="tr-TR" dirty="0" smtClean="0"/>
              <a:t>Zarif duvaklarda dikkat çeken noktalardan. Ayrıca kabarık tül duvakları da es geçmeyelim. Ki bu </a:t>
            </a:r>
            <a:r>
              <a:rPr lang="tr-TR" dirty="0" err="1" smtClean="0"/>
              <a:t>duaklar</a:t>
            </a:r>
            <a:r>
              <a:rPr lang="tr-TR" dirty="0" smtClean="0"/>
              <a:t> abartılı saçlar kadar dikkat çekiciler.</a:t>
            </a:r>
          </a:p>
          <a:p>
            <a:pPr algn="ct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1960larda-gelinlik-modasi-vualet-sapkalar.jpg"/>
          <p:cNvPicPr/>
          <p:nvPr/>
        </p:nvPicPr>
        <p:blipFill>
          <a:blip r:embed="rId2" cstate="print"/>
          <a:srcRect/>
          <a:stretch>
            <a:fillRect/>
          </a:stretch>
        </p:blipFill>
        <p:spPr bwMode="auto">
          <a:xfrm>
            <a:off x="539552" y="1340768"/>
            <a:ext cx="7848872" cy="4752528"/>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pPr algn="ctr"/>
            <a:endParaRPr lang="tr-TR" dirty="0"/>
          </a:p>
        </p:txBody>
      </p:sp>
      <p:pic>
        <p:nvPicPr>
          <p:cNvPr id="4" name="3 Resim" descr="http://www.giyimvemoda.com/images/haberici/60larda-desenler-cicek-desenleri.jpg"/>
          <p:cNvPicPr/>
          <p:nvPr/>
        </p:nvPicPr>
        <p:blipFill>
          <a:blip r:embed="rId2" cstate="print"/>
          <a:srcRect/>
          <a:stretch>
            <a:fillRect/>
          </a:stretch>
        </p:blipFill>
        <p:spPr bwMode="auto">
          <a:xfrm>
            <a:off x="1714500" y="571500"/>
            <a:ext cx="5715000" cy="5715000"/>
          </a:xfrm>
          <a:prstGeom prst="roundRect">
            <a:avLst>
              <a:gd name="adj" fmla="val 4167"/>
            </a:avLst>
          </a:prstGeom>
          <a:solidFill>
            <a:srgbClr val="FFFFFF"/>
          </a:solidFill>
          <a:ln w="76200" cap="sq">
            <a:solidFill>
              <a:schemeClr val="bg2">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1960lar-gelinlik-modasi-kabar%C4%B1k-duaklar.jpg"/>
          <p:cNvPicPr/>
          <p:nvPr/>
        </p:nvPicPr>
        <p:blipFill>
          <a:blip r:embed="rId2" cstate="print"/>
          <a:srcRect/>
          <a:stretch>
            <a:fillRect/>
          </a:stretch>
        </p:blipFill>
        <p:spPr bwMode="auto">
          <a:xfrm>
            <a:off x="539552" y="980728"/>
            <a:ext cx="7848872" cy="4824536"/>
          </a:xfrm>
          <a:prstGeom prst="rect">
            <a:avLst/>
          </a:prstGeom>
          <a:ln>
            <a:noFill/>
          </a:ln>
          <a:effectLst>
            <a:softEdge rad="1125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9552" y="2420888"/>
            <a:ext cx="7851648" cy="1828800"/>
          </a:xfrm>
        </p:spPr>
        <p:txBody>
          <a:bodyPr/>
          <a:lstStyle/>
          <a:p>
            <a:r>
              <a:rPr lang="tr-TR" dirty="0" smtClean="0"/>
              <a:t>60'lı Yılların Moda İkonları</a:t>
            </a:r>
            <a:br>
              <a:rPr lang="tr-TR" dirty="0" smtClean="0"/>
            </a:b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9552" y="1556792"/>
            <a:ext cx="7854696" cy="3640368"/>
          </a:xfrm>
        </p:spPr>
        <p:txBody>
          <a:bodyPr>
            <a:normAutofit fontScale="92500" lnSpcReduction="10000"/>
          </a:bodyPr>
          <a:lstStyle/>
          <a:p>
            <a:pPr algn="ctr"/>
            <a:r>
              <a:rPr lang="tr-TR" b="1" dirty="0" err="1" smtClean="0"/>
              <a:t>Twiggy</a:t>
            </a:r>
            <a:r>
              <a:rPr lang="tr-TR" b="1" dirty="0" smtClean="0"/>
              <a:t>, </a:t>
            </a:r>
            <a:r>
              <a:rPr lang="tr-TR" b="1" dirty="0" err="1" smtClean="0"/>
              <a:t>Janis</a:t>
            </a:r>
            <a:r>
              <a:rPr lang="tr-TR" b="1" dirty="0" smtClean="0"/>
              <a:t> </a:t>
            </a:r>
            <a:r>
              <a:rPr lang="tr-TR" b="1" dirty="0" err="1" smtClean="0"/>
              <a:t>Joplin</a:t>
            </a:r>
            <a:r>
              <a:rPr lang="tr-TR" b="1" dirty="0" smtClean="0"/>
              <a:t>, </a:t>
            </a:r>
            <a:r>
              <a:rPr lang="tr-TR" b="1" dirty="0" err="1" smtClean="0"/>
              <a:t>Andy</a:t>
            </a:r>
            <a:r>
              <a:rPr lang="tr-TR" b="1" dirty="0" smtClean="0"/>
              <a:t> </a:t>
            </a:r>
            <a:r>
              <a:rPr lang="tr-TR" b="1" dirty="0" err="1" smtClean="0"/>
              <a:t>Warhol</a:t>
            </a:r>
            <a:r>
              <a:rPr lang="tr-TR" b="1" dirty="0" smtClean="0"/>
              <a:t>, </a:t>
            </a:r>
            <a:r>
              <a:rPr lang="tr-TR" b="1" dirty="0" err="1" smtClean="0"/>
              <a:t>The</a:t>
            </a:r>
            <a:r>
              <a:rPr lang="tr-TR" b="1" dirty="0" smtClean="0"/>
              <a:t> Beatles, </a:t>
            </a:r>
            <a:r>
              <a:rPr lang="tr-TR" b="1" dirty="0" err="1" smtClean="0"/>
              <a:t>Jimi</a:t>
            </a:r>
            <a:r>
              <a:rPr lang="tr-TR" b="1" dirty="0" smtClean="0"/>
              <a:t> </a:t>
            </a:r>
            <a:r>
              <a:rPr lang="tr-TR" b="1" dirty="0" err="1" smtClean="0"/>
              <a:t>Hendrix</a:t>
            </a:r>
            <a:r>
              <a:rPr lang="tr-TR" b="1" dirty="0" smtClean="0"/>
              <a:t>, Jean </a:t>
            </a:r>
            <a:r>
              <a:rPr lang="tr-TR" b="1" dirty="0" err="1" smtClean="0"/>
              <a:t>Shrimpton</a:t>
            </a:r>
            <a:r>
              <a:rPr lang="tr-TR" b="1" dirty="0" smtClean="0"/>
              <a:t>, </a:t>
            </a:r>
            <a:r>
              <a:rPr lang="tr-TR" b="1" dirty="0" err="1" smtClean="0"/>
              <a:t>Brigitte</a:t>
            </a:r>
            <a:r>
              <a:rPr lang="tr-TR" b="1" dirty="0" smtClean="0"/>
              <a:t> </a:t>
            </a:r>
            <a:r>
              <a:rPr lang="tr-TR" b="1" dirty="0" err="1" smtClean="0"/>
              <a:t>Bardot</a:t>
            </a:r>
            <a:r>
              <a:rPr lang="tr-TR" b="1" dirty="0" smtClean="0"/>
              <a:t>, </a:t>
            </a:r>
            <a:r>
              <a:rPr lang="tr-TR" b="1" dirty="0" err="1" smtClean="0"/>
              <a:t>Jane</a:t>
            </a:r>
            <a:r>
              <a:rPr lang="tr-TR" b="1" dirty="0" smtClean="0"/>
              <a:t> </a:t>
            </a:r>
            <a:r>
              <a:rPr lang="tr-TR" b="1" dirty="0" err="1" smtClean="0"/>
              <a:t>Birkin</a:t>
            </a:r>
            <a:endParaRPr lang="tr-TR" dirty="0" smtClean="0"/>
          </a:p>
          <a:p>
            <a:pPr algn="ctr"/>
            <a:r>
              <a:rPr lang="tr-TR" dirty="0" smtClean="0"/>
              <a:t>1960'lar büyük ölçüde geçiş dönemindeydi. 1961'de ABD'de John F. Kennedy Başkan olarak göreve başladı ve ona </a:t>
            </a:r>
            <a:r>
              <a:rPr lang="tr-TR" dirty="0" err="1" smtClean="0"/>
              <a:t>First</a:t>
            </a:r>
            <a:r>
              <a:rPr lang="tr-TR" dirty="0" smtClean="0"/>
              <a:t> </a:t>
            </a:r>
            <a:r>
              <a:rPr lang="tr-TR" dirty="0" err="1" smtClean="0"/>
              <a:t>Lady</a:t>
            </a:r>
            <a:r>
              <a:rPr lang="tr-TR" dirty="0" smtClean="0"/>
              <a:t> olarak güzel, genç ve modaya ilham veren bir eş getirdi. </a:t>
            </a:r>
            <a:r>
              <a:rPr lang="tr-TR" b="1" dirty="0" err="1" smtClean="0"/>
              <a:t>Jackie</a:t>
            </a:r>
            <a:r>
              <a:rPr lang="tr-TR" b="1" dirty="0" smtClean="0"/>
              <a:t> Kennedy</a:t>
            </a:r>
            <a:r>
              <a:rPr lang="tr-TR" dirty="0" smtClean="0"/>
              <a:t>'nin doğuştan gelen stil ve elbise duygusu, yakında Amerikan modasının 'Kraliçesi' haline geldi.</a:t>
            </a:r>
          </a:p>
          <a:p>
            <a:pPr algn="ctr"/>
            <a:r>
              <a:rPr lang="tr-TR" b="1" dirty="0" err="1" smtClean="0"/>
              <a:t>Jacquline</a:t>
            </a:r>
            <a:r>
              <a:rPr lang="tr-TR" b="1" dirty="0" smtClean="0"/>
              <a:t> Kennedy</a:t>
            </a:r>
            <a:r>
              <a:rPr lang="tr-TR" dirty="0" smtClean="0"/>
              <a:t> hem A tipi elbiseleri hem de </a:t>
            </a:r>
            <a:r>
              <a:rPr lang="tr-TR" dirty="0" err="1" smtClean="0"/>
              <a:t>slim</a:t>
            </a:r>
            <a:r>
              <a:rPr lang="tr-TR" dirty="0" smtClean="0"/>
              <a:t> </a:t>
            </a:r>
            <a:r>
              <a:rPr lang="tr-TR" dirty="0" err="1" smtClean="0"/>
              <a:t>cut</a:t>
            </a:r>
            <a:r>
              <a:rPr lang="tr-TR" dirty="0" smtClean="0"/>
              <a:t> elbiseleri en iyi taşıyan kişilerden biridir.</a:t>
            </a:r>
          </a:p>
          <a:p>
            <a:pPr algn="ct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Jacquline-Kennedy-60larda-moda-ikonu.jpg"/>
          <p:cNvPicPr/>
          <p:nvPr/>
        </p:nvPicPr>
        <p:blipFill>
          <a:blip r:embed="rId2" cstate="print"/>
          <a:srcRect/>
          <a:stretch>
            <a:fillRect/>
          </a:stretch>
        </p:blipFill>
        <p:spPr bwMode="auto">
          <a:xfrm>
            <a:off x="971600" y="1196752"/>
            <a:ext cx="6912767" cy="4392488"/>
          </a:xfrm>
          <a:prstGeom prst="rect">
            <a:avLst/>
          </a:prstGeom>
          <a:ln>
            <a:noFill/>
          </a:ln>
          <a:effectLst>
            <a:softEdge rad="1125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3400" y="1340768"/>
            <a:ext cx="7854696" cy="3640368"/>
          </a:xfrm>
        </p:spPr>
        <p:txBody>
          <a:bodyPr>
            <a:normAutofit/>
          </a:bodyPr>
          <a:lstStyle/>
          <a:p>
            <a:pPr algn="ctr"/>
            <a:r>
              <a:rPr lang="tr-TR" dirty="0" smtClean="0"/>
              <a:t>1960'ların en önemli yüzlerinden, ilk </a:t>
            </a:r>
            <a:r>
              <a:rPr lang="tr-TR" dirty="0" err="1" smtClean="0"/>
              <a:t>supermodel</a:t>
            </a:r>
            <a:r>
              <a:rPr lang="tr-TR" dirty="0" smtClean="0"/>
              <a:t> ve stil ikonu </a:t>
            </a:r>
            <a:r>
              <a:rPr lang="tr-TR" b="1" dirty="0" err="1" smtClean="0"/>
              <a:t>Twiggy</a:t>
            </a:r>
            <a:r>
              <a:rPr lang="tr-TR" dirty="0" smtClean="0"/>
              <a:t> aslında </a:t>
            </a:r>
            <a:r>
              <a:rPr lang="tr-TR" b="1" dirty="0" err="1" smtClean="0"/>
              <a:t>Lesley</a:t>
            </a:r>
            <a:r>
              <a:rPr lang="tr-TR" b="1" dirty="0" smtClean="0"/>
              <a:t> </a:t>
            </a:r>
            <a:r>
              <a:rPr lang="tr-TR" b="1" dirty="0" err="1" smtClean="0"/>
              <a:t>Hornby</a:t>
            </a:r>
            <a:r>
              <a:rPr lang="tr-TR" dirty="0" err="1" smtClean="0"/>
              <a:t>adında</a:t>
            </a:r>
            <a:r>
              <a:rPr lang="tr-TR" dirty="0" smtClean="0"/>
              <a:t> bir genç kızdı. 16 yaşındaki kuzey Londra'da tezgahtarlık yapan </a:t>
            </a:r>
            <a:r>
              <a:rPr lang="tr-TR" dirty="0" err="1" smtClean="0"/>
              <a:t>Lesley</a:t>
            </a:r>
            <a:r>
              <a:rPr lang="tr-TR" dirty="0" smtClean="0"/>
              <a:t> </a:t>
            </a:r>
            <a:r>
              <a:rPr lang="tr-TR" dirty="0" err="1" smtClean="0"/>
              <a:t>Hornby</a:t>
            </a:r>
            <a:r>
              <a:rPr lang="tr-TR" dirty="0" smtClean="0"/>
              <a:t> de, model olabilecek fiziki özellikle sahip bir genç kız. Ama akranlarına göre kısa ve oldukça da zayıf. Bacakları o kadar ince ki, sevgilisinin kardeşi ona, 'incecik' anlamına gelen </a:t>
            </a:r>
            <a:r>
              <a:rPr lang="tr-TR" dirty="0" err="1" smtClean="0"/>
              <a:t>Twiggy</a:t>
            </a:r>
            <a:r>
              <a:rPr lang="tr-TR" dirty="0" smtClean="0"/>
              <a:t> lakabını takmış</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60lar-moda-ikonu-twiggy.jpg"/>
          <p:cNvPicPr/>
          <p:nvPr/>
        </p:nvPicPr>
        <p:blipFill>
          <a:blip r:embed="rId2" cstate="print"/>
          <a:srcRect/>
          <a:stretch>
            <a:fillRect/>
          </a:stretch>
        </p:blipFill>
        <p:spPr bwMode="auto">
          <a:xfrm>
            <a:off x="1691680" y="836712"/>
            <a:ext cx="5724525"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3400" y="2132856"/>
            <a:ext cx="7854696" cy="2848280"/>
          </a:xfrm>
        </p:spPr>
        <p:txBody>
          <a:bodyPr>
            <a:normAutofit/>
          </a:bodyPr>
          <a:lstStyle/>
          <a:p>
            <a:pPr algn="ctr"/>
            <a:r>
              <a:rPr lang="tr-TR" dirty="0" err="1" smtClean="0"/>
              <a:t>Twiggy</a:t>
            </a:r>
            <a:r>
              <a:rPr lang="tr-TR" dirty="0" smtClean="0"/>
              <a:t> ile '</a:t>
            </a:r>
            <a:r>
              <a:rPr lang="tr-TR" b="1" dirty="0" err="1" smtClean="0"/>
              <a:t>süpermodellik</a:t>
            </a:r>
            <a:r>
              <a:rPr lang="tr-TR" dirty="0" smtClean="0"/>
              <a:t>' denen kavram ortaya çıkmıştır. 60lı yıllardaki gençler hep ona benzemeye çalışmıştır. </a:t>
            </a:r>
          </a:p>
          <a:p>
            <a:pPr algn="ctr"/>
            <a:r>
              <a:rPr lang="tr-TR" dirty="0" smtClean="0"/>
              <a:t>"</a:t>
            </a:r>
            <a:r>
              <a:rPr lang="tr-TR" b="1" dirty="0" err="1" smtClean="0"/>
              <a:t>It</a:t>
            </a:r>
            <a:r>
              <a:rPr lang="tr-TR" dirty="0" smtClean="0"/>
              <a:t>" kızı </a:t>
            </a:r>
            <a:r>
              <a:rPr lang="tr-TR" b="1" dirty="0" err="1" smtClean="0"/>
              <a:t>Twiggy</a:t>
            </a:r>
            <a:r>
              <a:rPr lang="tr-TR" dirty="0" smtClean="0"/>
              <a:t> moda dergilerindeki pozlarıyla 1960'ların ortasındaki kadınların çoğunun yeni stilleri denemesine yardımcı oldu.</a:t>
            </a:r>
          </a:p>
          <a:p>
            <a:pPr algn="ct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jean-shrimpton-60lar-moda-ikonu.jpg"/>
          <p:cNvPicPr/>
          <p:nvPr/>
        </p:nvPicPr>
        <p:blipFill>
          <a:blip r:embed="rId2" cstate="print"/>
          <a:srcRect/>
          <a:stretch>
            <a:fillRect/>
          </a:stretch>
        </p:blipFill>
        <p:spPr bwMode="auto">
          <a:xfrm>
            <a:off x="1691680" y="908720"/>
            <a:ext cx="5724525" cy="5715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3400" y="1340768"/>
            <a:ext cx="7854696" cy="3640368"/>
          </a:xfrm>
        </p:spPr>
        <p:txBody>
          <a:bodyPr>
            <a:normAutofit fontScale="85000" lnSpcReduction="10000"/>
          </a:bodyPr>
          <a:lstStyle/>
          <a:p>
            <a:pPr algn="ctr"/>
            <a:r>
              <a:rPr lang="tr-TR" b="1" u="sng" dirty="0" smtClean="0"/>
              <a:t>Jean </a:t>
            </a:r>
            <a:r>
              <a:rPr lang="tr-TR" b="1" u="sng" dirty="0" err="1" smtClean="0"/>
              <a:t>Shrimpton</a:t>
            </a:r>
            <a:r>
              <a:rPr lang="tr-TR" dirty="0" smtClean="0"/>
              <a:t>. Kendisi ilk süper modellerden biridir. </a:t>
            </a:r>
            <a:r>
              <a:rPr lang="tr-TR" dirty="0" err="1" smtClean="0"/>
              <a:t>Shrimpton</a:t>
            </a:r>
            <a:r>
              <a:rPr lang="tr-TR" dirty="0" smtClean="0"/>
              <a:t> moda dünyasında, kendi kendine yeten, iyi eğitim almış, bekar, güzel, kültürlü, hoş sohbet ve ekonomik bağımsızlığını elde etmiş kadını simgeliyordu.</a:t>
            </a:r>
          </a:p>
          <a:p>
            <a:pPr algn="ctr"/>
            <a:r>
              <a:rPr lang="tr-TR" dirty="0" smtClean="0"/>
              <a:t>1963’te </a:t>
            </a:r>
            <a:r>
              <a:rPr lang="tr-TR" b="1" dirty="0" err="1" smtClean="0"/>
              <a:t>Ursula</a:t>
            </a:r>
            <a:r>
              <a:rPr lang="tr-TR" b="1" dirty="0" smtClean="0"/>
              <a:t> </a:t>
            </a:r>
            <a:r>
              <a:rPr lang="tr-TR" b="1" dirty="0" err="1" smtClean="0"/>
              <a:t>Andress</a:t>
            </a:r>
            <a:r>
              <a:rPr lang="tr-TR" dirty="0" smtClean="0"/>
              <a:t> in oynadığı Bond filminde bikini giymesi de ayrıca olay olmuş ve bikininin moda tarihinde yaygınlaşmasına zemin hazırlamıştır.</a:t>
            </a:r>
          </a:p>
          <a:p>
            <a:pPr algn="ctr"/>
            <a:r>
              <a:rPr lang="tr-TR" dirty="0" smtClean="0"/>
              <a:t>Dönemin bir diğer güzeli ise 50lerde de dikkat çekmeye başlayan Fransız güzel </a:t>
            </a:r>
            <a:r>
              <a:rPr lang="tr-TR" b="1" u="sng" dirty="0" err="1" smtClean="0"/>
              <a:t>Brigitte</a:t>
            </a:r>
            <a:r>
              <a:rPr lang="tr-TR" b="1" u="sng" dirty="0" smtClean="0"/>
              <a:t> </a:t>
            </a:r>
            <a:r>
              <a:rPr lang="tr-TR" b="1" u="sng" dirty="0" err="1" smtClean="0"/>
              <a:t>Bardot</a:t>
            </a:r>
            <a:r>
              <a:rPr lang="tr-TR" dirty="0" smtClean="0"/>
              <a:t>. Kabarık sarı saçları, düzgün fiziği, cesur pozları ve farklı edasıyla 60larda da moda ikonu olmaya ve hayranlarını etkilemeye devam etmiştir.</a:t>
            </a:r>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brigitte-bardot-60lar-moda-ikonu.jpg"/>
          <p:cNvPicPr/>
          <p:nvPr/>
        </p:nvPicPr>
        <p:blipFill>
          <a:blip r:embed="rId2" cstate="print"/>
          <a:srcRect/>
          <a:stretch>
            <a:fillRect/>
          </a:stretch>
        </p:blipFill>
        <p:spPr bwMode="auto">
          <a:xfrm>
            <a:off x="1691680" y="908720"/>
            <a:ext cx="5724525" cy="571500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764704"/>
            <a:ext cx="7851648" cy="1828800"/>
          </a:xfrm>
        </p:spPr>
        <p:txBody>
          <a:bodyPr>
            <a:normAutofit/>
          </a:bodyPr>
          <a:lstStyle/>
          <a:p>
            <a:pPr algn="ctr"/>
            <a:r>
              <a:rPr lang="tr-TR" sz="3600" dirty="0" smtClean="0"/>
              <a:t>Modada Alt Kültürler ve Moda Akımları :</a:t>
            </a:r>
            <a:br>
              <a:rPr lang="tr-TR" sz="3600" dirty="0" smtClean="0"/>
            </a:br>
            <a:r>
              <a:rPr lang="tr-TR" sz="3600" dirty="0" smtClean="0"/>
              <a:t> </a:t>
            </a:r>
            <a:r>
              <a:rPr lang="tr-TR" sz="3600" dirty="0" err="1" smtClean="0"/>
              <a:t>Mod</a:t>
            </a:r>
            <a:r>
              <a:rPr lang="tr-TR" sz="3600" dirty="0" smtClean="0"/>
              <a:t> Moda, </a:t>
            </a:r>
            <a:r>
              <a:rPr lang="tr-TR" sz="3600" dirty="0" err="1" smtClean="0"/>
              <a:t>Beat</a:t>
            </a:r>
            <a:r>
              <a:rPr lang="tr-TR" sz="3600" dirty="0" smtClean="0"/>
              <a:t> Moda, Hippi Modası</a:t>
            </a:r>
            <a:br>
              <a:rPr lang="tr-TR" sz="3600" dirty="0" smtClean="0"/>
            </a:br>
            <a:endParaRPr lang="tr-TR" sz="3600" dirty="0"/>
          </a:p>
        </p:txBody>
      </p:sp>
      <p:sp>
        <p:nvSpPr>
          <p:cNvPr id="3" name="2 Alt Başlık"/>
          <p:cNvSpPr>
            <a:spLocks noGrp="1"/>
          </p:cNvSpPr>
          <p:nvPr>
            <p:ph type="subTitle" idx="1"/>
          </p:nvPr>
        </p:nvSpPr>
        <p:spPr>
          <a:xfrm>
            <a:off x="539552" y="2348880"/>
            <a:ext cx="7854696" cy="1752600"/>
          </a:xfrm>
        </p:spPr>
        <p:txBody>
          <a:bodyPr>
            <a:noAutofit/>
          </a:bodyPr>
          <a:lstStyle/>
          <a:p>
            <a:pPr algn="ctr"/>
            <a:r>
              <a:rPr lang="tr-TR" sz="2400" dirty="0" smtClean="0"/>
              <a:t>İngiltere’de </a:t>
            </a:r>
            <a:r>
              <a:rPr lang="tr-TR" sz="2400" dirty="0" err="1" smtClean="0">
                <a:hlinkClick r:id="rId2"/>
              </a:rPr>
              <a:t>M</a:t>
            </a:r>
            <a:r>
              <a:rPr lang="tr-TR" sz="2400" b="1" dirty="0" err="1" smtClean="0">
                <a:hlinkClick r:id="rId2"/>
              </a:rPr>
              <a:t>od</a:t>
            </a:r>
            <a:r>
              <a:rPr lang="tr-TR" sz="2400" b="1" dirty="0" smtClean="0">
                <a:hlinkClick r:id="rId2"/>
              </a:rPr>
              <a:t> Stili </a:t>
            </a:r>
            <a:r>
              <a:rPr lang="tr-TR" sz="2400" dirty="0" smtClean="0"/>
              <a:t>ortaya çıkmıştır. Kuzey Amerika gençliği de daha çok yolda olmayı ve yol fikrini işleyen bir moda yaratmış ve bu kuşağın adı ileriki dönemlerde </a:t>
            </a:r>
            <a:r>
              <a:rPr lang="tr-TR" sz="2400" b="1" dirty="0" err="1" smtClean="0"/>
              <a:t>Beat</a:t>
            </a:r>
            <a:r>
              <a:rPr lang="tr-TR" sz="2400" b="1" dirty="0" smtClean="0"/>
              <a:t> Kuşağı</a:t>
            </a:r>
            <a:r>
              <a:rPr lang="tr-TR" sz="2400" dirty="0" smtClean="0"/>
              <a:t> olmuştur.</a:t>
            </a:r>
          </a:p>
          <a:p>
            <a:pPr algn="ctr"/>
            <a:r>
              <a:rPr lang="tr-TR" sz="2400" dirty="0" err="1" smtClean="0"/>
              <a:t>Beat</a:t>
            </a:r>
            <a:r>
              <a:rPr lang="tr-TR" sz="2400" dirty="0" smtClean="0"/>
              <a:t> modasında daha çok enine çizgili dar t-</a:t>
            </a:r>
            <a:r>
              <a:rPr lang="tr-TR" sz="2400" dirty="0" err="1" smtClean="0"/>
              <a:t>shirtler</a:t>
            </a:r>
            <a:r>
              <a:rPr lang="tr-TR" sz="2400" dirty="0" smtClean="0"/>
              <a:t>, dar pantolonlar, gömlekler ve bolca aksesuarla kullanılmıştır.</a:t>
            </a:r>
          </a:p>
          <a:p>
            <a:pPr algn="ctr"/>
            <a:r>
              <a:rPr lang="tr-TR" sz="2400" dirty="0" smtClean="0"/>
              <a:t>Dönemin sonuna doğru da aşk ve özgürlük çocukları </a:t>
            </a:r>
            <a:r>
              <a:rPr lang="tr-TR" sz="2400" b="1" dirty="0" smtClean="0">
                <a:hlinkClick r:id="rId3"/>
              </a:rPr>
              <a:t>Hippi Modası</a:t>
            </a:r>
            <a:r>
              <a:rPr lang="tr-TR" sz="2400" b="1" dirty="0" smtClean="0"/>
              <a:t>nı </a:t>
            </a:r>
            <a:r>
              <a:rPr lang="tr-TR" sz="2400" dirty="0" smtClean="0"/>
              <a:t>ortaya çıkarmıştır.. Hayat Felsefeleri "</a:t>
            </a:r>
            <a:r>
              <a:rPr lang="tr-TR" sz="2400" b="1" dirty="0" smtClean="0"/>
              <a:t>Savaşma </a:t>
            </a:r>
            <a:r>
              <a:rPr lang="tr-TR" sz="2400" b="1" dirty="0" err="1" smtClean="0"/>
              <a:t>Seviş</a:t>
            </a:r>
            <a:r>
              <a:rPr lang="tr-TR" sz="2400" dirty="0" err="1" smtClean="0"/>
              <a:t>"olan</a:t>
            </a:r>
            <a:r>
              <a:rPr lang="tr-TR" sz="2400" dirty="0" smtClean="0"/>
              <a:t> </a:t>
            </a:r>
            <a:r>
              <a:rPr lang="tr-TR" sz="2400" dirty="0" err="1" smtClean="0"/>
              <a:t>hippielerle</a:t>
            </a:r>
            <a:r>
              <a:rPr lang="tr-TR" sz="2400" dirty="0" smtClean="0"/>
              <a:t> beraber 60'lı yıllar daha da renklenmeye ve modaya farklı bakış açıları getirmeye başlamıştır.</a:t>
            </a:r>
          </a:p>
          <a:p>
            <a:pPr algn="ctr"/>
            <a:endParaRPr lang="tr-TR"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3400" y="1196752"/>
            <a:ext cx="7854696" cy="3784384"/>
          </a:xfrm>
        </p:spPr>
        <p:txBody>
          <a:bodyPr>
            <a:normAutofit/>
          </a:bodyPr>
          <a:lstStyle/>
          <a:p>
            <a:pPr algn="ctr"/>
            <a:r>
              <a:rPr lang="tr-TR" dirty="0" smtClean="0"/>
              <a:t>Moda ikonu denildiğinde </a:t>
            </a:r>
            <a:r>
              <a:rPr lang="tr-TR" b="1" u="sng" dirty="0" err="1" smtClean="0"/>
              <a:t>Jane</a:t>
            </a:r>
            <a:r>
              <a:rPr lang="tr-TR" b="1" u="sng" dirty="0" smtClean="0"/>
              <a:t> </a:t>
            </a:r>
            <a:r>
              <a:rPr lang="tr-TR" b="1" u="sng" dirty="0" err="1" smtClean="0"/>
              <a:t>Birkin</a:t>
            </a:r>
            <a:r>
              <a:rPr lang="tr-TR" b="1" dirty="0" smtClean="0"/>
              <a:t> </a:t>
            </a:r>
            <a:r>
              <a:rPr lang="tr-TR" dirty="0" smtClean="0"/>
              <a:t>unutulmazlardan </a:t>
            </a:r>
            <a:r>
              <a:rPr lang="tr-TR" dirty="0" err="1" smtClean="0"/>
              <a:t>biriisidir</a:t>
            </a:r>
            <a:r>
              <a:rPr lang="tr-TR" dirty="0" smtClean="0"/>
              <a:t>. Tarzı oldukça </a:t>
            </a:r>
            <a:r>
              <a:rPr lang="tr-TR" dirty="0" err="1" smtClean="0"/>
              <a:t>minimalist</a:t>
            </a:r>
            <a:r>
              <a:rPr lang="tr-TR" dirty="0" smtClean="0"/>
              <a:t> olmasına rağmen onun imzası haline gelen düz kesim kakülleri, badem gözleri, hiç bir zaman göstermekten çekinmediği uzun bacakları ve kahverengi saçları sayesinde popüler olmuş ve günümüzde de </a:t>
            </a:r>
            <a:r>
              <a:rPr lang="tr-TR" u="sng" dirty="0" err="1" smtClean="0"/>
              <a:t>Alexa</a:t>
            </a:r>
            <a:r>
              <a:rPr lang="tr-TR" u="sng" dirty="0" smtClean="0"/>
              <a:t> </a:t>
            </a:r>
            <a:r>
              <a:rPr lang="tr-TR" u="sng" dirty="0" err="1" smtClean="0"/>
              <a:t>Chung</a:t>
            </a:r>
            <a:r>
              <a:rPr lang="tr-TR" u="sng" dirty="0" smtClean="0"/>
              <a:t> </a:t>
            </a:r>
            <a:r>
              <a:rPr lang="tr-TR" dirty="0" smtClean="0"/>
              <a:t>a da ilham olmuş görünmektedir. Adeta kardeş kadar benzerdirler. </a:t>
            </a:r>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683568" y="836712"/>
            <a:ext cx="7854696" cy="1752600"/>
          </a:xfrm>
        </p:spPr>
        <p:txBody>
          <a:bodyPr>
            <a:normAutofit fontScale="92500" lnSpcReduction="10000"/>
          </a:bodyPr>
          <a:lstStyle/>
          <a:p>
            <a:r>
              <a:rPr lang="tr-TR" dirty="0" smtClean="0"/>
              <a:t>Moda dünyasının asi ikonlarından </a:t>
            </a:r>
            <a:r>
              <a:rPr lang="tr-TR" dirty="0" err="1" smtClean="0"/>
              <a:t>Birkin</a:t>
            </a:r>
            <a:r>
              <a:rPr lang="tr-TR" dirty="0" smtClean="0"/>
              <a:t> salaş görünümüyle adeta kendi modasını yaratmıştır. Kusursuz bir fiziğe sahip </a:t>
            </a:r>
            <a:r>
              <a:rPr lang="tr-TR" dirty="0" err="1" smtClean="0"/>
              <a:t>Birkin</a:t>
            </a:r>
            <a:r>
              <a:rPr lang="tr-TR" dirty="0" smtClean="0"/>
              <a:t> giydiği kısacık elbiseleri ve şortlarıyla da moda ikonlarının en iddialılarından biri olmayı başarmıştır.</a:t>
            </a:r>
          </a:p>
          <a:p>
            <a:endParaRPr lang="tr-TR" dirty="0"/>
          </a:p>
        </p:txBody>
      </p:sp>
      <p:pic>
        <p:nvPicPr>
          <p:cNvPr id="4" name="3 Resim" descr="http://www.giyimvemoda.com/images/haberici/60lar-moda-ikonu-jane-birkin.jpg"/>
          <p:cNvPicPr/>
          <p:nvPr/>
        </p:nvPicPr>
        <p:blipFill>
          <a:blip r:embed="rId2" cstate="print"/>
          <a:srcRect/>
          <a:stretch>
            <a:fillRect/>
          </a:stretch>
        </p:blipFill>
        <p:spPr bwMode="auto">
          <a:xfrm>
            <a:off x="1835696" y="2636912"/>
            <a:ext cx="5724525" cy="3810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9552" y="2204864"/>
            <a:ext cx="7854696" cy="1752600"/>
          </a:xfrm>
        </p:spPr>
        <p:txBody>
          <a:bodyPr>
            <a:normAutofit lnSpcReduction="10000"/>
          </a:bodyPr>
          <a:lstStyle/>
          <a:p>
            <a:pPr algn="ctr"/>
            <a:r>
              <a:rPr lang="tr-TR" b="1" dirty="0" smtClean="0"/>
              <a:t>Mini Eteğin Moda Tarihine Girişi</a:t>
            </a:r>
            <a:endParaRPr lang="tr-TR" dirty="0" smtClean="0"/>
          </a:p>
          <a:p>
            <a:pPr algn="ctr"/>
            <a:r>
              <a:rPr lang="tr-TR" dirty="0" smtClean="0"/>
              <a:t>1960’lardaki tüm politik ve kültürel değişimlerin tam ortasında, dönemin en kalıcı ve tartışmalı ikonu gün ışığına çıktı: </a:t>
            </a:r>
            <a:r>
              <a:rPr lang="tr-TR" b="1" dirty="0" smtClean="0"/>
              <a:t>Mini etek</a:t>
            </a:r>
            <a:r>
              <a:rPr lang="tr-TR" dirty="0" smtClean="0"/>
              <a:t>.</a:t>
            </a:r>
          </a:p>
          <a:p>
            <a:pPr algn="ctr"/>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1960’lardan önce, genç kadınların anneleri gibi giyinmesi beklenirdi. 1960’larla birlikte, genç kesim kendi bireysel fikirlerini, görüşlerini ifade etmek için ayaklanmaya başladı. Mini etekler bu ayaklanmanın bir ürünüdür. Bu yeniliğin öncülüğünü ise İngiliz tasarımcı </a:t>
            </a:r>
            <a:r>
              <a:rPr lang="tr-TR" b="1" dirty="0" err="1" smtClean="0">
                <a:hlinkClick r:id="rId2"/>
              </a:rPr>
              <a:t>Mary</a:t>
            </a:r>
            <a:r>
              <a:rPr lang="tr-TR" b="1" dirty="0" smtClean="0">
                <a:hlinkClick r:id="rId2"/>
              </a:rPr>
              <a:t> </a:t>
            </a:r>
            <a:r>
              <a:rPr lang="tr-TR" b="1" dirty="0" err="1" smtClean="0">
                <a:hlinkClick r:id="rId2"/>
              </a:rPr>
              <a:t>Quant</a:t>
            </a:r>
            <a:r>
              <a:rPr lang="tr-TR" b="1" dirty="0" smtClean="0"/>
              <a:t> </a:t>
            </a:r>
            <a:r>
              <a:rPr lang="tr-TR" dirty="0" smtClean="0"/>
              <a:t>yapmıştır.</a:t>
            </a:r>
          </a:p>
          <a:p>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mary-quant-mini-etegin-icadi.jpg"/>
          <p:cNvPicPr/>
          <p:nvPr/>
        </p:nvPicPr>
        <p:blipFill>
          <a:blip r:embed="rId2" cstate="print"/>
          <a:srcRect/>
          <a:stretch>
            <a:fillRect/>
          </a:stretch>
        </p:blipFill>
        <p:spPr bwMode="auto">
          <a:xfrm>
            <a:off x="1523070" y="1524000"/>
            <a:ext cx="6097860" cy="4569296"/>
          </a:xfrm>
          <a:prstGeom prst="rect">
            <a:avLst/>
          </a:prstGeom>
          <a:ln>
            <a:noFill/>
          </a:ln>
          <a:effectLst>
            <a:softEdge rad="112500"/>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3400" y="1268760"/>
            <a:ext cx="7854696" cy="3712376"/>
          </a:xfrm>
        </p:spPr>
        <p:txBody>
          <a:bodyPr>
            <a:normAutofit fontScale="92500" lnSpcReduction="20000"/>
          </a:bodyPr>
          <a:lstStyle/>
          <a:p>
            <a:pPr algn="ctr"/>
            <a:r>
              <a:rPr lang="tr-TR" b="1" dirty="0" smtClean="0"/>
              <a:t>60`</a:t>
            </a:r>
            <a:r>
              <a:rPr lang="tr-TR" b="1" dirty="0" err="1" smtClean="0"/>
              <a:t>lı</a:t>
            </a:r>
            <a:r>
              <a:rPr lang="tr-TR" b="1" dirty="0" smtClean="0"/>
              <a:t> Yıllar Stillini Nasıl Uygularsınız?</a:t>
            </a:r>
            <a:endParaRPr lang="tr-TR" dirty="0" smtClean="0"/>
          </a:p>
          <a:p>
            <a:pPr algn="ctr"/>
            <a:r>
              <a:rPr lang="tr-TR" dirty="0" smtClean="0"/>
              <a:t>- İri, kemik </a:t>
            </a:r>
            <a:r>
              <a:rPr lang="tr-TR" dirty="0" err="1" smtClean="0"/>
              <a:t>çerçevli</a:t>
            </a:r>
            <a:r>
              <a:rPr lang="tr-TR" dirty="0" smtClean="0"/>
              <a:t> gözlükler seçebilirsiniz</a:t>
            </a:r>
            <a:br>
              <a:rPr lang="tr-TR" dirty="0" smtClean="0"/>
            </a:br>
            <a:r>
              <a:rPr lang="tr-TR" dirty="0" smtClean="0"/>
              <a:t>- Kirpiklerinizi yoğunlaştırıcı maskarayla yoğunlaştırabilir ya da takma kirpik kullanabilirsiniz</a:t>
            </a:r>
            <a:br>
              <a:rPr lang="tr-TR" dirty="0" smtClean="0"/>
            </a:br>
            <a:r>
              <a:rPr lang="tr-TR" dirty="0" smtClean="0"/>
              <a:t>- Alt kirpikleriniz için de yoğun maskara kullanabilirsiniz</a:t>
            </a:r>
            <a:br>
              <a:rPr lang="tr-TR" dirty="0" smtClean="0"/>
            </a:br>
            <a:r>
              <a:rPr lang="tr-TR" dirty="0" smtClean="0"/>
              <a:t>- Krem ve kahve tonlarında farı makyajınızda kullanabilirsiniz</a:t>
            </a:r>
            <a:br>
              <a:rPr lang="tr-TR" dirty="0" smtClean="0"/>
            </a:br>
            <a:r>
              <a:rPr lang="tr-TR" dirty="0" smtClean="0"/>
              <a:t>- Taşlı, iri küpeler tercih edebilirsiniz</a:t>
            </a:r>
            <a:br>
              <a:rPr lang="tr-TR" dirty="0" smtClean="0"/>
            </a:br>
            <a:r>
              <a:rPr lang="tr-TR" dirty="0" smtClean="0"/>
              <a:t>- Kalın ve kısa topuklu ayakkabılar seçebilirsiniz</a:t>
            </a:r>
            <a:br>
              <a:rPr lang="tr-TR" dirty="0" smtClean="0"/>
            </a:br>
            <a:r>
              <a:rPr lang="tr-TR" dirty="0" smtClean="0"/>
              <a:t>- Küçük ve canlı renklerde kol çantaları kullanabilirsiniz</a:t>
            </a:r>
            <a:br>
              <a:rPr lang="tr-TR" dirty="0" smtClean="0"/>
            </a:br>
            <a:r>
              <a:rPr lang="tr-TR" dirty="0" smtClean="0"/>
              <a:t>- Saçınızı </a:t>
            </a:r>
            <a:r>
              <a:rPr lang="tr-TR" dirty="0" err="1" smtClean="0"/>
              <a:t>krepeyle</a:t>
            </a:r>
            <a:r>
              <a:rPr lang="tr-TR" dirty="0" smtClean="0"/>
              <a:t> kabartabilirsiniz ve saç aksesuarları kullanabilirsiniz.</a:t>
            </a:r>
          </a:p>
          <a:p>
            <a:pPr algn="ctr"/>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1960'larda Türk Modası</a:t>
            </a: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3400" y="1484784"/>
            <a:ext cx="7854696" cy="4464496"/>
          </a:xfrm>
        </p:spPr>
        <p:txBody>
          <a:bodyPr>
            <a:normAutofit/>
          </a:bodyPr>
          <a:lstStyle/>
          <a:p>
            <a:r>
              <a:rPr lang="tr-TR" dirty="0" smtClean="0"/>
              <a:t>1960 darbesiyle sonuçlanan sürecin ardından Türkiye 61 Anayasası'nın getirdiği özgürlük ortamını yaşıyordu.</a:t>
            </a:r>
          </a:p>
          <a:p>
            <a:r>
              <a:rPr lang="tr-TR" dirty="0" smtClean="0"/>
              <a:t>Yeni ve daha özgür bir görünüme ulaşmanın yolu etekleri kısaltmak anlamına geliyordu.</a:t>
            </a:r>
          </a:p>
          <a:p>
            <a:r>
              <a:rPr lang="tr-TR" dirty="0" smtClean="0"/>
              <a:t>1960'ların sonlarına gelindiğinde dünyada başkaldırının, kadın, azınlık ve çevre hareketlerinin tohumlarını atılıyordu. Türkiye ise bu akımdan ancak 70'li yılların başında etkilenecekti.</a:t>
            </a:r>
          </a:p>
          <a:p>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3400" y="1340768"/>
            <a:ext cx="7854696" cy="3640368"/>
          </a:xfrm>
        </p:spPr>
        <p:txBody>
          <a:bodyPr>
            <a:normAutofit/>
          </a:bodyPr>
          <a:lstStyle/>
          <a:p>
            <a:pPr algn="ctr"/>
            <a:r>
              <a:rPr lang="tr-TR" dirty="0" smtClean="0"/>
              <a:t>Avrupa'daki öğrenci hareketleri Türkiye'yi de etkiledi. Genel ahlak kurallarındaki özgürleşme modaya da yansıdı. O dönem eteklerin boyu kalça hizasına kadar çıktı. Gözler bu kısalığa alıştı, pek çok Türk kadını da mini eteğe dolabında geniş yer ayırdı.</a:t>
            </a:r>
          </a:p>
          <a:p>
            <a:pPr algn="ctr"/>
            <a:r>
              <a:rPr lang="tr-TR" dirty="0" smtClean="0"/>
              <a:t>O dönem dize kadar çıkan botlar, geniş kemerler, büyük omuz çantaları, bilek hizasında eldivenler, yapay mücevherler ve çok büyük gözlükler moda oldu. </a:t>
            </a:r>
          </a:p>
          <a:p>
            <a:pPr algn="ctr"/>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9552" y="2060848"/>
            <a:ext cx="7854696" cy="2344224"/>
          </a:xfrm>
        </p:spPr>
        <p:txBody>
          <a:bodyPr>
            <a:normAutofit/>
          </a:bodyPr>
          <a:lstStyle/>
          <a:p>
            <a:r>
              <a:rPr lang="tr-TR" dirty="0" smtClean="0"/>
              <a:t>gibi 60lı yılların takip edilen isimleri Türk filmlerinin önemli isimleriydi. Türkan </a:t>
            </a:r>
            <a:r>
              <a:rPr lang="tr-TR" dirty="0" err="1" smtClean="0"/>
              <a:t>Şoray</a:t>
            </a:r>
            <a:r>
              <a:rPr lang="tr-TR" dirty="0" smtClean="0"/>
              <a:t>, Fatma </a:t>
            </a:r>
            <a:r>
              <a:rPr lang="tr-TR" dirty="0" err="1" smtClean="0"/>
              <a:t>Girik</a:t>
            </a:r>
            <a:r>
              <a:rPr lang="tr-TR" dirty="0" smtClean="0"/>
              <a:t>, Hülya Koçyiğit, Gülşen </a:t>
            </a:r>
            <a:r>
              <a:rPr lang="tr-TR" dirty="0" err="1" smtClean="0"/>
              <a:t>Bubikoğlu</a:t>
            </a:r>
            <a:r>
              <a:rPr lang="tr-TR" dirty="0" smtClean="0"/>
              <a:t> başı çeken isimlerdi.</a:t>
            </a:r>
          </a:p>
          <a:p>
            <a:r>
              <a:rPr lang="tr-TR" dirty="0" smtClean="0"/>
              <a:t> </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60larda-cicek-cocuklar-hippi-modasi.jpg"/>
          <p:cNvPicPr/>
          <p:nvPr/>
        </p:nvPicPr>
        <p:blipFill>
          <a:blip r:embed="rId2" cstate="print"/>
          <a:srcRect/>
          <a:stretch>
            <a:fillRect/>
          </a:stretch>
        </p:blipFill>
        <p:spPr bwMode="auto">
          <a:xfrm>
            <a:off x="647564" y="1268760"/>
            <a:ext cx="7848872" cy="4713312"/>
          </a:xfrm>
          <a:prstGeom prst="rect">
            <a:avLst/>
          </a:prstGeom>
          <a:ln w="228600" cap="sq" cmpd="thickThin">
            <a:solidFill>
              <a:schemeClr val="bg2">
                <a:lumMod val="75000"/>
              </a:schemeClr>
            </a:solidFill>
            <a:prstDash val="solid"/>
            <a:miter lim="800000"/>
          </a:ln>
          <a:effectLst>
            <a:innerShdw blurRad="76200">
              <a:srgbClr val="000000"/>
            </a:inn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http://www.giyimvemoda.com/images/haberici/60larda-turkiye-kadinlari.jpg"/>
          <p:cNvPicPr/>
          <p:nvPr/>
        </p:nvPicPr>
        <p:blipFill>
          <a:blip r:embed="rId2" cstate="print"/>
          <a:srcRect/>
          <a:stretch>
            <a:fillRect/>
          </a:stretch>
        </p:blipFill>
        <p:spPr bwMode="auto">
          <a:xfrm>
            <a:off x="539553" y="1196752"/>
            <a:ext cx="7992888" cy="4896544"/>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76802" name="Picture 2" descr="türkan şoray 1960 ile ilgili görsel sonucu"/>
          <p:cNvPicPr>
            <a:picLocks noChangeAspect="1" noChangeArrowheads="1"/>
          </p:cNvPicPr>
          <p:nvPr/>
        </p:nvPicPr>
        <p:blipFill>
          <a:blip r:embed="rId2" cstate="print"/>
          <a:srcRect/>
          <a:stretch>
            <a:fillRect/>
          </a:stretch>
        </p:blipFill>
        <p:spPr bwMode="auto">
          <a:xfrm>
            <a:off x="1043608" y="1124744"/>
            <a:ext cx="6934200" cy="52006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a:xfrm>
            <a:off x="533400" y="2636912"/>
            <a:ext cx="7854696" cy="2344224"/>
          </a:xfrm>
        </p:spPr>
        <p:txBody>
          <a:bodyPr>
            <a:normAutofit fontScale="92500" lnSpcReduction="20000"/>
          </a:bodyPr>
          <a:lstStyle/>
          <a:p>
            <a:r>
              <a:rPr lang="tr-TR" dirty="0" smtClean="0"/>
              <a:t>İspanyol paça pantolonlar, platform ayakkabılar, gösterişli çizmeler, süper mini A etekler, mini şortlar, kot pantolonlar, geniş klapalı ceketler ve etnik desenler dönemin öne çıkan önemli noktalarından bazıları. Kaftan giyenler, püsküllü montlar giyenler, saçlarda bandanalar, büyük ve uzun kolyeler… Aksesuarların da renklendiğini </a:t>
            </a:r>
            <a:r>
              <a:rPr lang="tr-TR" dirty="0" err="1" smtClean="0"/>
              <a:t>rahaça</a:t>
            </a:r>
            <a:r>
              <a:rPr lang="tr-TR" dirty="0" smtClean="0"/>
              <a:t> görebiliyoruz.</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55298" name="Picture 2" descr="İlgili resim"/>
          <p:cNvPicPr>
            <a:picLocks noChangeAspect="1" noChangeArrowheads="1"/>
          </p:cNvPicPr>
          <p:nvPr/>
        </p:nvPicPr>
        <p:blipFill>
          <a:blip r:embed="rId2" cstate="print"/>
          <a:srcRect/>
          <a:stretch>
            <a:fillRect/>
          </a:stretch>
        </p:blipFill>
        <p:spPr bwMode="auto">
          <a:xfrm>
            <a:off x="1619672" y="404664"/>
            <a:ext cx="5807546" cy="6177117"/>
          </a:xfrm>
          <a:prstGeom prst="rect">
            <a:avLst/>
          </a:prstGeom>
          <a:ln w="228600" cap="sq" cmpd="thickThin">
            <a:solidFill>
              <a:schemeClr val="accent1"/>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9552" y="2204864"/>
            <a:ext cx="8143056" cy="1828800"/>
          </a:xfrm>
        </p:spPr>
        <p:txBody>
          <a:bodyPr>
            <a:noAutofit/>
          </a:bodyPr>
          <a:lstStyle/>
          <a:p>
            <a:r>
              <a:rPr lang="tr-TR" sz="5400" dirty="0" smtClean="0"/>
              <a:t>60lı Yılların Genel Özellikleri</a:t>
            </a:r>
            <a:br>
              <a:rPr lang="tr-TR" sz="5400" dirty="0" smtClean="0"/>
            </a:br>
            <a:endParaRPr lang="tr-TR" sz="5400" dirty="0"/>
          </a:p>
        </p:txBody>
      </p:sp>
      <p:sp>
        <p:nvSpPr>
          <p:cNvPr id="3" name="2 Alt Başlık"/>
          <p:cNvSpPr>
            <a:spLocks noGrp="1"/>
          </p:cNvSpPr>
          <p:nvPr>
            <p:ph type="subTitle" idx="1"/>
          </p:nvPr>
        </p:nvSpPr>
        <p:spPr/>
        <p:txBody>
          <a:bodyPr/>
          <a:lstStyle/>
          <a:p>
            <a:endParaRPr lang="tr-T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197</TotalTime>
  <Words>871</Words>
  <Application>Microsoft Office PowerPoint</Application>
  <PresentationFormat>Ekran Gösterisi (4:3)</PresentationFormat>
  <Paragraphs>81</Paragraphs>
  <Slides>61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61</vt:i4>
      </vt:variant>
    </vt:vector>
  </HeadingPairs>
  <TitlesOfParts>
    <vt:vector size="65" baseType="lpstr">
      <vt:lpstr>Calibri</vt:lpstr>
      <vt:lpstr>Constantia</vt:lpstr>
      <vt:lpstr>Wingdings 2</vt:lpstr>
      <vt:lpstr>Akış</vt:lpstr>
      <vt:lpstr>PowerPoint Sunusu</vt:lpstr>
      <vt:lpstr>PowerPoint Sunusu</vt:lpstr>
      <vt:lpstr>PowerPoint Sunusu</vt:lpstr>
      <vt:lpstr>PowerPoint Sunusu</vt:lpstr>
      <vt:lpstr>Modada Alt Kültürler ve Moda Akımları :  Mod Moda, Beat Moda, Hippi Modası </vt:lpstr>
      <vt:lpstr>PowerPoint Sunusu</vt:lpstr>
      <vt:lpstr>PowerPoint Sunusu</vt:lpstr>
      <vt:lpstr>PowerPoint Sunusu</vt:lpstr>
      <vt:lpstr>60lı Yılların Genel Özellikleri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60'lı Yılların Moda İkonları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1960'larda Türk Modası</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sdghjasdfgh</dc:creator>
  <cp:lastModifiedBy>sinemm</cp:lastModifiedBy>
  <cp:revision>16</cp:revision>
  <dcterms:created xsi:type="dcterms:W3CDTF">2018-03-08T16:29:23Z</dcterms:created>
  <dcterms:modified xsi:type="dcterms:W3CDTF">2018-06-12T10:27:41Z</dcterms:modified>
</cp:coreProperties>
</file>