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1" r:id="rId35"/>
    <p:sldId id="292" r:id="rId36"/>
    <p:sldId id="293" r:id="rId37"/>
    <p:sldId id="290" r:id="rId38"/>
    <p:sldId id="294" r:id="rId39"/>
    <p:sldId id="295"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67" y="3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341918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892290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EBAC4D-9243-46F9-9066-0D55D0FF7D0E}"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5542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324E4905-EB90-4547-BBF2-5CC563AFE92C}" type="datetimeFigureOut">
              <a:rPr lang="tr-TR" smtClean="0"/>
              <a:t>12.6.2018</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600954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324E4905-EB90-4547-BBF2-5CC563AFE92C}" type="datetimeFigureOut">
              <a:rPr lang="tr-TR" smtClean="0"/>
              <a:t>12.6.2018</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EBAC4D-9243-46F9-9066-0D55D0FF7D0E}"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49334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324E4905-EB90-4547-BBF2-5CC563AFE92C}" type="datetimeFigureOut">
              <a:rPr lang="tr-TR" smtClean="0"/>
              <a:t>12.6.2018</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3682101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178558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333789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32802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24E4905-EB90-4547-BBF2-5CC563AFE92C}" type="datetimeFigureOut">
              <a:rPr lang="tr-TR" smtClean="0"/>
              <a:t>12.6.2018</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194199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324E4905-EB90-4547-BBF2-5CC563AFE92C}" type="datetimeFigureOut">
              <a:rPr lang="tr-TR" smtClean="0"/>
              <a:t>12.6.2018</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311566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324E4905-EB90-4547-BBF2-5CC563AFE92C}" type="datetimeFigureOut">
              <a:rPr lang="tr-TR" smtClean="0"/>
              <a:t>12.6.2018</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686422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324E4905-EB90-4547-BBF2-5CC563AFE92C}" type="datetimeFigureOut">
              <a:rPr lang="tr-TR" smtClean="0"/>
              <a:t>12.6.2018</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251280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E4905-EB90-4547-BBF2-5CC563AFE92C}" type="datetimeFigureOut">
              <a:rPr lang="tr-TR" smtClean="0"/>
              <a:t>12.6.2018</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77107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324E4905-EB90-4547-BBF2-5CC563AFE92C}" type="datetimeFigureOut">
              <a:rPr lang="tr-TR" smtClean="0"/>
              <a:t>12.6.2018</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396516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324E4905-EB90-4547-BBF2-5CC563AFE92C}" type="datetimeFigureOut">
              <a:rPr lang="tr-TR" smtClean="0"/>
              <a:t>12.6.2018</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EBAC4D-9243-46F9-9066-0D55D0FF7D0E}" type="slidenum">
              <a:rPr lang="tr-TR" smtClean="0"/>
              <a:t>‹#›</a:t>
            </a:fld>
            <a:endParaRPr lang="tr-TR"/>
          </a:p>
        </p:txBody>
      </p:sp>
    </p:spTree>
    <p:extLst>
      <p:ext uri="{BB962C8B-B14F-4D97-AF65-F5344CB8AC3E}">
        <p14:creationId xmlns:p14="http://schemas.microsoft.com/office/powerpoint/2010/main" val="268945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24E4905-EB90-4547-BBF2-5CC563AFE92C}" type="datetimeFigureOut">
              <a:rPr lang="tr-TR" smtClean="0"/>
              <a:t>12.6.2018</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9EBAC4D-9243-46F9-9066-0D55D0FF7D0E}" type="slidenum">
              <a:rPr lang="tr-TR" smtClean="0"/>
              <a:t>‹#›</a:t>
            </a:fld>
            <a:endParaRPr lang="tr-TR"/>
          </a:p>
        </p:txBody>
      </p:sp>
    </p:spTree>
    <p:extLst>
      <p:ext uri="{BB962C8B-B14F-4D97-AF65-F5344CB8AC3E}">
        <p14:creationId xmlns:p14="http://schemas.microsoft.com/office/powerpoint/2010/main" val="898936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onedio.com/etiket/linux/57877670f4604462510cd37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onedio.com/etiket/2016/58617d276c6c7fdf0e586ce8"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onedio.com/etiket/kanye-west/579e7b15fe0b39a008d7d981" TargetMode="External"/><Relationship Id="rId2" Type="http://schemas.openxmlformats.org/officeDocument/2006/relationships/hyperlink" Target="https://onedio.com/etiket/trend/55fbeea5f4f0991b780cb334" TargetMode="Externa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232561" y="783771"/>
            <a:ext cx="8395855" cy="4144489"/>
          </a:xfrm>
        </p:spPr>
        <p:txBody>
          <a:bodyPr>
            <a:normAutofit fontScale="90000"/>
          </a:bodyPr>
          <a:lstStyle/>
          <a:p>
            <a:pPr algn="ctr"/>
            <a:r>
              <a:rPr lang="tr-TR" sz="4400" dirty="0" smtClean="0"/>
              <a:t>  </a:t>
            </a:r>
            <a:br>
              <a:rPr lang="tr-TR" sz="4400" dirty="0" smtClean="0"/>
            </a:br>
            <a:r>
              <a:rPr lang="tr-TR" sz="4400" dirty="0"/>
              <a:t/>
            </a:r>
            <a:br>
              <a:rPr lang="tr-TR" sz="4400" dirty="0"/>
            </a:br>
            <a:r>
              <a:rPr lang="tr-TR" sz="4400" dirty="0" smtClean="0"/>
              <a:t/>
            </a:r>
            <a:br>
              <a:rPr lang="tr-TR" sz="4400" dirty="0" smtClean="0"/>
            </a:br>
            <a:r>
              <a:rPr lang="tr-TR" sz="4400" dirty="0" smtClean="0"/>
              <a:t>      </a:t>
            </a:r>
            <a:r>
              <a:rPr lang="tr-TR" sz="9600" dirty="0" smtClean="0">
                <a:latin typeface="Times New Roman" panose="02020603050405020304" pitchFamily="18" charset="0"/>
                <a:cs typeface="Times New Roman" panose="02020603050405020304" pitchFamily="18" charset="0"/>
              </a:rPr>
              <a:t>2000’den GÜNÜMÜZE MODA</a:t>
            </a:r>
            <a:endParaRPr lang="tr-TR" sz="9600" dirty="0">
              <a:latin typeface="Times New Roman" panose="02020603050405020304" pitchFamily="18" charset="0"/>
              <a:cs typeface="Times New Roman" panose="02020603050405020304" pitchFamily="18" charset="0"/>
            </a:endParaRPr>
          </a:p>
        </p:txBody>
      </p:sp>
      <p:sp>
        <p:nvSpPr>
          <p:cNvPr id="3" name="Alt Başlık 2"/>
          <p:cNvSpPr>
            <a:spLocks noGrp="1"/>
          </p:cNvSpPr>
          <p:nvPr>
            <p:ph type="subTitle" idx="1"/>
          </p:nvPr>
        </p:nvSpPr>
        <p:spPr/>
        <p:txBody>
          <a:bodyPr/>
          <a:lstStyle/>
          <a:p>
            <a:r>
              <a:rPr lang="tr-TR" dirty="0" smtClean="0"/>
              <a:t>                                                                                                            </a:t>
            </a:r>
            <a:endParaRPr lang="tr-TR" dirty="0"/>
          </a:p>
        </p:txBody>
      </p:sp>
    </p:spTree>
    <p:extLst>
      <p:ext uri="{BB962C8B-B14F-4D97-AF65-F5344CB8AC3E}">
        <p14:creationId xmlns:p14="http://schemas.microsoft.com/office/powerpoint/2010/main" val="3318672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000" dirty="0" smtClean="0">
                <a:solidFill>
                  <a:srgbClr val="FF0000"/>
                </a:solidFill>
              </a:rPr>
              <a:t>2002</a:t>
            </a:r>
            <a:endParaRPr lang="tr-TR" sz="2000" dirty="0">
              <a:solidFill>
                <a:srgbClr val="FF0000"/>
              </a:solidFill>
            </a:endParaRPr>
          </a:p>
        </p:txBody>
      </p:sp>
      <p:sp>
        <p:nvSpPr>
          <p:cNvPr id="3" name="İçerik Yer Tutucusu 2"/>
          <p:cNvSpPr>
            <a:spLocks noGrp="1"/>
          </p:cNvSpPr>
          <p:nvPr>
            <p:ph idx="1"/>
          </p:nvPr>
        </p:nvSpPr>
        <p:spPr>
          <a:xfrm>
            <a:off x="1769423" y="1092530"/>
            <a:ext cx="9735189" cy="4818692"/>
          </a:xfrm>
        </p:spPr>
        <p:txBody>
          <a:bodyPr/>
          <a:lstStyle/>
          <a:p>
            <a:r>
              <a:rPr lang="tr-TR" dirty="0"/>
              <a:t>İnanılmaz bir oryantal akımın yükseldiği bu dönemde, Hint esintili kıyafetleri giymeyeni dövüyorlardı. O kadar da değildi tabii de boncuklu, aynalı kotlar; üçgen etek ve </a:t>
            </a:r>
            <a:r>
              <a:rPr lang="tr-TR" dirty="0" smtClean="0"/>
              <a:t>tişörtler </a:t>
            </a:r>
            <a:r>
              <a:rPr lang="tr-TR" dirty="0"/>
              <a:t>çok </a:t>
            </a:r>
            <a:r>
              <a:rPr lang="tr-TR" dirty="0" smtClean="0"/>
              <a:t>popülerdi.</a:t>
            </a:r>
          </a:p>
          <a:p>
            <a:r>
              <a:rPr lang="tr-TR" dirty="0"/>
              <a:t>2002’nin sonlarında ise tunik tarzı işlemeli bluzlar moda oldu. Eskiden izler taşıyan ve bohem tarzı yansıtan işli bluzlar, uzun etekler ve pançolar 2000’lerin hit parçalarıydı. </a:t>
            </a:r>
            <a:br>
              <a:rPr lang="tr-TR" dirty="0"/>
            </a:br>
            <a:endParaRPr lang="tr-TR" dirty="0" smtClean="0"/>
          </a:p>
          <a:p>
            <a:endParaRPr lang="tr-TR" dirty="0"/>
          </a:p>
          <a:p>
            <a:endParaRPr lang="tr-TR" dirty="0"/>
          </a:p>
        </p:txBody>
      </p:sp>
    </p:spTree>
    <p:extLst>
      <p:ext uri="{BB962C8B-B14F-4D97-AF65-F5344CB8AC3E}">
        <p14:creationId xmlns:p14="http://schemas.microsoft.com/office/powerpoint/2010/main" val="3953412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331749" y="624110"/>
            <a:ext cx="3854199" cy="5384804"/>
          </a:xfrm>
          <a:prstGeom prst="rect">
            <a:avLst/>
          </a:prstGeom>
        </p:spPr>
      </p:pic>
      <p:pic>
        <p:nvPicPr>
          <p:cNvPr id="5" name="Resim 4"/>
          <p:cNvPicPr>
            <a:picLocks noChangeAspect="1"/>
          </p:cNvPicPr>
          <p:nvPr/>
        </p:nvPicPr>
        <p:blipFill>
          <a:blip r:embed="rId3"/>
          <a:stretch>
            <a:fillRect/>
          </a:stretch>
        </p:blipFill>
        <p:spPr>
          <a:xfrm>
            <a:off x="5496049" y="624110"/>
            <a:ext cx="5072990" cy="5384804"/>
          </a:xfrm>
          <a:prstGeom prst="rect">
            <a:avLst/>
          </a:prstGeom>
        </p:spPr>
      </p:pic>
    </p:spTree>
    <p:extLst>
      <p:ext uri="{BB962C8B-B14F-4D97-AF65-F5344CB8AC3E}">
        <p14:creationId xmlns:p14="http://schemas.microsoft.com/office/powerpoint/2010/main" val="1151025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00053" y="391886"/>
            <a:ext cx="9604560" cy="1513114"/>
          </a:xfrm>
        </p:spPr>
        <p:txBody>
          <a:bodyPr>
            <a:normAutofit/>
          </a:bodyPr>
          <a:lstStyle/>
          <a:p>
            <a:r>
              <a:rPr lang="tr-TR" sz="2000" dirty="0" smtClean="0">
                <a:solidFill>
                  <a:srgbClr val="FF0000"/>
                </a:solidFill>
              </a:rPr>
              <a:t>2003</a:t>
            </a:r>
            <a:endParaRPr lang="tr-TR" sz="2000" dirty="0">
              <a:solidFill>
                <a:srgbClr val="FF0000"/>
              </a:solidFill>
            </a:endParaRPr>
          </a:p>
        </p:txBody>
      </p:sp>
      <p:sp>
        <p:nvSpPr>
          <p:cNvPr id="3" name="İçerik Yer Tutucusu 2"/>
          <p:cNvSpPr>
            <a:spLocks noGrp="1"/>
          </p:cNvSpPr>
          <p:nvPr>
            <p:ph idx="1"/>
          </p:nvPr>
        </p:nvSpPr>
        <p:spPr>
          <a:xfrm>
            <a:off x="1484416" y="843148"/>
            <a:ext cx="10020196" cy="5068074"/>
          </a:xfrm>
        </p:spPr>
        <p:txBody>
          <a:bodyPr>
            <a:normAutofit/>
          </a:bodyPr>
          <a:lstStyle/>
          <a:p>
            <a:r>
              <a:rPr lang="tr-TR" dirty="0"/>
              <a:t>Kolsuz, boyundan iple bağlamalı, </a:t>
            </a:r>
            <a:r>
              <a:rPr lang="tr-TR" dirty="0" err="1"/>
              <a:t>beyzbol</a:t>
            </a:r>
            <a:r>
              <a:rPr lang="tr-TR" dirty="0"/>
              <a:t> ve halter modeli tişörtler çok popülerdi. Elbette mutlaka baskılı, taşlı, yazılı olmalıydılar. İki tişörtü üst üste giymenin ne kadar havalı olduğundan bahsetmiyoruz bile</a:t>
            </a:r>
            <a:r>
              <a:rPr lang="tr-TR" dirty="0" smtClean="0"/>
              <a:t>.</a:t>
            </a:r>
          </a:p>
          <a:p>
            <a:r>
              <a:rPr lang="tr-TR" dirty="0"/>
              <a:t>2003 yılında moda dünyasında İspanyol rüzgarı esmiş, volanlar, </a:t>
            </a:r>
            <a:r>
              <a:rPr lang="tr-TR" dirty="0" err="1"/>
              <a:t>farbelalar</a:t>
            </a:r>
            <a:r>
              <a:rPr lang="tr-TR" dirty="0"/>
              <a:t> ön plana </a:t>
            </a:r>
            <a:r>
              <a:rPr lang="tr-TR" dirty="0" smtClean="0"/>
              <a:t>çıkmıştır</a:t>
            </a:r>
            <a:r>
              <a:rPr lang="tr-TR" dirty="0"/>
              <a:t>. </a:t>
            </a:r>
          </a:p>
          <a:p>
            <a:pPr marL="0" indent="0">
              <a:buNone/>
            </a:pPr>
            <a:r>
              <a:rPr lang="tr-TR" dirty="0" smtClean="0"/>
              <a:t>      Modacıların </a:t>
            </a:r>
            <a:r>
              <a:rPr lang="tr-TR" dirty="0"/>
              <a:t>ortak kararıyla son yıllarda, hayatımızda çok daha fazla </a:t>
            </a:r>
            <a:r>
              <a:rPr lang="tr-TR" dirty="0" smtClean="0"/>
              <a:t>renkli   ve</a:t>
            </a:r>
            <a:r>
              <a:rPr lang="tr-TR" dirty="0"/>
              <a:t> </a:t>
            </a:r>
            <a:r>
              <a:rPr lang="tr-TR" dirty="0" smtClean="0"/>
              <a:t>tonlamalar </a:t>
            </a:r>
            <a:r>
              <a:rPr lang="tr-TR" dirty="0"/>
              <a:t>daha belirgin hale gelmiştir. Danteller ve şifonlar tercih edilen kumaşlar </a:t>
            </a:r>
            <a:endParaRPr lang="tr-TR" dirty="0" smtClean="0"/>
          </a:p>
          <a:p>
            <a:pPr marL="0" indent="0">
              <a:buNone/>
            </a:pPr>
            <a:r>
              <a:rPr lang="tr-TR" dirty="0" smtClean="0"/>
              <a:t>      Elbiselerde</a:t>
            </a:r>
            <a:r>
              <a:rPr lang="tr-TR" dirty="0"/>
              <a:t>, t-</a:t>
            </a:r>
            <a:r>
              <a:rPr lang="tr-TR" dirty="0" err="1"/>
              <a:t>shirtlerde</a:t>
            </a:r>
            <a:r>
              <a:rPr lang="tr-TR" dirty="0"/>
              <a:t>, eteklerde, çantalarda ve hatta ayakkabılarda çiçek desenleri </a:t>
            </a:r>
            <a:r>
              <a:rPr lang="tr-TR" dirty="0" smtClean="0"/>
              <a:t>kendini </a:t>
            </a:r>
            <a:r>
              <a:rPr lang="tr-TR" dirty="0"/>
              <a:t>göstermiştir. Ayrıca, çiçekli broşların ağırlığı </a:t>
            </a:r>
            <a:r>
              <a:rPr lang="tr-TR" dirty="0" smtClean="0"/>
              <a:t>hissedilmiştir</a:t>
            </a:r>
          </a:p>
          <a:p>
            <a:pPr marL="0" indent="0">
              <a:buNone/>
            </a:pPr>
            <a:r>
              <a:rPr lang="tr-TR" dirty="0"/>
              <a:t> </a:t>
            </a:r>
            <a:r>
              <a:rPr lang="tr-TR" dirty="0" smtClean="0"/>
              <a:t>     Küçük </a:t>
            </a:r>
            <a:r>
              <a:rPr lang="tr-TR" dirty="0"/>
              <a:t>ceketler bütün koleksiyonlarda karşımıza çıkmıştır. Kısa ceketler, fırfırlı midi </a:t>
            </a:r>
          </a:p>
          <a:p>
            <a:pPr marL="0" indent="0">
              <a:buNone/>
            </a:pPr>
            <a:r>
              <a:rPr lang="tr-TR" dirty="0"/>
              <a:t>ve uzun etekler, tunikler </a:t>
            </a:r>
            <a:r>
              <a:rPr lang="tr-TR" dirty="0" err="1" smtClean="0"/>
              <a:t>görülmektedir.Trench</a:t>
            </a:r>
            <a:r>
              <a:rPr lang="tr-TR" dirty="0" smtClean="0"/>
              <a:t>(60’lı </a:t>
            </a:r>
            <a:r>
              <a:rPr lang="tr-TR" dirty="0"/>
              <a:t>yıllarda patlama yapan diz altı kruvaze ceket), kaba ve klasik </a:t>
            </a:r>
            <a:r>
              <a:rPr lang="tr-TR" dirty="0" smtClean="0"/>
              <a:t>kalıplarından </a:t>
            </a:r>
            <a:r>
              <a:rPr lang="tr-TR" dirty="0"/>
              <a:t>sıyrılmış olarak modern kesimle birleşmiştir. </a:t>
            </a:r>
          </a:p>
          <a:p>
            <a:endParaRPr lang="tr-TR" dirty="0"/>
          </a:p>
        </p:txBody>
      </p:sp>
    </p:spTree>
    <p:extLst>
      <p:ext uri="{BB962C8B-B14F-4D97-AF65-F5344CB8AC3E}">
        <p14:creationId xmlns:p14="http://schemas.microsoft.com/office/powerpoint/2010/main" val="3854075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stretch>
            <a:fillRect/>
          </a:stretch>
        </p:blipFill>
        <p:spPr>
          <a:xfrm>
            <a:off x="228436" y="624110"/>
            <a:ext cx="5554848" cy="5004794"/>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140" y="624110"/>
            <a:ext cx="5700384" cy="5474525"/>
          </a:xfrm>
          <a:prstGeom prst="rect">
            <a:avLst/>
          </a:prstGeom>
        </p:spPr>
      </p:pic>
    </p:spTree>
    <p:extLst>
      <p:ext uri="{BB962C8B-B14F-4D97-AF65-F5344CB8AC3E}">
        <p14:creationId xmlns:p14="http://schemas.microsoft.com/office/powerpoint/2010/main" val="3513590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26919" y="130629"/>
            <a:ext cx="9877693" cy="1774371"/>
          </a:xfrm>
        </p:spPr>
        <p:txBody>
          <a:bodyPr>
            <a:normAutofit/>
          </a:bodyPr>
          <a:lstStyle/>
          <a:p>
            <a:r>
              <a:rPr lang="tr-TR" sz="2000" dirty="0" smtClean="0">
                <a:solidFill>
                  <a:srgbClr val="FF0000"/>
                </a:solidFill>
              </a:rPr>
              <a:t>2004</a:t>
            </a:r>
            <a:endParaRPr lang="tr-TR" sz="2000" dirty="0">
              <a:solidFill>
                <a:srgbClr val="FF0000"/>
              </a:solidFill>
            </a:endParaRPr>
          </a:p>
        </p:txBody>
      </p:sp>
      <p:sp>
        <p:nvSpPr>
          <p:cNvPr id="3" name="İçerik Yer Tutucusu 2"/>
          <p:cNvSpPr>
            <a:spLocks noGrp="1"/>
          </p:cNvSpPr>
          <p:nvPr>
            <p:ph idx="1"/>
          </p:nvPr>
        </p:nvSpPr>
        <p:spPr>
          <a:xfrm>
            <a:off x="1318161" y="629392"/>
            <a:ext cx="10186451" cy="5281830"/>
          </a:xfrm>
        </p:spPr>
        <p:txBody>
          <a:bodyPr/>
          <a:lstStyle/>
          <a:p>
            <a:r>
              <a:rPr lang="tr-TR" dirty="0"/>
              <a:t>Ekoseli etekler, boğazlı kazaklar, metal tokalı kumaş kemerler. </a:t>
            </a:r>
            <a:endParaRPr lang="tr-TR" dirty="0" smtClean="0"/>
          </a:p>
          <a:p>
            <a:r>
              <a:rPr lang="tr-TR" dirty="0"/>
              <a:t>2004’te ise </a:t>
            </a:r>
            <a:r>
              <a:rPr lang="tr-TR" dirty="0" err="1"/>
              <a:t>skinny</a:t>
            </a:r>
            <a:r>
              <a:rPr lang="tr-TR" dirty="0"/>
              <a:t> </a:t>
            </a:r>
            <a:r>
              <a:rPr lang="tr-TR" dirty="0" err="1"/>
              <a:t>jean</a:t>
            </a:r>
            <a:r>
              <a:rPr lang="tr-TR" dirty="0"/>
              <a:t> modası patladı, Kate Moss sayesinde tüm dünya bu modeli giymeye başladı.</a:t>
            </a:r>
          </a:p>
          <a:p>
            <a:endParaRPr lang="tr-TR" dirty="0"/>
          </a:p>
        </p:txBody>
      </p:sp>
      <p:pic>
        <p:nvPicPr>
          <p:cNvPr id="4" name="Resim 3"/>
          <p:cNvPicPr>
            <a:picLocks noChangeAspect="1"/>
          </p:cNvPicPr>
          <p:nvPr/>
        </p:nvPicPr>
        <p:blipFill>
          <a:blip r:embed="rId2"/>
          <a:stretch>
            <a:fillRect/>
          </a:stretch>
        </p:blipFill>
        <p:spPr>
          <a:xfrm>
            <a:off x="947799" y="1674421"/>
            <a:ext cx="4384222" cy="4735563"/>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543" y="1406313"/>
            <a:ext cx="4298868" cy="5271778"/>
          </a:xfrm>
          <a:prstGeom prst="rect">
            <a:avLst/>
          </a:prstGeom>
        </p:spPr>
      </p:pic>
    </p:spTree>
    <p:extLst>
      <p:ext uri="{BB962C8B-B14F-4D97-AF65-F5344CB8AC3E}">
        <p14:creationId xmlns:p14="http://schemas.microsoft.com/office/powerpoint/2010/main" val="3302577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445" y="0"/>
            <a:ext cx="6510355" cy="6480309"/>
          </a:xfrm>
        </p:spPr>
      </p:pic>
    </p:spTree>
    <p:extLst>
      <p:ext uri="{BB962C8B-B14F-4D97-AF65-F5344CB8AC3E}">
        <p14:creationId xmlns:p14="http://schemas.microsoft.com/office/powerpoint/2010/main" val="808906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26919" y="332509"/>
            <a:ext cx="9877693" cy="1572491"/>
          </a:xfrm>
        </p:spPr>
        <p:txBody>
          <a:bodyPr>
            <a:normAutofit/>
          </a:bodyPr>
          <a:lstStyle/>
          <a:p>
            <a:r>
              <a:rPr lang="tr-TR" sz="2000" dirty="0" smtClean="0">
                <a:solidFill>
                  <a:srgbClr val="FF0000"/>
                </a:solidFill>
              </a:rPr>
              <a:t>2005</a:t>
            </a:r>
            <a:endParaRPr lang="tr-TR" sz="2000" dirty="0">
              <a:solidFill>
                <a:srgbClr val="FF0000"/>
              </a:solidFill>
            </a:endParaRPr>
          </a:p>
        </p:txBody>
      </p:sp>
      <p:sp>
        <p:nvSpPr>
          <p:cNvPr id="3" name="İçerik Yer Tutucusu 2"/>
          <p:cNvSpPr>
            <a:spLocks noGrp="1"/>
          </p:cNvSpPr>
          <p:nvPr>
            <p:ph idx="1"/>
          </p:nvPr>
        </p:nvSpPr>
        <p:spPr>
          <a:xfrm>
            <a:off x="1104405" y="736270"/>
            <a:ext cx="10400207" cy="5174952"/>
          </a:xfrm>
        </p:spPr>
        <p:txBody>
          <a:bodyPr/>
          <a:lstStyle/>
          <a:p>
            <a:r>
              <a:rPr lang="tr-TR" dirty="0"/>
              <a:t>Biraz daha rahatlığın ön plana çıktığı bir yıldı. Süslü püslü kadife eşofmanlar çok </a:t>
            </a:r>
            <a:r>
              <a:rPr lang="tr-TR" dirty="0" smtClean="0"/>
              <a:t>modaydı.</a:t>
            </a:r>
          </a:p>
          <a:p>
            <a:r>
              <a:rPr lang="tr-TR" dirty="0"/>
              <a:t>2005’e damgasını vuran </a:t>
            </a:r>
            <a:r>
              <a:rPr lang="tr-TR" dirty="0" err="1"/>
              <a:t>kapri</a:t>
            </a:r>
            <a:r>
              <a:rPr lang="tr-TR" dirty="0"/>
              <a:t> pantolonlar, hem sandaletler hem de yüksek ökçelerle giyildi.</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015" y="1905000"/>
            <a:ext cx="3877129" cy="4549239"/>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726" y="1816925"/>
            <a:ext cx="4950836" cy="4827110"/>
          </a:xfrm>
          <a:prstGeom prst="rect">
            <a:avLst/>
          </a:prstGeom>
        </p:spPr>
      </p:pic>
    </p:spTree>
    <p:extLst>
      <p:ext uri="{BB962C8B-B14F-4D97-AF65-F5344CB8AC3E}">
        <p14:creationId xmlns:p14="http://schemas.microsoft.com/office/powerpoint/2010/main" val="3077618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2592924" y="391887"/>
            <a:ext cx="6657953" cy="6244358"/>
          </a:xfrm>
          <a:prstGeom prst="rect">
            <a:avLst/>
          </a:prstGeom>
        </p:spPr>
      </p:pic>
    </p:spTree>
    <p:extLst>
      <p:ext uri="{BB962C8B-B14F-4D97-AF65-F5344CB8AC3E}">
        <p14:creationId xmlns:p14="http://schemas.microsoft.com/office/powerpoint/2010/main" val="2124339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79419" y="178130"/>
            <a:ext cx="9925194" cy="1726870"/>
          </a:xfrm>
        </p:spPr>
        <p:txBody>
          <a:bodyPr>
            <a:normAutofit/>
          </a:bodyPr>
          <a:lstStyle/>
          <a:p>
            <a:r>
              <a:rPr lang="tr-TR" sz="2000" dirty="0" smtClean="0">
                <a:solidFill>
                  <a:srgbClr val="FF0000"/>
                </a:solidFill>
              </a:rPr>
              <a:t>2006</a:t>
            </a:r>
            <a:endParaRPr lang="tr-TR" sz="2000" dirty="0">
              <a:solidFill>
                <a:srgbClr val="FF0000"/>
              </a:solidFill>
            </a:endParaRPr>
          </a:p>
        </p:txBody>
      </p:sp>
      <p:sp>
        <p:nvSpPr>
          <p:cNvPr id="3" name="İçerik Yer Tutucusu 2"/>
          <p:cNvSpPr>
            <a:spLocks noGrp="1"/>
          </p:cNvSpPr>
          <p:nvPr>
            <p:ph idx="1"/>
          </p:nvPr>
        </p:nvSpPr>
        <p:spPr>
          <a:xfrm>
            <a:off x="1413164" y="736270"/>
            <a:ext cx="10091448" cy="5174952"/>
          </a:xfrm>
        </p:spPr>
        <p:txBody>
          <a:bodyPr/>
          <a:lstStyle/>
          <a:p>
            <a:r>
              <a:rPr lang="tr-TR" dirty="0"/>
              <a:t>Minik yelekler, minik </a:t>
            </a:r>
            <a:r>
              <a:rPr lang="tr-TR" dirty="0" err="1"/>
              <a:t>sweatshirtler</a:t>
            </a:r>
            <a:r>
              <a:rPr lang="tr-TR" dirty="0"/>
              <a:t>, dizüstü yazlık elbiseler bu yıla dair hatırlanan en önemli parçalar.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808" y="1508166"/>
            <a:ext cx="7208322" cy="5002171"/>
          </a:xfrm>
          <a:prstGeom prst="rect">
            <a:avLst/>
          </a:prstGeom>
        </p:spPr>
      </p:pic>
    </p:spTree>
    <p:extLst>
      <p:ext uri="{BB962C8B-B14F-4D97-AF65-F5344CB8AC3E}">
        <p14:creationId xmlns:p14="http://schemas.microsoft.com/office/powerpoint/2010/main" val="3332816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48791" y="178130"/>
            <a:ext cx="10055822" cy="1726870"/>
          </a:xfrm>
        </p:spPr>
        <p:txBody>
          <a:bodyPr>
            <a:normAutofit/>
          </a:bodyPr>
          <a:lstStyle/>
          <a:p>
            <a:r>
              <a:rPr lang="tr-TR" sz="2000" dirty="0" smtClean="0">
                <a:solidFill>
                  <a:srgbClr val="FF0000"/>
                </a:solidFill>
              </a:rPr>
              <a:t>  2007</a:t>
            </a:r>
            <a:endParaRPr lang="tr-TR" sz="2000" dirty="0">
              <a:solidFill>
                <a:srgbClr val="FF0000"/>
              </a:solidFill>
            </a:endParaRPr>
          </a:p>
        </p:txBody>
      </p:sp>
      <p:sp>
        <p:nvSpPr>
          <p:cNvPr id="3" name="İçerik Yer Tutucusu 2"/>
          <p:cNvSpPr>
            <a:spLocks noGrp="1"/>
          </p:cNvSpPr>
          <p:nvPr>
            <p:ph idx="1"/>
          </p:nvPr>
        </p:nvSpPr>
        <p:spPr>
          <a:xfrm>
            <a:off x="1341912" y="926275"/>
            <a:ext cx="10162700" cy="4984947"/>
          </a:xfrm>
        </p:spPr>
        <p:txBody>
          <a:bodyPr/>
          <a:lstStyle/>
          <a:p>
            <a:r>
              <a:rPr lang="tr-TR" dirty="0"/>
              <a:t>Uzun etekler, 50'li yılların esintisi, büzgüler geri dönmüştü</a:t>
            </a:r>
            <a:r>
              <a:rPr lang="tr-TR" dirty="0" smtClean="0"/>
              <a:t>.</a:t>
            </a:r>
          </a:p>
          <a:p>
            <a:r>
              <a:rPr lang="tr-TR" dirty="0" err="1"/>
              <a:t>üçük</a:t>
            </a:r>
            <a:r>
              <a:rPr lang="tr-TR" dirty="0"/>
              <a:t> siyah elbise, 2000’lere adını yazdırdı. 2008 yazında maksiler, bol tunikler, asimetrik kesimler trendiydi. Vücudu saran bandaj elbiseler ise 2007’den beri hit parçalar arasında. </a:t>
            </a:r>
            <a:br>
              <a:rPr lang="tr-TR" dirty="0"/>
            </a:br>
            <a:endParaRPr lang="tr-TR" dirty="0" smtClean="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750" y="2458191"/>
            <a:ext cx="8064500" cy="3883231"/>
          </a:xfrm>
          <a:prstGeom prst="rect">
            <a:avLst/>
          </a:prstGeom>
        </p:spPr>
      </p:pic>
    </p:spTree>
    <p:extLst>
      <p:ext uri="{BB962C8B-B14F-4D97-AF65-F5344CB8AC3E}">
        <p14:creationId xmlns:p14="http://schemas.microsoft.com/office/powerpoint/2010/main" val="182763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sz="2400" dirty="0">
              <a:solidFill>
                <a:srgbClr val="FF0000"/>
              </a:solidFill>
            </a:endParaRPr>
          </a:p>
        </p:txBody>
      </p:sp>
      <p:sp>
        <p:nvSpPr>
          <p:cNvPr id="3" name="İçerik Yer Tutucusu 2"/>
          <p:cNvSpPr>
            <a:spLocks noGrp="1"/>
          </p:cNvSpPr>
          <p:nvPr>
            <p:ph idx="1"/>
          </p:nvPr>
        </p:nvSpPr>
        <p:spPr>
          <a:xfrm>
            <a:off x="1674421" y="403761"/>
            <a:ext cx="9830191" cy="5715935"/>
          </a:xfrm>
        </p:spPr>
        <p:txBody>
          <a:bodyPr>
            <a:noAutofit/>
          </a:bodyPr>
          <a:lstStyle/>
          <a:p>
            <a:r>
              <a:rPr lang="tr-TR" sz="1400" dirty="0"/>
              <a:t>'Tarih tekerrürden ibarettir' sözü moda için de geçerli oldu! 1950’ </a:t>
            </a:r>
            <a:r>
              <a:rPr lang="tr-TR" sz="1400" dirty="0" err="1"/>
              <a:t>ler</a:t>
            </a:r>
            <a:r>
              <a:rPr lang="tr-TR" sz="1400" dirty="0"/>
              <a:t>, 60’ </a:t>
            </a:r>
            <a:r>
              <a:rPr lang="tr-TR" sz="1400" dirty="0" err="1"/>
              <a:t>lar</a:t>
            </a:r>
            <a:r>
              <a:rPr lang="tr-TR" sz="1400" dirty="0"/>
              <a:t>, 70’ </a:t>
            </a:r>
            <a:r>
              <a:rPr lang="tr-TR" sz="1400" dirty="0" err="1"/>
              <a:t>ler</a:t>
            </a:r>
            <a:r>
              <a:rPr lang="tr-TR" sz="1400" dirty="0"/>
              <a:t> ve 80’ </a:t>
            </a:r>
            <a:r>
              <a:rPr lang="tr-TR" sz="1400" dirty="0" err="1"/>
              <a:t>lerden</a:t>
            </a:r>
            <a:r>
              <a:rPr lang="tr-TR" sz="1400" dirty="0"/>
              <a:t> gelip günümüzü etkisi altına alan </a:t>
            </a:r>
            <a:r>
              <a:rPr lang="tr-TR" sz="1400" dirty="0" err="1"/>
              <a:t>vintage</a:t>
            </a:r>
            <a:r>
              <a:rPr lang="tr-TR" sz="1400" dirty="0"/>
              <a:t> kıyafetler, ünlü modacıların ilham kaynağı oldu. 2000’ </a:t>
            </a:r>
            <a:r>
              <a:rPr lang="tr-TR" sz="1400" dirty="0" err="1"/>
              <a:t>lerin</a:t>
            </a:r>
            <a:r>
              <a:rPr lang="tr-TR" sz="1400" dirty="0"/>
              <a:t> başında </a:t>
            </a:r>
            <a:r>
              <a:rPr lang="tr-TR" sz="1400" dirty="0" err="1"/>
              <a:t>vintage</a:t>
            </a:r>
            <a:r>
              <a:rPr lang="tr-TR" sz="1400" dirty="0"/>
              <a:t> mağazaları yükselişe geçti ve </a:t>
            </a:r>
            <a:r>
              <a:rPr lang="tr-TR" sz="1400" dirty="0" err="1"/>
              <a:t>Jackie</a:t>
            </a:r>
            <a:r>
              <a:rPr lang="tr-TR" sz="1400" dirty="0"/>
              <a:t> Kennedy tarzı elbiseler, işlemeli hırkalar, disko tarzı renkli tişörtler, </a:t>
            </a:r>
            <a:r>
              <a:rPr lang="tr-TR" sz="1400" dirty="0" err="1"/>
              <a:t>latex</a:t>
            </a:r>
            <a:r>
              <a:rPr lang="tr-TR" sz="1400" dirty="0"/>
              <a:t> taytlar en çok satılan parçalar oldu.</a:t>
            </a:r>
          </a:p>
          <a:p>
            <a:r>
              <a:rPr lang="tr-TR" sz="1400" dirty="0"/>
              <a:t>2000’ </a:t>
            </a:r>
            <a:r>
              <a:rPr lang="tr-TR" sz="1400" dirty="0" err="1"/>
              <a:t>li</a:t>
            </a:r>
            <a:r>
              <a:rPr lang="tr-TR" sz="1400" dirty="0"/>
              <a:t> yılların başında popüler olan </a:t>
            </a:r>
            <a:r>
              <a:rPr lang="tr-TR" sz="1400" dirty="0" err="1"/>
              <a:t>hip</a:t>
            </a:r>
            <a:r>
              <a:rPr lang="tr-TR" sz="1400" dirty="0"/>
              <a:t> hop şarkılar modayı da etkiledi. Bol </a:t>
            </a:r>
            <a:r>
              <a:rPr lang="tr-TR" sz="1400" dirty="0" err="1"/>
              <a:t>jean</a:t>
            </a:r>
            <a:r>
              <a:rPr lang="tr-TR" sz="1400" dirty="0"/>
              <a:t>’ </a:t>
            </a:r>
            <a:r>
              <a:rPr lang="tr-TR" sz="1400" dirty="0" err="1"/>
              <a:t>ler</a:t>
            </a:r>
            <a:r>
              <a:rPr lang="tr-TR" sz="1400" dirty="0"/>
              <a:t>, eşofmanlar, kapüşonlu </a:t>
            </a:r>
            <a:r>
              <a:rPr lang="tr-TR" sz="1400" dirty="0" err="1"/>
              <a:t>sweatshirt</a:t>
            </a:r>
            <a:r>
              <a:rPr lang="tr-TR" sz="1400" dirty="0"/>
              <a:t>’ </a:t>
            </a:r>
            <a:r>
              <a:rPr lang="tr-TR" sz="1400" dirty="0" err="1"/>
              <a:t>ler</a:t>
            </a:r>
            <a:r>
              <a:rPr lang="tr-TR" sz="1400" dirty="0"/>
              <a:t>, </a:t>
            </a:r>
            <a:r>
              <a:rPr lang="tr-TR" sz="1400" dirty="0" err="1"/>
              <a:t>sneaker</a:t>
            </a:r>
            <a:r>
              <a:rPr lang="tr-TR" sz="1400" dirty="0"/>
              <a:t>’ </a:t>
            </a:r>
            <a:r>
              <a:rPr lang="tr-TR" sz="1400" dirty="0" err="1"/>
              <a:t>lar</a:t>
            </a:r>
            <a:r>
              <a:rPr lang="tr-TR" sz="1400" dirty="0"/>
              <a:t>, bol </a:t>
            </a:r>
            <a:r>
              <a:rPr lang="tr-TR" sz="1400" dirty="0" err="1"/>
              <a:t>jean</a:t>
            </a:r>
            <a:r>
              <a:rPr lang="tr-TR" sz="1400" dirty="0"/>
              <a:t> ceketler, büyük zincirler ve bandanalar gardırobumuza girdi. </a:t>
            </a:r>
            <a:r>
              <a:rPr lang="tr-TR" sz="1400" dirty="0" err="1"/>
              <a:t>Rock&amp;roll</a:t>
            </a:r>
            <a:r>
              <a:rPr lang="tr-TR" sz="1400" dirty="0"/>
              <a:t> şarkıları ve punk kıyafetler modanın merkezine oturdu. </a:t>
            </a:r>
            <a:r>
              <a:rPr lang="tr-TR" sz="1400" dirty="0" err="1"/>
              <a:t>Aviator</a:t>
            </a:r>
            <a:r>
              <a:rPr lang="tr-TR" sz="1400" dirty="0"/>
              <a:t> güneş gözlükleri, renkli bileklikler, deri ceketler, salaş kıyafetler trendi oldu. </a:t>
            </a:r>
            <a:r>
              <a:rPr lang="tr-TR" sz="1400" dirty="0" err="1"/>
              <a:t>Converse</a:t>
            </a:r>
            <a:r>
              <a:rPr lang="tr-TR" sz="1400" dirty="0"/>
              <a:t> tarzı lastik ayakkabılar, neon renkler, saç bantları ve </a:t>
            </a:r>
            <a:r>
              <a:rPr lang="tr-TR" sz="1400" dirty="0" err="1"/>
              <a:t>skinny</a:t>
            </a:r>
            <a:r>
              <a:rPr lang="tr-TR" sz="1400" dirty="0"/>
              <a:t> </a:t>
            </a:r>
            <a:r>
              <a:rPr lang="tr-TR" sz="1400" dirty="0" err="1"/>
              <a:t>jean</a:t>
            </a:r>
            <a:r>
              <a:rPr lang="tr-TR" sz="1400" dirty="0"/>
              <a:t>’ </a:t>
            </a:r>
            <a:r>
              <a:rPr lang="tr-TR" sz="1400" dirty="0" err="1"/>
              <a:t>ler</a:t>
            </a:r>
            <a:r>
              <a:rPr lang="tr-TR" sz="1400" dirty="0"/>
              <a:t> 2000’ </a:t>
            </a:r>
            <a:r>
              <a:rPr lang="tr-TR" sz="1400" dirty="0" err="1"/>
              <a:t>lerin</a:t>
            </a:r>
            <a:r>
              <a:rPr lang="tr-TR" sz="1400" dirty="0"/>
              <a:t> hit parçaları arasına girdi. Gençlerin gardırobunu spor şortlar, atletik bluzlar ele geçirdi. Düşük bel trendi ortaya çıktı. Boru ya da İspanyol paça </a:t>
            </a:r>
            <a:r>
              <a:rPr lang="tr-TR" sz="1400" dirty="0" err="1"/>
              <a:t>jean</a:t>
            </a:r>
            <a:r>
              <a:rPr lang="tr-TR" sz="1400" dirty="0"/>
              <a:t>’ </a:t>
            </a:r>
            <a:r>
              <a:rPr lang="tr-TR" sz="1400" dirty="0" err="1"/>
              <a:t>ler</a:t>
            </a:r>
            <a:r>
              <a:rPr lang="tr-TR" sz="1400" dirty="0"/>
              <a:t> revaçtaydı. </a:t>
            </a:r>
            <a:r>
              <a:rPr lang="tr-TR" sz="1400" dirty="0" err="1"/>
              <a:t>Skinny</a:t>
            </a:r>
            <a:r>
              <a:rPr lang="tr-TR" sz="1400" dirty="0"/>
              <a:t> </a:t>
            </a:r>
            <a:r>
              <a:rPr lang="tr-TR" sz="1400" dirty="0" err="1"/>
              <a:t>jean</a:t>
            </a:r>
            <a:r>
              <a:rPr lang="tr-TR" sz="1400" dirty="0"/>
              <a:t> modası Kate Moss sayesinde tüm dünyada </a:t>
            </a:r>
            <a:r>
              <a:rPr lang="tr-TR" sz="1400" dirty="0" err="1"/>
              <a:t>patadı</a:t>
            </a:r>
            <a:r>
              <a:rPr lang="tr-TR" sz="1400" dirty="0"/>
              <a:t>. Ekose desen erkeklerde moda oldu. Taşlanmış dar kesim </a:t>
            </a:r>
            <a:r>
              <a:rPr lang="tr-TR" sz="1400" dirty="0" err="1"/>
              <a:t>jean</a:t>
            </a:r>
            <a:r>
              <a:rPr lang="tr-TR" sz="1400" dirty="0"/>
              <a:t>’ </a:t>
            </a:r>
            <a:r>
              <a:rPr lang="tr-TR" sz="1400" dirty="0" err="1"/>
              <a:t>ler</a:t>
            </a:r>
            <a:r>
              <a:rPr lang="tr-TR" sz="1400" dirty="0"/>
              <a:t> ekose gömlekle </a:t>
            </a:r>
            <a:r>
              <a:rPr lang="tr-TR" sz="1400" dirty="0" err="1"/>
              <a:t>kombinlendi</a:t>
            </a:r>
            <a:r>
              <a:rPr lang="tr-TR" sz="1400" dirty="0"/>
              <a:t>. 80’lerin sembolü tayt, tekrar popüler oldu ve uzun tunikler, gömlekler ve </a:t>
            </a:r>
            <a:r>
              <a:rPr lang="tr-TR" sz="1400" dirty="0" err="1"/>
              <a:t>baby-doll</a:t>
            </a:r>
            <a:r>
              <a:rPr lang="tr-TR" sz="1400" dirty="0"/>
              <a:t> elbiselerle </a:t>
            </a:r>
            <a:r>
              <a:rPr lang="tr-TR" sz="1400" dirty="0" err="1"/>
              <a:t>kombinlendi</a:t>
            </a:r>
            <a:r>
              <a:rPr lang="tr-TR" sz="1400" dirty="0"/>
              <a:t>. Deri, </a:t>
            </a:r>
            <a:r>
              <a:rPr lang="tr-TR" sz="1400" dirty="0" err="1"/>
              <a:t>atex</a:t>
            </a:r>
            <a:r>
              <a:rPr lang="tr-TR" sz="1400" dirty="0"/>
              <a:t>, parlak modern kumaşlarla yeniden yorumlandılar. Bohem tarzı yansıtan işli bluzlar, uzun etekler ve pançolar 2000’ </a:t>
            </a:r>
            <a:r>
              <a:rPr lang="tr-TR" sz="1400" dirty="0" err="1"/>
              <a:t>lerin</a:t>
            </a:r>
            <a:r>
              <a:rPr lang="tr-TR" sz="1400" dirty="0"/>
              <a:t> hit parçalarıydı. </a:t>
            </a:r>
            <a:r>
              <a:rPr lang="tr-TR" sz="1400" dirty="0" err="1"/>
              <a:t>Kapri</a:t>
            </a:r>
            <a:r>
              <a:rPr lang="tr-TR" sz="1400" dirty="0"/>
              <a:t> pantolonlar, hem sandaletler hem de yüksek ökçelerle giyildi. Sivri burunlu ayakkabılar, 80’ </a:t>
            </a:r>
            <a:r>
              <a:rPr lang="tr-TR" sz="1400" dirty="0" err="1"/>
              <a:t>lerden</a:t>
            </a:r>
            <a:r>
              <a:rPr lang="tr-TR" sz="1400" dirty="0"/>
              <a:t> esinlenen </a:t>
            </a:r>
            <a:r>
              <a:rPr lang="tr-TR" sz="1400" dirty="0" err="1"/>
              <a:t>stilettolar</a:t>
            </a:r>
            <a:r>
              <a:rPr lang="tr-TR" sz="1400" dirty="0"/>
              <a:t>, kovboy çizmeler ve </a:t>
            </a:r>
            <a:r>
              <a:rPr lang="tr-TR" sz="1400" dirty="0" err="1"/>
              <a:t>parmakarası</a:t>
            </a:r>
            <a:r>
              <a:rPr lang="tr-TR" sz="1400" dirty="0"/>
              <a:t> terlikler çok modaydı. </a:t>
            </a:r>
            <a:r>
              <a:rPr lang="tr-TR" sz="1400" dirty="0" err="1"/>
              <a:t>Babetler</a:t>
            </a:r>
            <a:r>
              <a:rPr lang="tr-TR" sz="1400" dirty="0"/>
              <a:t> büyük çıkış yaptı. Küçük siyah elbiseler, 2000’ </a:t>
            </a:r>
            <a:r>
              <a:rPr lang="tr-TR" sz="1400" dirty="0" err="1"/>
              <a:t>lere</a:t>
            </a:r>
            <a:r>
              <a:rPr lang="tr-TR" sz="1400" dirty="0"/>
              <a:t> adını yazdırdı. Yine geçmişten ilham alan kocaman kolyeler, avize küpeler, kalın kelepçeler, büyük yüzükler, </a:t>
            </a:r>
            <a:r>
              <a:rPr lang="tr-TR" sz="1400" dirty="0" err="1"/>
              <a:t>krokodil</a:t>
            </a:r>
            <a:r>
              <a:rPr lang="tr-TR" sz="1400" dirty="0"/>
              <a:t> derisinden portföy çantalar, </a:t>
            </a:r>
            <a:r>
              <a:rPr lang="tr-TR" sz="1400" dirty="0" err="1"/>
              <a:t>fedora</a:t>
            </a:r>
            <a:r>
              <a:rPr lang="tr-TR" sz="1400" dirty="0"/>
              <a:t> şapkalar, </a:t>
            </a:r>
            <a:r>
              <a:rPr lang="tr-TR" sz="1400" dirty="0" err="1"/>
              <a:t>aviator</a:t>
            </a:r>
            <a:r>
              <a:rPr lang="tr-TR" sz="1400" dirty="0"/>
              <a:t> güneş gözlükleri, zımbalı kemerler 2000’ </a:t>
            </a:r>
            <a:r>
              <a:rPr lang="tr-TR" sz="1400" dirty="0" err="1"/>
              <a:t>lerin</a:t>
            </a:r>
            <a:r>
              <a:rPr lang="tr-TR" sz="1400" dirty="0"/>
              <a:t> olmazsa olmaz </a:t>
            </a:r>
            <a:r>
              <a:rPr lang="tr-TR" sz="1400" dirty="0" err="1"/>
              <a:t>aksesuvarlarıydı</a:t>
            </a:r>
            <a:r>
              <a:rPr lang="tr-TR" sz="1400" dirty="0"/>
              <a:t>. </a:t>
            </a:r>
          </a:p>
          <a:p>
            <a:r>
              <a:rPr lang="tr-TR" sz="1400" dirty="0"/>
              <a:t>Geçmişte trendi olan dar, yüksek belli kalem etekler 2000’ </a:t>
            </a:r>
            <a:r>
              <a:rPr lang="tr-TR" sz="1400" dirty="0" err="1"/>
              <a:t>lerde</a:t>
            </a:r>
            <a:r>
              <a:rPr lang="tr-TR" sz="1400" dirty="0"/>
              <a:t> klasik haline geldi. Büyük çantalar 50’ </a:t>
            </a:r>
            <a:r>
              <a:rPr lang="tr-TR" sz="1400" dirty="0" err="1"/>
              <a:t>lerde</a:t>
            </a:r>
            <a:r>
              <a:rPr lang="tr-TR" sz="1400" dirty="0"/>
              <a:t> </a:t>
            </a:r>
            <a:r>
              <a:rPr lang="tr-TR" sz="1400" dirty="0" err="1"/>
              <a:t>Grace</a:t>
            </a:r>
            <a:r>
              <a:rPr lang="tr-TR" sz="1400" dirty="0"/>
              <a:t> </a:t>
            </a:r>
            <a:r>
              <a:rPr lang="tr-TR" sz="1400" dirty="0" err="1"/>
              <a:t>Kelly</a:t>
            </a:r>
            <a:r>
              <a:rPr lang="tr-TR" sz="1400" dirty="0"/>
              <a:t> sayesinde popülerdi. Yine gündeme geldi. Kabarık balon etekler de </a:t>
            </a:r>
            <a:r>
              <a:rPr lang="tr-TR" sz="1400" dirty="0" err="1"/>
              <a:t>Audrey</a:t>
            </a:r>
            <a:r>
              <a:rPr lang="tr-TR" sz="1400" dirty="0"/>
              <a:t> </a:t>
            </a:r>
            <a:r>
              <a:rPr lang="tr-TR" sz="1400" dirty="0" err="1"/>
              <a:t>Hepburn</a:t>
            </a:r>
            <a:r>
              <a:rPr lang="tr-TR" sz="1400" dirty="0"/>
              <a:t> sayesinde 50’ </a:t>
            </a:r>
            <a:r>
              <a:rPr lang="tr-TR" sz="1400" dirty="0" err="1"/>
              <a:t>lerin</a:t>
            </a:r>
            <a:r>
              <a:rPr lang="tr-TR" sz="1400" dirty="0"/>
              <a:t> şık ve klasik parçaları arasına girmişti, 2000’ </a:t>
            </a:r>
            <a:r>
              <a:rPr lang="tr-TR" sz="1400" dirty="0" err="1"/>
              <a:t>lerde</a:t>
            </a:r>
            <a:r>
              <a:rPr lang="tr-TR" sz="1400" dirty="0"/>
              <a:t> yeniden moda oldu. 60 ve 70’ </a:t>
            </a:r>
            <a:r>
              <a:rPr lang="tr-TR" sz="1400" dirty="0" err="1"/>
              <a:t>li</a:t>
            </a:r>
            <a:r>
              <a:rPr lang="tr-TR" sz="1400" dirty="0"/>
              <a:t> yılların bohem havasını taşıyan kaba kovboy botları, büyük kemerleri; 80’ </a:t>
            </a:r>
            <a:r>
              <a:rPr lang="tr-TR" sz="1400" dirty="0" err="1"/>
              <a:t>lerin</a:t>
            </a:r>
            <a:r>
              <a:rPr lang="tr-TR" sz="1400" dirty="0"/>
              <a:t> büyük, renkli plastik mücevherleri, platform topuklu ayakkabıları, abartılı yüksek ökçeleri yeniden karşımıza çıktı. 1970’ </a:t>
            </a:r>
            <a:r>
              <a:rPr lang="tr-TR" sz="1400" dirty="0" err="1"/>
              <a:t>li</a:t>
            </a:r>
            <a:r>
              <a:rPr lang="tr-TR" sz="1400" dirty="0"/>
              <a:t> yılların parıltısı ve disko havası, 2000’ </a:t>
            </a:r>
            <a:r>
              <a:rPr lang="tr-TR" sz="1400" dirty="0" err="1"/>
              <a:t>lerde</a:t>
            </a:r>
            <a:r>
              <a:rPr lang="tr-TR" sz="1400" dirty="0"/>
              <a:t> özellikle gençleri etkisi altına aldı. Son birkaç sezondur neredeyse her tasarımcının koleksiyonunda parıltılı işlemeler, renkli ayrıntılar, pul ve payetler var. Büyük vatkalar, bileğe doğru daralan pilili pantolonlar, deriler, taytlar, asit renkli </a:t>
            </a:r>
            <a:r>
              <a:rPr lang="tr-TR" sz="1400" dirty="0" err="1"/>
              <a:t>jean</a:t>
            </a:r>
            <a:r>
              <a:rPr lang="tr-TR" sz="1400" dirty="0"/>
              <a:t>’ </a:t>
            </a:r>
            <a:r>
              <a:rPr lang="tr-TR" sz="1400" dirty="0" err="1"/>
              <a:t>ler</a:t>
            </a:r>
            <a:r>
              <a:rPr lang="tr-TR" sz="1400" dirty="0"/>
              <a:t>, </a:t>
            </a:r>
            <a:r>
              <a:rPr lang="tr-TR" sz="1400" dirty="0" err="1"/>
              <a:t>militer</a:t>
            </a:r>
            <a:r>
              <a:rPr lang="tr-TR" sz="1400" dirty="0"/>
              <a:t> ceketler ve </a:t>
            </a:r>
            <a:r>
              <a:rPr lang="tr-TR" sz="1400" dirty="0" err="1"/>
              <a:t>maskülen</a:t>
            </a:r>
            <a:r>
              <a:rPr lang="tr-TR" sz="1400" dirty="0"/>
              <a:t> detaylar 80’ </a:t>
            </a:r>
            <a:r>
              <a:rPr lang="tr-TR" sz="1400" dirty="0" err="1"/>
              <a:t>lere</a:t>
            </a:r>
            <a:r>
              <a:rPr lang="tr-TR" sz="1400" dirty="0"/>
              <a:t> damgasını vurmuştu. Neredeyse hepsini 2000’ </a:t>
            </a:r>
            <a:r>
              <a:rPr lang="tr-TR" sz="1400" dirty="0" err="1"/>
              <a:t>li</a:t>
            </a:r>
            <a:r>
              <a:rPr lang="tr-TR" sz="1400" dirty="0"/>
              <a:t> yıllarda tekrar gördük.</a:t>
            </a:r>
          </a:p>
          <a:p>
            <a:pPr marL="914400" lvl="2" indent="0">
              <a:buNone/>
            </a:pPr>
            <a:endParaRPr lang="tr-TR" dirty="0"/>
          </a:p>
        </p:txBody>
      </p:sp>
    </p:spTree>
    <p:extLst>
      <p:ext uri="{BB962C8B-B14F-4D97-AF65-F5344CB8AC3E}">
        <p14:creationId xmlns:p14="http://schemas.microsoft.com/office/powerpoint/2010/main" val="2922075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0043" y="0"/>
            <a:ext cx="9984570" cy="1905000"/>
          </a:xfrm>
        </p:spPr>
        <p:txBody>
          <a:bodyPr>
            <a:normAutofit/>
          </a:bodyPr>
          <a:lstStyle/>
          <a:p>
            <a:r>
              <a:rPr lang="tr-TR" sz="2000" dirty="0" smtClean="0">
                <a:solidFill>
                  <a:srgbClr val="FF0000"/>
                </a:solidFill>
              </a:rPr>
              <a:t>2008</a:t>
            </a:r>
            <a:endParaRPr lang="tr-TR" sz="2000" dirty="0">
              <a:solidFill>
                <a:srgbClr val="FF0000"/>
              </a:solidFill>
            </a:endParaRPr>
          </a:p>
        </p:txBody>
      </p:sp>
      <p:sp>
        <p:nvSpPr>
          <p:cNvPr id="3" name="İçerik Yer Tutucusu 2"/>
          <p:cNvSpPr>
            <a:spLocks noGrp="1"/>
          </p:cNvSpPr>
          <p:nvPr>
            <p:ph idx="1"/>
          </p:nvPr>
        </p:nvSpPr>
        <p:spPr>
          <a:xfrm>
            <a:off x="1413164" y="593766"/>
            <a:ext cx="10091448" cy="5317456"/>
          </a:xfrm>
        </p:spPr>
        <p:txBody>
          <a:bodyPr/>
          <a:lstStyle/>
          <a:p>
            <a:r>
              <a:rPr lang="tr-TR" dirty="0"/>
              <a:t>Renkli ve </a:t>
            </a:r>
            <a:r>
              <a:rPr lang="tr-TR" dirty="0" err="1"/>
              <a:t>opak</a:t>
            </a:r>
            <a:r>
              <a:rPr lang="tr-TR" dirty="0"/>
              <a:t> külotlu çoraplar, gömlekler ve spor ceketler; bu yıldan akla ilk gelen parçalar</a:t>
            </a:r>
            <a:r>
              <a:rPr lang="tr-TR" dirty="0" smtClean="0"/>
              <a:t>.</a:t>
            </a:r>
          </a:p>
          <a:p>
            <a:r>
              <a:rPr lang="tr-TR" dirty="0"/>
              <a:t>80’lerden esinlenilen taytlar 2008’de deri, </a:t>
            </a:r>
            <a:r>
              <a:rPr lang="tr-TR" dirty="0" err="1"/>
              <a:t>atex</a:t>
            </a:r>
            <a:r>
              <a:rPr lang="tr-TR" dirty="0"/>
              <a:t>, parlak modern kumaşlarla yeniden yorumlandılar.</a:t>
            </a:r>
          </a:p>
          <a:p>
            <a:endParaRPr lang="tr-TR" dirty="0" smtClean="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531" y="1905000"/>
            <a:ext cx="5806440" cy="4224528"/>
          </a:xfrm>
          <a:prstGeom prst="rect">
            <a:avLst/>
          </a:prstGeom>
        </p:spPr>
      </p:pic>
    </p:spTree>
    <p:extLst>
      <p:ext uri="{BB962C8B-B14F-4D97-AF65-F5344CB8AC3E}">
        <p14:creationId xmlns:p14="http://schemas.microsoft.com/office/powerpoint/2010/main" val="996274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0671" y="225631"/>
            <a:ext cx="9853942" cy="1679369"/>
          </a:xfrm>
        </p:spPr>
        <p:txBody>
          <a:bodyPr>
            <a:normAutofit/>
          </a:bodyPr>
          <a:lstStyle/>
          <a:p>
            <a:r>
              <a:rPr lang="tr-TR" sz="2000" dirty="0" smtClean="0">
                <a:solidFill>
                  <a:srgbClr val="FF0000"/>
                </a:solidFill>
              </a:rPr>
              <a:t>2009</a:t>
            </a:r>
            <a:endParaRPr lang="tr-TR" sz="2000" dirty="0">
              <a:solidFill>
                <a:srgbClr val="FF0000"/>
              </a:solidFill>
            </a:endParaRPr>
          </a:p>
        </p:txBody>
      </p:sp>
      <p:sp>
        <p:nvSpPr>
          <p:cNvPr id="3" name="İçerik Yer Tutucusu 2"/>
          <p:cNvSpPr>
            <a:spLocks noGrp="1"/>
          </p:cNvSpPr>
          <p:nvPr>
            <p:ph idx="1"/>
          </p:nvPr>
        </p:nvSpPr>
        <p:spPr>
          <a:xfrm>
            <a:off x="1389413" y="676894"/>
            <a:ext cx="10115199" cy="5234328"/>
          </a:xfrm>
        </p:spPr>
        <p:txBody>
          <a:bodyPr/>
          <a:lstStyle/>
          <a:p>
            <a:r>
              <a:rPr lang="tr-TR" dirty="0"/>
              <a:t>Kalın kemerli elbiseler, trençkotlar, gösterişli ceketler, leopar ve parlak renklerin dönüşü bu yılı anlatan kelimeler</a:t>
            </a:r>
            <a:r>
              <a:rPr lang="tr-TR" dirty="0" smtClean="0"/>
              <a:t>.</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291" y="1402654"/>
            <a:ext cx="3877294" cy="5200027"/>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542" y="1402654"/>
            <a:ext cx="4171533" cy="5320403"/>
          </a:xfrm>
          <a:prstGeom prst="rect">
            <a:avLst/>
          </a:prstGeom>
        </p:spPr>
      </p:pic>
    </p:spTree>
    <p:extLst>
      <p:ext uri="{BB962C8B-B14F-4D97-AF65-F5344CB8AC3E}">
        <p14:creationId xmlns:p14="http://schemas.microsoft.com/office/powerpoint/2010/main" val="1563434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52551" y="201881"/>
            <a:ext cx="9652061" cy="1703119"/>
          </a:xfrm>
        </p:spPr>
        <p:txBody>
          <a:bodyPr>
            <a:normAutofit/>
          </a:bodyPr>
          <a:lstStyle/>
          <a:p>
            <a:r>
              <a:rPr lang="tr-TR" sz="2000" dirty="0" smtClean="0">
                <a:solidFill>
                  <a:srgbClr val="FF0000"/>
                </a:solidFill>
              </a:rPr>
              <a:t>2010</a:t>
            </a:r>
            <a:endParaRPr lang="tr-TR" sz="2000" dirty="0">
              <a:solidFill>
                <a:srgbClr val="FF0000"/>
              </a:solidFill>
            </a:endParaRPr>
          </a:p>
        </p:txBody>
      </p:sp>
      <p:sp>
        <p:nvSpPr>
          <p:cNvPr id="3" name="İçerik Yer Tutucusu 2"/>
          <p:cNvSpPr>
            <a:spLocks noGrp="1"/>
          </p:cNvSpPr>
          <p:nvPr>
            <p:ph idx="1"/>
          </p:nvPr>
        </p:nvSpPr>
        <p:spPr>
          <a:xfrm>
            <a:off x="1508166" y="783771"/>
            <a:ext cx="9996446" cy="5127451"/>
          </a:xfrm>
        </p:spPr>
        <p:txBody>
          <a:bodyPr/>
          <a:lstStyle/>
          <a:p>
            <a:r>
              <a:rPr lang="tr-TR" dirty="0"/>
              <a:t>Tıpkı 2000 yılı gibi 2010'lu yıllara da muhteşem </a:t>
            </a:r>
            <a:r>
              <a:rPr lang="tr-TR" dirty="0" err="1"/>
              <a:t>bi</a:t>
            </a:r>
            <a:r>
              <a:rPr lang="tr-TR" dirty="0"/>
              <a:t> başlangıç yapmadık. 2010'un en büyük yeniliği defilelerde tasarımcıların yüksek belin geri dönüşünü müjdelemesi olmuştu</a:t>
            </a:r>
            <a:r>
              <a:rPr lang="tr-TR" dirty="0" smtClean="0"/>
              <a:t>.</a:t>
            </a:r>
          </a:p>
          <a:p>
            <a:r>
              <a:rPr lang="tr-TR" dirty="0"/>
              <a:t>2010’lu yılların modası ise her yıl az miktarda olsa değişmektedir. Geniş ve dar modellerdeki her çeşit pantolon, sade ve çiçekli her türlü etek modadır. Doğru </a:t>
            </a:r>
            <a:r>
              <a:rPr lang="tr-TR" dirty="0" err="1"/>
              <a:t>kombinlenerek</a:t>
            </a:r>
            <a:r>
              <a:rPr lang="tr-TR" dirty="0"/>
              <a:t> kullanılan bu parçalar değişik ve bol takı ile desteklenir. Jean modasıysa; yine </a:t>
            </a:r>
            <a:r>
              <a:rPr lang="tr-TR" dirty="0" err="1"/>
              <a:t>streç</a:t>
            </a:r>
            <a:r>
              <a:rPr lang="tr-TR" dirty="0"/>
              <a:t> kotların modası devam etmekte, eskitilmiş, yırtık kotlar seneye damgasını vurmaktadır.</a:t>
            </a:r>
          </a:p>
          <a:p>
            <a:r>
              <a:rPr lang="tr-TR" dirty="0"/>
              <a:t>Renk olarak; beyaz, sarı, yeşil, mavi gibi canlı renkler ve neon renkler kullanılmakta, bu renkleri barındıran şifon gömlek ve elbiseler ilkbahar, yaz modası olarak karşımıza çıkmaktadır. Son bir yıldır moda olan </a:t>
            </a:r>
            <a:r>
              <a:rPr lang="tr-TR" dirty="0" err="1"/>
              <a:t>stiletto</a:t>
            </a:r>
            <a:r>
              <a:rPr lang="tr-TR" dirty="0"/>
              <a:t> tarzı ayakkabılar, yazlık açık modelleri eklenerek kullanılmakta ayrıca renkli ve şeffaf </a:t>
            </a:r>
            <a:r>
              <a:rPr lang="tr-TR" dirty="0" err="1"/>
              <a:t>babetlerin</a:t>
            </a:r>
            <a:r>
              <a:rPr lang="tr-TR" dirty="0"/>
              <a:t> modası devam etmektedir.</a:t>
            </a:r>
          </a:p>
          <a:p>
            <a:endParaRPr lang="tr-TR" dirty="0"/>
          </a:p>
        </p:txBody>
      </p:sp>
    </p:spTree>
    <p:extLst>
      <p:ext uri="{BB962C8B-B14F-4D97-AF65-F5344CB8AC3E}">
        <p14:creationId xmlns:p14="http://schemas.microsoft.com/office/powerpoint/2010/main" val="1766927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950531" y="368709"/>
            <a:ext cx="10718044" cy="5987845"/>
          </a:xfrm>
          <a:prstGeom prst="rect">
            <a:avLst/>
          </a:prstGeom>
        </p:spPr>
      </p:pic>
    </p:spTree>
    <p:extLst>
      <p:ext uri="{BB962C8B-B14F-4D97-AF65-F5344CB8AC3E}">
        <p14:creationId xmlns:p14="http://schemas.microsoft.com/office/powerpoint/2010/main" val="3154441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430594" y="152161"/>
            <a:ext cx="8863779" cy="6688325"/>
          </a:xfrm>
          <a:prstGeom prst="rect">
            <a:avLst/>
          </a:prstGeom>
        </p:spPr>
      </p:pic>
    </p:spTree>
    <p:extLst>
      <p:ext uri="{BB962C8B-B14F-4D97-AF65-F5344CB8AC3E}">
        <p14:creationId xmlns:p14="http://schemas.microsoft.com/office/powerpoint/2010/main" val="2656773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57549" y="273132"/>
            <a:ext cx="9747064" cy="1631868"/>
          </a:xfrm>
        </p:spPr>
        <p:txBody>
          <a:bodyPr>
            <a:normAutofit/>
          </a:bodyPr>
          <a:lstStyle/>
          <a:p>
            <a:r>
              <a:rPr lang="tr-TR" sz="2000" dirty="0" smtClean="0">
                <a:solidFill>
                  <a:srgbClr val="FF0000"/>
                </a:solidFill>
              </a:rPr>
              <a:t>2011</a:t>
            </a:r>
            <a:endParaRPr lang="tr-TR" sz="2000" dirty="0">
              <a:solidFill>
                <a:srgbClr val="FF0000"/>
              </a:solidFill>
            </a:endParaRPr>
          </a:p>
        </p:txBody>
      </p:sp>
      <p:sp>
        <p:nvSpPr>
          <p:cNvPr id="3" name="İçerik Yer Tutucusu 2"/>
          <p:cNvSpPr>
            <a:spLocks noGrp="1"/>
          </p:cNvSpPr>
          <p:nvPr>
            <p:ph idx="1"/>
          </p:nvPr>
        </p:nvSpPr>
        <p:spPr>
          <a:xfrm>
            <a:off x="1603169" y="902525"/>
            <a:ext cx="9901443" cy="5008697"/>
          </a:xfrm>
        </p:spPr>
        <p:txBody>
          <a:bodyPr/>
          <a:lstStyle/>
          <a:p>
            <a:r>
              <a:rPr lang="tr-TR" dirty="0"/>
              <a:t>Neon coşkusu diyebileceğimiz bu yılda daha önce görmediğimiz kadar parlak renklere şahit olduk. Üstelik bu renklerin birlikte kullanılması da çok modaydı.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596" y="1721922"/>
            <a:ext cx="7021030" cy="5052950"/>
          </a:xfrm>
          <a:prstGeom prst="rect">
            <a:avLst/>
          </a:prstGeom>
        </p:spPr>
      </p:pic>
    </p:spTree>
    <p:extLst>
      <p:ext uri="{BB962C8B-B14F-4D97-AF65-F5344CB8AC3E}">
        <p14:creationId xmlns:p14="http://schemas.microsoft.com/office/powerpoint/2010/main" val="1458174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8801" y="225631"/>
            <a:ext cx="9675812" cy="1798122"/>
          </a:xfrm>
        </p:spPr>
        <p:txBody>
          <a:bodyPr>
            <a:normAutofit/>
          </a:bodyPr>
          <a:lstStyle/>
          <a:p>
            <a:r>
              <a:rPr lang="tr-TR" sz="1600" dirty="0" smtClean="0">
                <a:solidFill>
                  <a:srgbClr val="FF0000"/>
                </a:solidFill>
              </a:rPr>
              <a:t>2012</a:t>
            </a:r>
            <a:endParaRPr lang="tr-TR" sz="1600" dirty="0">
              <a:solidFill>
                <a:srgbClr val="FF0000"/>
              </a:solidFill>
            </a:endParaRPr>
          </a:p>
        </p:txBody>
      </p:sp>
      <p:sp>
        <p:nvSpPr>
          <p:cNvPr id="3" name="İçerik Yer Tutucusu 2"/>
          <p:cNvSpPr>
            <a:spLocks noGrp="1"/>
          </p:cNvSpPr>
          <p:nvPr>
            <p:ph idx="1"/>
          </p:nvPr>
        </p:nvSpPr>
        <p:spPr>
          <a:xfrm>
            <a:off x="1674812" y="851065"/>
            <a:ext cx="8915400" cy="3777622"/>
          </a:xfrm>
        </p:spPr>
        <p:txBody>
          <a:bodyPr/>
          <a:lstStyle/>
          <a:p>
            <a:r>
              <a:rPr lang="tr-TR" dirty="0"/>
              <a:t>Yüksek belin artık herkes tarafından kabullenilmesinin ardından 2010'lara özgü bir stil oluşmaya başladı. Bu yıl yüksek bel giyip tişörtün, gömleğin bir tarafını dışarıya çıkarmak çok modaydı</a:t>
            </a:r>
            <a:r>
              <a:rPr lang="tr-TR" dirty="0" smtClean="0"/>
              <a:t>.</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1828800"/>
            <a:ext cx="6048375" cy="4809506"/>
          </a:xfrm>
          <a:prstGeom prst="rect">
            <a:avLst/>
          </a:prstGeom>
        </p:spPr>
      </p:pic>
    </p:spTree>
    <p:extLst>
      <p:ext uri="{BB962C8B-B14F-4D97-AF65-F5344CB8AC3E}">
        <p14:creationId xmlns:p14="http://schemas.microsoft.com/office/powerpoint/2010/main" val="4270161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18161" y="83127"/>
            <a:ext cx="10186451" cy="1821873"/>
          </a:xfrm>
        </p:spPr>
        <p:txBody>
          <a:bodyPr>
            <a:normAutofit/>
          </a:bodyPr>
          <a:lstStyle/>
          <a:p>
            <a:r>
              <a:rPr lang="tr-TR" sz="2000" dirty="0" smtClean="0">
                <a:solidFill>
                  <a:srgbClr val="FF0000"/>
                </a:solidFill>
              </a:rPr>
              <a:t>2013</a:t>
            </a:r>
            <a:endParaRPr lang="tr-TR" sz="2000" dirty="0">
              <a:solidFill>
                <a:srgbClr val="FF0000"/>
              </a:solidFill>
            </a:endParaRPr>
          </a:p>
        </p:txBody>
      </p:sp>
      <p:sp>
        <p:nvSpPr>
          <p:cNvPr id="3" name="İçerik Yer Tutucusu 2"/>
          <p:cNvSpPr>
            <a:spLocks noGrp="1"/>
          </p:cNvSpPr>
          <p:nvPr>
            <p:ph idx="1"/>
          </p:nvPr>
        </p:nvSpPr>
        <p:spPr>
          <a:xfrm>
            <a:off x="1698171" y="724395"/>
            <a:ext cx="9806441" cy="5186827"/>
          </a:xfrm>
        </p:spPr>
        <p:txBody>
          <a:bodyPr/>
          <a:lstStyle/>
          <a:p>
            <a:r>
              <a:rPr lang="tr-TR" dirty="0"/>
              <a:t>Neon hala popülerdi ama pastel renkler de dönmüştü. Özellikle </a:t>
            </a:r>
            <a:r>
              <a:rPr lang="tr-TR" dirty="0" err="1">
                <a:hlinkClick r:id="rId2" tooltip="Linux"/>
              </a:rPr>
              <a:t>mint</a:t>
            </a:r>
            <a:r>
              <a:rPr lang="tr-TR" dirty="0"/>
              <a:t> yeşilini görmediğimiz hiçbir yer kalmadı. Tüvit ceketler, tüllü etek ve gömlekler, bol kazaklar bu yılın modasıydı</a:t>
            </a:r>
            <a:r>
              <a:rPr lang="tr-TR" dirty="0" smtClean="0"/>
              <a:t>.</a:t>
            </a:r>
          </a:p>
          <a:p>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547" y="1754516"/>
            <a:ext cx="7041766" cy="4313775"/>
          </a:xfrm>
          <a:prstGeom prst="rect">
            <a:avLst/>
          </a:prstGeom>
        </p:spPr>
      </p:pic>
    </p:spTree>
    <p:extLst>
      <p:ext uri="{BB962C8B-B14F-4D97-AF65-F5344CB8AC3E}">
        <p14:creationId xmlns:p14="http://schemas.microsoft.com/office/powerpoint/2010/main" val="42759265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57549" y="273132"/>
            <a:ext cx="9747064" cy="1631868"/>
          </a:xfrm>
        </p:spPr>
        <p:txBody>
          <a:bodyPr>
            <a:normAutofit/>
          </a:bodyPr>
          <a:lstStyle/>
          <a:p>
            <a:r>
              <a:rPr lang="tr-TR" sz="2000" dirty="0" smtClean="0">
                <a:solidFill>
                  <a:srgbClr val="FF0000"/>
                </a:solidFill>
              </a:rPr>
              <a:t>2014</a:t>
            </a:r>
            <a:endParaRPr lang="tr-TR" sz="2000" dirty="0">
              <a:solidFill>
                <a:srgbClr val="FF0000"/>
              </a:solidFill>
            </a:endParaRPr>
          </a:p>
        </p:txBody>
      </p:sp>
      <p:sp>
        <p:nvSpPr>
          <p:cNvPr id="3" name="İçerik Yer Tutucusu 2"/>
          <p:cNvSpPr>
            <a:spLocks noGrp="1"/>
          </p:cNvSpPr>
          <p:nvPr>
            <p:ph idx="1"/>
          </p:nvPr>
        </p:nvSpPr>
        <p:spPr>
          <a:xfrm>
            <a:off x="1425039" y="712519"/>
            <a:ext cx="10079573" cy="5198703"/>
          </a:xfrm>
        </p:spPr>
        <p:txBody>
          <a:bodyPr/>
          <a:lstStyle/>
          <a:p>
            <a:r>
              <a:rPr lang="tr-TR" dirty="0"/>
              <a:t>Yüksek bel modasını en abarttığımız yıl olabilir. Etek ve pantolonlar neredeyse göğüs hizasına kadar yükseldi. Kocaman kolyeleri de unutmak olmaz, iki yıl önce herkes bu dev kolyelerden takıyordu.</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17" y="1582914"/>
            <a:ext cx="5048992" cy="5254832"/>
          </a:xfrm>
          <a:prstGeom prst="rect">
            <a:avLst/>
          </a:prstGeom>
        </p:spPr>
      </p:pic>
      <p:pic>
        <p:nvPicPr>
          <p:cNvPr id="5" name="Resim 4"/>
          <p:cNvPicPr>
            <a:picLocks noChangeAspect="1"/>
          </p:cNvPicPr>
          <p:nvPr/>
        </p:nvPicPr>
        <p:blipFill>
          <a:blip r:embed="rId3"/>
          <a:stretch>
            <a:fillRect/>
          </a:stretch>
        </p:blipFill>
        <p:spPr>
          <a:xfrm>
            <a:off x="6464825" y="1582913"/>
            <a:ext cx="4762500" cy="5150395"/>
          </a:xfrm>
          <a:prstGeom prst="rect">
            <a:avLst/>
          </a:prstGeom>
        </p:spPr>
      </p:pic>
    </p:spTree>
    <p:extLst>
      <p:ext uri="{BB962C8B-B14F-4D97-AF65-F5344CB8AC3E}">
        <p14:creationId xmlns:p14="http://schemas.microsoft.com/office/powerpoint/2010/main" val="2828698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8801" y="261257"/>
            <a:ext cx="9675812" cy="1643743"/>
          </a:xfrm>
        </p:spPr>
        <p:txBody>
          <a:bodyPr>
            <a:normAutofit/>
          </a:bodyPr>
          <a:lstStyle/>
          <a:p>
            <a:r>
              <a:rPr lang="tr-TR" sz="2000" dirty="0" smtClean="0">
                <a:solidFill>
                  <a:srgbClr val="FF0000"/>
                </a:solidFill>
              </a:rPr>
              <a:t>2015</a:t>
            </a:r>
            <a:endParaRPr lang="tr-TR" sz="2000" dirty="0">
              <a:solidFill>
                <a:srgbClr val="FF0000"/>
              </a:solidFill>
            </a:endParaRPr>
          </a:p>
        </p:txBody>
      </p:sp>
      <p:sp>
        <p:nvSpPr>
          <p:cNvPr id="3" name="İçerik Yer Tutucusu 2"/>
          <p:cNvSpPr>
            <a:spLocks noGrp="1"/>
          </p:cNvSpPr>
          <p:nvPr>
            <p:ph idx="1"/>
          </p:nvPr>
        </p:nvSpPr>
        <p:spPr>
          <a:xfrm>
            <a:off x="1567543" y="700644"/>
            <a:ext cx="9937069" cy="5210578"/>
          </a:xfrm>
        </p:spPr>
        <p:txBody>
          <a:bodyPr/>
          <a:lstStyle/>
          <a:p>
            <a:r>
              <a:rPr lang="tr-TR" dirty="0"/>
              <a:t>Günümüze yaklaştıkça gözümüz alışıyor ama bu görüntü yıllar geçince yine uzak kalacak. Geçen yılın en popüler parçaları kuşkusuz iki parça (yüksek bel etek ve kısa üst) kombinlerdi. </a:t>
            </a:r>
            <a:r>
              <a:rPr lang="tr-TR" dirty="0" err="1"/>
              <a:t>Bluzler</a:t>
            </a:r>
            <a:r>
              <a:rPr lang="tr-TR" dirty="0"/>
              <a:t> olabildiğince kısaldı, yırtık </a:t>
            </a:r>
            <a:r>
              <a:rPr lang="tr-TR" dirty="0" err="1"/>
              <a:t>boyfriend</a:t>
            </a:r>
            <a:r>
              <a:rPr lang="tr-TR" dirty="0"/>
              <a:t> pantolonlar ve bele gömlek bağlama modası çıktı</a:t>
            </a:r>
            <a:r>
              <a:rPr lang="tr-TR" dirty="0" smtClean="0"/>
              <a:t>.</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827" y="2046926"/>
            <a:ext cx="8064500" cy="4711700"/>
          </a:xfrm>
          <a:prstGeom prst="rect">
            <a:avLst/>
          </a:prstGeom>
        </p:spPr>
      </p:pic>
    </p:spTree>
    <p:extLst>
      <p:ext uri="{BB962C8B-B14F-4D97-AF65-F5344CB8AC3E}">
        <p14:creationId xmlns:p14="http://schemas.microsoft.com/office/powerpoint/2010/main" val="504847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000" dirty="0" smtClean="0">
                <a:solidFill>
                  <a:srgbClr val="FF0000"/>
                </a:solidFill>
              </a:rPr>
              <a:t>YIL 2000</a:t>
            </a:r>
            <a:endParaRPr lang="tr-TR" sz="2000" dirty="0">
              <a:solidFill>
                <a:srgbClr val="FF0000"/>
              </a:solidFill>
            </a:endParaRPr>
          </a:p>
        </p:txBody>
      </p:sp>
      <p:sp>
        <p:nvSpPr>
          <p:cNvPr id="8" name="İçerik Yer Tutucusu 7"/>
          <p:cNvSpPr>
            <a:spLocks noGrp="1"/>
          </p:cNvSpPr>
          <p:nvPr>
            <p:ph idx="1"/>
          </p:nvPr>
        </p:nvSpPr>
        <p:spPr>
          <a:xfrm>
            <a:off x="2339439" y="1258784"/>
            <a:ext cx="9165173" cy="4652438"/>
          </a:xfrm>
        </p:spPr>
        <p:txBody>
          <a:bodyPr>
            <a:normAutofit fontScale="92500" lnSpcReduction="10000"/>
          </a:bodyPr>
          <a:lstStyle/>
          <a:p>
            <a:pPr marL="0" indent="0">
              <a:buNone/>
            </a:pPr>
            <a:r>
              <a:rPr lang="tr-TR" dirty="0"/>
              <a:t>2000 yılı yeni bir çağ gibi görünse de 1999'un arkasından geldiği için hala 90'lar etkisindeydi. </a:t>
            </a:r>
            <a:r>
              <a:rPr lang="tr-TR" dirty="0" err="1"/>
              <a:t>Kapri</a:t>
            </a:r>
            <a:r>
              <a:rPr lang="tr-TR" dirty="0"/>
              <a:t> pantolonlar, yeni bir trende dönüşmüştü</a:t>
            </a:r>
            <a:r>
              <a:rPr lang="tr-TR" dirty="0" smtClean="0"/>
              <a:t>.</a:t>
            </a:r>
          </a:p>
          <a:p>
            <a:pPr marL="0" indent="0">
              <a:buNone/>
            </a:pPr>
            <a:endParaRPr lang="tr-TR" dirty="0"/>
          </a:p>
          <a:p>
            <a:pPr marL="0" indent="0">
              <a:buNone/>
            </a:pPr>
            <a:r>
              <a:rPr lang="tr-TR" dirty="0" err="1"/>
              <a:t>Hip</a:t>
            </a:r>
            <a:r>
              <a:rPr lang="tr-TR" dirty="0"/>
              <a:t> hop şıklığı </a:t>
            </a:r>
            <a:endParaRPr lang="tr-TR" dirty="0" smtClean="0"/>
          </a:p>
          <a:p>
            <a:pPr marL="0" indent="0">
              <a:buNone/>
            </a:pPr>
            <a:r>
              <a:rPr lang="tr-TR" dirty="0"/>
              <a:t> </a:t>
            </a:r>
            <a:r>
              <a:rPr lang="tr-TR" dirty="0" smtClean="0"/>
              <a:t>2000’li </a:t>
            </a:r>
            <a:r>
              <a:rPr lang="tr-TR" dirty="0"/>
              <a:t>yılların başında popüler olan </a:t>
            </a:r>
            <a:r>
              <a:rPr lang="tr-TR" dirty="0" err="1"/>
              <a:t>hip</a:t>
            </a:r>
            <a:r>
              <a:rPr lang="tr-TR" dirty="0"/>
              <a:t> hop şarkılar modayı da etkiledi. Bol </a:t>
            </a:r>
            <a:r>
              <a:rPr lang="tr-TR" dirty="0" err="1"/>
              <a:t>jean’ler</a:t>
            </a:r>
            <a:r>
              <a:rPr lang="tr-TR" dirty="0"/>
              <a:t>, eşofmanlar, kapüşonlu </a:t>
            </a:r>
            <a:r>
              <a:rPr lang="tr-TR" dirty="0" err="1"/>
              <a:t>sweatshirt’ler</a:t>
            </a:r>
            <a:r>
              <a:rPr lang="tr-TR" dirty="0"/>
              <a:t>, </a:t>
            </a:r>
            <a:r>
              <a:rPr lang="tr-TR" dirty="0" err="1"/>
              <a:t>sneaker’lar</a:t>
            </a:r>
            <a:r>
              <a:rPr lang="tr-TR" dirty="0"/>
              <a:t>, bol </a:t>
            </a:r>
            <a:r>
              <a:rPr lang="tr-TR" dirty="0" err="1"/>
              <a:t>jean</a:t>
            </a:r>
            <a:r>
              <a:rPr lang="tr-TR" dirty="0"/>
              <a:t> ceketler, büyük zincirler ve bandanalar gardırobumuza girdi. </a:t>
            </a:r>
            <a:endParaRPr lang="tr-TR" dirty="0" smtClean="0"/>
          </a:p>
          <a:p>
            <a:pPr marL="0" indent="0">
              <a:buNone/>
            </a:pPr>
            <a:endParaRPr lang="tr-TR" dirty="0"/>
          </a:p>
          <a:p>
            <a:pPr marL="0" indent="0">
              <a:buNone/>
            </a:pPr>
            <a:endParaRPr lang="tr-TR" dirty="0"/>
          </a:p>
          <a:p>
            <a:pPr marL="0" indent="0">
              <a:buNone/>
            </a:pPr>
            <a:r>
              <a:rPr lang="tr-TR" dirty="0"/>
              <a:t>2000’lerin başlarında 80’lerin romantik çizgileriyle 90’ların salaş </a:t>
            </a:r>
            <a:r>
              <a:rPr lang="tr-TR" dirty="0" err="1"/>
              <a:t>rock</a:t>
            </a:r>
            <a:r>
              <a:rPr lang="tr-TR" dirty="0"/>
              <a:t> havası modada buluştu. </a:t>
            </a:r>
            <a:r>
              <a:rPr lang="tr-TR" dirty="0" err="1"/>
              <a:t>Converse</a:t>
            </a:r>
            <a:r>
              <a:rPr lang="tr-TR" dirty="0"/>
              <a:t> tarzı lastik ayakkabılar, neon renkler, saç bantları ve </a:t>
            </a:r>
            <a:r>
              <a:rPr lang="tr-TR" dirty="0" err="1"/>
              <a:t>skinny</a:t>
            </a:r>
            <a:r>
              <a:rPr lang="tr-TR" dirty="0"/>
              <a:t> </a:t>
            </a:r>
            <a:r>
              <a:rPr lang="tr-TR" dirty="0" err="1"/>
              <a:t>jean’ler</a:t>
            </a:r>
            <a:r>
              <a:rPr lang="tr-TR" dirty="0"/>
              <a:t> 2000’lerin hit parçaları arasına girdi. Gençlerin gardırobunu spor şortlar, atletik bluzlar ele geçirdi. Jean çılgınlığı ve düşük bel trendi ortaya çıktı. Boru ya da İspanyol paça </a:t>
            </a:r>
            <a:r>
              <a:rPr lang="tr-TR" dirty="0" err="1"/>
              <a:t>jean’ler</a:t>
            </a:r>
            <a:r>
              <a:rPr lang="tr-TR" dirty="0"/>
              <a:t> revaçtaydı. 2004’te ise </a:t>
            </a:r>
            <a:r>
              <a:rPr lang="tr-TR" dirty="0" err="1"/>
              <a:t>skinny</a:t>
            </a:r>
            <a:r>
              <a:rPr lang="tr-TR" dirty="0"/>
              <a:t> </a:t>
            </a:r>
            <a:r>
              <a:rPr lang="tr-TR" dirty="0" err="1"/>
              <a:t>jean</a:t>
            </a:r>
            <a:r>
              <a:rPr lang="tr-TR" dirty="0"/>
              <a:t> modası patladı, Kate Moss sayesinde tüm dünya bu modeli giymeye başladı. </a:t>
            </a:r>
          </a:p>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smtClean="0"/>
          </a:p>
          <a:p>
            <a:pPr marL="0" indent="0">
              <a:buNone/>
            </a:pPr>
            <a:endParaRPr lang="tr-TR" dirty="0"/>
          </a:p>
          <a:p>
            <a:pPr marL="0" indent="0">
              <a:buNone/>
            </a:pPr>
            <a:endParaRPr lang="tr-TR" dirty="0"/>
          </a:p>
        </p:txBody>
      </p:sp>
    </p:spTree>
    <p:extLst>
      <p:ext uri="{BB962C8B-B14F-4D97-AF65-F5344CB8AC3E}">
        <p14:creationId xmlns:p14="http://schemas.microsoft.com/office/powerpoint/2010/main" val="4078627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3175" y="213756"/>
            <a:ext cx="9711438" cy="1691244"/>
          </a:xfrm>
        </p:spPr>
        <p:txBody>
          <a:bodyPr>
            <a:normAutofit/>
          </a:bodyPr>
          <a:lstStyle/>
          <a:p>
            <a:r>
              <a:rPr lang="tr-TR" sz="2000" dirty="0" smtClean="0">
                <a:solidFill>
                  <a:srgbClr val="FF0000"/>
                </a:solidFill>
              </a:rPr>
              <a:t>2016</a:t>
            </a:r>
            <a:endParaRPr lang="tr-TR" sz="2000" dirty="0">
              <a:solidFill>
                <a:srgbClr val="FF0000"/>
              </a:solidFill>
            </a:endParaRPr>
          </a:p>
        </p:txBody>
      </p:sp>
      <p:sp>
        <p:nvSpPr>
          <p:cNvPr id="3" name="İçerik Yer Tutucusu 2"/>
          <p:cNvSpPr>
            <a:spLocks noGrp="1"/>
          </p:cNvSpPr>
          <p:nvPr>
            <p:ph idx="1"/>
          </p:nvPr>
        </p:nvSpPr>
        <p:spPr>
          <a:xfrm>
            <a:off x="1793175" y="902525"/>
            <a:ext cx="9711437" cy="5008697"/>
          </a:xfrm>
        </p:spPr>
        <p:txBody>
          <a:bodyPr/>
          <a:lstStyle/>
          <a:p>
            <a:r>
              <a:rPr lang="tr-TR" dirty="0"/>
              <a:t>Yaz döneminde dev tişörtler, kış döneminde dev mont, kazak ve </a:t>
            </a:r>
            <a:r>
              <a:rPr lang="tr-TR" dirty="0" err="1"/>
              <a:t>sweatshirtler</a:t>
            </a:r>
            <a:r>
              <a:rPr lang="tr-TR" dirty="0"/>
              <a:t>; </a:t>
            </a:r>
            <a:r>
              <a:rPr lang="tr-TR" dirty="0" err="1"/>
              <a:t>mom</a:t>
            </a:r>
            <a:r>
              <a:rPr lang="tr-TR" dirty="0"/>
              <a:t> </a:t>
            </a:r>
            <a:r>
              <a:rPr lang="tr-TR" dirty="0" err="1"/>
              <a:t>jeanler</a:t>
            </a:r>
            <a:r>
              <a:rPr lang="tr-TR" dirty="0"/>
              <a:t>, tüllü uzun etekler ve balerinlerden alınma pudra, gül kurusu tonları. İleride </a:t>
            </a:r>
            <a:r>
              <a:rPr lang="tr-TR" dirty="0">
                <a:hlinkClick r:id="rId2" tooltip="2016"/>
              </a:rPr>
              <a:t>2016</a:t>
            </a:r>
            <a:r>
              <a:rPr lang="tr-TR" dirty="0"/>
              <a:t> modasından bu cümlelerle bahsedeceğiz gibi görünüyor.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750" y="2018804"/>
            <a:ext cx="8064500" cy="4334495"/>
          </a:xfrm>
          <a:prstGeom prst="rect">
            <a:avLst/>
          </a:prstGeom>
        </p:spPr>
      </p:pic>
    </p:spTree>
    <p:extLst>
      <p:ext uri="{BB962C8B-B14F-4D97-AF65-F5344CB8AC3E}">
        <p14:creationId xmlns:p14="http://schemas.microsoft.com/office/powerpoint/2010/main" val="801510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03169" y="201881"/>
            <a:ext cx="9901443" cy="1703119"/>
          </a:xfrm>
        </p:spPr>
        <p:txBody>
          <a:bodyPr>
            <a:normAutofit/>
          </a:bodyPr>
          <a:lstStyle/>
          <a:p>
            <a:r>
              <a:rPr lang="tr-TR" sz="2000" dirty="0" smtClean="0">
                <a:solidFill>
                  <a:srgbClr val="FF0000"/>
                </a:solidFill>
              </a:rPr>
              <a:t>2017 </a:t>
            </a:r>
            <a:br>
              <a:rPr lang="tr-TR" sz="2000" dirty="0" smtClean="0">
                <a:solidFill>
                  <a:srgbClr val="FF0000"/>
                </a:solidFill>
              </a:rPr>
            </a:br>
            <a:r>
              <a:rPr lang="tr-TR" sz="2000" dirty="0">
                <a:solidFill>
                  <a:srgbClr val="FF0000"/>
                </a:solidFill>
              </a:rPr>
              <a:t/>
            </a:r>
            <a:br>
              <a:rPr lang="tr-TR" sz="2000" dirty="0">
                <a:solidFill>
                  <a:srgbClr val="FF0000"/>
                </a:solidFill>
              </a:rPr>
            </a:br>
            <a:r>
              <a:rPr lang="tr-TR" sz="2000" dirty="0" smtClean="0">
                <a:solidFill>
                  <a:srgbClr val="FF0000"/>
                </a:solidFill>
              </a:rPr>
              <a:t>sloganlı olan </a:t>
            </a:r>
            <a:r>
              <a:rPr lang="tr-TR" sz="2000" dirty="0" err="1" smtClean="0">
                <a:solidFill>
                  <a:srgbClr val="FF0000"/>
                </a:solidFill>
              </a:rPr>
              <a:t>herşey</a:t>
            </a:r>
            <a:endParaRPr lang="tr-TR" sz="2000" dirty="0">
              <a:solidFill>
                <a:srgbClr val="FF0000"/>
              </a:solidFill>
            </a:endParaRPr>
          </a:p>
        </p:txBody>
      </p:sp>
      <p:sp>
        <p:nvSpPr>
          <p:cNvPr id="3" name="İçerik Yer Tutucusu 2"/>
          <p:cNvSpPr>
            <a:spLocks noGrp="1"/>
          </p:cNvSpPr>
          <p:nvPr>
            <p:ph idx="1"/>
          </p:nvPr>
        </p:nvSpPr>
        <p:spPr>
          <a:xfrm>
            <a:off x="1733797" y="1365662"/>
            <a:ext cx="9770815" cy="4545560"/>
          </a:xfrm>
        </p:spPr>
        <p:txBody>
          <a:bodyPr/>
          <a:lstStyle/>
          <a:p>
            <a:r>
              <a:rPr lang="tr-TR" dirty="0"/>
              <a:t>Sloganlı giysilerin modası hiçbir zaman geçmeyecek gibi duruyor. Sadece sloganlar değişiyor. Sloganlı kazak, tişört, ceket; her şey moda</a:t>
            </a:r>
            <a:r>
              <a:rPr lang="tr-TR" dirty="0" smtClean="0"/>
              <a:t>.</a:t>
            </a:r>
          </a:p>
          <a:p>
            <a:endParaRPr lang="tr-TR"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496" y="2110921"/>
            <a:ext cx="8064500" cy="4203700"/>
          </a:xfrm>
          <a:prstGeom prst="rect">
            <a:avLst/>
          </a:prstGeom>
        </p:spPr>
      </p:pic>
    </p:spTree>
    <p:extLst>
      <p:ext uri="{BB962C8B-B14F-4D97-AF65-F5344CB8AC3E}">
        <p14:creationId xmlns:p14="http://schemas.microsoft.com/office/powerpoint/2010/main" val="3011977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0027" y="-24755"/>
            <a:ext cx="10554586" cy="1929755"/>
          </a:xfrm>
        </p:spPr>
        <p:txBody>
          <a:bodyPr>
            <a:normAutofit/>
          </a:bodyPr>
          <a:lstStyle/>
          <a:p>
            <a:r>
              <a:rPr lang="tr-TR" sz="1800" dirty="0" smtClean="0">
                <a:solidFill>
                  <a:srgbClr val="FF0000"/>
                </a:solidFill>
              </a:rPr>
              <a:t/>
            </a:r>
            <a:br>
              <a:rPr lang="tr-TR" sz="1800" dirty="0" smtClean="0">
                <a:solidFill>
                  <a:srgbClr val="FF0000"/>
                </a:solidFill>
              </a:rPr>
            </a:br>
            <a:r>
              <a:rPr lang="tr-TR" sz="1800" dirty="0">
                <a:solidFill>
                  <a:srgbClr val="FF0000"/>
                </a:solidFill>
              </a:rPr>
              <a:t> </a:t>
            </a:r>
            <a:r>
              <a:rPr lang="tr-TR" sz="1800" dirty="0" smtClean="0">
                <a:solidFill>
                  <a:srgbClr val="FF0000"/>
                </a:solidFill>
              </a:rPr>
              <a:t>    Kesik paçalar</a:t>
            </a:r>
            <a:endParaRPr lang="tr-TR" sz="1800" dirty="0">
              <a:solidFill>
                <a:srgbClr val="FF0000"/>
              </a:solidFill>
            </a:endParaRPr>
          </a:p>
        </p:txBody>
      </p:sp>
      <p:sp>
        <p:nvSpPr>
          <p:cNvPr id="3" name="İçerik Yer Tutucusu 2"/>
          <p:cNvSpPr>
            <a:spLocks noGrp="1"/>
          </p:cNvSpPr>
          <p:nvPr>
            <p:ph idx="1"/>
          </p:nvPr>
        </p:nvSpPr>
        <p:spPr>
          <a:xfrm>
            <a:off x="1496290" y="771896"/>
            <a:ext cx="10008321" cy="5139326"/>
          </a:xfrm>
        </p:spPr>
        <p:txBody>
          <a:bodyPr/>
          <a:lstStyle/>
          <a:p>
            <a:r>
              <a:rPr lang="tr-TR" dirty="0"/>
              <a:t>Yine devam eden bu trende uyum sağlamak için eski kotlar birebir.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59" y="1765170"/>
            <a:ext cx="6178378" cy="4942703"/>
          </a:xfrm>
          <a:prstGeom prst="rect">
            <a:avLst/>
          </a:prstGeom>
        </p:spPr>
      </p:pic>
    </p:spTree>
    <p:extLst>
      <p:ext uri="{BB962C8B-B14F-4D97-AF65-F5344CB8AC3E}">
        <p14:creationId xmlns:p14="http://schemas.microsoft.com/office/powerpoint/2010/main" val="1137163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47553" y="380010"/>
            <a:ext cx="9557059" cy="1524990"/>
          </a:xfrm>
        </p:spPr>
        <p:txBody>
          <a:bodyPr>
            <a:normAutofit/>
          </a:bodyPr>
          <a:lstStyle/>
          <a:p>
            <a:r>
              <a:rPr lang="tr-TR" sz="2000" dirty="0" smtClean="0">
                <a:solidFill>
                  <a:srgbClr val="FF0000"/>
                </a:solidFill>
              </a:rPr>
              <a:t>Fitilli örgü</a:t>
            </a:r>
            <a:endParaRPr lang="tr-TR" sz="2000" dirty="0">
              <a:solidFill>
                <a:srgbClr val="FF0000"/>
              </a:solidFill>
            </a:endParaRPr>
          </a:p>
        </p:txBody>
      </p:sp>
      <p:sp>
        <p:nvSpPr>
          <p:cNvPr id="3" name="İçerik Yer Tutucusu 2"/>
          <p:cNvSpPr>
            <a:spLocks noGrp="1"/>
          </p:cNvSpPr>
          <p:nvPr>
            <p:ph idx="1"/>
          </p:nvPr>
        </p:nvSpPr>
        <p:spPr>
          <a:xfrm>
            <a:off x="1721922" y="878774"/>
            <a:ext cx="9782690" cy="5032448"/>
          </a:xfrm>
        </p:spPr>
        <p:txBody>
          <a:bodyPr/>
          <a:lstStyle/>
          <a:p>
            <a:r>
              <a:rPr lang="tr-TR" dirty="0" smtClean="0"/>
              <a:t>Bu </a:t>
            </a:r>
            <a:r>
              <a:rPr lang="tr-TR" dirty="0"/>
              <a:t>da yeni bir </a:t>
            </a:r>
            <a:r>
              <a:rPr lang="tr-TR" dirty="0">
                <a:hlinkClick r:id="rId2" tooltip="trend"/>
              </a:rPr>
              <a:t>trend</a:t>
            </a:r>
            <a:r>
              <a:rPr lang="tr-TR" dirty="0"/>
              <a:t> değil. Özellikle </a:t>
            </a:r>
            <a:r>
              <a:rPr lang="tr-TR" dirty="0" err="1">
                <a:hlinkClick r:id="rId3" tooltip="Kanye West"/>
              </a:rPr>
              <a:t>Kanye</a:t>
            </a:r>
            <a:r>
              <a:rPr lang="tr-TR" dirty="0">
                <a:hlinkClick r:id="rId3" tooltip="Kanye West"/>
              </a:rPr>
              <a:t> West</a:t>
            </a:r>
            <a:r>
              <a:rPr lang="tr-TR" dirty="0"/>
              <a:t>'in son koleksiyonuyla iyice etkisini artıran sık ve kalın fitilli örgüler kışa çok uygun</a:t>
            </a:r>
            <a:r>
              <a:rPr lang="tr-TR" dirty="0" smtClean="0"/>
              <a:t>.</a:t>
            </a:r>
          </a:p>
          <a:p>
            <a:endParaRPr lang="tr-TR" dirty="0"/>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01" y="1706666"/>
            <a:ext cx="8064500" cy="4584700"/>
          </a:xfrm>
          <a:prstGeom prst="rect">
            <a:avLst/>
          </a:prstGeom>
        </p:spPr>
      </p:pic>
    </p:spTree>
    <p:extLst>
      <p:ext uri="{BB962C8B-B14F-4D97-AF65-F5344CB8AC3E}">
        <p14:creationId xmlns:p14="http://schemas.microsoft.com/office/powerpoint/2010/main" val="3748098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006930" y="1306286"/>
            <a:ext cx="9497682" cy="4604936"/>
          </a:xfrm>
        </p:spPr>
        <p:txBody>
          <a:bodyPr/>
          <a:lstStyle/>
          <a:p>
            <a:r>
              <a:rPr lang="tr-TR" dirty="0"/>
              <a:t>2017 yazının son ayını yaşadığımız bugünlerde artık önümüzdeki sezonun moda trendlerine göz atma vakti gelmiştir derim. 2017-2018 sonbahar/kış sezonunda ne gibi moda trendleri bizleri bekliyor, dilerseniz yakından ve detaylıca bakalım. 2018 modası, bizlere bolca </a:t>
            </a:r>
            <a:r>
              <a:rPr lang="tr-TR" dirty="0" err="1"/>
              <a:t>retro</a:t>
            </a:r>
            <a:r>
              <a:rPr lang="tr-TR" dirty="0"/>
              <a:t> akım ve </a:t>
            </a:r>
            <a:r>
              <a:rPr lang="tr-TR" dirty="0" err="1"/>
              <a:t>vintage</a:t>
            </a:r>
            <a:r>
              <a:rPr lang="tr-TR" dirty="0"/>
              <a:t> rüzgarları vaat ediyor. 70 ve 80'li yılların temalarının ortaya çıktığı </a:t>
            </a:r>
            <a:r>
              <a:rPr lang="tr-TR" b="1" i="1" dirty="0"/>
              <a:t>2018 kış modası</a:t>
            </a:r>
            <a:r>
              <a:rPr lang="tr-TR" dirty="0"/>
              <a:t>nda </a:t>
            </a:r>
            <a:r>
              <a:rPr lang="tr-TR" dirty="0" err="1"/>
              <a:t>maskulen</a:t>
            </a:r>
            <a:r>
              <a:rPr lang="tr-TR" dirty="0"/>
              <a:t> ve </a:t>
            </a:r>
            <a:r>
              <a:rPr lang="tr-TR" dirty="0" err="1"/>
              <a:t>feminen</a:t>
            </a:r>
            <a:r>
              <a:rPr lang="tr-TR" dirty="0"/>
              <a:t> tarzların dengeli bir şekilde var olduğunu söylemek mümkün. Hülasa, 2018 modasında yine dönüp dolaşıp eski trendlerin hayatımıza girdiği ancak her zaman ki gibi yeni bir yorumla sunulan moda trendleri söz konusu... İşte tüm detaylarıyla karşınızda </a:t>
            </a:r>
            <a:r>
              <a:rPr lang="tr-TR" b="1" i="1" dirty="0"/>
              <a:t>2017-2018 Sonbahar/Kış trendleri</a:t>
            </a:r>
            <a:r>
              <a:rPr lang="tr-TR" dirty="0"/>
              <a:t>...</a:t>
            </a:r>
          </a:p>
          <a:p>
            <a:r>
              <a:rPr lang="tr-TR" dirty="0"/>
              <a:t/>
            </a:r>
            <a:br>
              <a:rPr lang="tr-TR" dirty="0"/>
            </a:br>
            <a:endParaRPr lang="tr-TR" dirty="0"/>
          </a:p>
          <a:p>
            <a:endParaRPr lang="tr-TR" dirty="0"/>
          </a:p>
        </p:txBody>
      </p:sp>
    </p:spTree>
    <p:extLst>
      <p:ext uri="{BB962C8B-B14F-4D97-AF65-F5344CB8AC3E}">
        <p14:creationId xmlns:p14="http://schemas.microsoft.com/office/powerpoint/2010/main" val="2431549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1928" y="494805"/>
            <a:ext cx="7695210" cy="4057047"/>
          </a:xfrm>
        </p:spPr>
      </p:pic>
      <p:sp>
        <p:nvSpPr>
          <p:cNvPr id="5" name="Dikdörtgen 4"/>
          <p:cNvSpPr/>
          <p:nvPr/>
        </p:nvSpPr>
        <p:spPr>
          <a:xfrm>
            <a:off x="1626919" y="4135397"/>
            <a:ext cx="7659584" cy="2585323"/>
          </a:xfrm>
          <a:prstGeom prst="rect">
            <a:avLst/>
          </a:prstGeom>
        </p:spPr>
        <p:txBody>
          <a:bodyPr wrap="square">
            <a:spAutoFit/>
          </a:bodyPr>
          <a:lstStyle/>
          <a:p>
            <a:pPr algn="ctr"/>
            <a:r>
              <a:rPr lang="tr-TR" dirty="0" smtClean="0">
                <a:effectLst/>
              </a:rPr>
              <a:t/>
            </a:r>
            <a:br>
              <a:rPr lang="tr-TR" dirty="0" smtClean="0">
                <a:effectLst/>
              </a:rPr>
            </a:br>
            <a:endParaRPr lang="tr-TR" dirty="0" smtClean="0">
              <a:effectLst/>
            </a:endParaRPr>
          </a:p>
          <a:p>
            <a:pPr algn="just"/>
            <a:r>
              <a:rPr lang="tr-TR" b="1" dirty="0" err="1" smtClean="0">
                <a:effectLst/>
              </a:rPr>
              <a:t>Pinstripes</a:t>
            </a:r>
            <a:r>
              <a:rPr lang="tr-TR" b="1" dirty="0" smtClean="0">
                <a:effectLst/>
              </a:rPr>
              <a:t> / Çizgiler</a:t>
            </a:r>
            <a:endParaRPr lang="tr-TR" dirty="0" smtClean="0">
              <a:effectLst/>
            </a:endParaRPr>
          </a:p>
          <a:p>
            <a:pPr algn="just"/>
            <a:r>
              <a:rPr lang="tr-TR" dirty="0" smtClean="0">
                <a:effectLst/>
              </a:rPr>
              <a:t/>
            </a:r>
            <a:br>
              <a:rPr lang="tr-TR" dirty="0" smtClean="0">
                <a:effectLst/>
              </a:rPr>
            </a:br>
            <a:endParaRPr lang="tr-TR" dirty="0" smtClean="0">
              <a:effectLst/>
            </a:endParaRPr>
          </a:p>
          <a:p>
            <a:pPr algn="just"/>
            <a:r>
              <a:rPr lang="tr-TR" dirty="0" smtClean="0">
                <a:effectLst/>
              </a:rPr>
              <a:t>Gangsterler çağı tüm hızıyla devam ediyor. </a:t>
            </a:r>
            <a:r>
              <a:rPr lang="tr-TR" dirty="0" err="1" smtClean="0">
                <a:effectLst/>
              </a:rPr>
              <a:t>Pinstripe</a:t>
            </a:r>
            <a:r>
              <a:rPr lang="tr-TR" dirty="0" smtClean="0">
                <a:effectLst/>
              </a:rPr>
              <a:t> çizgilerin incesi kalını fark etmiyor ve aklınıza gelebilecek çoğu giyim parçasında kendini gösteriyor. </a:t>
            </a:r>
            <a:r>
              <a:rPr lang="tr-TR" dirty="0" err="1" smtClean="0">
                <a:effectLst/>
              </a:rPr>
              <a:t>Pinstripe</a:t>
            </a:r>
            <a:r>
              <a:rPr lang="tr-TR" dirty="0" smtClean="0">
                <a:effectLst/>
              </a:rPr>
              <a:t> kullanımı daha çok koyu renklerde görülüyor.</a:t>
            </a:r>
            <a:endParaRPr lang="tr-TR" dirty="0">
              <a:effectLst/>
            </a:endParaRPr>
          </a:p>
        </p:txBody>
      </p:sp>
    </p:spTree>
    <p:extLst>
      <p:ext uri="{BB962C8B-B14F-4D97-AF65-F5344CB8AC3E}">
        <p14:creationId xmlns:p14="http://schemas.microsoft.com/office/powerpoint/2010/main" val="1344457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438" y="364176"/>
            <a:ext cx="7252541" cy="3994068"/>
          </a:xfrm>
        </p:spPr>
      </p:pic>
      <p:sp>
        <p:nvSpPr>
          <p:cNvPr id="5" name="Dikdörtgen 4"/>
          <p:cNvSpPr/>
          <p:nvPr/>
        </p:nvSpPr>
        <p:spPr>
          <a:xfrm>
            <a:off x="2196934" y="4142426"/>
            <a:ext cx="6816773" cy="2308324"/>
          </a:xfrm>
          <a:prstGeom prst="rect">
            <a:avLst/>
          </a:prstGeom>
        </p:spPr>
        <p:txBody>
          <a:bodyPr wrap="square">
            <a:spAutoFit/>
          </a:bodyPr>
          <a:lstStyle/>
          <a:p>
            <a:pPr algn="ctr"/>
            <a:r>
              <a:rPr lang="tr-TR" dirty="0" smtClean="0">
                <a:effectLst/>
              </a:rPr>
              <a:t/>
            </a:r>
            <a:br>
              <a:rPr lang="tr-TR" dirty="0" smtClean="0">
                <a:effectLst/>
              </a:rPr>
            </a:br>
            <a:r>
              <a:rPr lang="tr-TR" dirty="0" smtClean="0">
                <a:effectLst/>
              </a:rPr>
              <a:t> </a:t>
            </a:r>
          </a:p>
          <a:p>
            <a:r>
              <a:rPr lang="tr-TR" b="1" dirty="0" smtClean="0">
                <a:effectLst/>
              </a:rPr>
              <a:t>Yün astar / </a:t>
            </a:r>
            <a:r>
              <a:rPr lang="tr-TR" b="1" dirty="0" err="1" smtClean="0">
                <a:effectLst/>
              </a:rPr>
              <a:t>Shearling</a:t>
            </a:r>
            <a:endParaRPr lang="tr-TR" dirty="0" smtClean="0">
              <a:effectLst/>
            </a:endParaRPr>
          </a:p>
          <a:p>
            <a:r>
              <a:rPr lang="tr-TR" dirty="0" smtClean="0">
                <a:effectLst/>
              </a:rPr>
              <a:t>Yün astarlı dış giyim parçalarına bu sezon da rastlıyoruz. Geçtiğimiz sezonlardan istifleyenleriniz varsa bu kış da çok rahat değerlendirebilir. </a:t>
            </a:r>
          </a:p>
          <a:p>
            <a:r>
              <a:rPr lang="tr-TR" dirty="0" smtClean="0">
                <a:effectLst/>
              </a:rPr>
              <a:t/>
            </a:r>
            <a:br>
              <a:rPr lang="tr-TR" dirty="0" smtClean="0">
                <a:effectLst/>
              </a:rPr>
            </a:br>
            <a:endParaRPr lang="tr-TR" dirty="0">
              <a:effectLst/>
            </a:endParaRPr>
          </a:p>
        </p:txBody>
      </p:sp>
    </p:spTree>
    <p:extLst>
      <p:ext uri="{BB962C8B-B14F-4D97-AF65-F5344CB8AC3E}">
        <p14:creationId xmlns:p14="http://schemas.microsoft.com/office/powerpoint/2010/main" val="1597244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69423" y="653142"/>
            <a:ext cx="9735189" cy="1251857"/>
          </a:xfrm>
        </p:spPr>
        <p:txBody>
          <a:bodyPr>
            <a:normAutofit/>
          </a:bodyPr>
          <a:lstStyle/>
          <a:p>
            <a:r>
              <a:rPr lang="tr-TR" sz="2000" dirty="0" smtClean="0">
                <a:solidFill>
                  <a:srgbClr val="FF0000"/>
                </a:solidFill>
              </a:rPr>
              <a:t>Gösterişli omuzlar</a:t>
            </a:r>
            <a:endParaRPr lang="tr-TR" sz="2000" dirty="0">
              <a:solidFill>
                <a:srgbClr val="FF0000"/>
              </a:solidFill>
            </a:endParaRPr>
          </a:p>
        </p:txBody>
      </p:sp>
      <p:sp>
        <p:nvSpPr>
          <p:cNvPr id="3" name="İçerik Yer Tutucusu 2"/>
          <p:cNvSpPr>
            <a:spLocks noGrp="1"/>
          </p:cNvSpPr>
          <p:nvPr>
            <p:ph idx="1"/>
          </p:nvPr>
        </p:nvSpPr>
        <p:spPr>
          <a:xfrm>
            <a:off x="1567543" y="1163782"/>
            <a:ext cx="9937069" cy="4747440"/>
          </a:xfrm>
        </p:spPr>
        <p:txBody>
          <a:bodyPr/>
          <a:lstStyle/>
          <a:p>
            <a:r>
              <a:rPr lang="tr-TR" dirty="0"/>
              <a:t>80'ler modasını çirkin bulanlara kötü haber; vatkalar dönüyor. Köşeli, yuvarlak ve sivri omuzlar hayatımıza girecek.</a:t>
            </a:r>
          </a:p>
          <a:p>
            <a:endParaRPr lang="tr-TR" dirty="0" smtClean="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750" y="1904998"/>
            <a:ext cx="8064500" cy="4781551"/>
          </a:xfrm>
          <a:prstGeom prst="rect">
            <a:avLst/>
          </a:prstGeom>
        </p:spPr>
      </p:pic>
    </p:spTree>
    <p:extLst>
      <p:ext uri="{BB962C8B-B14F-4D97-AF65-F5344CB8AC3E}">
        <p14:creationId xmlns:p14="http://schemas.microsoft.com/office/powerpoint/2010/main" val="2867786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223158" y="237506"/>
            <a:ext cx="10281454" cy="5673716"/>
          </a:xfrm>
        </p:spPr>
        <p:txBody>
          <a:bodyPr/>
          <a:lstStyle/>
          <a:p>
            <a:r>
              <a:rPr lang="tr-TR" b="1" dirty="0"/>
              <a:t>80'ler modası</a:t>
            </a:r>
            <a:endParaRPr lang="tr-TR" dirty="0"/>
          </a:p>
          <a:p>
            <a:pPr marL="0" indent="0">
              <a:buNone/>
            </a:pPr>
            <a:r>
              <a:rPr lang="tr-TR" dirty="0" smtClean="0"/>
              <a:t>    2018 </a:t>
            </a:r>
            <a:r>
              <a:rPr lang="tr-TR" dirty="0"/>
              <a:t>kış modasına yön veren en önemli akımlar arasında yer alıyor. 80'ler akımı derken, 1980'li yıllara ait önemli moda trendlerinin hepsini bunun içinde sayabiliriz. Ama biraz hafıza tazelemek gerekirse; geniş omuzlar, metalik renkler, yüksek bel pantolonlar, kadife, </a:t>
            </a:r>
            <a:r>
              <a:rPr lang="tr-TR" dirty="0" err="1"/>
              <a:t>drape</a:t>
            </a:r>
            <a:r>
              <a:rPr lang="tr-TR" dirty="0"/>
              <a:t>, </a:t>
            </a:r>
            <a:r>
              <a:rPr lang="tr-TR" dirty="0" err="1"/>
              <a:t>vinil</a:t>
            </a:r>
            <a:r>
              <a:rPr lang="tr-TR" dirty="0"/>
              <a:t> kumaşlar öne çıkıyor. Tabii tüm bu trendleri </a:t>
            </a:r>
            <a:r>
              <a:rPr lang="tr-TR" dirty="0" err="1"/>
              <a:t>retro</a:t>
            </a:r>
            <a:r>
              <a:rPr lang="tr-TR" dirty="0"/>
              <a:t> bir akım olduğunu ve yeniden yorumlandığının altını çizmek lazım</a:t>
            </a:r>
            <a:r>
              <a:rPr lang="tr-TR" dirty="0" smtClean="0"/>
              <a:t>.</a:t>
            </a:r>
          </a:p>
          <a:p>
            <a:pPr marL="0" indent="0">
              <a:buNone/>
            </a:pPr>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442" y="2291604"/>
            <a:ext cx="6789056" cy="4495800"/>
          </a:xfrm>
          <a:prstGeom prst="rect">
            <a:avLst/>
          </a:prstGeom>
        </p:spPr>
      </p:pic>
    </p:spTree>
    <p:extLst>
      <p:ext uri="{BB962C8B-B14F-4D97-AF65-F5344CB8AC3E}">
        <p14:creationId xmlns:p14="http://schemas.microsoft.com/office/powerpoint/2010/main" val="41940972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472540" y="368135"/>
            <a:ext cx="10032072" cy="5543087"/>
          </a:xfrm>
        </p:spPr>
        <p:txBody>
          <a:bodyPr/>
          <a:lstStyle/>
          <a:p>
            <a:r>
              <a:rPr lang="tr-TR" b="1" dirty="0"/>
              <a:t>Kollarda kürk </a:t>
            </a:r>
            <a:r>
              <a:rPr lang="tr-TR" b="1" dirty="0" smtClean="0"/>
              <a:t>detay</a:t>
            </a:r>
            <a:r>
              <a:rPr lang="tr-TR" dirty="0"/>
              <a:t/>
            </a:r>
            <a:br>
              <a:rPr lang="tr-TR" dirty="0"/>
            </a:br>
            <a:endParaRPr lang="tr-TR" dirty="0"/>
          </a:p>
          <a:p>
            <a:r>
              <a:rPr lang="tr-TR" dirty="0" smtClean="0"/>
              <a:t>Kollar bu sezon çok dikkat çekiyor, çok konuşuluyor. Volümlü kollar dışında tamamen sahte kürkten oluşan kol detayı sezonun favorileri arasında yer alıyor.</a:t>
            </a:r>
          </a:p>
          <a:p>
            <a:endParaRPr lang="tr-TR" dirty="0" smtClean="0"/>
          </a:p>
          <a:p>
            <a:endParaRPr lang="tr-TR" dirty="0" smtClean="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924" y="1905000"/>
            <a:ext cx="6622327" cy="4699000"/>
          </a:xfrm>
          <a:prstGeom prst="rect">
            <a:avLst/>
          </a:prstGeom>
        </p:spPr>
      </p:pic>
    </p:spTree>
    <p:extLst>
      <p:ext uri="{BB962C8B-B14F-4D97-AF65-F5344CB8AC3E}">
        <p14:creationId xmlns:p14="http://schemas.microsoft.com/office/powerpoint/2010/main" val="172775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a:t>
            </a:r>
            <a:endParaRPr lang="tr-TR" dirty="0"/>
          </a:p>
        </p:txBody>
      </p:sp>
      <p:pic>
        <p:nvPicPr>
          <p:cNvPr id="4" name="İçerik Yer Tutucusu 3"/>
          <p:cNvPicPr>
            <a:picLocks noGrp="1" noChangeAspect="1"/>
          </p:cNvPicPr>
          <p:nvPr>
            <p:ph idx="1"/>
          </p:nvPr>
        </p:nvPicPr>
        <p:blipFill>
          <a:blip r:embed="rId2"/>
          <a:stretch>
            <a:fillRect/>
          </a:stretch>
        </p:blipFill>
        <p:spPr>
          <a:xfrm>
            <a:off x="1950307" y="624110"/>
            <a:ext cx="3524218" cy="5349177"/>
          </a:xfrm>
          <a:prstGeom prst="rect">
            <a:avLst/>
          </a:prstGeom>
        </p:spPr>
      </p:pic>
      <p:pic>
        <p:nvPicPr>
          <p:cNvPr id="5" name="Resim 4"/>
          <p:cNvPicPr>
            <a:picLocks noChangeAspect="1"/>
          </p:cNvPicPr>
          <p:nvPr/>
        </p:nvPicPr>
        <p:blipFill>
          <a:blip r:embed="rId3"/>
          <a:stretch>
            <a:fillRect/>
          </a:stretch>
        </p:blipFill>
        <p:spPr>
          <a:xfrm>
            <a:off x="5994811" y="498764"/>
            <a:ext cx="4918611" cy="5474523"/>
          </a:xfrm>
          <a:prstGeom prst="rect">
            <a:avLst/>
          </a:prstGeom>
        </p:spPr>
      </p:pic>
    </p:spTree>
    <p:extLst>
      <p:ext uri="{BB962C8B-B14F-4D97-AF65-F5344CB8AC3E}">
        <p14:creationId xmlns:p14="http://schemas.microsoft.com/office/powerpoint/2010/main" val="2593910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36021" y="-1097813"/>
            <a:ext cx="8911687" cy="1280890"/>
          </a:xfrm>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4440" y="308862"/>
            <a:ext cx="2897253" cy="5567362"/>
          </a:xfrm>
        </p:spPr>
      </p:pic>
      <p:pic>
        <p:nvPicPr>
          <p:cNvPr id="5" name="Resim 4"/>
          <p:cNvPicPr>
            <a:picLocks noChangeAspect="1"/>
          </p:cNvPicPr>
          <p:nvPr/>
        </p:nvPicPr>
        <p:blipFill>
          <a:blip r:embed="rId3"/>
          <a:stretch>
            <a:fillRect/>
          </a:stretch>
        </p:blipFill>
        <p:spPr>
          <a:xfrm>
            <a:off x="5150117" y="464560"/>
            <a:ext cx="5953125" cy="4166817"/>
          </a:xfrm>
          <a:prstGeom prst="rect">
            <a:avLst/>
          </a:prstGeom>
        </p:spPr>
      </p:pic>
    </p:spTree>
    <p:extLst>
      <p:ext uri="{BB962C8B-B14F-4D97-AF65-F5344CB8AC3E}">
        <p14:creationId xmlns:p14="http://schemas.microsoft.com/office/powerpoint/2010/main" val="3093552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951075" y="368136"/>
            <a:ext cx="3631362" cy="5712030"/>
          </a:xfrm>
          <a:prstGeom prst="rect">
            <a:avLst/>
          </a:prstGeom>
        </p:spPr>
      </p:pic>
      <p:pic>
        <p:nvPicPr>
          <p:cNvPr id="5" name="Resim 4"/>
          <p:cNvPicPr>
            <a:picLocks noChangeAspect="1"/>
          </p:cNvPicPr>
          <p:nvPr/>
        </p:nvPicPr>
        <p:blipFill>
          <a:blip r:embed="rId3"/>
          <a:stretch>
            <a:fillRect/>
          </a:stretch>
        </p:blipFill>
        <p:spPr>
          <a:xfrm>
            <a:off x="6313900" y="368136"/>
            <a:ext cx="4243264" cy="6020789"/>
          </a:xfrm>
          <a:prstGeom prst="rect">
            <a:avLst/>
          </a:prstGeom>
        </p:spPr>
      </p:pic>
    </p:spTree>
    <p:extLst>
      <p:ext uri="{BB962C8B-B14F-4D97-AF65-F5344CB8AC3E}">
        <p14:creationId xmlns:p14="http://schemas.microsoft.com/office/powerpoint/2010/main" val="729694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5667299" y="534946"/>
            <a:ext cx="5953125" cy="5697537"/>
          </a:xfrm>
          <a:prstGeom prst="rect">
            <a:avLst/>
          </a:prstGeom>
        </p:spPr>
      </p:pic>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3"/>
          <a:stretch>
            <a:fillRect/>
          </a:stretch>
        </p:blipFill>
        <p:spPr>
          <a:xfrm>
            <a:off x="1217133" y="534946"/>
            <a:ext cx="3820773" cy="5697537"/>
          </a:xfrm>
          <a:prstGeom prst="rect">
            <a:avLst/>
          </a:prstGeom>
        </p:spPr>
      </p:pic>
    </p:spTree>
    <p:extLst>
      <p:ext uri="{BB962C8B-B14F-4D97-AF65-F5344CB8AC3E}">
        <p14:creationId xmlns:p14="http://schemas.microsoft.com/office/powerpoint/2010/main" val="192469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757548" y="391886"/>
            <a:ext cx="9747064" cy="5519336"/>
          </a:xfrm>
        </p:spPr>
        <p:txBody>
          <a:bodyPr/>
          <a:lstStyle/>
          <a:p>
            <a:r>
              <a:rPr lang="tr-TR" dirty="0"/>
              <a:t>Özellikle 2000’li senelerin erken dönemlerinde halen 90’lı senelerin etkisinde kalmış olarak ipince  kaş aldırma, hatta kaşları komple </a:t>
            </a:r>
            <a:r>
              <a:rPr lang="tr-TR" dirty="0" err="1"/>
              <a:t>traşlayıp</a:t>
            </a:r>
            <a:r>
              <a:rPr lang="tr-TR" dirty="0"/>
              <a:t> üzerine yenisini boyama çok modaydı. Teşekkürler </a:t>
            </a:r>
            <a:r>
              <a:rPr lang="tr-TR" dirty="0" err="1"/>
              <a:t>birdaha</a:t>
            </a:r>
            <a:r>
              <a:rPr lang="tr-TR" dirty="0"/>
              <a:t> </a:t>
            </a:r>
            <a:r>
              <a:rPr lang="tr-TR" dirty="0" err="1"/>
              <a:t>almiyim</a:t>
            </a:r>
            <a:r>
              <a:rPr lang="tr-TR" dirty="0"/>
              <a:t> dedirtiyor. Doğallıktan gerçekten uzaktaydı </a:t>
            </a:r>
            <a:r>
              <a:rPr lang="tr-TR" dirty="0" smtClean="0"/>
              <a:t>.</a:t>
            </a:r>
          </a:p>
          <a:p>
            <a:endParaRPr lang="tr-TR" dirty="0"/>
          </a:p>
        </p:txBody>
      </p:sp>
      <p:pic>
        <p:nvPicPr>
          <p:cNvPr id="4" name="Resim 3"/>
          <p:cNvPicPr>
            <a:picLocks noChangeAspect="1"/>
          </p:cNvPicPr>
          <p:nvPr/>
        </p:nvPicPr>
        <p:blipFill>
          <a:blip r:embed="rId2"/>
          <a:stretch>
            <a:fillRect/>
          </a:stretch>
        </p:blipFill>
        <p:spPr>
          <a:xfrm>
            <a:off x="2592925" y="1761946"/>
            <a:ext cx="5531922" cy="4381500"/>
          </a:xfrm>
          <a:prstGeom prst="rect">
            <a:avLst/>
          </a:prstGeom>
        </p:spPr>
      </p:pic>
    </p:spTree>
    <p:extLst>
      <p:ext uri="{BB962C8B-B14F-4D97-AF65-F5344CB8AC3E}">
        <p14:creationId xmlns:p14="http://schemas.microsoft.com/office/powerpoint/2010/main" val="83073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0671" y="356260"/>
            <a:ext cx="9853942" cy="1548740"/>
          </a:xfrm>
        </p:spPr>
        <p:txBody>
          <a:bodyPr>
            <a:normAutofit/>
          </a:bodyPr>
          <a:lstStyle/>
          <a:p>
            <a:r>
              <a:rPr lang="tr-TR" sz="2000" dirty="0" smtClean="0">
                <a:solidFill>
                  <a:srgbClr val="FF0000"/>
                </a:solidFill>
              </a:rPr>
              <a:t>2001</a:t>
            </a:r>
            <a:endParaRPr lang="tr-TR" sz="2000" dirty="0">
              <a:solidFill>
                <a:srgbClr val="FF0000"/>
              </a:solidFill>
            </a:endParaRPr>
          </a:p>
        </p:txBody>
      </p:sp>
      <p:sp>
        <p:nvSpPr>
          <p:cNvPr id="3" name="İçerik Yer Tutucusu 2"/>
          <p:cNvSpPr>
            <a:spLocks noGrp="1"/>
          </p:cNvSpPr>
          <p:nvPr>
            <p:ph idx="1"/>
          </p:nvPr>
        </p:nvSpPr>
        <p:spPr>
          <a:xfrm>
            <a:off x="1650670" y="707923"/>
            <a:ext cx="9853941" cy="5203299"/>
          </a:xfrm>
        </p:spPr>
        <p:txBody>
          <a:bodyPr/>
          <a:lstStyle/>
          <a:p>
            <a:r>
              <a:rPr lang="tr-TR" dirty="0"/>
              <a:t>Kısa üstler, bol kesim pantolonlar, tuhaf yıkanmış ve taşlanmış pantolonlar. Yavaştan 2000'lere özgü bir moda başlıyordu</a:t>
            </a:r>
            <a:r>
              <a:rPr lang="tr-TR" dirty="0" smtClean="0"/>
              <a:t>.</a:t>
            </a:r>
          </a:p>
          <a:p>
            <a:r>
              <a:rPr lang="tr-TR" dirty="0"/>
              <a:t>2001’in başında, düşük belli </a:t>
            </a:r>
            <a:r>
              <a:rPr lang="tr-TR" dirty="0" err="1"/>
              <a:t>jean</a:t>
            </a:r>
            <a:r>
              <a:rPr lang="tr-TR" dirty="0"/>
              <a:t> ve 80’lerden esinlenerek tasarlanan bluzlar mükemmel bir ikili olmuştu </a:t>
            </a:r>
            <a:br>
              <a:rPr lang="tr-TR" dirty="0"/>
            </a:br>
            <a:endParaRPr lang="tr-TR" dirty="0"/>
          </a:p>
          <a:p>
            <a:endParaRPr lang="tr-TR" dirty="0"/>
          </a:p>
          <a:p>
            <a:endParaRPr lang="tr-TR" dirty="0"/>
          </a:p>
        </p:txBody>
      </p:sp>
      <p:pic>
        <p:nvPicPr>
          <p:cNvPr id="4" name="Resim 3"/>
          <p:cNvPicPr>
            <a:picLocks noChangeAspect="1"/>
          </p:cNvPicPr>
          <p:nvPr/>
        </p:nvPicPr>
        <p:blipFill>
          <a:blip r:embed="rId2"/>
          <a:stretch>
            <a:fillRect/>
          </a:stretch>
        </p:blipFill>
        <p:spPr>
          <a:xfrm>
            <a:off x="4704736" y="2020529"/>
            <a:ext cx="5692878" cy="4567585"/>
          </a:xfrm>
          <a:prstGeom prst="rect">
            <a:avLst/>
          </a:prstGeom>
        </p:spPr>
      </p:pic>
    </p:spTree>
    <p:extLst>
      <p:ext uri="{BB962C8B-B14F-4D97-AF65-F5344CB8AC3E}">
        <p14:creationId xmlns:p14="http://schemas.microsoft.com/office/powerpoint/2010/main" val="2371300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134</TotalTime>
  <Words>1408</Words>
  <Application>Microsoft Office PowerPoint</Application>
  <PresentationFormat>Geniş ekran</PresentationFormat>
  <Paragraphs>87</Paragraphs>
  <Slides>39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39</vt:i4>
      </vt:variant>
    </vt:vector>
  </HeadingPairs>
  <TitlesOfParts>
    <vt:vector size="44" baseType="lpstr">
      <vt:lpstr>Arial</vt:lpstr>
      <vt:lpstr>Century Gothic</vt:lpstr>
      <vt:lpstr>Times New Roman</vt:lpstr>
      <vt:lpstr>Wingdings 3</vt:lpstr>
      <vt:lpstr>Duman</vt:lpstr>
      <vt:lpstr>           2000’den GÜNÜMÜZE MODA</vt:lpstr>
      <vt:lpstr>PowerPoint Sunusu</vt:lpstr>
      <vt:lpstr>YIL 2000</vt:lpstr>
      <vt:lpstr>                           </vt:lpstr>
      <vt:lpstr>PowerPoint Sunusu</vt:lpstr>
      <vt:lpstr>PowerPoint Sunusu</vt:lpstr>
      <vt:lpstr>PowerPoint Sunusu</vt:lpstr>
      <vt:lpstr>PowerPoint Sunusu</vt:lpstr>
      <vt:lpstr>2001</vt:lpstr>
      <vt:lpstr>2002</vt:lpstr>
      <vt:lpstr>PowerPoint Sunusu</vt:lpstr>
      <vt:lpstr>2003</vt:lpstr>
      <vt:lpstr>PowerPoint Sunusu</vt:lpstr>
      <vt:lpstr>2004</vt:lpstr>
      <vt:lpstr>PowerPoint Sunusu</vt:lpstr>
      <vt:lpstr>2005</vt:lpstr>
      <vt:lpstr>PowerPoint Sunusu</vt:lpstr>
      <vt:lpstr>2006</vt:lpstr>
      <vt:lpstr>  2007</vt:lpstr>
      <vt:lpstr>2008</vt:lpstr>
      <vt:lpstr>2009</vt:lpstr>
      <vt:lpstr>2010</vt:lpstr>
      <vt:lpstr>PowerPoint Sunusu</vt:lpstr>
      <vt:lpstr>PowerPoint Sunusu</vt:lpstr>
      <vt:lpstr>2011</vt:lpstr>
      <vt:lpstr>2012</vt:lpstr>
      <vt:lpstr>2013</vt:lpstr>
      <vt:lpstr>2014</vt:lpstr>
      <vt:lpstr>2015</vt:lpstr>
      <vt:lpstr>2016</vt:lpstr>
      <vt:lpstr>2017   sloganlı olan herşey</vt:lpstr>
      <vt:lpstr>      Kesik paçalar</vt:lpstr>
      <vt:lpstr>Fitilli örgü</vt:lpstr>
      <vt:lpstr>PowerPoint Sunusu</vt:lpstr>
      <vt:lpstr>PowerPoint Sunusu</vt:lpstr>
      <vt:lpstr>PowerPoint Sunusu</vt:lpstr>
      <vt:lpstr>Gösterişli omuzlar</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2000-2010MODA AKIMI</dc:title>
  <dc:creator>Windows Kullanıcısı</dc:creator>
  <cp:lastModifiedBy>sinemm</cp:lastModifiedBy>
  <cp:revision>26</cp:revision>
  <dcterms:created xsi:type="dcterms:W3CDTF">2018-03-29T13:35:50Z</dcterms:created>
  <dcterms:modified xsi:type="dcterms:W3CDTF">2018-06-12T10:38:03Z</dcterms:modified>
</cp:coreProperties>
</file>