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7" r:id="rId2"/>
    <p:sldId id="258" r:id="rId3"/>
    <p:sldId id="259" r:id="rId4"/>
    <p:sldId id="260" r:id="rId5"/>
    <p:sldId id="268" r:id="rId6"/>
    <p:sldId id="264" r:id="rId7"/>
    <p:sldId id="261" r:id="rId8"/>
    <p:sldId id="263" r:id="rId9"/>
    <p:sldId id="265" r:id="rId10"/>
    <p:sldId id="266" r:id="rId11"/>
    <p:sldId id="267" r:id="rId12"/>
    <p:sldId id="269" r:id="rId13"/>
    <p:sldId id="270" r:id="rId14"/>
    <p:sldId id="296"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7" y="3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832FF35-C3C8-440E-AF32-8BDF6028BA92}"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2A335E9-6C47-4666-8672-47CAFA2FF855}" type="slidenum">
              <a:rPr lang="tr-TR" smtClean="0"/>
              <a:t>‹#›</a:t>
            </a:fld>
            <a:endParaRPr lang="tr-TR"/>
          </a:p>
        </p:txBody>
      </p:sp>
    </p:spTree>
    <p:extLst>
      <p:ext uri="{BB962C8B-B14F-4D97-AF65-F5344CB8AC3E}">
        <p14:creationId xmlns:p14="http://schemas.microsoft.com/office/powerpoint/2010/main" val="330633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832FF35-C3C8-440E-AF32-8BDF6028BA92}"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A335E9-6C47-4666-8672-47CAFA2FF855}" type="slidenum">
              <a:rPr lang="tr-TR" smtClean="0"/>
              <a:t>‹#›</a:t>
            </a:fld>
            <a:endParaRPr lang="tr-TR"/>
          </a:p>
        </p:txBody>
      </p:sp>
    </p:spTree>
    <p:extLst>
      <p:ext uri="{BB962C8B-B14F-4D97-AF65-F5344CB8AC3E}">
        <p14:creationId xmlns:p14="http://schemas.microsoft.com/office/powerpoint/2010/main" val="223607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832FF35-C3C8-440E-AF32-8BDF6028BA92}"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A335E9-6C47-4666-8672-47CAFA2FF855}"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17426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F832FF35-C3C8-440E-AF32-8BDF6028BA92}" type="datetimeFigureOut">
              <a:rPr lang="tr-TR" smtClean="0"/>
              <a:t>12.6.2018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A335E9-6C47-4666-8672-47CAFA2FF855}" type="slidenum">
              <a:rPr lang="tr-TR" smtClean="0"/>
              <a:t>‹#›</a:t>
            </a:fld>
            <a:endParaRPr lang="tr-TR"/>
          </a:p>
        </p:txBody>
      </p:sp>
    </p:spTree>
    <p:extLst>
      <p:ext uri="{BB962C8B-B14F-4D97-AF65-F5344CB8AC3E}">
        <p14:creationId xmlns:p14="http://schemas.microsoft.com/office/powerpoint/2010/main" val="2228522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F832FF35-C3C8-440E-AF32-8BDF6028BA92}" type="datetimeFigureOut">
              <a:rPr lang="tr-TR" smtClean="0"/>
              <a:t>12.6.2018</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A335E9-6C47-4666-8672-47CAFA2FF855}"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8004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F832FF35-C3C8-440E-AF32-8BDF6028BA92}" type="datetimeFigureOut">
              <a:rPr lang="tr-TR" smtClean="0"/>
              <a:t>12.6.2018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A335E9-6C47-4666-8672-47CAFA2FF855}" type="slidenum">
              <a:rPr lang="tr-TR" smtClean="0"/>
              <a:t>‹#›</a:t>
            </a:fld>
            <a:endParaRPr lang="tr-TR"/>
          </a:p>
        </p:txBody>
      </p:sp>
    </p:spTree>
    <p:extLst>
      <p:ext uri="{BB962C8B-B14F-4D97-AF65-F5344CB8AC3E}">
        <p14:creationId xmlns:p14="http://schemas.microsoft.com/office/powerpoint/2010/main" val="3471409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832FF35-C3C8-440E-AF32-8BDF6028BA92}"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A335E9-6C47-4666-8672-47CAFA2FF855}" type="slidenum">
              <a:rPr lang="tr-TR" smtClean="0"/>
              <a:t>‹#›</a:t>
            </a:fld>
            <a:endParaRPr lang="tr-TR"/>
          </a:p>
        </p:txBody>
      </p:sp>
    </p:spTree>
    <p:extLst>
      <p:ext uri="{BB962C8B-B14F-4D97-AF65-F5344CB8AC3E}">
        <p14:creationId xmlns:p14="http://schemas.microsoft.com/office/powerpoint/2010/main" val="1425873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832FF35-C3C8-440E-AF32-8BDF6028BA92}"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A335E9-6C47-4666-8672-47CAFA2FF855}" type="slidenum">
              <a:rPr lang="tr-TR" smtClean="0"/>
              <a:t>‹#›</a:t>
            </a:fld>
            <a:endParaRPr lang="tr-TR"/>
          </a:p>
        </p:txBody>
      </p:sp>
    </p:spTree>
    <p:extLst>
      <p:ext uri="{BB962C8B-B14F-4D97-AF65-F5344CB8AC3E}">
        <p14:creationId xmlns:p14="http://schemas.microsoft.com/office/powerpoint/2010/main" val="58810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832FF35-C3C8-440E-AF32-8BDF6028BA92}"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A335E9-6C47-4666-8672-47CAFA2FF855}" type="slidenum">
              <a:rPr lang="tr-TR" smtClean="0"/>
              <a:t>‹#›</a:t>
            </a:fld>
            <a:endParaRPr lang="tr-TR"/>
          </a:p>
        </p:txBody>
      </p:sp>
    </p:spTree>
    <p:extLst>
      <p:ext uri="{BB962C8B-B14F-4D97-AF65-F5344CB8AC3E}">
        <p14:creationId xmlns:p14="http://schemas.microsoft.com/office/powerpoint/2010/main" val="13113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832FF35-C3C8-440E-AF32-8BDF6028BA92}"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A335E9-6C47-4666-8672-47CAFA2FF855}" type="slidenum">
              <a:rPr lang="tr-TR" smtClean="0"/>
              <a:t>‹#›</a:t>
            </a:fld>
            <a:endParaRPr lang="tr-TR"/>
          </a:p>
        </p:txBody>
      </p:sp>
    </p:spTree>
    <p:extLst>
      <p:ext uri="{BB962C8B-B14F-4D97-AF65-F5344CB8AC3E}">
        <p14:creationId xmlns:p14="http://schemas.microsoft.com/office/powerpoint/2010/main" val="218768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832FF35-C3C8-440E-AF32-8BDF6028BA92}" type="datetimeFigureOut">
              <a:rPr lang="tr-TR" smtClean="0"/>
              <a:t>12.6.2018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2A335E9-6C47-4666-8672-47CAFA2FF855}" type="slidenum">
              <a:rPr lang="tr-TR" smtClean="0"/>
              <a:t>‹#›</a:t>
            </a:fld>
            <a:endParaRPr lang="tr-TR"/>
          </a:p>
        </p:txBody>
      </p:sp>
    </p:spTree>
    <p:extLst>
      <p:ext uri="{BB962C8B-B14F-4D97-AF65-F5344CB8AC3E}">
        <p14:creationId xmlns:p14="http://schemas.microsoft.com/office/powerpoint/2010/main" val="2910854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832FF35-C3C8-440E-AF32-8BDF6028BA92}" type="datetimeFigureOut">
              <a:rPr lang="tr-TR" smtClean="0"/>
              <a:t>12.6.2018</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2A335E9-6C47-4666-8672-47CAFA2FF855}" type="slidenum">
              <a:rPr lang="tr-TR" smtClean="0"/>
              <a:t>‹#›</a:t>
            </a:fld>
            <a:endParaRPr lang="tr-TR"/>
          </a:p>
        </p:txBody>
      </p:sp>
    </p:spTree>
    <p:extLst>
      <p:ext uri="{BB962C8B-B14F-4D97-AF65-F5344CB8AC3E}">
        <p14:creationId xmlns:p14="http://schemas.microsoft.com/office/powerpoint/2010/main" val="210634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832FF35-C3C8-440E-AF32-8BDF6028BA92}" type="datetimeFigureOut">
              <a:rPr lang="tr-TR" smtClean="0"/>
              <a:t>12.6.2018</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2A335E9-6C47-4666-8672-47CAFA2FF855}" type="slidenum">
              <a:rPr lang="tr-TR" smtClean="0"/>
              <a:t>‹#›</a:t>
            </a:fld>
            <a:endParaRPr lang="tr-TR"/>
          </a:p>
        </p:txBody>
      </p:sp>
    </p:spTree>
    <p:extLst>
      <p:ext uri="{BB962C8B-B14F-4D97-AF65-F5344CB8AC3E}">
        <p14:creationId xmlns:p14="http://schemas.microsoft.com/office/powerpoint/2010/main" val="15238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2FF35-C3C8-440E-AF32-8BDF6028BA92}" type="datetimeFigureOut">
              <a:rPr lang="tr-TR" smtClean="0"/>
              <a:t>12.6.2018</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2A335E9-6C47-4666-8672-47CAFA2FF855}" type="slidenum">
              <a:rPr lang="tr-TR" smtClean="0"/>
              <a:t>‹#›</a:t>
            </a:fld>
            <a:endParaRPr lang="tr-TR"/>
          </a:p>
        </p:txBody>
      </p:sp>
    </p:spTree>
    <p:extLst>
      <p:ext uri="{BB962C8B-B14F-4D97-AF65-F5344CB8AC3E}">
        <p14:creationId xmlns:p14="http://schemas.microsoft.com/office/powerpoint/2010/main" val="5714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832FF35-C3C8-440E-AF32-8BDF6028BA92}" type="datetimeFigureOut">
              <a:rPr lang="tr-TR" smtClean="0"/>
              <a:t>12.6.2018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2A335E9-6C47-4666-8672-47CAFA2FF855}" type="slidenum">
              <a:rPr lang="tr-TR" smtClean="0"/>
              <a:t>‹#›</a:t>
            </a:fld>
            <a:endParaRPr lang="tr-TR"/>
          </a:p>
        </p:txBody>
      </p:sp>
    </p:spTree>
    <p:extLst>
      <p:ext uri="{BB962C8B-B14F-4D97-AF65-F5344CB8AC3E}">
        <p14:creationId xmlns:p14="http://schemas.microsoft.com/office/powerpoint/2010/main" val="3568392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832FF35-C3C8-440E-AF32-8BDF6028BA92}" type="datetimeFigureOut">
              <a:rPr lang="tr-TR" smtClean="0"/>
              <a:t>12.6.2018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A335E9-6C47-4666-8672-47CAFA2FF855}" type="slidenum">
              <a:rPr lang="tr-TR" smtClean="0"/>
              <a:t>‹#›</a:t>
            </a:fld>
            <a:endParaRPr lang="tr-TR"/>
          </a:p>
        </p:txBody>
      </p:sp>
    </p:spTree>
    <p:extLst>
      <p:ext uri="{BB962C8B-B14F-4D97-AF65-F5344CB8AC3E}">
        <p14:creationId xmlns:p14="http://schemas.microsoft.com/office/powerpoint/2010/main" val="1864224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832FF35-C3C8-440E-AF32-8BDF6028BA92}" type="datetimeFigureOut">
              <a:rPr lang="tr-TR" smtClean="0"/>
              <a:t>12.6.2018</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2A335E9-6C47-4666-8672-47CAFA2FF855}" type="slidenum">
              <a:rPr lang="tr-TR" smtClean="0"/>
              <a:t>‹#›</a:t>
            </a:fld>
            <a:endParaRPr lang="tr-TR"/>
          </a:p>
        </p:txBody>
      </p:sp>
    </p:spTree>
    <p:extLst>
      <p:ext uri="{BB962C8B-B14F-4D97-AF65-F5344CB8AC3E}">
        <p14:creationId xmlns:p14="http://schemas.microsoft.com/office/powerpoint/2010/main" val="141882717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nedio.com/etiket/ingiltere/50273314cc161f8ec1342339"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448790" y="3491249"/>
            <a:ext cx="9726893" cy="3046988"/>
          </a:xfrm>
          <a:prstGeom prst="rect">
            <a:avLst/>
          </a:prstGeom>
          <a:noFill/>
        </p:spPr>
        <p:txBody>
          <a:bodyPr wrap="square" lIns="91440" tIns="45720" rIns="91440" bIns="45720">
            <a:spAutoFit/>
          </a:bodyPr>
          <a:lstStyle/>
          <a:p>
            <a:pPr algn="ctr"/>
            <a:r>
              <a:rPr lang="tr-TR" sz="96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KAVRAMSAL SANAT</a:t>
            </a:r>
            <a:endParaRPr lang="tr-TR" sz="96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45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17550" y="1791854"/>
            <a:ext cx="5098989" cy="3954318"/>
          </a:xfrm>
          <a:prstGeom prst="rect">
            <a:avLst/>
          </a:prstGeom>
        </p:spPr>
      </p:pic>
      <p:pic>
        <p:nvPicPr>
          <p:cNvPr id="5" name="Resim 4"/>
          <p:cNvPicPr>
            <a:picLocks noChangeAspect="1"/>
          </p:cNvPicPr>
          <p:nvPr/>
        </p:nvPicPr>
        <p:blipFill>
          <a:blip r:embed="rId3"/>
          <a:stretch>
            <a:fillRect/>
          </a:stretch>
        </p:blipFill>
        <p:spPr>
          <a:xfrm>
            <a:off x="6185478" y="1791854"/>
            <a:ext cx="5636334" cy="3954318"/>
          </a:xfrm>
          <a:prstGeom prst="rect">
            <a:avLst/>
          </a:prstGeom>
        </p:spPr>
      </p:pic>
    </p:spTree>
    <p:extLst>
      <p:ext uri="{BB962C8B-B14F-4D97-AF65-F5344CB8AC3E}">
        <p14:creationId xmlns:p14="http://schemas.microsoft.com/office/powerpoint/2010/main" val="3476557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696606" y="978083"/>
            <a:ext cx="4380921" cy="5596850"/>
          </a:xfrm>
          <a:prstGeom prst="rect">
            <a:avLst/>
          </a:prstGeom>
        </p:spPr>
      </p:pic>
      <p:pic>
        <p:nvPicPr>
          <p:cNvPr id="5" name="Resim 4"/>
          <p:cNvPicPr>
            <a:picLocks noChangeAspect="1"/>
          </p:cNvPicPr>
          <p:nvPr/>
        </p:nvPicPr>
        <p:blipFill>
          <a:blip r:embed="rId3"/>
          <a:stretch>
            <a:fillRect/>
          </a:stretch>
        </p:blipFill>
        <p:spPr>
          <a:xfrm>
            <a:off x="6533926" y="978083"/>
            <a:ext cx="4377425" cy="5596850"/>
          </a:xfrm>
          <a:prstGeom prst="rect">
            <a:avLst/>
          </a:prstGeom>
        </p:spPr>
      </p:pic>
    </p:spTree>
    <p:extLst>
      <p:ext uri="{BB962C8B-B14F-4D97-AF65-F5344CB8AC3E}">
        <p14:creationId xmlns:p14="http://schemas.microsoft.com/office/powerpoint/2010/main" val="262069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88363" y="1691190"/>
            <a:ext cx="5116946" cy="4618183"/>
          </a:xfrm>
        </p:spPr>
        <p:txBody>
          <a:bodyPr/>
          <a:lstStyle/>
          <a:p>
            <a:r>
              <a:rPr lang="tr-TR" b="1" dirty="0"/>
              <a:t>Joseph </a:t>
            </a:r>
            <a:r>
              <a:rPr lang="tr-TR" b="1" dirty="0" err="1"/>
              <a:t>Kosuth</a:t>
            </a:r>
            <a:r>
              <a:rPr lang="tr-TR" b="1" dirty="0"/>
              <a:t>:</a:t>
            </a:r>
            <a:r>
              <a:rPr lang="tr-TR" dirty="0"/>
              <a:t> Günümüzün en tanınmış kavramsal sanat adamlarından biridir. Kavramsal sanatın olabildiğince az malzeme kullanması ve </a:t>
            </a:r>
            <a:r>
              <a:rPr lang="tr-TR" dirty="0" err="1"/>
              <a:t>minimalist</a:t>
            </a:r>
            <a:r>
              <a:rPr lang="tr-TR" dirty="0"/>
              <a:t> yaklaşımı </a:t>
            </a:r>
            <a:r>
              <a:rPr lang="tr-TR" dirty="0" smtClean="0"/>
              <a:t>vardır.</a:t>
            </a:r>
          </a:p>
          <a:p>
            <a:r>
              <a:rPr lang="tr-TR" dirty="0" smtClean="0"/>
              <a:t>Joseph </a:t>
            </a:r>
            <a:r>
              <a:rPr lang="tr-TR" dirty="0" err="1"/>
              <a:t>Kosuth’a</a:t>
            </a:r>
            <a:r>
              <a:rPr lang="tr-TR" dirty="0"/>
              <a:t> göre, “</a:t>
            </a:r>
            <a:r>
              <a:rPr lang="tr-TR" dirty="0" err="1"/>
              <a:t>Duchamp’tan</a:t>
            </a:r>
            <a:r>
              <a:rPr lang="tr-TR" dirty="0"/>
              <a:t> sonra tüm sanatlar kavramsal sanat üst başlığında değerlendirilmelidir. Çünkü </a:t>
            </a:r>
            <a:r>
              <a:rPr lang="tr-TR" dirty="0" err="1"/>
              <a:t>kavranılası</a:t>
            </a:r>
            <a:r>
              <a:rPr lang="tr-TR" dirty="0"/>
              <a:t> bir değeri olmayan şey, sanat değildir.”</a:t>
            </a:r>
          </a:p>
        </p:txBody>
      </p:sp>
      <p:pic>
        <p:nvPicPr>
          <p:cNvPr id="4" name="Resim 3"/>
          <p:cNvPicPr>
            <a:picLocks noChangeAspect="1"/>
          </p:cNvPicPr>
          <p:nvPr/>
        </p:nvPicPr>
        <p:blipFill>
          <a:blip r:embed="rId2"/>
          <a:stretch>
            <a:fillRect/>
          </a:stretch>
        </p:blipFill>
        <p:spPr>
          <a:xfrm>
            <a:off x="1597891" y="1331910"/>
            <a:ext cx="4285673" cy="4941009"/>
          </a:xfrm>
          <a:prstGeom prst="rect">
            <a:avLst/>
          </a:prstGeom>
        </p:spPr>
      </p:pic>
    </p:spTree>
    <p:extLst>
      <p:ext uri="{BB962C8B-B14F-4D97-AF65-F5344CB8AC3E}">
        <p14:creationId xmlns:p14="http://schemas.microsoft.com/office/powerpoint/2010/main" val="2079566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24071" y="1302325"/>
            <a:ext cx="4969165" cy="4886037"/>
          </a:xfrm>
        </p:spPr>
        <p:txBody>
          <a:bodyPr>
            <a:normAutofit/>
          </a:bodyPr>
          <a:lstStyle/>
          <a:p>
            <a:r>
              <a:rPr lang="tr-TR" b="1" dirty="0" err="1"/>
              <a:t>One</a:t>
            </a:r>
            <a:r>
              <a:rPr lang="tr-TR" b="1" dirty="0"/>
              <a:t> </a:t>
            </a:r>
            <a:r>
              <a:rPr lang="tr-TR" b="1" dirty="0" err="1"/>
              <a:t>And</a:t>
            </a:r>
            <a:r>
              <a:rPr lang="tr-TR" b="1" dirty="0"/>
              <a:t> Three </a:t>
            </a:r>
            <a:r>
              <a:rPr lang="tr-TR" b="1" dirty="0" err="1"/>
              <a:t>Chairs</a:t>
            </a:r>
            <a:r>
              <a:rPr lang="tr-TR" b="1" dirty="0"/>
              <a:t> (Bir Ve Üç Sandalye): </a:t>
            </a:r>
            <a:r>
              <a:rPr lang="tr-TR" dirty="0"/>
              <a:t>Bir sandalyeyi aslı (?), sunumu (fotoğrafı) ve iki dil yaklaşımı (“sandalye” yazısı ve tanımı) ile aktaran kavramsal sanat siyah beyaz fotoğraf çalışması.</a:t>
            </a:r>
          </a:p>
          <a:p>
            <a:r>
              <a:rPr lang="tr-TR" dirty="0"/>
              <a:t>Joseph </a:t>
            </a:r>
            <a:r>
              <a:rPr lang="tr-TR" dirty="0" err="1"/>
              <a:t>Kosuth</a:t>
            </a:r>
            <a:r>
              <a:rPr lang="tr-TR" dirty="0"/>
              <a:t> bu çalışmasında, bir gerçekliğe üç farklı açıdan pekâlâ yaklaşılabileceğini göstermiştir. Ancak bu çalışma </a:t>
            </a:r>
            <a:r>
              <a:rPr lang="tr-TR" dirty="0" err="1"/>
              <a:t>Catherine</a:t>
            </a:r>
            <a:r>
              <a:rPr lang="tr-TR" dirty="0"/>
              <a:t> Millet gibi bazı sanatçılar tarafından (kendini şekilci olmayan bir sanatçı olarak tanımlayan Joseph </a:t>
            </a:r>
            <a:r>
              <a:rPr lang="tr-TR" dirty="0" err="1"/>
              <a:t>Kosuth’un</a:t>
            </a:r>
            <a:r>
              <a:rPr lang="tr-TR" dirty="0"/>
              <a:t> asıl niyetinin tam aksine) “şekilci” bir sanat eseri olarak görülmüştür.</a:t>
            </a:r>
          </a:p>
          <a:p>
            <a:endParaRPr lang="tr-TR" dirty="0"/>
          </a:p>
        </p:txBody>
      </p:sp>
      <p:pic>
        <p:nvPicPr>
          <p:cNvPr id="4" name="Resim 3"/>
          <p:cNvPicPr>
            <a:picLocks noChangeAspect="1"/>
          </p:cNvPicPr>
          <p:nvPr/>
        </p:nvPicPr>
        <p:blipFill>
          <a:blip r:embed="rId2"/>
          <a:stretch>
            <a:fillRect/>
          </a:stretch>
        </p:blipFill>
        <p:spPr>
          <a:xfrm>
            <a:off x="1657352" y="1563816"/>
            <a:ext cx="4595668" cy="3391286"/>
          </a:xfrm>
          <a:prstGeom prst="rect">
            <a:avLst/>
          </a:prstGeom>
        </p:spPr>
      </p:pic>
    </p:spTree>
    <p:extLst>
      <p:ext uri="{BB962C8B-B14F-4D97-AF65-F5344CB8AC3E}">
        <p14:creationId xmlns:p14="http://schemas.microsoft.com/office/powerpoint/2010/main" val="1896568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18157" y="674256"/>
            <a:ext cx="8915400" cy="1099127"/>
          </a:xfrm>
        </p:spPr>
        <p:txBody>
          <a:bodyPr/>
          <a:lstStyle/>
          <a:p>
            <a:r>
              <a:rPr lang="tr-TR" dirty="0" smtClean="0"/>
              <a:t>J. KOSUTH ; Organik biçimler geri dönülmez şekilde tükenmiştir. Sanat ancak kendini bir dil olarak gördükçe, dolayısıyla her türlü biçimin berisinde, kavramın içinde yer aldıkça, kendi kendini üretmeyi sürdürebilir.</a:t>
            </a:r>
            <a:endParaRPr lang="tr-TR" dirty="0"/>
          </a:p>
        </p:txBody>
      </p:sp>
      <p:pic>
        <p:nvPicPr>
          <p:cNvPr id="4" name="Resim 3"/>
          <p:cNvPicPr>
            <a:picLocks noChangeAspect="1"/>
          </p:cNvPicPr>
          <p:nvPr/>
        </p:nvPicPr>
        <p:blipFill>
          <a:blip r:embed="rId2"/>
          <a:stretch>
            <a:fillRect/>
          </a:stretch>
        </p:blipFill>
        <p:spPr>
          <a:xfrm>
            <a:off x="3293339" y="1918276"/>
            <a:ext cx="6767731" cy="4482523"/>
          </a:xfrm>
          <a:prstGeom prst="rect">
            <a:avLst/>
          </a:prstGeom>
        </p:spPr>
      </p:pic>
    </p:spTree>
    <p:extLst>
      <p:ext uri="{BB962C8B-B14F-4D97-AF65-F5344CB8AC3E}">
        <p14:creationId xmlns:p14="http://schemas.microsoft.com/office/powerpoint/2010/main" val="3906566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77289" y="609600"/>
            <a:ext cx="8915400" cy="1939637"/>
          </a:xfrm>
        </p:spPr>
        <p:txBody>
          <a:bodyPr/>
          <a:lstStyle/>
          <a:p>
            <a:r>
              <a:rPr lang="tr-TR" dirty="0" smtClean="0"/>
              <a:t>‘Kavramsal sanatta fikir veya kavram, sanat eserinin en önemli kısmıdır. Tüm planlamalar ve kararlar almalar önceden yapılır ve fikrin uygulamaya geçirilmesi ikinci planda kalır. Fikir, sanat yapan bir makina haline gelir.’,</a:t>
            </a:r>
          </a:p>
          <a:p>
            <a:pPr marL="0" indent="0">
              <a:buNone/>
            </a:pPr>
            <a:r>
              <a:rPr lang="tr-TR" dirty="0"/>
              <a:t> </a:t>
            </a:r>
            <a:r>
              <a:rPr lang="tr-TR" dirty="0" smtClean="0"/>
              <a:t>     –Amerikalı Kavramsal Sanatçı</a:t>
            </a:r>
          </a:p>
          <a:p>
            <a:pPr marL="0" indent="0">
              <a:buNone/>
            </a:pPr>
            <a:endParaRPr lang="tr-TR" dirty="0"/>
          </a:p>
        </p:txBody>
      </p:sp>
      <p:pic>
        <p:nvPicPr>
          <p:cNvPr id="6" name="Resim 5"/>
          <p:cNvPicPr>
            <a:picLocks noChangeAspect="1"/>
          </p:cNvPicPr>
          <p:nvPr/>
        </p:nvPicPr>
        <p:blipFill>
          <a:blip r:embed="rId2"/>
          <a:stretch>
            <a:fillRect/>
          </a:stretch>
        </p:blipFill>
        <p:spPr>
          <a:xfrm>
            <a:off x="3429000" y="2225964"/>
            <a:ext cx="5761182" cy="4012252"/>
          </a:xfrm>
          <a:prstGeom prst="rect">
            <a:avLst/>
          </a:prstGeom>
        </p:spPr>
      </p:pic>
    </p:spTree>
    <p:extLst>
      <p:ext uri="{BB962C8B-B14F-4D97-AF65-F5344CB8AC3E}">
        <p14:creationId xmlns:p14="http://schemas.microsoft.com/office/powerpoint/2010/main" val="1707771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01998" y="785091"/>
            <a:ext cx="5962075" cy="858983"/>
          </a:xfrm>
        </p:spPr>
        <p:txBody>
          <a:bodyPr>
            <a:normAutofit/>
          </a:bodyPr>
          <a:lstStyle/>
          <a:p>
            <a:r>
              <a:rPr lang="tr-TR" dirty="0" smtClean="0"/>
              <a:t>Kavramsal Sanat mantıklı olmak zorunda değil.</a:t>
            </a:r>
          </a:p>
          <a:p>
            <a:r>
              <a:rPr lang="tr-TR" dirty="0" smtClean="0"/>
              <a:t>Yetenek barındırmaz.</a:t>
            </a:r>
          </a:p>
        </p:txBody>
      </p:sp>
      <p:pic>
        <p:nvPicPr>
          <p:cNvPr id="4" name="Resim 3"/>
          <p:cNvPicPr>
            <a:picLocks noChangeAspect="1"/>
          </p:cNvPicPr>
          <p:nvPr/>
        </p:nvPicPr>
        <p:blipFill>
          <a:blip r:embed="rId2"/>
          <a:stretch>
            <a:fillRect/>
          </a:stretch>
        </p:blipFill>
        <p:spPr>
          <a:xfrm>
            <a:off x="3251199" y="1835584"/>
            <a:ext cx="5911273" cy="4439227"/>
          </a:xfrm>
          <a:prstGeom prst="rect">
            <a:avLst/>
          </a:prstGeom>
        </p:spPr>
      </p:pic>
    </p:spTree>
    <p:extLst>
      <p:ext uri="{BB962C8B-B14F-4D97-AF65-F5344CB8AC3E}">
        <p14:creationId xmlns:p14="http://schemas.microsoft.com/office/powerpoint/2010/main" val="3141654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48072" y="2549236"/>
            <a:ext cx="3703782" cy="2854037"/>
          </a:xfrm>
        </p:spPr>
        <p:txBody>
          <a:bodyPr/>
          <a:lstStyle/>
          <a:p>
            <a:r>
              <a:rPr lang="tr-TR" dirty="0" smtClean="0"/>
              <a:t>Yapıtın nasıl göründüğü pek önemli değildir; bir kılığı varsa bir şey gibi görünecektir. Üzerinde yapılan çalışma düşünceyle başlar. Fiziksel gerçekliğini kazandığında herkesin algısına açıktır.</a:t>
            </a:r>
            <a:endParaRPr lang="tr-TR" dirty="0"/>
          </a:p>
        </p:txBody>
      </p:sp>
      <p:pic>
        <p:nvPicPr>
          <p:cNvPr id="4" name="Resim 3"/>
          <p:cNvPicPr>
            <a:picLocks noChangeAspect="1"/>
          </p:cNvPicPr>
          <p:nvPr/>
        </p:nvPicPr>
        <p:blipFill>
          <a:blip r:embed="rId2"/>
          <a:stretch>
            <a:fillRect/>
          </a:stretch>
        </p:blipFill>
        <p:spPr>
          <a:xfrm>
            <a:off x="184728" y="1487056"/>
            <a:ext cx="7857196" cy="5229946"/>
          </a:xfrm>
          <a:prstGeom prst="rect">
            <a:avLst/>
          </a:prstGeom>
        </p:spPr>
      </p:pic>
    </p:spTree>
    <p:extLst>
      <p:ext uri="{BB962C8B-B14F-4D97-AF65-F5344CB8AC3E}">
        <p14:creationId xmlns:p14="http://schemas.microsoft.com/office/powerpoint/2010/main" val="1384384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71975" y="674255"/>
            <a:ext cx="8915400" cy="988291"/>
          </a:xfrm>
        </p:spPr>
        <p:txBody>
          <a:bodyPr/>
          <a:lstStyle/>
          <a:p>
            <a:r>
              <a:rPr lang="tr-TR" dirty="0" smtClean="0"/>
              <a:t>Kavramsal sanat izleyicinin gözü veya duyumlarından çok anlığını uyarmak için yapılır.</a:t>
            </a:r>
            <a:endParaRPr lang="tr-TR" dirty="0"/>
          </a:p>
        </p:txBody>
      </p:sp>
      <p:pic>
        <p:nvPicPr>
          <p:cNvPr id="5" name="Resim 4"/>
          <p:cNvPicPr>
            <a:picLocks noChangeAspect="1"/>
          </p:cNvPicPr>
          <p:nvPr/>
        </p:nvPicPr>
        <p:blipFill>
          <a:blip r:embed="rId2"/>
          <a:stretch>
            <a:fillRect/>
          </a:stretch>
        </p:blipFill>
        <p:spPr>
          <a:xfrm>
            <a:off x="4499264" y="1408112"/>
            <a:ext cx="3314700" cy="4954035"/>
          </a:xfrm>
          <a:prstGeom prst="rect">
            <a:avLst/>
          </a:prstGeom>
        </p:spPr>
      </p:pic>
    </p:spTree>
    <p:extLst>
      <p:ext uri="{BB962C8B-B14F-4D97-AF65-F5344CB8AC3E}">
        <p14:creationId xmlns:p14="http://schemas.microsoft.com/office/powerpoint/2010/main" val="970173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38255" y="674255"/>
            <a:ext cx="4424218" cy="849745"/>
          </a:xfrm>
        </p:spPr>
        <p:txBody>
          <a:bodyPr>
            <a:normAutofit/>
          </a:bodyPr>
          <a:lstStyle/>
          <a:p>
            <a:r>
              <a:rPr lang="tr-TR" dirty="0" smtClean="0"/>
              <a:t>Kavramsal Sanat</a:t>
            </a:r>
            <a:endParaRPr lang="tr-TR" dirty="0"/>
          </a:p>
        </p:txBody>
      </p:sp>
      <p:sp>
        <p:nvSpPr>
          <p:cNvPr id="3" name="İçerik Yer Tutucusu 2"/>
          <p:cNvSpPr>
            <a:spLocks noGrp="1"/>
          </p:cNvSpPr>
          <p:nvPr>
            <p:ph idx="1"/>
          </p:nvPr>
        </p:nvSpPr>
        <p:spPr>
          <a:xfrm>
            <a:off x="2321358" y="1440872"/>
            <a:ext cx="8915400" cy="1487055"/>
          </a:xfrm>
        </p:spPr>
        <p:txBody>
          <a:bodyPr>
            <a:normAutofit/>
          </a:bodyPr>
          <a:lstStyle/>
          <a:p>
            <a:r>
              <a:rPr lang="tr-TR" dirty="0"/>
              <a:t>Kavramsal sanat terimi, 1960’ların ortalarında kendilerini alışılageldik sanat eseri </a:t>
            </a:r>
            <a:r>
              <a:rPr lang="tr-TR" dirty="0" smtClean="0"/>
              <a:t>dışına çıkartıp, meta olmaktan kurtararak sanatın düşünsel bir süreç olduğunu söyler.</a:t>
            </a:r>
          </a:p>
          <a:p>
            <a:r>
              <a:rPr lang="tr-TR" sz="2000" dirty="0" smtClean="0"/>
              <a:t>Nesnenin felsefe ve dille </a:t>
            </a:r>
            <a:r>
              <a:rPr lang="tr-TR" sz="2000" dirty="0" err="1" smtClean="0"/>
              <a:t>şekillendirilmeside</a:t>
            </a:r>
            <a:r>
              <a:rPr lang="tr-TR" sz="2000" dirty="0" smtClean="0"/>
              <a:t> önemli bir ayrımdır.</a:t>
            </a:r>
            <a:endParaRPr lang="tr-TR" sz="2000" dirty="0"/>
          </a:p>
        </p:txBody>
      </p:sp>
      <p:pic>
        <p:nvPicPr>
          <p:cNvPr id="4" name="Resim 3"/>
          <p:cNvPicPr>
            <a:picLocks noChangeAspect="1"/>
          </p:cNvPicPr>
          <p:nvPr/>
        </p:nvPicPr>
        <p:blipFill>
          <a:blip r:embed="rId2"/>
          <a:stretch>
            <a:fillRect/>
          </a:stretch>
        </p:blipFill>
        <p:spPr>
          <a:xfrm>
            <a:off x="3288146" y="3103418"/>
            <a:ext cx="5734986" cy="3297381"/>
          </a:xfrm>
          <a:prstGeom prst="rect">
            <a:avLst/>
          </a:prstGeom>
        </p:spPr>
      </p:pic>
    </p:spTree>
    <p:extLst>
      <p:ext uri="{BB962C8B-B14F-4D97-AF65-F5344CB8AC3E}">
        <p14:creationId xmlns:p14="http://schemas.microsoft.com/office/powerpoint/2010/main" val="3967670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3382" y="554181"/>
            <a:ext cx="9657339" cy="2041237"/>
          </a:xfrm>
        </p:spPr>
        <p:txBody>
          <a:bodyPr>
            <a:normAutofit/>
          </a:bodyPr>
          <a:lstStyle/>
          <a:p>
            <a:r>
              <a:rPr lang="tr-TR" sz="2400" dirty="0" smtClean="0"/>
              <a:t>İmge (düşsel olarak tasarlanan) ortadan kalkarak yerine metnin girdiği ve önceliğin kavrama verildiği kavramsal sanatta; sanat ve estetik ilişkisi sorgulanmakta ve ortaya çıkan işlerde ‘estetik haz’ yerini ‘kavram’ </a:t>
            </a:r>
            <a:r>
              <a:rPr lang="tr-TR" sz="2400" dirty="0" err="1" smtClean="0"/>
              <a:t>ın</a:t>
            </a:r>
            <a:r>
              <a:rPr lang="tr-TR" sz="2400" dirty="0" smtClean="0"/>
              <a:t> önemli olduğu düşünce sürecine bırakmıştır.</a:t>
            </a:r>
            <a:endParaRPr lang="tr-TR" sz="2400" dirty="0"/>
          </a:p>
        </p:txBody>
      </p:sp>
      <p:pic>
        <p:nvPicPr>
          <p:cNvPr id="4" name="Resim 3" descr="http://blog.kavrakoglu.com/wp-content/uploads/2015/11/mmm.png"/>
          <p:cNvPicPr/>
          <p:nvPr/>
        </p:nvPicPr>
        <p:blipFill>
          <a:blip r:embed="rId2">
            <a:extLst>
              <a:ext uri="{28A0092B-C50C-407E-A947-70E740481C1C}">
                <a14:useLocalDpi xmlns:a14="http://schemas.microsoft.com/office/drawing/2010/main" val="0"/>
              </a:ext>
            </a:extLst>
          </a:blip>
          <a:srcRect/>
          <a:stretch>
            <a:fillRect/>
          </a:stretch>
        </p:blipFill>
        <p:spPr bwMode="auto">
          <a:xfrm>
            <a:off x="581891" y="2863273"/>
            <a:ext cx="5412509" cy="3685309"/>
          </a:xfrm>
          <a:prstGeom prst="rect">
            <a:avLst/>
          </a:prstGeom>
          <a:noFill/>
          <a:ln>
            <a:noFill/>
          </a:ln>
        </p:spPr>
      </p:pic>
      <p:sp>
        <p:nvSpPr>
          <p:cNvPr id="5" name="Metin kutusu 4"/>
          <p:cNvSpPr txBox="1"/>
          <p:nvPr/>
        </p:nvSpPr>
        <p:spPr>
          <a:xfrm>
            <a:off x="6105234" y="2770909"/>
            <a:ext cx="5846619" cy="3970318"/>
          </a:xfrm>
          <a:prstGeom prst="rect">
            <a:avLst/>
          </a:prstGeom>
          <a:noFill/>
        </p:spPr>
        <p:txBody>
          <a:bodyPr wrap="square" rtlCol="0">
            <a:spAutoFit/>
          </a:bodyPr>
          <a:lstStyle/>
          <a:p>
            <a:r>
              <a:rPr lang="tr-TR" dirty="0">
                <a:cs typeface="Times New Roman" panose="02020603050405020304" pitchFamily="18" charset="0"/>
              </a:rPr>
              <a:t>Yarı Kızılderili, yarı Meksika asıllı Amerikalı sanatçı </a:t>
            </a:r>
            <a:r>
              <a:rPr lang="tr-TR" b="1" dirty="0">
                <a:cs typeface="Times New Roman" panose="02020603050405020304" pitchFamily="18" charset="0"/>
              </a:rPr>
              <a:t>James </a:t>
            </a:r>
            <a:r>
              <a:rPr lang="tr-TR" b="1" dirty="0" err="1">
                <a:cs typeface="Times New Roman" panose="02020603050405020304" pitchFamily="18" charset="0"/>
              </a:rPr>
              <a:t>Luna</a:t>
            </a:r>
            <a:r>
              <a:rPr lang="tr-TR" dirty="0" err="1">
                <a:cs typeface="Times New Roman" panose="02020603050405020304" pitchFamily="18" charset="0"/>
              </a:rPr>
              <a:t>’nın</a:t>
            </a:r>
            <a:r>
              <a:rPr lang="tr-TR" dirty="0">
                <a:cs typeface="Times New Roman" panose="02020603050405020304" pitchFamily="18" charset="0"/>
              </a:rPr>
              <a:t> (1950-), 1987 yılında, kendi bedenini kullanarak gerçekleştirdiği canlı enstalasyonlarının adı </a:t>
            </a:r>
            <a:r>
              <a:rPr lang="tr-TR" b="1" dirty="0">
                <a:cs typeface="Times New Roman" panose="02020603050405020304" pitchFamily="18" charset="0"/>
              </a:rPr>
              <a:t>Kültürel Nesne</a:t>
            </a:r>
            <a:r>
              <a:rPr lang="tr-TR" dirty="0">
                <a:cs typeface="Times New Roman" panose="02020603050405020304" pitchFamily="18" charset="0"/>
              </a:rPr>
              <a:t> idi. </a:t>
            </a:r>
            <a:r>
              <a:rPr lang="tr-TR" dirty="0" err="1">
                <a:cs typeface="Times New Roman" panose="02020603050405020304" pitchFamily="18" charset="0"/>
              </a:rPr>
              <a:t>Luna</a:t>
            </a:r>
            <a:r>
              <a:rPr lang="tr-TR" dirty="0">
                <a:cs typeface="Times New Roman" panose="02020603050405020304" pitchFamily="18" charset="0"/>
              </a:rPr>
              <a:t>, San Diego’da </a:t>
            </a:r>
            <a:r>
              <a:rPr lang="tr-TR" dirty="0" err="1">
                <a:cs typeface="Times New Roman" panose="02020603050405020304" pitchFamily="18" charset="0"/>
              </a:rPr>
              <a:t>Balboa</a:t>
            </a:r>
            <a:r>
              <a:rPr lang="tr-TR" dirty="0">
                <a:cs typeface="Times New Roman" panose="02020603050405020304" pitchFamily="18" charset="0"/>
              </a:rPr>
              <a:t> Parkı Uygarlık Tarihi Müzesi’nde Kızılderili kültürlerine ayrılmış bir bölümde yedi gün boyunca, müzenin açık olduğu saatlerde, “bir Kızılderili örneği” olarak kendisini sergilemiş, kültürel mirasın trajik boyutunu görünür kılmıştır. </a:t>
            </a:r>
            <a:r>
              <a:rPr lang="tr-TR" dirty="0" err="1">
                <a:cs typeface="Times New Roman" panose="02020603050405020304" pitchFamily="18" charset="0"/>
              </a:rPr>
              <a:t>Luna</a:t>
            </a:r>
            <a:r>
              <a:rPr lang="tr-TR" dirty="0">
                <a:cs typeface="Times New Roman" panose="02020603050405020304" pitchFamily="18" charset="0"/>
              </a:rPr>
              <a:t> bu performansı ile sömürgeci Batı’nın yok ettiği bir kültürel geçmişin yanı sıra </a:t>
            </a:r>
            <a:r>
              <a:rPr lang="tr-TR" dirty="0" err="1">
                <a:cs typeface="Times New Roman" panose="02020603050405020304" pitchFamily="18" charset="0"/>
              </a:rPr>
              <a:t>Kızılderililiğin</a:t>
            </a:r>
            <a:r>
              <a:rPr lang="tr-TR" dirty="0">
                <a:cs typeface="Times New Roman" panose="02020603050405020304" pitchFamily="18" charset="0"/>
              </a:rPr>
              <a:t> ve Kızılderili kültürünün turistikleşmesinin ve ticarileştirilmesinin altını çizmiştir.</a:t>
            </a:r>
          </a:p>
          <a:p>
            <a:endParaRPr lang="tr-TR" dirty="0"/>
          </a:p>
        </p:txBody>
      </p:sp>
    </p:spTree>
    <p:extLst>
      <p:ext uri="{BB962C8B-B14F-4D97-AF65-F5344CB8AC3E}">
        <p14:creationId xmlns:p14="http://schemas.microsoft.com/office/powerpoint/2010/main" val="1810881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90811" y="748146"/>
            <a:ext cx="8915400" cy="794327"/>
          </a:xfrm>
        </p:spPr>
        <p:txBody>
          <a:bodyPr/>
          <a:lstStyle/>
          <a:p>
            <a:r>
              <a:rPr lang="tr-TR" dirty="0" smtClean="0"/>
              <a:t>Fikir sanatı </a:t>
            </a:r>
            <a:r>
              <a:rPr lang="tr-TR" dirty="0" err="1" smtClean="0"/>
              <a:t>olarakda</a:t>
            </a:r>
            <a:r>
              <a:rPr lang="tr-TR" dirty="0" smtClean="0"/>
              <a:t> geçer. Fikirlerini uygun malzemelerle anlatmaya çalışmışlardır.</a:t>
            </a:r>
            <a:endParaRPr lang="tr-TR" dirty="0"/>
          </a:p>
        </p:txBody>
      </p:sp>
      <p:pic>
        <p:nvPicPr>
          <p:cNvPr id="4" name="Resim 3" descr="Afro-AmerikalÄ± bir sanatÃ§Ä± olan David Hammons (1943-), zenci mahallelerinden topladÄ±ÄÄ± atÄ±k malzeme ile gerÃ§ekleÅtirdiÄi heykelleriyle Amerikan zencilerinin yoksulluÄunu ve sefaletini sergilemiÅtir. FotoÄraf: www.christinekoeniggalerie.com"/>
          <p:cNvPicPr/>
          <p:nvPr/>
        </p:nvPicPr>
        <p:blipFill>
          <a:blip r:embed="rId2">
            <a:extLst>
              <a:ext uri="{28A0092B-C50C-407E-A947-70E740481C1C}">
                <a14:useLocalDpi xmlns:a14="http://schemas.microsoft.com/office/drawing/2010/main" val="0"/>
              </a:ext>
            </a:extLst>
          </a:blip>
          <a:srcRect/>
          <a:stretch>
            <a:fillRect/>
          </a:stretch>
        </p:blipFill>
        <p:spPr bwMode="auto">
          <a:xfrm>
            <a:off x="2543001" y="2061903"/>
            <a:ext cx="3386743" cy="4209588"/>
          </a:xfrm>
          <a:prstGeom prst="rect">
            <a:avLst/>
          </a:prstGeom>
          <a:noFill/>
          <a:ln>
            <a:noFill/>
          </a:ln>
        </p:spPr>
      </p:pic>
      <p:sp>
        <p:nvSpPr>
          <p:cNvPr id="5" name="Metin kutusu 4"/>
          <p:cNvSpPr txBox="1"/>
          <p:nvPr/>
        </p:nvSpPr>
        <p:spPr>
          <a:xfrm>
            <a:off x="6336146" y="3057237"/>
            <a:ext cx="4572000" cy="1754326"/>
          </a:xfrm>
          <a:prstGeom prst="rect">
            <a:avLst/>
          </a:prstGeom>
          <a:noFill/>
        </p:spPr>
        <p:txBody>
          <a:bodyPr wrap="square" rtlCol="0">
            <a:spAutoFit/>
          </a:bodyPr>
          <a:lstStyle/>
          <a:p>
            <a:r>
              <a:rPr lang="tr-TR" dirty="0" err="1"/>
              <a:t>Afro</a:t>
            </a:r>
            <a:r>
              <a:rPr lang="tr-TR" dirty="0"/>
              <a:t>-Amerikalı bir sanatçı olan </a:t>
            </a:r>
            <a:r>
              <a:rPr lang="tr-TR" b="1" dirty="0"/>
              <a:t>David </a:t>
            </a:r>
            <a:r>
              <a:rPr lang="tr-TR" b="1" dirty="0" err="1"/>
              <a:t>Hammons</a:t>
            </a:r>
            <a:r>
              <a:rPr lang="tr-TR" dirty="0"/>
              <a:t> (1943-), zenci mahallelerinden topladığı atık malzeme ile gerçekleştirdiği heykelleriyle Amerikan zencilerinin yoksulluğunu ve sefaletini sergilemiştir.</a:t>
            </a:r>
          </a:p>
        </p:txBody>
      </p:sp>
    </p:spTree>
    <p:extLst>
      <p:ext uri="{BB962C8B-B14F-4D97-AF65-F5344CB8AC3E}">
        <p14:creationId xmlns:p14="http://schemas.microsoft.com/office/powerpoint/2010/main" val="2412357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24073" y="840509"/>
            <a:ext cx="4337194" cy="5394036"/>
          </a:xfrm>
        </p:spPr>
        <p:txBody>
          <a:bodyPr/>
          <a:lstStyle/>
          <a:p>
            <a:r>
              <a:rPr lang="tr-TR" b="1" dirty="0" err="1"/>
              <a:t>Marcel</a:t>
            </a:r>
            <a:r>
              <a:rPr lang="tr-TR" b="1" dirty="0"/>
              <a:t> </a:t>
            </a:r>
            <a:r>
              <a:rPr lang="tr-TR" b="1" dirty="0" err="1"/>
              <a:t>Duchamp</a:t>
            </a:r>
            <a:r>
              <a:rPr lang="tr-TR" b="1" dirty="0"/>
              <a:t>:</a:t>
            </a:r>
            <a:r>
              <a:rPr lang="tr-TR" dirty="0"/>
              <a:t> Kavramsal sanatın öncülerindendir. Aynı zamanda bir </a:t>
            </a:r>
            <a:r>
              <a:rPr lang="tr-TR" dirty="0" err="1"/>
              <a:t>heykeltraş</a:t>
            </a:r>
            <a:r>
              <a:rPr lang="tr-TR" dirty="0"/>
              <a:t>, Kübizm sanat akımı yazarlarından biri ve usta satranç oyuncusudur. Plastik sanatlarda Pablo Picasso ve </a:t>
            </a:r>
            <a:r>
              <a:rPr lang="tr-TR" dirty="0" err="1"/>
              <a:t>Henri</a:t>
            </a:r>
            <a:r>
              <a:rPr lang="tr-TR" dirty="0"/>
              <a:t> </a:t>
            </a:r>
            <a:r>
              <a:rPr lang="tr-TR" dirty="0" err="1"/>
              <a:t>Matisse</a:t>
            </a:r>
            <a:r>
              <a:rPr lang="tr-TR" dirty="0"/>
              <a:t> ile birlikte devrim yaratan en önemli üç kişi arasında ismi geçer. 20. yüzyılda ve 21. yüzyıl başlarında kavramsal sanat üzerinde yoğun bir etki bırakmıştır.</a:t>
            </a:r>
          </a:p>
          <a:p>
            <a:r>
              <a:rPr lang="tr-TR" dirty="0"/>
              <a:t>Sadece “göze hitap eden” sanata karşı çıkmış, sanatın “zihne” çok daha fazla odaklanması gerektiğini savunmuştur.</a:t>
            </a:r>
          </a:p>
          <a:p>
            <a:endParaRPr lang="tr-TR" dirty="0"/>
          </a:p>
        </p:txBody>
      </p:sp>
      <p:pic>
        <p:nvPicPr>
          <p:cNvPr id="4" name="Resim 3"/>
          <p:cNvPicPr>
            <a:picLocks noChangeAspect="1"/>
          </p:cNvPicPr>
          <p:nvPr/>
        </p:nvPicPr>
        <p:blipFill>
          <a:blip r:embed="rId2"/>
          <a:stretch>
            <a:fillRect/>
          </a:stretch>
        </p:blipFill>
        <p:spPr>
          <a:xfrm>
            <a:off x="2138507" y="591126"/>
            <a:ext cx="4144712" cy="5163127"/>
          </a:xfrm>
          <a:prstGeom prst="rect">
            <a:avLst/>
          </a:prstGeom>
        </p:spPr>
      </p:pic>
    </p:spTree>
    <p:extLst>
      <p:ext uri="{BB962C8B-B14F-4D97-AF65-F5344CB8AC3E}">
        <p14:creationId xmlns:p14="http://schemas.microsoft.com/office/powerpoint/2010/main" val="3242772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86958" y="1315028"/>
            <a:ext cx="5261697" cy="4208317"/>
          </a:xfrm>
        </p:spPr>
        <p:txBody>
          <a:bodyPr>
            <a:normAutofit/>
          </a:bodyPr>
          <a:lstStyle/>
          <a:p>
            <a:r>
              <a:rPr lang="tr-TR" b="1" dirty="0" err="1"/>
              <a:t>Fountain</a:t>
            </a:r>
            <a:r>
              <a:rPr lang="tr-TR" b="1" dirty="0"/>
              <a:t>:</a:t>
            </a:r>
            <a:r>
              <a:rPr lang="tr-TR" dirty="0"/>
              <a:t> 180 derece çevrilmiş bir pisuar. Altına “</a:t>
            </a:r>
            <a:r>
              <a:rPr lang="tr-TR" dirty="0" err="1"/>
              <a:t>R.Mutt</a:t>
            </a:r>
            <a:r>
              <a:rPr lang="tr-TR" dirty="0"/>
              <a:t>” ve tarih imzası atılmış. Dünya savaşının vahşetine ve entelektüel gurura karşı  “mantıksızlığa absürt ayna” olan Dadaizm’in örneklerinden. </a:t>
            </a:r>
            <a:r>
              <a:rPr lang="tr-TR" dirty="0" err="1"/>
              <a:t>Marcel</a:t>
            </a:r>
            <a:r>
              <a:rPr lang="tr-TR" dirty="0"/>
              <a:t> </a:t>
            </a:r>
            <a:r>
              <a:rPr lang="tr-TR" dirty="0" err="1"/>
              <a:t>Duchamp’ın</a:t>
            </a:r>
            <a:r>
              <a:rPr lang="tr-TR" dirty="0"/>
              <a:t> bu çalışması, kavramsal sanatın da bilinen örnekleri arasına girmiştir.</a:t>
            </a:r>
          </a:p>
          <a:p>
            <a:r>
              <a:rPr lang="tr-TR" dirty="0" err="1" smtClean="0"/>
              <a:t>Fountain</a:t>
            </a:r>
            <a:r>
              <a:rPr lang="tr-TR" dirty="0"/>
              <a:t>, ilk sergisinde sergi komitesi tarafından bir sanat eseri olmamakla itham edilmişti. Bu nedenle, “geleneksel </a:t>
            </a:r>
            <a:r>
              <a:rPr lang="tr-TR" dirty="0" err="1"/>
              <a:t>sanat”ın</a:t>
            </a:r>
            <a:r>
              <a:rPr lang="tr-TR" dirty="0"/>
              <a:t> bilindik yargılarını yıkan kavramsal sanatın en öne çıkan eserlerinden biridir.</a:t>
            </a:r>
          </a:p>
          <a:p>
            <a:endParaRPr lang="tr-TR" dirty="0"/>
          </a:p>
        </p:txBody>
      </p:sp>
      <p:pic>
        <p:nvPicPr>
          <p:cNvPr id="7" name="Resim 6" descr="https://elitfeminen.com/wp-content/uploads/2017/04/fountain.jpg"/>
          <p:cNvPicPr/>
          <p:nvPr/>
        </p:nvPicPr>
        <p:blipFill>
          <a:blip r:embed="rId2">
            <a:extLst>
              <a:ext uri="{28A0092B-C50C-407E-A947-70E740481C1C}">
                <a14:useLocalDpi xmlns:a14="http://schemas.microsoft.com/office/drawing/2010/main" val="0"/>
              </a:ext>
            </a:extLst>
          </a:blip>
          <a:srcRect/>
          <a:stretch>
            <a:fillRect/>
          </a:stretch>
        </p:blipFill>
        <p:spPr bwMode="auto">
          <a:xfrm>
            <a:off x="1741401" y="1219199"/>
            <a:ext cx="4345362" cy="4547755"/>
          </a:xfrm>
          <a:prstGeom prst="rect">
            <a:avLst/>
          </a:prstGeom>
          <a:noFill/>
          <a:ln>
            <a:noFill/>
          </a:ln>
        </p:spPr>
      </p:pic>
    </p:spTree>
    <p:extLst>
      <p:ext uri="{BB962C8B-B14F-4D97-AF65-F5344CB8AC3E}">
        <p14:creationId xmlns:p14="http://schemas.microsoft.com/office/powerpoint/2010/main" val="3650533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33635" y="873268"/>
            <a:ext cx="9393348" cy="1380406"/>
          </a:xfrm>
        </p:spPr>
        <p:txBody>
          <a:bodyPr>
            <a:normAutofit/>
          </a:bodyPr>
          <a:lstStyle/>
          <a:p>
            <a:r>
              <a:rPr lang="tr-TR" sz="2000" dirty="0" err="1" smtClean="0">
                <a:solidFill>
                  <a:schemeClr val="tx1"/>
                </a:solidFill>
                <a:latin typeface="Times New Roman" panose="02020603050405020304" pitchFamily="18" charset="0"/>
                <a:cs typeface="Times New Roman" panose="02020603050405020304" pitchFamily="18" charset="0"/>
              </a:rPr>
              <a:t>Yues</a:t>
            </a:r>
            <a:r>
              <a:rPr lang="tr-TR" sz="2000" dirty="0" smtClean="0">
                <a:solidFill>
                  <a:schemeClr val="tx1"/>
                </a:solidFill>
                <a:latin typeface="Times New Roman" panose="02020603050405020304" pitchFamily="18" charset="0"/>
                <a:cs typeface="Times New Roman" panose="02020603050405020304" pitchFamily="18" charset="0"/>
              </a:rPr>
              <a:t> </a:t>
            </a:r>
            <a:r>
              <a:rPr lang="tr-TR" sz="2000" dirty="0" err="1">
                <a:solidFill>
                  <a:schemeClr val="tx1"/>
                </a:solidFill>
                <a:latin typeface="Times New Roman" panose="02020603050405020304" pitchFamily="18" charset="0"/>
                <a:cs typeface="Times New Roman" panose="02020603050405020304" pitchFamily="18" charset="0"/>
              </a:rPr>
              <a:t>Klein’in</a:t>
            </a:r>
            <a:r>
              <a:rPr lang="tr-TR" sz="2000" dirty="0">
                <a:solidFill>
                  <a:schemeClr val="tx1"/>
                </a:solidFill>
                <a:latin typeface="Times New Roman" panose="02020603050405020304" pitchFamily="18" charset="0"/>
                <a:cs typeface="Times New Roman" panose="02020603050405020304" pitchFamily="18" charset="0"/>
              </a:rPr>
              <a:t> 1958’de iris </a:t>
            </a:r>
            <a:r>
              <a:rPr lang="tr-TR" sz="2000" dirty="0" err="1">
                <a:solidFill>
                  <a:schemeClr val="tx1"/>
                </a:solidFill>
                <a:latin typeface="Times New Roman" panose="02020603050405020304" pitchFamily="18" charset="0"/>
                <a:cs typeface="Times New Roman" panose="02020603050405020304" pitchFamily="18" charset="0"/>
              </a:rPr>
              <a:t>Clert</a:t>
            </a:r>
            <a:r>
              <a:rPr lang="tr-TR" sz="2000" dirty="0">
                <a:solidFill>
                  <a:schemeClr val="tx1"/>
                </a:solidFill>
                <a:latin typeface="Times New Roman" panose="02020603050405020304" pitchFamily="18" charset="0"/>
                <a:cs typeface="Times New Roman" panose="02020603050405020304" pitchFamily="18" charset="0"/>
              </a:rPr>
              <a:t> galerisinde açtığı “boşluk” sergisini, 1959’da </a:t>
            </a:r>
            <a:r>
              <a:rPr lang="tr-TR" sz="2000" dirty="0" err="1">
                <a:solidFill>
                  <a:schemeClr val="tx1"/>
                </a:solidFill>
                <a:latin typeface="Times New Roman" panose="02020603050405020304" pitchFamily="18" charset="0"/>
                <a:cs typeface="Times New Roman" panose="02020603050405020304" pitchFamily="18" charset="0"/>
              </a:rPr>
              <a:t>Piero</a:t>
            </a:r>
            <a:r>
              <a:rPr lang="tr-TR" sz="2000" dirty="0">
                <a:solidFill>
                  <a:schemeClr val="tx1"/>
                </a:solidFill>
                <a:latin typeface="Times New Roman" panose="02020603050405020304" pitchFamily="18" charset="0"/>
                <a:cs typeface="Times New Roman" panose="02020603050405020304" pitchFamily="18" charset="0"/>
              </a:rPr>
              <a:t> </a:t>
            </a:r>
            <a:r>
              <a:rPr lang="tr-TR" sz="2000" dirty="0" err="1">
                <a:solidFill>
                  <a:schemeClr val="tx1"/>
                </a:solidFill>
                <a:latin typeface="Times New Roman" panose="02020603050405020304" pitchFamily="18" charset="0"/>
                <a:cs typeface="Times New Roman" panose="02020603050405020304" pitchFamily="18" charset="0"/>
              </a:rPr>
              <a:t>Manzani’nin</a:t>
            </a:r>
            <a:r>
              <a:rPr lang="tr-TR" sz="2000" dirty="0">
                <a:solidFill>
                  <a:schemeClr val="tx1"/>
                </a:solidFill>
                <a:latin typeface="Times New Roman" panose="02020603050405020304" pitchFamily="18" charset="0"/>
                <a:cs typeface="Times New Roman" panose="02020603050405020304" pitchFamily="18" charset="0"/>
              </a:rPr>
              <a:t> farklı uzunluklarda kâğıtlar üzerine mürekkeple düz çizgiler çizip, bunları paketleyerek oluşturduğu sanat nesnelerini örnek gösterebiliriz. </a:t>
            </a:r>
            <a:r>
              <a:rPr lang="tr-TR" sz="2000" dirty="0" err="1">
                <a:solidFill>
                  <a:schemeClr val="tx1"/>
                </a:solidFill>
                <a:latin typeface="Times New Roman" panose="02020603050405020304" pitchFamily="18" charset="0"/>
                <a:cs typeface="Times New Roman" panose="02020603050405020304" pitchFamily="18" charset="0"/>
              </a:rPr>
              <a:t>Duchamp’ın</a:t>
            </a:r>
            <a:r>
              <a:rPr lang="tr-TR" sz="2000" dirty="0">
                <a:solidFill>
                  <a:schemeClr val="tx1"/>
                </a:solidFill>
                <a:latin typeface="Times New Roman" panose="02020603050405020304" pitchFamily="18" charset="0"/>
                <a:cs typeface="Times New Roman" panose="02020603050405020304" pitchFamily="18" charset="0"/>
              </a:rPr>
              <a:t> bu anlamda öncülüğünün sorgulanmasına gerek yoktur. </a:t>
            </a:r>
          </a:p>
        </p:txBody>
      </p:sp>
      <p:pic>
        <p:nvPicPr>
          <p:cNvPr id="1026"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511" y="2827184"/>
            <a:ext cx="7374921" cy="3079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400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60266" y="1413164"/>
            <a:ext cx="7718570" cy="3934691"/>
          </a:xfrm>
        </p:spPr>
        <p:txBody>
          <a:bodyPr>
            <a:noAutofit/>
          </a:bodyPr>
          <a:lstStyle/>
          <a:p>
            <a:r>
              <a:rPr lang="tr-TR" sz="2400" dirty="0"/>
              <a:t>Sonuç olarak kavramsal sanatta öne çıkması istenilen kavram ve düşünce olduğundan, sanatsal üretim şekli daha çok biçimsel metinler olduğu gibi kendini her biçim ve malzemede göstermiştir. </a:t>
            </a:r>
            <a:r>
              <a:rPr lang="tr-TR" sz="2400" dirty="0" smtClean="0"/>
              <a:t>Her </a:t>
            </a:r>
            <a:r>
              <a:rPr lang="tr-TR" sz="2400" dirty="0"/>
              <a:t>türlü malzeme, kavram sanatın malzemesi olduğu gibi video da yaygın bir şekilde kullanılmıştır. 1960 ve 1970’lere ait bir akım gibi görünse de hala etkisi güçlüdür.</a:t>
            </a:r>
          </a:p>
        </p:txBody>
      </p:sp>
    </p:spTree>
    <p:extLst>
      <p:ext uri="{BB962C8B-B14F-4D97-AF65-F5344CB8AC3E}">
        <p14:creationId xmlns:p14="http://schemas.microsoft.com/office/powerpoint/2010/main" val="2362660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486641" y="1500043"/>
            <a:ext cx="6523759" cy="4734502"/>
          </a:xfrm>
          <a:prstGeom prst="rect">
            <a:avLst/>
          </a:prstGeom>
        </p:spPr>
      </p:pic>
      <p:sp>
        <p:nvSpPr>
          <p:cNvPr id="7" name="Metin kutusu 6"/>
          <p:cNvSpPr txBox="1"/>
          <p:nvPr/>
        </p:nvSpPr>
        <p:spPr>
          <a:xfrm>
            <a:off x="7518400" y="2189018"/>
            <a:ext cx="3860800" cy="2523768"/>
          </a:xfrm>
          <a:prstGeom prst="rect">
            <a:avLst/>
          </a:prstGeom>
          <a:noFill/>
        </p:spPr>
        <p:txBody>
          <a:bodyPr wrap="square" rtlCol="0">
            <a:spAutoFit/>
          </a:bodyPr>
          <a:lstStyle/>
          <a:p>
            <a:pPr fontAlgn="base"/>
            <a:r>
              <a:rPr lang="tr-TR" sz="2000" dirty="0" err="1">
                <a:latin typeface="Times New Roman" panose="02020603050405020304" pitchFamily="18" charset="0"/>
                <a:cs typeface="Times New Roman" panose="02020603050405020304" pitchFamily="18" charset="0"/>
              </a:rPr>
              <a:t>Aaron</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Tilley</a:t>
            </a:r>
            <a:r>
              <a:rPr lang="tr-TR" sz="2000" dirty="0">
                <a:latin typeface="Times New Roman" panose="02020603050405020304" pitchFamily="18" charset="0"/>
                <a:cs typeface="Times New Roman" panose="02020603050405020304" pitchFamily="18" charset="0"/>
              </a:rPr>
              <a:t> bir </a:t>
            </a:r>
            <a:r>
              <a:rPr lang="tr-TR" sz="2000" dirty="0">
                <a:latin typeface="Times New Roman" panose="02020603050405020304" pitchFamily="18" charset="0"/>
                <a:cs typeface="Times New Roman" panose="02020603050405020304" pitchFamily="18" charset="0"/>
                <a:hlinkClick r:id="rId3" tooltip="İngiltere"/>
              </a:rPr>
              <a:t>İngiliz</a:t>
            </a:r>
            <a:r>
              <a:rPr lang="tr-TR" sz="2000" dirty="0">
                <a:latin typeface="Times New Roman" panose="02020603050405020304" pitchFamily="18" charset="0"/>
                <a:cs typeface="Times New Roman" panose="02020603050405020304" pitchFamily="18" charset="0"/>
              </a:rPr>
              <a:t> grafik sanatçısı. </a:t>
            </a:r>
            <a:r>
              <a:rPr lang="tr-TR" sz="2000" dirty="0" smtClean="0">
                <a:latin typeface="Times New Roman" panose="02020603050405020304" pitchFamily="18" charset="0"/>
                <a:cs typeface="Times New Roman" panose="02020603050405020304" pitchFamily="18" charset="0"/>
              </a:rPr>
              <a:t>Yakın </a:t>
            </a:r>
            <a:r>
              <a:rPr lang="tr-TR" sz="2000" dirty="0">
                <a:latin typeface="Times New Roman" panose="02020603050405020304" pitchFamily="18" charset="0"/>
                <a:cs typeface="Times New Roman" panose="02020603050405020304" pitchFamily="18" charset="0"/>
              </a:rPr>
              <a:t>zamanda </a:t>
            </a:r>
            <a:r>
              <a:rPr lang="tr-TR" sz="2000" dirty="0" err="1">
                <a:latin typeface="Times New Roman" panose="02020603050405020304" pitchFamily="18" charset="0"/>
                <a:cs typeface="Times New Roman" panose="02020603050405020304" pitchFamily="18" charset="0"/>
              </a:rPr>
              <a:t>Kinkfolk</a:t>
            </a:r>
            <a:r>
              <a:rPr lang="tr-TR" sz="2000" dirty="0">
                <a:latin typeface="Times New Roman" panose="02020603050405020304" pitchFamily="18" charset="0"/>
                <a:cs typeface="Times New Roman" panose="02020603050405020304" pitchFamily="18" charset="0"/>
              </a:rPr>
              <a:t> ile "adrenalin" konusunu işleyen </a:t>
            </a:r>
            <a:r>
              <a:rPr lang="tr-TR" sz="2000" dirty="0" err="1">
                <a:latin typeface="Times New Roman" panose="02020603050405020304" pitchFamily="18" charset="0"/>
                <a:cs typeface="Times New Roman" panose="02020603050405020304" pitchFamily="18" charset="0"/>
              </a:rPr>
              <a:t>Tilley'in</a:t>
            </a:r>
            <a:r>
              <a:rPr lang="tr-TR" sz="2000" dirty="0">
                <a:latin typeface="Times New Roman" panose="02020603050405020304" pitchFamily="18" charset="0"/>
                <a:cs typeface="Times New Roman" panose="02020603050405020304" pitchFamily="18" charset="0"/>
              </a:rPr>
              <a:t> bu konudaki çalışmalarını içeriğin en başında görüp hafif gerilebilirsiniz. Gerilmeyin sonrası gayet keyifli.</a:t>
            </a:r>
            <a:r>
              <a:rPr lang="tr-TR" dirty="0"/>
              <a:t> </a:t>
            </a:r>
          </a:p>
          <a:p>
            <a:endParaRPr lang="tr-TR" dirty="0"/>
          </a:p>
        </p:txBody>
      </p:sp>
    </p:spTree>
    <p:extLst>
      <p:ext uri="{BB962C8B-B14F-4D97-AF65-F5344CB8AC3E}">
        <p14:creationId xmlns:p14="http://schemas.microsoft.com/office/powerpoint/2010/main" val="3248182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393</TotalTime>
  <Words>346</Words>
  <Application>Microsoft Office PowerPoint</Application>
  <PresentationFormat>Geniş ekran</PresentationFormat>
  <Paragraphs>26</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Century Gothic</vt:lpstr>
      <vt:lpstr>Times New Roman</vt:lpstr>
      <vt:lpstr>Wingdings 3</vt:lpstr>
      <vt:lpstr>Duman</vt:lpstr>
      <vt:lpstr>PowerPoint Sunusu</vt:lpstr>
      <vt:lpstr>Kavramsal Sanat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sinemm</cp:lastModifiedBy>
  <cp:revision>17</cp:revision>
  <dcterms:created xsi:type="dcterms:W3CDTF">2018-03-27T16:35:34Z</dcterms:created>
  <dcterms:modified xsi:type="dcterms:W3CDTF">2018-06-12T11:56:59Z</dcterms:modified>
</cp:coreProperties>
</file>