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8CB0C-2E6C-40A8-BBF7-1EDB3F37A623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55B3F-4213-4ACC-8E3E-1BC1AF18BE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35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3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949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5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87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1251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504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686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503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44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56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77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2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97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22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58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20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2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93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89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88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4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44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6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53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782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Temel  Süreçler - </a:t>
            </a:r>
            <a:r>
              <a:rPr lang="tr-TR" altLang="tr-TR" sz="4000" i="1" dirty="0">
                <a:solidFill>
                  <a:srgbClr val="373187"/>
                </a:solidFill>
                <a:latin typeface="Times New Roman"/>
              </a:rPr>
              <a:t>Sistem </a:t>
            </a:r>
            <a:r>
              <a:rPr lang="tr-TR" altLang="tr-TR" sz="4000" i="1" dirty="0" smtClean="0">
                <a:solidFill>
                  <a:srgbClr val="373187"/>
                </a:solidFill>
                <a:latin typeface="Times New Roman"/>
              </a:rPr>
              <a:t>Analizi II</a:t>
            </a:r>
            <a:endParaRPr lang="tr-TR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Kullanıcı </a:t>
            </a:r>
            <a:r>
              <a:rPr lang="tr-TR" altLang="tr-TR" dirty="0" err="1"/>
              <a:t>Arayüz</a:t>
            </a:r>
            <a:r>
              <a:rPr lang="tr-TR" altLang="tr-TR" dirty="0"/>
              <a:t> </a:t>
            </a:r>
            <a:r>
              <a:rPr lang="tr-TR" altLang="tr-TR" dirty="0" err="1"/>
              <a:t>Prototipleme</a:t>
            </a:r>
            <a:r>
              <a:rPr lang="tr-TR" altLang="tr-TR" dirty="0"/>
              <a:t> (KAP)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Ekran tasarımı için kullanıcıdan onay alınması esastır.</a:t>
            </a:r>
          </a:p>
          <a:p>
            <a:endParaRPr lang="tr-TR" altLang="tr-TR" dirty="0"/>
          </a:p>
          <a:p>
            <a:r>
              <a:rPr lang="tr-TR" altLang="tr-TR" dirty="0"/>
              <a:t>Geleneksel yaklaşımlarda bilgi sistemi girdi ve çıktılarının tanımları el ile kağıt üzerinde yapılır ve kullanıcılardan bu biçimiyle onay alınmaya çalışılır.</a:t>
            </a:r>
          </a:p>
          <a:p>
            <a:endParaRPr lang="tr-TR" altLang="tr-TR" dirty="0"/>
          </a:p>
          <a:p>
            <a:r>
              <a:rPr lang="tr-TR" altLang="tr-TR" dirty="0"/>
              <a:t>Gereksinimlerin kesinleştirilmesini kolaylaştırır.</a:t>
            </a:r>
            <a:endParaRPr lang="en-US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8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KAP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Ayrılan zaman sistem analizi için ayrılan zamanın %5’ini aşmamalıdır.</a:t>
            </a:r>
          </a:p>
          <a:p>
            <a:endParaRPr lang="tr-TR" altLang="tr-TR" dirty="0"/>
          </a:p>
          <a:p>
            <a:r>
              <a:rPr lang="tr-TR" altLang="tr-TR" dirty="0"/>
              <a:t>Her özellik bir kez gösterilmelidir.</a:t>
            </a:r>
          </a:p>
          <a:p>
            <a:endParaRPr lang="tr-TR" altLang="tr-TR" dirty="0"/>
          </a:p>
          <a:p>
            <a:r>
              <a:rPr lang="tr-TR" altLang="tr-TR" dirty="0"/>
              <a:t>Hiç bir içsel işlem içermemelidir.</a:t>
            </a:r>
            <a:endParaRPr lang="en-US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KAP Raporları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Raporların bir kod numarası olmalıdır.</a:t>
            </a:r>
          </a:p>
          <a:p>
            <a:endParaRPr lang="tr-TR" altLang="tr-TR" dirty="0"/>
          </a:p>
          <a:p>
            <a:r>
              <a:rPr lang="tr-TR" altLang="tr-TR" dirty="0"/>
              <a:t>Her rapor için örnek çıktı yapısı ayarlanır. Word dokümanında örnek yapı hazırlanır. İlgili çıktı gönderilirken bu çıktı gönderilir.</a:t>
            </a:r>
            <a:endParaRPr lang="en-US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71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Sistem Analiz Raporu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Sistem analiz çalışması sonucunda alınan </a:t>
            </a:r>
            <a:r>
              <a:rPr lang="tr-TR" altLang="tr-TR" dirty="0" smtClean="0"/>
              <a:t>rapordur. Söz </a:t>
            </a:r>
            <a:r>
              <a:rPr lang="tr-TR" altLang="tr-TR" dirty="0"/>
              <a:t>Konusu rapor çalışmanın tüm ayrıntılarını içerir.</a:t>
            </a:r>
          </a:p>
          <a:p>
            <a:pPr lvl="1">
              <a:buClr>
                <a:schemeClr val="accent2"/>
              </a:buClr>
            </a:pPr>
            <a:r>
              <a:rPr lang="tr-TR" altLang="tr-TR" dirty="0" smtClean="0"/>
              <a:t>Giriş</a:t>
            </a:r>
            <a:endParaRPr lang="tr-TR" altLang="tr-TR" dirty="0"/>
          </a:p>
          <a:p>
            <a:pPr lvl="1">
              <a:buClr>
                <a:schemeClr val="accent2"/>
              </a:buClr>
            </a:pPr>
            <a:r>
              <a:rPr lang="tr-TR" altLang="tr-TR" dirty="0"/>
              <a:t>Mevcut sistemin incelenmesi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İstenen sistem mantıksal modeli</a:t>
            </a:r>
          </a:p>
          <a:p>
            <a:pPr lvl="1">
              <a:buClr>
                <a:schemeClr val="accent2"/>
              </a:buClr>
            </a:pPr>
            <a:r>
              <a:rPr lang="tr-TR" altLang="tr-TR" dirty="0" err="1"/>
              <a:t>Arayüz</a:t>
            </a:r>
            <a:r>
              <a:rPr lang="tr-TR" altLang="tr-TR" dirty="0"/>
              <a:t> gerekleri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Belgeleme gerekleri</a:t>
            </a:r>
            <a:endParaRPr lang="en-US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4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Sistem Çözümleme Çalışması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Geliştirilecek bilgi sistemi yada yazılımla ilgili olarak; </a:t>
            </a:r>
          </a:p>
          <a:p>
            <a:pPr lvl="2">
              <a:buClr>
                <a:schemeClr val="accent2"/>
              </a:buClr>
            </a:pPr>
            <a:r>
              <a:rPr lang="tr-TR" altLang="tr-TR" sz="2400" dirty="0"/>
              <a:t>tüm gereksinimlerin araştırılması, </a:t>
            </a:r>
          </a:p>
          <a:p>
            <a:pPr lvl="2">
              <a:buClr>
                <a:schemeClr val="accent2"/>
              </a:buClr>
            </a:pPr>
            <a:r>
              <a:rPr lang="tr-TR" altLang="tr-TR" sz="2400" dirty="0"/>
              <a:t>tanımlanması, </a:t>
            </a:r>
          </a:p>
          <a:p>
            <a:pPr lvl="2">
              <a:buClr>
                <a:schemeClr val="accent2"/>
              </a:buClr>
            </a:pPr>
            <a:r>
              <a:rPr lang="tr-TR" altLang="tr-TR" sz="2400" dirty="0"/>
              <a:t>ortaya çıkarılması ve </a:t>
            </a:r>
          </a:p>
          <a:p>
            <a:pPr lvl="2">
              <a:buClr>
                <a:schemeClr val="accent2"/>
              </a:buClr>
            </a:pPr>
            <a:r>
              <a:rPr lang="tr-TR" altLang="tr-TR" sz="2400" dirty="0"/>
              <a:t>bir gösterim biçimi ile açıklanması</a:t>
            </a:r>
            <a:r>
              <a:rPr lang="tr-TR" altLang="tr-TR" dirty="0"/>
              <a:t> </a:t>
            </a:r>
          </a:p>
          <a:p>
            <a:pPr>
              <a:buNone/>
            </a:pPr>
            <a:r>
              <a:rPr lang="tr-TR" altLang="tr-TR" dirty="0"/>
              <a:t>	çalışmasıdır.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8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Mevcut sistemin incelenmesi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Amaç: Yazılım geliştirilecek sistemin tanınmasıdır.</a:t>
            </a:r>
          </a:p>
          <a:p>
            <a:endParaRPr lang="tr-TR" altLang="tr-TR" dirty="0"/>
          </a:p>
          <a:p>
            <a:r>
              <a:rPr lang="tr-TR" altLang="tr-TR" dirty="0"/>
              <a:t>Girdi, İşlev ve çıktı analizi yapılır.</a:t>
            </a:r>
          </a:p>
          <a:p>
            <a:endParaRPr lang="tr-TR" altLang="tr-TR" dirty="0"/>
          </a:p>
          <a:p>
            <a:r>
              <a:rPr lang="tr-TR" altLang="tr-TR" dirty="0"/>
              <a:t>Kanun, yönerge ve yönetmenlikler incelenir.</a:t>
            </a:r>
          </a:p>
          <a:p>
            <a:endParaRPr lang="tr-TR" altLang="tr-TR" dirty="0"/>
          </a:p>
          <a:p>
            <a:r>
              <a:rPr lang="tr-TR" altLang="tr-TR" dirty="0"/>
              <a:t>Elde yürütülen işlerde kullanılan form, defter ve yazışma örnekleri incelenir.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0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Önerilen Sistemin Modellenmesi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tr-TR" altLang="tr-TR" dirty="0"/>
              <a:t>Önerilen sistemin işlevsel yapısını, veri yapısını ve kullanıcı </a:t>
            </a:r>
            <a:r>
              <a:rPr lang="tr-TR" altLang="tr-TR" dirty="0" err="1"/>
              <a:t>arayüzünü</a:t>
            </a:r>
            <a:r>
              <a:rPr lang="tr-TR" altLang="tr-TR" dirty="0"/>
              <a:t> oluşturur.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Bu model daha çok bilgi sistemini geliştirecek teknik personele yöneliktir.</a:t>
            </a:r>
          </a:p>
          <a:p>
            <a:pPr>
              <a:spcBef>
                <a:spcPct val="60000"/>
              </a:spcBef>
            </a:pPr>
            <a:r>
              <a:rPr lang="tr-TR" altLang="tr-TR" dirty="0">
                <a:solidFill>
                  <a:schemeClr val="accent2"/>
                </a:solidFill>
              </a:rPr>
              <a:t>Mantıksal model</a:t>
            </a:r>
            <a:r>
              <a:rPr lang="tr-TR" altLang="tr-TR" dirty="0"/>
              <a:t> olarak ta tanımlanır.</a:t>
            </a:r>
          </a:p>
          <a:p>
            <a:endParaRPr lang="tr-TR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7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Gereksinim Verisi Toplama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Gereksinim Verisi Toplama Yöntemleri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Sorma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Karşılıklı görüşme (Anket)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Psikolojik türetme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İstatiksel teknikler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Veri Modelleme Yöntemleri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Nesne İlişki şemaları (1-1,1-N, M-N)</a:t>
            </a:r>
          </a:p>
          <a:p>
            <a:pPr lvl="1">
              <a:buClr>
                <a:schemeClr val="accent2"/>
              </a:buClr>
            </a:pPr>
            <a:r>
              <a:rPr lang="tr-TR" altLang="tr-TR" dirty="0"/>
              <a:t>Veri Sözlüğü</a:t>
            </a:r>
          </a:p>
          <a:p>
            <a:pPr>
              <a:spcBef>
                <a:spcPct val="60000"/>
              </a:spcBef>
            </a:pPr>
            <a:r>
              <a:rPr lang="tr-TR" altLang="tr-TR" dirty="0"/>
              <a:t>Süreç/İşlem Modelleme yöntemleri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7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Sorma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Amaçlar, resmi olmayan yöntemler, duygular ve düşünceler araştırılır.</a:t>
            </a:r>
          </a:p>
          <a:p>
            <a:endParaRPr lang="tr-TR" altLang="tr-TR" dirty="0"/>
          </a:p>
          <a:p>
            <a:r>
              <a:rPr lang="tr-TR" altLang="tr-TR" dirty="0"/>
              <a:t>Yönlendirici sorular </a:t>
            </a:r>
            <a:r>
              <a:rPr lang="tr-TR" altLang="tr-TR" dirty="0">
                <a:solidFill>
                  <a:srgbClr val="373187"/>
                </a:solidFill>
              </a:rPr>
              <a:t>(bence.....)</a:t>
            </a:r>
            <a:r>
              <a:rPr lang="tr-TR" altLang="tr-TR" dirty="0"/>
              <a:t> ve iki nesneli sorulardan kaçınılmalıdır </a:t>
            </a:r>
            <a:r>
              <a:rPr lang="tr-TR" altLang="tr-TR" dirty="0">
                <a:solidFill>
                  <a:srgbClr val="373187"/>
                </a:solidFill>
              </a:rPr>
              <a:t>(ne zaman ve nasıl...?).</a:t>
            </a:r>
            <a:r>
              <a:rPr lang="tr-TR" altLang="tr-TR" dirty="0"/>
              <a:t>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71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Anket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Kullanıcı sayısının fazla olduğu durumlarda eğilimleri ve davranış biçimlerini saptamak için kullanılır.</a:t>
            </a:r>
          </a:p>
          <a:p>
            <a:endParaRPr lang="tr-TR" altLang="tr-TR" dirty="0"/>
          </a:p>
          <a:p>
            <a:r>
              <a:rPr lang="tr-TR" altLang="tr-TR" dirty="0"/>
              <a:t>Anket değerlendirilirken gerçekçi olmayan değerlendirmeler çıkarılmalıdır.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02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Psikolojik Türetme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Özellikle belirsizliğin fazla olduğu ve zayıf yapılı ortamlarda, bilgi edinebilmek amacıyla insan psikolojisine dayalı teknikler kullanılır.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40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İstatistiksel Teknikler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Veri yoğun ve veri hacmi yüksek ortamlarda verinin özelliklerini belirlemek amacıyla kullanılır.</a:t>
            </a:r>
          </a:p>
          <a:p>
            <a:endParaRPr lang="tr-TR" altLang="tr-TR" dirty="0"/>
          </a:p>
          <a:p>
            <a:pPr>
              <a:buNone/>
            </a:pPr>
            <a:r>
              <a:rPr lang="tr-TR" altLang="tr-TR" dirty="0"/>
              <a:t>		Örnekleme yöntemi ve PIRA yöntemi.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528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Geniş ekran</PresentationFormat>
  <Paragraphs>82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1_Office Teması</vt:lpstr>
      <vt:lpstr>Office Teması</vt:lpstr>
      <vt:lpstr>PowerPoint Sunusu</vt:lpstr>
      <vt:lpstr>Sistem Çözümleme Çalışması</vt:lpstr>
      <vt:lpstr>Mevcut sistemin incelenmesi</vt:lpstr>
      <vt:lpstr>Önerilen Sistemin Modellenmesi</vt:lpstr>
      <vt:lpstr>Gereksinim Verisi Toplama Yöntemleri</vt:lpstr>
      <vt:lpstr>Sorma Yöntemi</vt:lpstr>
      <vt:lpstr>Anket Yöntemi</vt:lpstr>
      <vt:lpstr>Psikolojik Türetme Teknikleri</vt:lpstr>
      <vt:lpstr>İstatistiksel Teknikler</vt:lpstr>
      <vt:lpstr>Kullanıcı Arayüz Prototipleme (KAP)</vt:lpstr>
      <vt:lpstr>KAP Özellikleri</vt:lpstr>
      <vt:lpstr>KAP Raporları</vt:lpstr>
      <vt:lpstr>Sistem Analiz Raporu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AnkaraUni</dc:creator>
  <cp:lastModifiedBy>AnkaraUni</cp:lastModifiedBy>
  <cp:revision>1</cp:revision>
  <dcterms:created xsi:type="dcterms:W3CDTF">2018-06-13T11:24:24Z</dcterms:created>
  <dcterms:modified xsi:type="dcterms:W3CDTF">2018-06-13T11:24:41Z</dcterms:modified>
</cp:coreProperties>
</file>