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6</a:t>
            </a:r>
            <a:r>
              <a:rPr lang="tr-TR" dirty="0" smtClean="0"/>
              <a:t>. Hafta: </a:t>
            </a:r>
            <a:r>
              <a:rPr lang="tr-TR" smtClean="0"/>
              <a:t>DEVlet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Liberal-bireyci temelde devlet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Liberal-bireyci yaklaşım: birey dışında bir toplumsal gerçeklik yoktur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Michael </a:t>
            </a:r>
            <a:r>
              <a:rPr lang="tr-TR" sz="2600" dirty="0" err="1" smtClean="0"/>
              <a:t>Oakeshott</a:t>
            </a:r>
            <a:r>
              <a:rPr lang="tr-TR" sz="2600" dirty="0" smtClean="0"/>
              <a:t>: </a:t>
            </a:r>
            <a:r>
              <a:rPr lang="tr-TR" sz="2600" dirty="0" smtClean="0"/>
              <a:t>kişilerin bağımsız iradeleriyle oluşturulan ve soyut bireylerin özgür davranmasını mümkün kılan yapak bir varlık olarak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Friedrich</a:t>
            </a:r>
            <a:r>
              <a:rPr lang="tr-TR" sz="2600" dirty="0" smtClean="0"/>
              <a:t> </a:t>
            </a:r>
            <a:r>
              <a:rPr lang="tr-TR" sz="2600" dirty="0" err="1" smtClean="0"/>
              <a:t>Hayek</a:t>
            </a:r>
            <a:r>
              <a:rPr lang="tr-TR" sz="2600" dirty="0" smtClean="0"/>
              <a:t>: </a:t>
            </a:r>
            <a:r>
              <a:rPr lang="tr-TR" sz="2600" dirty="0" smtClean="0"/>
              <a:t>hukukun üstünlüğü ilkesi – bireylerin farklı amaçları karşısında tarafsızlığını koruyan devlet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5355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Oakeshott</a:t>
            </a:r>
            <a:r>
              <a:rPr lang="tr-TR"/>
              <a:t> </a:t>
            </a:r>
            <a:r>
              <a:rPr lang="tr-TR"/>
              <a:t>(</a:t>
            </a:r>
            <a:r>
              <a:rPr lang="tr-TR" smtClean="0"/>
              <a:t>1901-1990)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tr-TR" sz="2400" dirty="0" smtClean="0"/>
              <a:t>Akılcı bir düzene göre değil, bireylerin özgür iradeleriyle oluşan devlet vs. işletme tipi devlet: belirli hedeflere ulaşmaya yönelik akılcı ve planlamacı devlet yapısı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Sivil toplum: devletten bağımsız değil, onunla bütünleşik</a:t>
            </a:r>
          </a:p>
          <a:p>
            <a:pPr lvl="1"/>
            <a:endParaRPr lang="tr-TR" dirty="0" smtClean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81102" y="1845734"/>
            <a:ext cx="2798291" cy="391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6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Hayek</a:t>
            </a:r>
            <a:r>
              <a:rPr lang="tr-TR" dirty="0" smtClean="0"/>
              <a:t> (1899-1992)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32819" y="1971675"/>
            <a:ext cx="2667000" cy="3771900"/>
          </a:xfrm>
          <a:prstGeom prst="rect">
            <a:avLst/>
          </a:prstGeom>
        </p:spPr>
      </p:pic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tr-TR" sz="2400" i="1" dirty="0" smtClean="0"/>
              <a:t>Kendiliğinden düzen </a:t>
            </a:r>
            <a:r>
              <a:rPr lang="tr-TR" sz="2400" dirty="0" smtClean="0"/>
              <a:t>– piyasa</a:t>
            </a:r>
          </a:p>
          <a:p>
            <a:pPr lvl="1"/>
            <a:endParaRPr lang="tr-TR" sz="2400" dirty="0"/>
          </a:p>
          <a:p>
            <a:pPr lvl="1"/>
            <a:r>
              <a:rPr lang="tr-TR" sz="2400" dirty="0" smtClean="0"/>
              <a:t>Devletin temel işlevi bireysel özgürlüğü mümkün kılmak</a:t>
            </a:r>
          </a:p>
          <a:p>
            <a:pPr lvl="1"/>
            <a:endParaRPr lang="tr-TR" sz="2400" dirty="0"/>
          </a:p>
          <a:p>
            <a:pPr lvl="1"/>
            <a:r>
              <a:rPr lang="tr-TR" sz="2400" dirty="0" smtClean="0"/>
              <a:t>Özgürlüğün temeli olarak piyasa</a:t>
            </a:r>
          </a:p>
          <a:p>
            <a:pPr lvl="1"/>
            <a:endParaRPr lang="tr-TR" sz="2400" dirty="0"/>
          </a:p>
          <a:p>
            <a:pPr lvl="1"/>
            <a:r>
              <a:rPr lang="tr-TR" sz="2400" dirty="0" smtClean="0"/>
              <a:t>Devletin görevi piyasanın korunması ve geliştirilmesi için gerekli </a:t>
            </a:r>
            <a:r>
              <a:rPr lang="tr-TR" sz="2400" smtClean="0"/>
              <a:t>kurumları oluşturmak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925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merkezli </a:t>
            </a:r>
            <a:r>
              <a:rPr lang="tr-TR" dirty="0" err="1" smtClean="0"/>
              <a:t>kurumsalcı</a:t>
            </a:r>
            <a:r>
              <a:rPr lang="tr-TR" dirty="0" smtClean="0"/>
              <a:t> yaklaşım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Devleti toplumdan bağımsız bir değişken olarak değerlendirme çabası</a:t>
            </a:r>
          </a:p>
          <a:p>
            <a:pPr lvl="1"/>
            <a:r>
              <a:rPr lang="tr-TR" sz="2600" dirty="0" smtClean="0"/>
              <a:t>Bir kurumlar sistemi olarak devlet – gözlemlenebilir bir araştırma nesnesi</a:t>
            </a:r>
          </a:p>
          <a:p>
            <a:pPr lvl="1"/>
            <a:r>
              <a:rPr lang="tr-TR" sz="2600" dirty="0" err="1" smtClean="0"/>
              <a:t>Weber</a:t>
            </a:r>
            <a:r>
              <a:rPr lang="tr-TR" sz="2600" dirty="0" smtClean="0"/>
              <a:t>: şiddet kullanımını tekelinde tutan devlet – kural koyma ve uygulama yetkesine sahip</a:t>
            </a:r>
          </a:p>
          <a:p>
            <a:pPr lvl="1"/>
            <a:r>
              <a:rPr lang="tr-TR" sz="2600" dirty="0" smtClean="0"/>
              <a:t>Devletin özerkliği</a:t>
            </a:r>
          </a:p>
          <a:p>
            <a:pPr lvl="1"/>
            <a:r>
              <a:rPr lang="tr-TR" sz="2600" dirty="0" smtClean="0"/>
              <a:t>Devlet gücü toplumdan özerk hedefler belirleyebilen ve kendi çıkarlarına göre karar alabilen akılcı-yasal bir özne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59462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Kurumsalcı</a:t>
            </a:r>
            <a:r>
              <a:rPr lang="tr-TR" dirty="0" smtClean="0"/>
              <a:t> yaklaşımın sorunları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Devlet ampirik bir gerçeklik olmaktan çok bir soyutlama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Devlet toplumsal dinamiklerden bağımsız hareket edebilir mi?</a:t>
            </a:r>
          </a:p>
          <a:p>
            <a:pPr lvl="2"/>
            <a:r>
              <a:rPr lang="tr-TR" sz="2200" dirty="0"/>
              <a:t>Seçkinci-</a:t>
            </a:r>
            <a:r>
              <a:rPr lang="tr-TR" sz="2200" dirty="0" err="1"/>
              <a:t>kurumsalcı</a:t>
            </a:r>
            <a:r>
              <a:rPr lang="tr-TR" sz="2200" dirty="0"/>
              <a:t> devlet kuramları: Devleti yöneticilerle özdeşleştirir</a:t>
            </a:r>
          </a:p>
          <a:p>
            <a:pPr lvl="2"/>
            <a:r>
              <a:rPr lang="tr-TR" sz="2200" dirty="0"/>
              <a:t>Tarihsel-</a:t>
            </a:r>
            <a:r>
              <a:rPr lang="tr-TR" sz="2200" dirty="0" err="1"/>
              <a:t>kurumsalcı</a:t>
            </a:r>
            <a:r>
              <a:rPr lang="tr-TR" sz="2200" dirty="0"/>
              <a:t> devlet kuramları: Özerklik tarihsel koşullara göre ortaya </a:t>
            </a:r>
            <a:r>
              <a:rPr lang="tr-TR" sz="2200" dirty="0" smtClean="0"/>
              <a:t>çıkar</a:t>
            </a:r>
          </a:p>
          <a:p>
            <a:pPr lvl="2"/>
            <a:endParaRPr lang="tr-TR" sz="2200" dirty="0" smtClean="0"/>
          </a:p>
          <a:p>
            <a:pPr lvl="1"/>
            <a:r>
              <a:rPr lang="tr-TR" sz="2600" dirty="0" smtClean="0"/>
              <a:t>Devlet-toplum ilişkilerinin birbirine dışsal olarak kavramsallaştırılması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8605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Marksist bir devlet kuramı?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Devlet üretim ilişkileri bağlamında oluşan, bu ilişkilerin tarihsel sürecinde belirlenen bir biçim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Üstyapı kurumu olarak devlet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Araçsalcı</a:t>
            </a:r>
            <a:r>
              <a:rPr lang="tr-TR" sz="2600" dirty="0" smtClean="0"/>
              <a:t> yaklaşım: devlet egemen sınıfın kendi çıkarları için kullandığı bir araç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/>
              <a:t>D</a:t>
            </a:r>
            <a:r>
              <a:rPr lang="tr-TR" sz="2600" dirty="0" smtClean="0"/>
              <a:t>evlet iktidarı ve sınıf iktidarı arasında karşılıklı belirlenim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Devletin göreli özerkliği</a:t>
            </a:r>
          </a:p>
          <a:p>
            <a:pPr lvl="1"/>
            <a:endParaRPr lang="tr-TR" sz="2600" dirty="0" smtClean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62546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Marksist bir devlet kuramı?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Devletin farklı tarihsel koşullarda yaratılan artığa el koyma biçimlerine göre incelenmesi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Devletin sınıfsal niteliği</a:t>
            </a:r>
          </a:p>
          <a:p>
            <a:pPr lvl="1"/>
            <a:endParaRPr lang="tr-TR" sz="2600" dirty="0"/>
          </a:p>
          <a:p>
            <a:pPr lvl="1"/>
            <a:r>
              <a:rPr lang="tr-TR" sz="2600" smtClean="0"/>
              <a:t>Kapitalist devlet kuramı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3724057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</TotalTime>
  <Words>284</Words>
  <Application>Microsoft Office PowerPoint</Application>
  <PresentationFormat>Özel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Siyaset Bilimi I</vt:lpstr>
      <vt:lpstr>Liberal-bireyci temelde devlet kuramı</vt:lpstr>
      <vt:lpstr>Oakeshott (1901-1990)</vt:lpstr>
      <vt:lpstr>Hayek (1899-1992)</vt:lpstr>
      <vt:lpstr>Devlet merkezli kurumsalcı yaklaşım</vt:lpstr>
      <vt:lpstr>Kurumsalcı yaklaşımın sorunları</vt:lpstr>
      <vt:lpstr>Marksist bir devlet kuramı?</vt:lpstr>
      <vt:lpstr>Marksist bir devlet kuramı?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10</cp:revision>
  <dcterms:created xsi:type="dcterms:W3CDTF">2018-06-19T11:27:11Z</dcterms:created>
  <dcterms:modified xsi:type="dcterms:W3CDTF">2018-06-24T14:33:14Z</dcterms:modified>
</cp:coreProperties>
</file>