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5" r:id="rId2"/>
    <p:sldId id="260" r:id="rId3"/>
    <p:sldId id="261" r:id="rId4"/>
    <p:sldId id="262" r:id="rId5"/>
    <p:sldId id="263" r:id="rId6"/>
    <p:sldId id="282" r:id="rId7"/>
    <p:sldId id="283" r:id="rId8"/>
    <p:sldId id="286" r:id="rId9"/>
    <p:sldId id="28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558"/>
  </p:normalViewPr>
  <p:slideViewPr>
    <p:cSldViewPr snapToGrid="0" snapToObjects="1">
      <p:cViewPr>
        <p:scale>
          <a:sx n="117" d="100"/>
          <a:sy n="117" d="100"/>
        </p:scale>
        <p:origin x="-318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7/5/2018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7/5/2018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7/5/2018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7/5/2018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7/5/2018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7/5/2018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7/5/2018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7/5/2018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7/5/2018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7/5/2018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7/5/2018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7/5/2018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 n a y a s 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200" b="1" smtClean="0">
                <a:solidFill>
                  <a:schemeClr val="accent1"/>
                </a:solidFill>
              </a:rPr>
              <a:t>11</a:t>
            </a:r>
            <a:r>
              <a:rPr lang="tr-TR" sz="3200" smtClean="0">
                <a:solidFill>
                  <a:schemeClr val="accent1"/>
                </a:solidFill>
              </a:rPr>
              <a:t>. </a:t>
            </a:r>
            <a:r>
              <a:rPr lang="tr-TR" sz="3200" dirty="0" smtClean="0">
                <a:solidFill>
                  <a:schemeClr val="accent1"/>
                </a:solidFill>
              </a:rPr>
              <a:t>Hafta: </a:t>
            </a:r>
            <a:r>
              <a:rPr lang="tr-TR" sz="3200" b="1" dirty="0" smtClean="0"/>
              <a:t>A N A Y A S A L  N İ T E L İ K L E </a:t>
            </a:r>
            <a:r>
              <a:rPr lang="tr-TR" sz="3200" b="1" dirty="0"/>
              <a:t>R</a:t>
            </a:r>
            <a:endParaRPr lang="tr-TR" sz="32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252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D e m o k r a t </a:t>
            </a:r>
            <a:r>
              <a:rPr lang="en-US" dirty="0" err="1" smtClean="0">
                <a:solidFill>
                  <a:schemeClr val="accent1"/>
                </a:solidFill>
              </a:rPr>
              <a:t>i</a:t>
            </a:r>
            <a:r>
              <a:rPr lang="en-US" dirty="0" smtClean="0">
                <a:solidFill>
                  <a:schemeClr val="accent1"/>
                </a:solidFill>
              </a:rPr>
              <a:t> k  D e v l e t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noProof="1" smtClean="0"/>
              <a:t>- Yöneticiler seçimle belirlenir</a:t>
            </a:r>
          </a:p>
          <a:p>
            <a:r>
              <a:rPr lang="en-US" sz="2400" noProof="1" smtClean="0"/>
              <a:t>- Siyasal sistem çoğulcudur</a:t>
            </a:r>
          </a:p>
          <a:p>
            <a:r>
              <a:rPr lang="en-US" sz="2400" noProof="1" smtClean="0"/>
              <a:t>- hukuk devleti ilkesi korunur</a:t>
            </a:r>
          </a:p>
          <a:p>
            <a:r>
              <a:rPr lang="en-US" sz="2400" noProof="1" smtClean="0"/>
              <a:t>- yönetim insan haklarına dayanır</a:t>
            </a:r>
          </a:p>
          <a:p>
            <a:r>
              <a:rPr lang="en-US" sz="2400" noProof="1" smtClean="0"/>
              <a:t>- siyasal haklar ya da katılma hakları temeldir</a:t>
            </a:r>
            <a:endParaRPr lang="en-US" sz="2400" noProof="1"/>
          </a:p>
        </p:txBody>
      </p:sp>
    </p:spTree>
    <p:extLst>
      <p:ext uri="{BB962C8B-B14F-4D97-AF65-F5344CB8AC3E}">
        <p14:creationId xmlns:p14="http://schemas.microsoft.com/office/powerpoint/2010/main" val="269441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L </a:t>
            </a:r>
            <a:r>
              <a:rPr lang="tr-TR" dirty="0" err="1" smtClean="0">
                <a:solidFill>
                  <a:schemeClr val="accent1"/>
                </a:solidFill>
              </a:rPr>
              <a:t>â</a:t>
            </a:r>
            <a:r>
              <a:rPr lang="tr-TR" dirty="0" smtClean="0">
                <a:solidFill>
                  <a:schemeClr val="accent1"/>
                </a:solidFill>
              </a:rPr>
              <a:t> i k  D e v l e t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noProof="1" smtClean="0"/>
              <a:t>- Devlet ve toplum düzeni din kurallarına tabi tutulmaz</a:t>
            </a:r>
          </a:p>
          <a:p>
            <a:r>
              <a:rPr lang="en-US" sz="2400" noProof="1" smtClean="0"/>
              <a:t>- Her bireyin din ve vicdan özgürlüğü esastır</a:t>
            </a:r>
          </a:p>
          <a:p>
            <a:r>
              <a:rPr lang="en-US" sz="2400" noProof="1" smtClean="0"/>
              <a:t>- Devlet ve toplum yaşamı belirli bir din ya da mezhebin egemenliğine girmez</a:t>
            </a:r>
            <a:endParaRPr lang="en-US" sz="2400" noProof="1"/>
          </a:p>
        </p:txBody>
      </p:sp>
    </p:spTree>
    <p:extLst>
      <p:ext uri="{BB962C8B-B14F-4D97-AF65-F5344CB8AC3E}">
        <p14:creationId xmlns:p14="http://schemas.microsoft.com/office/powerpoint/2010/main" val="201690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S o s y a l  D e v l e t	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noProof="1" smtClean="0"/>
              <a:t>- Sosyal ve ekonomik ilişkilerde zayıf düşen birey ve gruplar devlet tarafından özel olarak korunur</a:t>
            </a:r>
          </a:p>
          <a:p>
            <a:r>
              <a:rPr lang="en-US" sz="2400" noProof="1" smtClean="0"/>
              <a:t>- Adalet ile sosyal adalet iki ayrı şeydir</a:t>
            </a:r>
            <a:endParaRPr lang="en-US" sz="2400" noProof="1"/>
          </a:p>
        </p:txBody>
      </p:sp>
    </p:spTree>
    <p:extLst>
      <p:ext uri="{BB962C8B-B14F-4D97-AF65-F5344CB8AC3E}">
        <p14:creationId xmlns:p14="http://schemas.microsoft.com/office/powerpoint/2010/main" val="1675518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H u k u k  D e v l e t </a:t>
            </a:r>
            <a:r>
              <a:rPr lang="en-US" dirty="0" err="1" smtClean="0">
                <a:solidFill>
                  <a:schemeClr val="accent1"/>
                </a:solidFill>
              </a:rPr>
              <a:t>i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noProof="1" smtClean="0"/>
              <a:t>- Devlet yaşamı hukuk temeline oturur</a:t>
            </a:r>
          </a:p>
          <a:p>
            <a:r>
              <a:rPr lang="en-US" sz="2400" noProof="1" smtClean="0"/>
              <a:t>- Devlet gücü sınırlandırılır</a:t>
            </a:r>
          </a:p>
          <a:p>
            <a:r>
              <a:rPr lang="en-US" sz="2400" noProof="1" smtClean="0"/>
              <a:t>- Devlet gücü karşısında yönetilenlere dokunulmazlık alanları sağlanır</a:t>
            </a:r>
            <a:endParaRPr lang="en-US" sz="2400" noProof="1"/>
          </a:p>
        </p:txBody>
      </p:sp>
    </p:spTree>
    <p:extLst>
      <p:ext uri="{BB962C8B-B14F-4D97-AF65-F5344CB8AC3E}">
        <p14:creationId xmlns:p14="http://schemas.microsoft.com/office/powerpoint/2010/main" val="94307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K A N U N L A R I N  R U H U (1748)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39421" y="1846263"/>
            <a:ext cx="3173483" cy="402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554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Montesquieu: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Eğer aynı idarenin kişilik veya yapısında, yasama erki yürütme erkiyle birleşmişse, hiçbir şekilde hürriyet yoktur. </a:t>
            </a:r>
          </a:p>
          <a:p>
            <a:r>
              <a:rPr lang="tr-TR" sz="2400" dirty="0" smtClean="0"/>
              <a:t>Çünkü aynı </a:t>
            </a:r>
            <a:r>
              <a:rPr lang="tr-TR" sz="2400" dirty="0" err="1" smtClean="0"/>
              <a:t>monarkın</a:t>
            </a:r>
            <a:r>
              <a:rPr lang="tr-TR" sz="2400" dirty="0" smtClean="0"/>
              <a:t> veya aynı senatonun, zalimce yürütmek için zalimce kanunlar yapmasından korkulur.</a:t>
            </a:r>
          </a:p>
          <a:p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849399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/>
              <a:t>Yargı erki de, yasama ve yürütme erklerinden ayrılmış değilse gene hürriyet yoktur. </a:t>
            </a:r>
            <a:endParaRPr lang="tr-TR" sz="2400" dirty="0" smtClean="0"/>
          </a:p>
          <a:p>
            <a:r>
              <a:rPr lang="tr-TR" sz="2400" dirty="0" smtClean="0"/>
              <a:t>Eğer </a:t>
            </a:r>
            <a:r>
              <a:rPr lang="tr-TR" sz="2400" dirty="0"/>
              <a:t>bu erk, yasama erkiyle birleşirse, vatandaşların hayat ve hürriyetleri üzerindeki idare, keyfe kalmış bir idare olur. </a:t>
            </a:r>
            <a:endParaRPr lang="tr-TR" sz="2400" dirty="0" smtClean="0"/>
          </a:p>
          <a:p>
            <a:r>
              <a:rPr lang="tr-TR" sz="2400" dirty="0" smtClean="0"/>
              <a:t>Çünkü </a:t>
            </a:r>
            <a:r>
              <a:rPr lang="tr-TR" sz="2400" dirty="0"/>
              <a:t>yargıç kanun koyucunun durumuna düşer. </a:t>
            </a:r>
            <a:endParaRPr lang="tr-TR" sz="2400" dirty="0" smtClean="0"/>
          </a:p>
          <a:p>
            <a:r>
              <a:rPr lang="tr-TR" sz="2400" dirty="0" smtClean="0"/>
              <a:t>Şayet </a:t>
            </a:r>
            <a:r>
              <a:rPr lang="tr-TR" sz="2400" dirty="0"/>
              <a:t>yargı erki, yürütme erkiyle birleşirse, yargıç korkunç bir zalim kesilir.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8965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Bu üç erki de aynı kişi veya… kurullar kullanırsa her şey mahvolur. ….</a:t>
            </a:r>
          </a:p>
          <a:p>
            <a:r>
              <a:rPr lang="tr-TR" sz="2400" dirty="0" smtClean="0"/>
              <a:t>Avrupa’nın çoğu krallıklarında hükûmet hafifletilmiştir. …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797086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232</TotalTime>
  <Words>306</Words>
  <Application>Microsoft Office PowerPoint</Application>
  <PresentationFormat>Özel</PresentationFormat>
  <Paragraphs>29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Retrospect</vt:lpstr>
      <vt:lpstr>A n a y a s a</vt:lpstr>
      <vt:lpstr>D e m o k r a t i k  D e v l e t</vt:lpstr>
      <vt:lpstr>L â i k  D e v l e t</vt:lpstr>
      <vt:lpstr>S o s y a l  D e v l e t </vt:lpstr>
      <vt:lpstr>H u k u k  D e v l e t i</vt:lpstr>
      <vt:lpstr>K A N U N L A R I N  R U H U (1748)</vt:lpstr>
      <vt:lpstr>Montesquieu: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1982 Anayasası</dc:title>
  <dc:creator>Microsoft Office User</dc:creator>
  <cp:lastModifiedBy>ismail - [2010]</cp:lastModifiedBy>
  <cp:revision>32</cp:revision>
  <dcterms:created xsi:type="dcterms:W3CDTF">2017-05-10T17:57:31Z</dcterms:created>
  <dcterms:modified xsi:type="dcterms:W3CDTF">2018-07-05T07:30:04Z</dcterms:modified>
</cp:coreProperties>
</file>