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8" r:id="rId4"/>
    <p:sldId id="265" r:id="rId5"/>
    <p:sldId id="273" r:id="rId6"/>
    <p:sldId id="271" r:id="rId7"/>
    <p:sldId id="278" r:id="rId8"/>
    <p:sldId id="281" r:id="rId9"/>
    <p:sldId id="282" r:id="rId10"/>
    <p:sldId id="295" r:id="rId11"/>
    <p:sldId id="297" r:id="rId12"/>
    <p:sldId id="298" r:id="rId13"/>
    <p:sldId id="299" r:id="rId14"/>
    <p:sldId id="350" r:id="rId15"/>
    <p:sldId id="285" r:id="rId16"/>
    <p:sldId id="286" r:id="rId17"/>
    <p:sldId id="287" r:id="rId18"/>
    <p:sldId id="288" r:id="rId19"/>
    <p:sldId id="289" r:id="rId20"/>
    <p:sldId id="290" r:id="rId21"/>
    <p:sldId id="291" r:id="rId22"/>
    <p:sldId id="292" r:id="rId23"/>
    <p:sldId id="301" r:id="rId24"/>
    <p:sldId id="302" r:id="rId25"/>
    <p:sldId id="303" r:id="rId26"/>
    <p:sldId id="304" r:id="rId27"/>
    <p:sldId id="305" r:id="rId28"/>
    <p:sldId id="259" r:id="rId29"/>
    <p:sldId id="260" r:id="rId30"/>
    <p:sldId id="279" r:id="rId31"/>
    <p:sldId id="261" r:id="rId32"/>
    <p:sldId id="307" r:id="rId33"/>
    <p:sldId id="262" r:id="rId34"/>
    <p:sldId id="263" r:id="rId35"/>
    <p:sldId id="280" r:id="rId36"/>
    <p:sldId id="293" r:id="rId37"/>
    <p:sldId id="294" r:id="rId38"/>
    <p:sldId id="308" r:id="rId39"/>
    <p:sldId id="351" r:id="rId40"/>
    <p:sldId id="318" r:id="rId41"/>
    <p:sldId id="341" r:id="rId4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718" autoAdjust="0"/>
  </p:normalViewPr>
  <p:slideViewPr>
    <p:cSldViewPr>
      <p:cViewPr varScale="1">
        <p:scale>
          <a:sx n="107" d="100"/>
          <a:sy n="107" d="100"/>
        </p:scale>
        <p:origin x="-1098" y="-96"/>
      </p:cViewPr>
      <p:guideLst>
        <p:guide orient="horz" pos="2160"/>
        <p:guide pos="2880"/>
      </p:guideLst>
    </p:cSldViewPr>
  </p:slideViewPr>
  <p:outlineViewPr>
    <p:cViewPr>
      <p:scale>
        <a:sx n="33" d="100"/>
        <a:sy n="33" d="100"/>
      </p:scale>
      <p:origin x="0" y="2484"/>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1FAB2D1F-2A85-4E6F-8F2A-A8470E8433F6}" type="datetimeFigureOut">
              <a:rPr lang="tr-TR" smtClean="0"/>
              <a:pPr/>
              <a:t>11.07.2018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6493395-62B0-4251-A1DB-8504B07332BE}"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1FAB2D1F-2A85-4E6F-8F2A-A8470E8433F6}" type="datetimeFigureOut">
              <a:rPr lang="tr-TR" smtClean="0"/>
              <a:pPr/>
              <a:t>11.07.2018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6493395-62B0-4251-A1DB-8504B07332BE}"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1FAB2D1F-2A85-4E6F-8F2A-A8470E8433F6}" type="datetimeFigureOut">
              <a:rPr lang="tr-TR" smtClean="0"/>
              <a:pPr/>
              <a:t>11.07.2018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6493395-62B0-4251-A1DB-8504B07332BE}"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1FAB2D1F-2A85-4E6F-8F2A-A8470E8433F6}" type="datetimeFigureOut">
              <a:rPr lang="tr-TR" smtClean="0"/>
              <a:pPr/>
              <a:t>11.07.2018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6493395-62B0-4251-A1DB-8504B07332BE}"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1FAB2D1F-2A85-4E6F-8F2A-A8470E8433F6}" type="datetimeFigureOut">
              <a:rPr lang="tr-TR" smtClean="0"/>
              <a:pPr/>
              <a:t>11.07.2018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6493395-62B0-4251-A1DB-8504B07332BE}"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1FAB2D1F-2A85-4E6F-8F2A-A8470E8433F6}" type="datetimeFigureOut">
              <a:rPr lang="tr-TR" smtClean="0"/>
              <a:pPr/>
              <a:t>11.07.2018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76493395-62B0-4251-A1DB-8504B07332BE}"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1FAB2D1F-2A85-4E6F-8F2A-A8470E8433F6}" type="datetimeFigureOut">
              <a:rPr lang="tr-TR" smtClean="0"/>
              <a:pPr/>
              <a:t>11.07.2018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76493395-62B0-4251-A1DB-8504B07332BE}"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1FAB2D1F-2A85-4E6F-8F2A-A8470E8433F6}" type="datetimeFigureOut">
              <a:rPr lang="tr-TR" smtClean="0"/>
              <a:pPr/>
              <a:t>11.07.2018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76493395-62B0-4251-A1DB-8504B07332BE}"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1FAB2D1F-2A85-4E6F-8F2A-A8470E8433F6}" type="datetimeFigureOut">
              <a:rPr lang="tr-TR" smtClean="0"/>
              <a:pPr/>
              <a:t>11.07.2018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76493395-62B0-4251-A1DB-8504B07332BE}"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1FAB2D1F-2A85-4E6F-8F2A-A8470E8433F6}" type="datetimeFigureOut">
              <a:rPr lang="tr-TR" smtClean="0"/>
              <a:pPr/>
              <a:t>11.07.2018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76493395-62B0-4251-A1DB-8504B07332BE}"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1FAB2D1F-2A85-4E6F-8F2A-A8470E8433F6}" type="datetimeFigureOut">
              <a:rPr lang="tr-TR" smtClean="0"/>
              <a:pPr/>
              <a:t>11.07.2018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76493395-62B0-4251-A1DB-8504B07332BE}"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AB2D1F-2A85-4E6F-8F2A-A8470E8433F6}" type="datetimeFigureOut">
              <a:rPr lang="tr-TR" smtClean="0"/>
              <a:pPr/>
              <a:t>11.07.2018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493395-62B0-4251-A1DB-8504B07332BE}"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smtClean="0"/>
              <a:t>Ses ve Özellikleri</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Sesin özellikleri</a:t>
            </a:r>
            <a:endParaRPr lang="tr-TR" dirty="0"/>
          </a:p>
        </p:txBody>
      </p:sp>
      <p:sp>
        <p:nvSpPr>
          <p:cNvPr id="3" name="Content Placeholder 2"/>
          <p:cNvSpPr>
            <a:spLocks noGrp="1"/>
          </p:cNvSpPr>
          <p:nvPr>
            <p:ph idx="1"/>
          </p:nvPr>
        </p:nvSpPr>
        <p:spPr>
          <a:xfrm>
            <a:off x="457200" y="1268761"/>
            <a:ext cx="8229600" cy="3888431"/>
          </a:xfrm>
        </p:spPr>
        <p:txBody>
          <a:bodyPr>
            <a:normAutofit/>
          </a:bodyPr>
          <a:lstStyle/>
          <a:p>
            <a:pPr>
              <a:buNone/>
            </a:pPr>
            <a:r>
              <a:rPr lang="tr-TR" sz="3600" dirty="0" smtClean="0"/>
              <a:t>	</a:t>
            </a:r>
            <a:r>
              <a:rPr lang="tr-TR" sz="3600" b="1" dirty="0" smtClean="0"/>
              <a:t>Genlik (amplitude)</a:t>
            </a:r>
          </a:p>
          <a:p>
            <a:pPr>
              <a:buNone/>
            </a:pPr>
            <a:endParaRPr lang="tr-TR" dirty="0" smtClean="0"/>
          </a:p>
          <a:p>
            <a:pPr>
              <a:buNone/>
            </a:pPr>
            <a:r>
              <a:rPr lang="tr-TR" dirty="0" smtClean="0"/>
              <a:t>	Ses dalgasının normal konumu ile bu konumdan en çok uzaklaştığı nokta arasındaki uzaklık farkıdır</a:t>
            </a:r>
            <a:r>
              <a:rPr lang="tr-TR" dirty="0" smtClean="0"/>
              <a:t>.</a:t>
            </a:r>
          </a:p>
          <a:p>
            <a:pPr>
              <a:buNone/>
            </a:pPr>
            <a:r>
              <a:rPr lang="tr-TR" dirty="0" smtClean="0"/>
              <a:t>	Genlik ne kadar büyükse ses o kadar güçlü duyulur. Genlik küçüldükçe ses de zayıflar.</a:t>
            </a:r>
          </a:p>
          <a:p>
            <a:pPr>
              <a:buNone/>
            </a:pPr>
            <a:endParaRPr lang="tr-TR" dirty="0" smtClean="0"/>
          </a:p>
          <a:p>
            <a:pPr>
              <a:buNone/>
            </a:pPr>
            <a:endParaRPr lang="tr-TR" dirty="0" smtClean="0"/>
          </a:p>
          <a:p>
            <a:pPr>
              <a:buNone/>
            </a:pPr>
            <a:endParaRPr lang="tr-TR"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Sesin özellikleri / Genlik</a:t>
            </a:r>
            <a:endParaRPr lang="tr-TR" dirty="0"/>
          </a:p>
        </p:txBody>
      </p:sp>
      <p:sp>
        <p:nvSpPr>
          <p:cNvPr id="3" name="Content Placeholder 2"/>
          <p:cNvSpPr>
            <a:spLocks noGrp="1"/>
          </p:cNvSpPr>
          <p:nvPr>
            <p:ph idx="1"/>
          </p:nvPr>
        </p:nvSpPr>
        <p:spPr/>
        <p:txBody>
          <a:bodyPr>
            <a:normAutofit/>
          </a:bodyPr>
          <a:lstStyle/>
          <a:p>
            <a:pPr>
              <a:buNone/>
            </a:pPr>
            <a:r>
              <a:rPr lang="tr-TR" dirty="0" smtClean="0"/>
              <a:t>	Ses, kaynağından uzaklaştıkça, dalga boyu aynı kalır, ama genlik küçülür. Böylece ses de giderek zayıflar.</a:t>
            </a:r>
          </a:p>
          <a:p>
            <a:pPr>
              <a:buNone/>
            </a:pPr>
            <a:r>
              <a:rPr lang="tr-TR" dirty="0" smtClean="0"/>
              <a:t>	Sesin gücü 4 etmene bağlıdır:</a:t>
            </a:r>
          </a:p>
          <a:p>
            <a:pPr marL="514350" indent="-514350">
              <a:buFont typeface="+mj-lt"/>
              <a:buAutoNum type="arabicPeriod"/>
            </a:pPr>
            <a:r>
              <a:rPr lang="tr-TR" dirty="0" smtClean="0"/>
              <a:t>Ses kaynağına olan uzaklık</a:t>
            </a:r>
          </a:p>
          <a:p>
            <a:pPr marL="514350" indent="-514350">
              <a:buFont typeface="+mj-lt"/>
              <a:buAutoNum type="arabicPeriod"/>
            </a:pPr>
            <a:r>
              <a:rPr lang="tr-TR" dirty="0" smtClean="0"/>
              <a:t>Sesin içinde yayıldığı ortamın özellikleri</a:t>
            </a:r>
          </a:p>
          <a:p>
            <a:pPr marL="514350" indent="-514350">
              <a:buFont typeface="+mj-lt"/>
              <a:buAutoNum type="arabicPeriod"/>
            </a:pPr>
            <a:r>
              <a:rPr lang="tr-TR" dirty="0" smtClean="0"/>
              <a:t>Titreşimin genliği</a:t>
            </a:r>
          </a:p>
          <a:p>
            <a:pPr marL="514350" indent="-514350">
              <a:buFont typeface="+mj-lt"/>
              <a:buAutoNum type="arabicPeriod"/>
            </a:pPr>
            <a:r>
              <a:rPr lang="tr-TR" dirty="0" smtClean="0"/>
              <a:t>Frekansın büyüklüğü</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Sesin özellikleri / Genlik</a:t>
            </a:r>
            <a:endParaRPr lang="tr-TR" dirty="0"/>
          </a:p>
        </p:txBody>
      </p:sp>
      <p:sp>
        <p:nvSpPr>
          <p:cNvPr id="3" name="Content Placeholder 2"/>
          <p:cNvSpPr>
            <a:spLocks noGrp="1"/>
          </p:cNvSpPr>
          <p:nvPr>
            <p:ph idx="1"/>
          </p:nvPr>
        </p:nvSpPr>
        <p:spPr/>
        <p:txBody>
          <a:bodyPr>
            <a:normAutofit/>
          </a:bodyPr>
          <a:lstStyle/>
          <a:p>
            <a:pPr>
              <a:buNone/>
            </a:pPr>
            <a:r>
              <a:rPr lang="tr-TR" dirty="0" smtClean="0"/>
              <a:t>	Ses gücünün değeri Watt ile gösterilir. Sesin gücü genliğin karesi ile doğru orantılıdır. Genlik iki kat arttırıldığında sesin gücü dört kat artar. Bu durumda gücü 10 Watt olan bir sesin genliği iki kat arttırılırsa, gücü 40 Watt’a çıkar.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Sesin özellikleri</a:t>
            </a:r>
            <a:endParaRPr lang="tr-TR" dirty="0"/>
          </a:p>
        </p:txBody>
      </p:sp>
      <p:sp>
        <p:nvSpPr>
          <p:cNvPr id="3" name="Content Placeholder 2"/>
          <p:cNvSpPr>
            <a:spLocks noGrp="1"/>
          </p:cNvSpPr>
          <p:nvPr>
            <p:ph idx="1"/>
          </p:nvPr>
        </p:nvSpPr>
        <p:spPr/>
        <p:txBody>
          <a:bodyPr>
            <a:normAutofit lnSpcReduction="10000"/>
          </a:bodyPr>
          <a:lstStyle/>
          <a:p>
            <a:pPr>
              <a:buNone/>
            </a:pPr>
            <a:r>
              <a:rPr lang="tr-TR" dirty="0" smtClean="0"/>
              <a:t>	</a:t>
            </a:r>
            <a:r>
              <a:rPr lang="tr-TR" b="1" dirty="0" smtClean="0"/>
              <a:t>Sesin şiddeti</a:t>
            </a:r>
          </a:p>
          <a:p>
            <a:pPr>
              <a:buNone/>
            </a:pPr>
            <a:endParaRPr lang="tr-TR" dirty="0" smtClean="0"/>
          </a:p>
          <a:p>
            <a:pPr>
              <a:buNone/>
            </a:pPr>
            <a:r>
              <a:rPr lang="tr-TR" dirty="0" smtClean="0"/>
              <a:t>	Sesin gücü aslında Watt ile ölçülür. Ama uygulamada çok küçük değerlerle karşılaşıldığı için başka bir ölçüt aranmıştır. Desibel (dB) daha kullanışlı bir ölçüt olduğu için kullanılmaktadır.</a:t>
            </a:r>
          </a:p>
          <a:p>
            <a:pPr>
              <a:buNone/>
            </a:pPr>
            <a:r>
              <a:rPr lang="tr-TR" dirty="0" smtClean="0"/>
              <a:t>	Desibel, temelde iki ayrı sesin güç oranlarının logaritması alınarak bulunur.</a:t>
            </a:r>
          </a:p>
          <a:p>
            <a:pPr>
              <a:buNone/>
            </a:pPr>
            <a:endParaRPr lang="tr-TR"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Sesin özellikleri</a:t>
            </a:r>
            <a:endParaRPr lang="tr-TR" dirty="0"/>
          </a:p>
        </p:txBody>
      </p:sp>
      <p:sp>
        <p:nvSpPr>
          <p:cNvPr id="3" name="Content Placeholder 2"/>
          <p:cNvSpPr>
            <a:spLocks noGrp="1"/>
          </p:cNvSpPr>
          <p:nvPr>
            <p:ph idx="1"/>
          </p:nvPr>
        </p:nvSpPr>
        <p:spPr/>
        <p:txBody>
          <a:bodyPr>
            <a:normAutofit fontScale="92500" lnSpcReduction="10000"/>
          </a:bodyPr>
          <a:lstStyle/>
          <a:p>
            <a:pPr>
              <a:buNone/>
            </a:pPr>
            <a:r>
              <a:rPr lang="tr-TR" dirty="0" smtClean="0"/>
              <a:t>		İşitme eşiği 0 (sıfır) dB kabul edilir; ağrı eşiği ise 120 dB’dir. 65 dB’i geçen her ses düzeyinin, kulak sağlığını bozma olasılığı olduğu kabul edilmiştir.</a:t>
            </a:r>
          </a:p>
          <a:p>
            <a:pPr>
              <a:buNone/>
            </a:pPr>
            <a:endParaRPr lang="tr-TR" dirty="0" smtClean="0"/>
          </a:p>
          <a:p>
            <a:pPr>
              <a:buNone/>
            </a:pPr>
            <a:r>
              <a:rPr lang="tr-TR" dirty="0" smtClean="0"/>
              <a:t>		Ancak sesle ilgili bazı cihazlarda 0 </a:t>
            </a:r>
            <a:r>
              <a:rPr lang="tr-TR" dirty="0" err="1" smtClean="0"/>
              <a:t>dB</a:t>
            </a:r>
            <a:r>
              <a:rPr lang="tr-TR" dirty="0" smtClean="0"/>
              <a:t> sesin olması gereken en güçlü noktası olarak belirlenmiştir. Sözgelimi </a:t>
            </a:r>
            <a:r>
              <a:rPr lang="tr-TR" dirty="0" err="1" smtClean="0"/>
              <a:t>Adobe</a:t>
            </a:r>
            <a:r>
              <a:rPr lang="tr-TR" dirty="0" smtClean="0"/>
              <a:t> </a:t>
            </a:r>
            <a:r>
              <a:rPr lang="tr-TR" dirty="0" err="1" smtClean="0"/>
              <a:t>Premiere</a:t>
            </a:r>
            <a:r>
              <a:rPr lang="tr-TR" dirty="0" smtClean="0"/>
              <a:t> kurgu programında ses şiddetinin 0 </a:t>
            </a:r>
            <a:r>
              <a:rPr lang="tr-TR" dirty="0" err="1" smtClean="0"/>
              <a:t>dB’i</a:t>
            </a:r>
            <a:r>
              <a:rPr lang="tr-TR" dirty="0" smtClean="0"/>
              <a:t> aşmaması gerekir.</a:t>
            </a:r>
          </a:p>
          <a:p>
            <a:pPr>
              <a:buNone/>
            </a:pPr>
            <a:endParaRPr lang="tr-TR"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t>Sesleri birbirinden ayırmak</a:t>
            </a:r>
            <a:endParaRPr lang="tr-TR" b="1" dirty="0"/>
          </a:p>
        </p:txBody>
      </p:sp>
      <p:sp>
        <p:nvSpPr>
          <p:cNvPr id="3" name="Content Placeholder 2"/>
          <p:cNvSpPr>
            <a:spLocks noGrp="1"/>
          </p:cNvSpPr>
          <p:nvPr>
            <p:ph idx="1"/>
          </p:nvPr>
        </p:nvSpPr>
        <p:spPr/>
        <p:txBody>
          <a:bodyPr>
            <a:normAutofit/>
          </a:bodyPr>
          <a:lstStyle/>
          <a:p>
            <a:pPr>
              <a:buNone/>
            </a:pPr>
            <a:r>
              <a:rPr lang="tr-TR" dirty="0" smtClean="0"/>
              <a:t>	Sesleri fizyolojik olarak birbirinden ayıran üç temel karakteristik ölçüt vardır:</a:t>
            </a:r>
          </a:p>
          <a:p>
            <a:pPr>
              <a:buNone/>
            </a:pPr>
            <a:endParaRPr lang="tr-TR" dirty="0" smtClean="0"/>
          </a:p>
          <a:p>
            <a:pPr marL="514350" indent="-514350">
              <a:buFont typeface="+mj-lt"/>
              <a:buAutoNum type="arabicPeriod"/>
            </a:pPr>
            <a:r>
              <a:rPr lang="tr-TR" dirty="0" smtClean="0"/>
              <a:t>Sesin gürlüğü</a:t>
            </a:r>
          </a:p>
          <a:p>
            <a:pPr marL="514350" indent="-514350">
              <a:buFont typeface="+mj-lt"/>
              <a:buAutoNum type="arabicPeriod"/>
            </a:pPr>
            <a:r>
              <a:rPr lang="tr-TR" dirty="0" smtClean="0"/>
              <a:t>Sesin yüksekliği</a:t>
            </a:r>
          </a:p>
          <a:p>
            <a:pPr marL="514350" indent="-514350">
              <a:buFont typeface="+mj-lt"/>
              <a:buAutoNum type="arabicPeriod"/>
            </a:pPr>
            <a:r>
              <a:rPr lang="tr-TR" dirty="0" smtClean="0"/>
              <a:t>Sesin tınısı</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Sesleri birbirinden ayırmak</a:t>
            </a:r>
            <a:endParaRPr lang="tr-TR" dirty="0"/>
          </a:p>
        </p:txBody>
      </p:sp>
      <p:sp>
        <p:nvSpPr>
          <p:cNvPr id="3" name="Content Placeholder 2"/>
          <p:cNvSpPr>
            <a:spLocks noGrp="1"/>
          </p:cNvSpPr>
          <p:nvPr>
            <p:ph idx="1"/>
          </p:nvPr>
        </p:nvSpPr>
        <p:spPr/>
        <p:txBody>
          <a:bodyPr>
            <a:normAutofit/>
          </a:bodyPr>
          <a:lstStyle/>
          <a:p>
            <a:pPr>
              <a:buNone/>
            </a:pPr>
            <a:r>
              <a:rPr lang="tr-TR" dirty="0" smtClean="0"/>
              <a:t>	</a:t>
            </a:r>
            <a:r>
              <a:rPr lang="tr-TR" b="1" dirty="0" smtClean="0"/>
              <a:t>Sesin gürlüğü  (loudness of sound)</a:t>
            </a:r>
          </a:p>
          <a:p>
            <a:pPr>
              <a:buNone/>
            </a:pPr>
            <a:endParaRPr lang="tr-TR" dirty="0" smtClean="0"/>
          </a:p>
          <a:p>
            <a:pPr>
              <a:buNone/>
            </a:pPr>
            <a:r>
              <a:rPr lang="tr-TR" dirty="0" smtClean="0"/>
              <a:t>	Sesin fizyolojik şiddetidir. Şiddetli, orta ve zayıf sesler olarak kategorilendirilir.</a:t>
            </a:r>
          </a:p>
          <a:p>
            <a:pPr>
              <a:buNone/>
            </a:pPr>
            <a:r>
              <a:rPr lang="tr-TR" dirty="0" smtClean="0"/>
              <a:t>	Bir ölçü aleti ile ölçülmez sesin gürlüğü. İnsan kulağının yaptığı öznel bir değerlendirmedir.</a:t>
            </a:r>
          </a:p>
          <a:p>
            <a:pPr>
              <a:buNone/>
            </a:pPr>
            <a:r>
              <a:rPr lang="tr-TR" dirty="0" smtClean="0"/>
              <a:t>	İnsan kulağı 1 dB’lik ses artışına duyarlıdır; daha düşük ses artışlarını insan fark etmez.</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Sesleri birbirinden ayırmak</a:t>
            </a:r>
            <a:endParaRPr lang="tr-TR" dirty="0"/>
          </a:p>
        </p:txBody>
      </p:sp>
      <p:sp>
        <p:nvSpPr>
          <p:cNvPr id="3" name="Content Placeholder 2"/>
          <p:cNvSpPr>
            <a:spLocks noGrp="1"/>
          </p:cNvSpPr>
          <p:nvPr>
            <p:ph idx="1"/>
          </p:nvPr>
        </p:nvSpPr>
        <p:spPr>
          <a:xfrm>
            <a:off x="457200" y="1600200"/>
            <a:ext cx="8229600" cy="4709120"/>
          </a:xfrm>
        </p:spPr>
        <p:txBody>
          <a:bodyPr>
            <a:normAutofit fontScale="92500" lnSpcReduction="20000"/>
          </a:bodyPr>
          <a:lstStyle/>
          <a:p>
            <a:pPr>
              <a:buNone/>
            </a:pPr>
            <a:r>
              <a:rPr lang="tr-TR" dirty="0" smtClean="0"/>
              <a:t>	Şiddet ile gürlük arasında doğrusal ve eşdeğerli bir bağıntı yoktur. Sözgelimi sesin gürlük düzeyinin 1’den 2’ye çıkması için şiddetinin 10 dB’den 100 dB’e çıkması gerekir. Yani gürlük, şiddetin logaritması ile orantılıdır.</a:t>
            </a:r>
          </a:p>
          <a:p>
            <a:pPr>
              <a:buNone/>
            </a:pPr>
            <a:r>
              <a:rPr lang="tr-TR" dirty="0" smtClean="0"/>
              <a:t>	Bir ses çok düşük dB’deyse duyulmaz; insan kulağının işitebildiği en alt sınıra “işitme eşiği” (treshold of audability) denir.</a:t>
            </a:r>
          </a:p>
          <a:p>
            <a:pPr>
              <a:buNone/>
            </a:pPr>
            <a:r>
              <a:rPr lang="tr-TR" dirty="0" smtClean="0"/>
              <a:t>	Bir ses çok yüksek dB’deyse yine duyulmaz, ama bu kez insan basınçtan ötürü kulağında bir acı hisseder. Bu nedenle bu sınıra “ağrı eşiği” (treshold of pain) denir.</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Sesleri birbirinden ayırmak</a:t>
            </a:r>
            <a:endParaRPr lang="tr-TR" dirty="0"/>
          </a:p>
        </p:txBody>
      </p:sp>
      <p:sp>
        <p:nvSpPr>
          <p:cNvPr id="3" name="Content Placeholder 2"/>
          <p:cNvSpPr>
            <a:spLocks noGrp="1"/>
          </p:cNvSpPr>
          <p:nvPr>
            <p:ph idx="1"/>
          </p:nvPr>
        </p:nvSpPr>
        <p:spPr>
          <a:xfrm>
            <a:off x="457200" y="1600200"/>
            <a:ext cx="8229600" cy="4709120"/>
          </a:xfrm>
        </p:spPr>
        <p:txBody>
          <a:bodyPr>
            <a:normAutofit/>
          </a:bodyPr>
          <a:lstStyle/>
          <a:p>
            <a:pPr>
              <a:buNone/>
            </a:pPr>
            <a:r>
              <a:rPr lang="tr-TR" dirty="0" smtClean="0"/>
              <a:t>	İnsan kulağındaki her iki eşik arası 130 dB’dir. Henüz bu kadar geniş bir ses aralığını algılayabilen bir aygıt (mikrofon, ses kayıt cihazı vb.) yapılamamıştır.</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Sesleri birbirinden ayırmak</a:t>
            </a:r>
            <a:endParaRPr lang="tr-TR" dirty="0"/>
          </a:p>
        </p:txBody>
      </p:sp>
      <p:sp>
        <p:nvSpPr>
          <p:cNvPr id="3" name="Content Placeholder 2"/>
          <p:cNvSpPr>
            <a:spLocks noGrp="1"/>
          </p:cNvSpPr>
          <p:nvPr>
            <p:ph idx="1"/>
          </p:nvPr>
        </p:nvSpPr>
        <p:spPr/>
        <p:txBody>
          <a:bodyPr>
            <a:normAutofit/>
          </a:bodyPr>
          <a:lstStyle/>
          <a:p>
            <a:pPr>
              <a:buNone/>
            </a:pPr>
            <a:r>
              <a:rPr lang="tr-TR" dirty="0" smtClean="0"/>
              <a:t>	</a:t>
            </a:r>
            <a:r>
              <a:rPr lang="tr-TR" b="1" dirty="0" smtClean="0"/>
              <a:t>Sesin yüksekliği (pitch of sound)</a:t>
            </a:r>
          </a:p>
          <a:p>
            <a:pPr>
              <a:buNone/>
            </a:pPr>
            <a:endParaRPr lang="tr-TR" dirty="0" smtClean="0"/>
          </a:p>
          <a:p>
            <a:pPr>
              <a:buNone/>
            </a:pPr>
            <a:r>
              <a:rPr lang="tr-TR" dirty="0" smtClean="0"/>
              <a:t>	Sesin frekans değeridir. </a:t>
            </a:r>
          </a:p>
          <a:p>
            <a:pPr>
              <a:buNone/>
            </a:pPr>
            <a:r>
              <a:rPr lang="tr-TR" dirty="0" smtClean="0"/>
              <a:t>	Hızlı titreşen ses (yüksek frekanslı) ince/tiz; yavaş titreşen ses (düşük frekanslı) ise kalın/pest olarak duyulur.</a:t>
            </a:r>
          </a:p>
          <a:p>
            <a:pPr>
              <a:buNone/>
            </a:pPr>
            <a:r>
              <a:rPr lang="tr-TR" dirty="0" smtClean="0"/>
              <a:t>	Karmaşık seslerde en pest temel frekans temel alınır.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Ses nedir?</a:t>
            </a:r>
            <a:endParaRPr lang="tr-TR" dirty="0"/>
          </a:p>
        </p:txBody>
      </p:sp>
      <p:sp>
        <p:nvSpPr>
          <p:cNvPr id="3" name="2 İçerik Yer Tutucusu"/>
          <p:cNvSpPr>
            <a:spLocks noGrp="1"/>
          </p:cNvSpPr>
          <p:nvPr>
            <p:ph idx="1"/>
          </p:nvPr>
        </p:nvSpPr>
        <p:spPr/>
        <p:txBody>
          <a:bodyPr>
            <a:normAutofit lnSpcReduction="10000"/>
          </a:bodyPr>
          <a:lstStyle/>
          <a:p>
            <a:pPr>
              <a:buNone/>
            </a:pPr>
            <a:r>
              <a:rPr lang="tr-TR" dirty="0" smtClean="0"/>
              <a:t>		Ses</a:t>
            </a:r>
            <a:r>
              <a:rPr lang="tr-TR" dirty="0"/>
              <a:t>, </a:t>
            </a:r>
            <a:r>
              <a:rPr lang="tr-TR" dirty="0" smtClean="0"/>
              <a:t>akustik bir dalganın işitme organı aracılığıyla yarattığı işitme duygusudur.</a:t>
            </a:r>
          </a:p>
          <a:p>
            <a:pPr>
              <a:buNone/>
            </a:pPr>
            <a:r>
              <a:rPr lang="tr-TR" dirty="0" smtClean="0"/>
              <a:t>		Bu akustik dalga, bir </a:t>
            </a:r>
            <a:r>
              <a:rPr lang="tr-TR" dirty="0"/>
              <a:t>cismin başka bir cisme </a:t>
            </a:r>
            <a:r>
              <a:rPr lang="tr-TR" dirty="0" smtClean="0"/>
              <a:t>değmesi, çarpması ya </a:t>
            </a:r>
            <a:r>
              <a:rPr lang="tr-TR" dirty="0"/>
              <a:t>da sürtünmesi sonucu </a:t>
            </a:r>
            <a:r>
              <a:rPr lang="tr-TR" dirty="0" smtClean="0"/>
              <a:t>ortaya çıkan titreşimle oluşur.</a:t>
            </a:r>
          </a:p>
          <a:p>
            <a:pPr>
              <a:buNone/>
            </a:pPr>
            <a:r>
              <a:rPr lang="tr-TR" dirty="0" smtClean="0"/>
              <a:t>		Bu titreşimler ses kaynağından çıktıktan sonra havadaki moleküller üzerinde bir basınç değişimi oluşturur. Bu basınç değişimi suya atılan bir taşın yarattığı dalgalar gibi ilerler.</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Sesleri birbirinden ayırmak</a:t>
            </a:r>
            <a:endParaRPr lang="tr-TR" dirty="0"/>
          </a:p>
        </p:txBody>
      </p:sp>
      <p:sp>
        <p:nvSpPr>
          <p:cNvPr id="3" name="Content Placeholder 2"/>
          <p:cNvSpPr>
            <a:spLocks noGrp="1"/>
          </p:cNvSpPr>
          <p:nvPr>
            <p:ph idx="1"/>
          </p:nvPr>
        </p:nvSpPr>
        <p:spPr/>
        <p:txBody>
          <a:bodyPr>
            <a:normAutofit fontScale="92500" lnSpcReduction="10000"/>
          </a:bodyPr>
          <a:lstStyle/>
          <a:p>
            <a:pPr>
              <a:buNone/>
            </a:pPr>
            <a:r>
              <a:rPr lang="tr-TR" dirty="0" smtClean="0"/>
              <a:t>	</a:t>
            </a:r>
            <a:r>
              <a:rPr lang="tr-TR" b="1" dirty="0" smtClean="0"/>
              <a:t>Sesin tınısı / niteliği/kalitesi/rengi (timbre of sound)</a:t>
            </a:r>
          </a:p>
          <a:p>
            <a:pPr>
              <a:buNone/>
            </a:pPr>
            <a:r>
              <a:rPr lang="tr-TR" dirty="0" smtClean="0"/>
              <a:t>	</a:t>
            </a:r>
          </a:p>
          <a:p>
            <a:pPr>
              <a:buNone/>
            </a:pPr>
            <a:r>
              <a:rPr lang="tr-TR" dirty="0" smtClean="0"/>
              <a:t>	İki sesin şiddetleri ve temel frekansları aynı olsa da; harmoniklerin sayı ve bağıl genlikleri farklıdır. Bu fark, sesin tınısını oluşturur.</a:t>
            </a:r>
          </a:p>
          <a:p>
            <a:pPr>
              <a:buNone/>
            </a:pPr>
            <a:r>
              <a:rPr lang="tr-TR" dirty="0" smtClean="0"/>
              <a:t>	Her insanın sesi, her enstrümanın sesi farklı tınılara sahiptir.</a:t>
            </a:r>
          </a:p>
          <a:p>
            <a:pPr>
              <a:buNone/>
            </a:pPr>
            <a:r>
              <a:rPr lang="tr-TR" dirty="0" smtClean="0"/>
              <a: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Sesleri birbirinden ayırmak</a:t>
            </a:r>
            <a:endParaRPr lang="tr-TR" dirty="0"/>
          </a:p>
        </p:txBody>
      </p:sp>
      <p:sp>
        <p:nvSpPr>
          <p:cNvPr id="3" name="Content Placeholder 2"/>
          <p:cNvSpPr>
            <a:spLocks noGrp="1"/>
          </p:cNvSpPr>
          <p:nvPr>
            <p:ph idx="1"/>
          </p:nvPr>
        </p:nvSpPr>
        <p:spPr/>
        <p:txBody>
          <a:bodyPr>
            <a:normAutofit fontScale="92500" lnSpcReduction="20000"/>
          </a:bodyPr>
          <a:lstStyle/>
          <a:p>
            <a:pPr>
              <a:buNone/>
            </a:pPr>
            <a:r>
              <a:rPr lang="tr-TR" dirty="0" smtClean="0"/>
              <a:t>	Sesin tınısını etkileyen bir başka etken de ses zarfıdır (envelope).</a:t>
            </a:r>
          </a:p>
          <a:p>
            <a:pPr>
              <a:buNone/>
            </a:pPr>
            <a:r>
              <a:rPr lang="tr-TR" dirty="0" smtClean="0"/>
              <a:t>	Ses zarfı, ses yoğunluğunun zaman içindeki değişimidir. Üç evresi vardır:</a:t>
            </a:r>
          </a:p>
          <a:p>
            <a:pPr marL="514350" indent="-514350">
              <a:buFont typeface="+mj-lt"/>
              <a:buAutoNum type="arabicPeriod"/>
            </a:pPr>
            <a:r>
              <a:rPr lang="tr-TR" dirty="0" smtClean="0"/>
              <a:t>Çıkış (attack): Ses kaynağının titreşmeye başladığı nokta ile en üst seviyeye (tepe noktaya) ulaştığı mesafe arasındaki yükselme zamanı.	</a:t>
            </a:r>
          </a:p>
          <a:p>
            <a:pPr marL="514350" indent="-514350">
              <a:buFont typeface="+mj-lt"/>
              <a:buAutoNum type="arabicPeriod"/>
            </a:pPr>
            <a:r>
              <a:rPr lang="tr-TR" dirty="0" smtClean="0"/>
              <a:t>Kalış (sustain): Sesin en yoğun seviyede (tepe noktada) kalma zamanı.</a:t>
            </a:r>
          </a:p>
          <a:p>
            <a:pPr marL="514350" indent="-514350">
              <a:buFont typeface="+mj-lt"/>
              <a:buAutoNum type="arabicPeriod"/>
            </a:pPr>
            <a:r>
              <a:rPr lang="tr-TR" dirty="0" smtClean="0"/>
              <a:t>Düşüş (decay): Sesin en yoğun seviyeden sessizliğe inme süresi.</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Sesleri birbirinden ayırmak</a:t>
            </a:r>
            <a:endParaRPr lang="tr-TR" dirty="0"/>
          </a:p>
        </p:txBody>
      </p:sp>
      <p:sp>
        <p:nvSpPr>
          <p:cNvPr id="3" name="Content Placeholder 2"/>
          <p:cNvSpPr>
            <a:spLocks noGrp="1"/>
          </p:cNvSpPr>
          <p:nvPr>
            <p:ph idx="1"/>
          </p:nvPr>
        </p:nvSpPr>
        <p:spPr/>
        <p:txBody>
          <a:bodyPr>
            <a:normAutofit/>
          </a:bodyPr>
          <a:lstStyle/>
          <a:p>
            <a:pPr>
              <a:buNone/>
            </a:pPr>
            <a:r>
              <a:rPr lang="tr-TR" dirty="0" smtClean="0"/>
              <a:t>	Aynı frekans ve ses yoğunluğuna sahip iki nota, farklı zarflara sahipse, farklı sesler üretirler.</a:t>
            </a:r>
          </a:p>
          <a:p>
            <a:pPr>
              <a:buNone/>
            </a:pPr>
            <a:r>
              <a:rPr lang="tr-TR" dirty="0" smtClean="0"/>
              <a:t>	Sözgelimi bir keman telini yumuşak çaldığınızda çıkış, kalış ve düşüş zamanları hemen hemen eşit ve uzundur. Aynı telle keskin bir ses ürettiğinizde ise çıkış zamanı ani, kalış ve düşüş zamanları ise kısadır.</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Ses grupları</a:t>
            </a:r>
            <a:endParaRPr lang="tr-TR" dirty="0"/>
          </a:p>
        </p:txBody>
      </p:sp>
      <p:sp>
        <p:nvSpPr>
          <p:cNvPr id="3" name="Content Placeholder 2"/>
          <p:cNvSpPr>
            <a:spLocks noGrp="1"/>
          </p:cNvSpPr>
          <p:nvPr>
            <p:ph idx="1"/>
          </p:nvPr>
        </p:nvSpPr>
        <p:spPr/>
        <p:txBody>
          <a:bodyPr>
            <a:normAutofit lnSpcReduction="10000"/>
          </a:bodyPr>
          <a:lstStyle/>
          <a:p>
            <a:pPr>
              <a:buNone/>
            </a:pPr>
            <a:r>
              <a:rPr lang="tr-TR" dirty="0" smtClean="0"/>
              <a:t>	Sesler 4 ana gruba ayrılabilir:</a:t>
            </a:r>
          </a:p>
          <a:p>
            <a:pPr>
              <a:buNone/>
            </a:pPr>
            <a:endParaRPr lang="tr-TR" dirty="0" smtClean="0"/>
          </a:p>
          <a:p>
            <a:pPr marL="514350" indent="-514350">
              <a:buFont typeface="+mj-lt"/>
              <a:buAutoNum type="arabicPeriod"/>
            </a:pPr>
            <a:r>
              <a:rPr lang="tr-TR" dirty="0" smtClean="0"/>
              <a:t>İnsan sesleri</a:t>
            </a:r>
          </a:p>
          <a:p>
            <a:pPr marL="514350" indent="-514350">
              <a:buFont typeface="+mj-lt"/>
              <a:buAutoNum type="arabicPeriod"/>
            </a:pPr>
            <a:r>
              <a:rPr lang="tr-TR" dirty="0" smtClean="0"/>
              <a:t>Çalgı sesleri</a:t>
            </a:r>
          </a:p>
          <a:p>
            <a:pPr marL="514350" indent="-514350">
              <a:buFont typeface="+mj-lt"/>
              <a:buAutoNum type="arabicPeriod"/>
            </a:pPr>
            <a:r>
              <a:rPr lang="tr-TR" dirty="0" smtClean="0"/>
              <a:t>Doğal sesler</a:t>
            </a:r>
          </a:p>
          <a:p>
            <a:pPr marL="514350" indent="-514350">
              <a:buFont typeface="+mj-lt"/>
              <a:buAutoNum type="arabicPeriod"/>
            </a:pPr>
            <a:r>
              <a:rPr lang="tr-TR" dirty="0" smtClean="0"/>
              <a:t>Yapay sesler</a:t>
            </a:r>
          </a:p>
          <a:p>
            <a:pPr marL="514350" indent="-514350">
              <a:buNone/>
            </a:pPr>
            <a:endParaRPr lang="tr-TR" dirty="0" smtClean="0"/>
          </a:p>
          <a:p>
            <a:pPr marL="514350" indent="-514350">
              <a:buNone/>
            </a:pPr>
            <a:r>
              <a:rPr lang="tr-TR" dirty="0" smtClean="0"/>
              <a:t>Bunlar da kendi içlerinde gruplara ayrılabilir.</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Ses grupları</a:t>
            </a:r>
            <a:endParaRPr lang="tr-TR" dirty="0"/>
          </a:p>
        </p:txBody>
      </p:sp>
      <p:sp>
        <p:nvSpPr>
          <p:cNvPr id="3" name="Content Placeholder 2"/>
          <p:cNvSpPr>
            <a:spLocks noGrp="1"/>
          </p:cNvSpPr>
          <p:nvPr>
            <p:ph idx="1"/>
          </p:nvPr>
        </p:nvSpPr>
        <p:spPr/>
        <p:txBody>
          <a:bodyPr>
            <a:normAutofit fontScale="70000" lnSpcReduction="20000"/>
          </a:bodyPr>
          <a:lstStyle/>
          <a:p>
            <a:pPr>
              <a:buNone/>
            </a:pPr>
            <a:r>
              <a:rPr lang="tr-TR" b="1" dirty="0" smtClean="0"/>
              <a:t>	İnsan sesleri</a:t>
            </a:r>
          </a:p>
          <a:p>
            <a:pPr marL="514350" indent="-514350">
              <a:buNone/>
            </a:pPr>
            <a:endParaRPr lang="tr-TR" dirty="0" smtClean="0"/>
          </a:p>
          <a:p>
            <a:pPr marL="514350" indent="-514350">
              <a:buFont typeface="+mj-lt"/>
              <a:buAutoNum type="alphaLcParenR"/>
            </a:pPr>
            <a:r>
              <a:rPr lang="tr-TR" dirty="0" smtClean="0"/>
              <a:t>Erkek sesleri:</a:t>
            </a:r>
          </a:p>
          <a:p>
            <a:pPr marL="971550" lvl="1" indent="-571500">
              <a:buFont typeface="+mj-lt"/>
              <a:buAutoNum type="romanLcPeriod"/>
            </a:pPr>
            <a:r>
              <a:rPr lang="tr-TR" dirty="0" smtClean="0"/>
              <a:t>Genç erkek sesi</a:t>
            </a:r>
          </a:p>
          <a:p>
            <a:pPr marL="971550" lvl="1" indent="-571500">
              <a:buFont typeface="+mj-lt"/>
              <a:buAutoNum type="romanLcPeriod"/>
            </a:pPr>
            <a:r>
              <a:rPr lang="tr-TR" dirty="0" smtClean="0"/>
              <a:t>Olgun yaştaki erkek sesi</a:t>
            </a:r>
          </a:p>
          <a:p>
            <a:pPr marL="971550" lvl="1" indent="-571500">
              <a:buFont typeface="+mj-lt"/>
              <a:buAutoNum type="romanLcPeriod"/>
            </a:pPr>
            <a:r>
              <a:rPr lang="tr-TR" dirty="0" smtClean="0"/>
              <a:t>Yaşlı erkek sesi</a:t>
            </a:r>
          </a:p>
          <a:p>
            <a:pPr marL="514350" indent="-514350">
              <a:buFont typeface="+mj-lt"/>
              <a:buAutoNum type="alphaLcParenR"/>
            </a:pPr>
            <a:r>
              <a:rPr lang="tr-TR" dirty="0" smtClean="0"/>
              <a:t>Kadın sesleri:</a:t>
            </a:r>
          </a:p>
          <a:p>
            <a:pPr marL="971550" lvl="1" indent="-571500">
              <a:buFont typeface="+mj-lt"/>
              <a:buAutoNum type="romanLcPeriod"/>
            </a:pPr>
            <a:r>
              <a:rPr lang="tr-TR" dirty="0" smtClean="0"/>
              <a:t>Genç kadın sesi</a:t>
            </a:r>
          </a:p>
          <a:p>
            <a:pPr marL="971550" lvl="1" indent="-571500">
              <a:buFont typeface="+mj-lt"/>
              <a:buAutoNum type="romanLcPeriod"/>
            </a:pPr>
            <a:r>
              <a:rPr lang="tr-TR" dirty="0" smtClean="0"/>
              <a:t>Olgun yaştaki kadın sesi</a:t>
            </a:r>
          </a:p>
          <a:p>
            <a:pPr marL="971550" lvl="1" indent="-571500">
              <a:buFont typeface="+mj-lt"/>
              <a:buAutoNum type="romanLcPeriod"/>
            </a:pPr>
            <a:r>
              <a:rPr lang="tr-TR" dirty="0" smtClean="0"/>
              <a:t>Yaşlı kadın sesi</a:t>
            </a:r>
          </a:p>
          <a:p>
            <a:pPr marL="514350" indent="-514350">
              <a:buFont typeface="+mj-lt"/>
              <a:buAutoNum type="alphaLcParenR"/>
            </a:pPr>
            <a:r>
              <a:rPr lang="tr-TR" dirty="0" smtClean="0"/>
              <a:t>Çocuk sesi</a:t>
            </a:r>
          </a:p>
          <a:p>
            <a:pPr marL="514350" indent="-514350">
              <a:buNone/>
            </a:pPr>
            <a:r>
              <a:rPr lang="tr-TR" dirty="0" smtClean="0"/>
              <a:t>	Bu gruptaki sesler, cinsiyete göre değil, yaşa göre ayrılır: </a:t>
            </a:r>
          </a:p>
          <a:p>
            <a:pPr marL="514350" indent="-514350">
              <a:buNone/>
            </a:pPr>
            <a:r>
              <a:rPr lang="tr-TR" dirty="0" smtClean="0"/>
              <a:t>	0-1 yaş; 1-3 yaş vb.</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Ses grupları</a:t>
            </a:r>
            <a:endParaRPr lang="tr-TR" dirty="0"/>
          </a:p>
        </p:txBody>
      </p:sp>
      <p:sp>
        <p:nvSpPr>
          <p:cNvPr id="3" name="Content Placeholder 2"/>
          <p:cNvSpPr>
            <a:spLocks noGrp="1"/>
          </p:cNvSpPr>
          <p:nvPr>
            <p:ph idx="1"/>
          </p:nvPr>
        </p:nvSpPr>
        <p:spPr/>
        <p:txBody>
          <a:bodyPr>
            <a:normAutofit/>
          </a:bodyPr>
          <a:lstStyle/>
          <a:p>
            <a:pPr>
              <a:buNone/>
            </a:pPr>
            <a:r>
              <a:rPr lang="tr-TR" dirty="0" smtClean="0"/>
              <a:t>	Çalgı sesleri</a:t>
            </a:r>
          </a:p>
          <a:p>
            <a:pPr marL="514350" indent="-514350">
              <a:buNone/>
            </a:pPr>
            <a:endParaRPr lang="tr-TR" dirty="0" smtClean="0"/>
          </a:p>
          <a:p>
            <a:pPr marL="514350" indent="-514350">
              <a:buNone/>
            </a:pPr>
            <a:r>
              <a:rPr lang="tr-TR" dirty="0" smtClean="0"/>
              <a:t>	Flüt, piyano, davul, gitar, bas gitar, keman vb…</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Ses grupları</a:t>
            </a:r>
            <a:endParaRPr lang="tr-TR" dirty="0"/>
          </a:p>
        </p:txBody>
      </p:sp>
      <p:sp>
        <p:nvSpPr>
          <p:cNvPr id="3" name="Content Placeholder 2"/>
          <p:cNvSpPr>
            <a:spLocks noGrp="1"/>
          </p:cNvSpPr>
          <p:nvPr>
            <p:ph idx="1"/>
          </p:nvPr>
        </p:nvSpPr>
        <p:spPr/>
        <p:txBody>
          <a:bodyPr>
            <a:normAutofit lnSpcReduction="10000"/>
          </a:bodyPr>
          <a:lstStyle/>
          <a:p>
            <a:pPr marL="514350" indent="-514350">
              <a:buNone/>
            </a:pPr>
            <a:r>
              <a:rPr lang="tr-TR" dirty="0" smtClean="0"/>
              <a:t>	Doğal sesler</a:t>
            </a:r>
          </a:p>
          <a:p>
            <a:pPr marL="514350" indent="-514350">
              <a:buNone/>
            </a:pPr>
            <a:endParaRPr lang="tr-TR" dirty="0" smtClean="0"/>
          </a:p>
          <a:p>
            <a:pPr marL="514350" indent="-514350">
              <a:buFont typeface="+mj-lt"/>
              <a:buAutoNum type="alphaLcParenR"/>
            </a:pPr>
            <a:r>
              <a:rPr lang="tr-TR" dirty="0" smtClean="0"/>
              <a:t>Doğanın dinamiğinden kaynaklanan sesler: Rüzgar, yağmur, şimşek, dere vb.</a:t>
            </a:r>
          </a:p>
          <a:p>
            <a:pPr marL="514350" indent="-514350">
              <a:buFont typeface="+mj-lt"/>
              <a:buAutoNum type="alphaLcParenR"/>
            </a:pPr>
            <a:r>
              <a:rPr lang="tr-TR" dirty="0" smtClean="0"/>
              <a:t>İnsandan kaynaklanan sesler: ayak sesi, hapşırma, alkış vb.</a:t>
            </a:r>
          </a:p>
          <a:p>
            <a:pPr marL="514350" indent="-514350">
              <a:buFont typeface="+mj-lt"/>
              <a:buAutoNum type="alphaLcParenR"/>
            </a:pPr>
            <a:r>
              <a:rPr lang="tr-TR" dirty="0" smtClean="0"/>
              <a:t>İnsanın günlük yaşamında kullandığı gereçlerden kaynaklanan sesler: araba sesi, kapı sesi, elektrikli süpürge sesi vb.</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Ses grupları</a:t>
            </a:r>
            <a:endParaRPr lang="tr-TR" dirty="0"/>
          </a:p>
        </p:txBody>
      </p:sp>
      <p:sp>
        <p:nvSpPr>
          <p:cNvPr id="3" name="Content Placeholder 2"/>
          <p:cNvSpPr>
            <a:spLocks noGrp="1"/>
          </p:cNvSpPr>
          <p:nvPr>
            <p:ph idx="1"/>
          </p:nvPr>
        </p:nvSpPr>
        <p:spPr/>
        <p:txBody>
          <a:bodyPr>
            <a:normAutofit fontScale="92500"/>
          </a:bodyPr>
          <a:lstStyle/>
          <a:p>
            <a:pPr marL="514350" indent="-514350">
              <a:buNone/>
            </a:pPr>
            <a:r>
              <a:rPr lang="tr-TR" dirty="0" smtClean="0"/>
              <a:t>	Yapay sesler</a:t>
            </a:r>
          </a:p>
          <a:p>
            <a:pPr marL="514350" indent="-514350">
              <a:buNone/>
            </a:pPr>
            <a:endParaRPr lang="tr-TR" dirty="0" smtClean="0"/>
          </a:p>
          <a:p>
            <a:pPr marL="514350" indent="-514350">
              <a:buNone/>
            </a:pPr>
            <a:r>
              <a:rPr lang="tr-TR" dirty="0" smtClean="0"/>
              <a:t>	Doğal olarak oluşması mümkün olmayan, elektronik gereçlerle üretilen elektronik efektler.</a:t>
            </a:r>
          </a:p>
          <a:p>
            <a:pPr marL="514350" indent="-514350">
              <a:buNone/>
            </a:pPr>
            <a:r>
              <a:rPr lang="tr-TR" dirty="0" smtClean="0"/>
              <a:t>	Sinemanın ses evrenini oluşturmak için bu seslerden yararlanılır. Bu seslere “efekt” denir.</a:t>
            </a:r>
          </a:p>
          <a:p>
            <a:pPr marL="514350" indent="-514350">
              <a:buNone/>
            </a:pPr>
            <a:r>
              <a:rPr lang="tr-TR" dirty="0" smtClean="0"/>
              <a:t>	Bir filmde bu sesler </a:t>
            </a:r>
            <a:r>
              <a:rPr lang="tr-TR" dirty="0" err="1" smtClean="0"/>
              <a:t>foley</a:t>
            </a:r>
            <a:r>
              <a:rPr lang="tr-TR" dirty="0" smtClean="0"/>
              <a:t> sanatçısı adı verilen kişilerce özel bir stüdyoda oluşturulur.</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Nasıl duyarız?</a:t>
            </a:r>
            <a:endParaRPr lang="tr-TR" dirty="0"/>
          </a:p>
        </p:txBody>
      </p:sp>
      <p:sp>
        <p:nvSpPr>
          <p:cNvPr id="3" name="2 İçerik Yer Tutucusu"/>
          <p:cNvSpPr>
            <a:spLocks noGrp="1"/>
          </p:cNvSpPr>
          <p:nvPr>
            <p:ph idx="1"/>
          </p:nvPr>
        </p:nvSpPr>
        <p:spPr/>
        <p:txBody>
          <a:bodyPr>
            <a:normAutofit fontScale="92500" lnSpcReduction="20000"/>
          </a:bodyPr>
          <a:lstStyle/>
          <a:p>
            <a:pPr>
              <a:buNone/>
            </a:pPr>
            <a:r>
              <a:rPr lang="tr-TR" dirty="0" smtClean="0"/>
              <a:t>	Kulağımıza gelen ses dalgaları, kulak zarını titreştirir. Bu titreşimler, birbirine bağlı bir dizi kemik aracılığıyla iç kulağa ulaşır.</a:t>
            </a:r>
          </a:p>
          <a:p>
            <a:pPr>
              <a:buNone/>
            </a:pPr>
            <a:r>
              <a:rPr lang="tr-TR" dirty="0" smtClean="0"/>
              <a:t>	İç kulaktaki salyangozun (</a:t>
            </a:r>
            <a:r>
              <a:rPr lang="tr-TR" dirty="0" err="1" smtClean="0"/>
              <a:t>koklea</a:t>
            </a:r>
            <a:r>
              <a:rPr lang="tr-TR" dirty="0" smtClean="0"/>
              <a:t>) içinde </a:t>
            </a:r>
            <a:r>
              <a:rPr lang="tr-TR" dirty="0" err="1" smtClean="0"/>
              <a:t>perilenf</a:t>
            </a:r>
            <a:r>
              <a:rPr lang="tr-TR" dirty="0" smtClean="0"/>
              <a:t> sıvısı bulunur. Titreşimler bu sıvıyı dalgalandırır. </a:t>
            </a:r>
            <a:endParaRPr lang="tr-TR" dirty="0"/>
          </a:p>
          <a:p>
            <a:pPr>
              <a:buNone/>
            </a:pPr>
            <a:r>
              <a:rPr lang="tr-TR" dirty="0" smtClean="0"/>
              <a:t>	Sıvının içinde bulunduğu bölgede yaklaşık 30 bin tüylü hücre vardır. Bu hücreler mekanik titreşimleri yakalar ve altlarında bulunan </a:t>
            </a:r>
            <a:r>
              <a:rPr lang="tr-TR" dirty="0" err="1" smtClean="0"/>
              <a:t>nöral</a:t>
            </a:r>
            <a:r>
              <a:rPr lang="tr-TR" dirty="0" smtClean="0"/>
              <a:t> hücrelere ulaştırır. Bu hücreler de elektrik sinyallerine dönüştürdükleri bu titreşimleri beyne ulaştırır.</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Nasıl duyarız?</a:t>
            </a:r>
            <a:endParaRPr lang="tr-TR" dirty="0"/>
          </a:p>
        </p:txBody>
      </p:sp>
      <p:sp>
        <p:nvSpPr>
          <p:cNvPr id="3" name="2 İçerik Yer Tutucusu"/>
          <p:cNvSpPr>
            <a:spLocks noGrp="1"/>
          </p:cNvSpPr>
          <p:nvPr>
            <p:ph idx="1"/>
          </p:nvPr>
        </p:nvSpPr>
        <p:spPr>
          <a:xfrm>
            <a:off x="457200" y="1196752"/>
            <a:ext cx="8229600" cy="5256584"/>
          </a:xfrm>
        </p:spPr>
        <p:txBody>
          <a:bodyPr>
            <a:normAutofit fontScale="85000" lnSpcReduction="10000"/>
          </a:bodyPr>
          <a:lstStyle/>
          <a:p>
            <a:pPr>
              <a:buNone/>
            </a:pPr>
            <a:r>
              <a:rPr lang="tr-TR" dirty="0" smtClean="0"/>
              <a:t>	Salyangoz içindeki her bölge başka bir frekansa daha hassastır. Dolayısıyla her frekansa belirli bir bölge maksimum düzeyde yanıt verir. Bu bölgeye göre bir sesi </a:t>
            </a:r>
            <a:r>
              <a:rPr lang="tr-TR" dirty="0" err="1" smtClean="0"/>
              <a:t>pest</a:t>
            </a:r>
            <a:r>
              <a:rPr lang="tr-TR" dirty="0" smtClean="0"/>
              <a:t> ya da tiz olarak algılarız.</a:t>
            </a:r>
          </a:p>
          <a:p>
            <a:pPr>
              <a:buNone/>
            </a:pPr>
            <a:r>
              <a:rPr lang="tr-TR" dirty="0" smtClean="0"/>
              <a:t>	Müzik bakımından önemli frekanslara (20 Hz-4000 Hz) duyarlı bölüm, taban zarının 2/3’ünü kapsar. Ayrıca seslerin tonlarını ayırt etme yeteneği bu frekanslar arasında daha yüksektir.</a:t>
            </a:r>
          </a:p>
          <a:p>
            <a:pPr>
              <a:buNone/>
            </a:pPr>
            <a:r>
              <a:rPr lang="tr-TR" dirty="0" smtClean="0"/>
              <a:t>	Bu nedenle aynı güçte (</a:t>
            </a:r>
            <a:r>
              <a:rPr lang="tr-TR" dirty="0" err="1" smtClean="0"/>
              <a:t>dB’de</a:t>
            </a:r>
            <a:r>
              <a:rPr lang="tr-TR" dirty="0" smtClean="0"/>
              <a:t>) insan sesi ile çalgı sesini duyduğumuzda çalgı sesi bize daha güçlüymüş gibi gelebilir. Kurguda </a:t>
            </a:r>
            <a:r>
              <a:rPr lang="tr-TR" dirty="0" err="1" smtClean="0"/>
              <a:t>yanyana</a:t>
            </a:r>
            <a:r>
              <a:rPr lang="tr-TR" dirty="0" smtClean="0"/>
              <a:t> gelen insan sesi ve çalgı sesinin seviyesini </a:t>
            </a:r>
            <a:r>
              <a:rPr lang="tr-TR" dirty="0" err="1" smtClean="0"/>
              <a:t>dB’ine</a:t>
            </a:r>
            <a:r>
              <a:rPr lang="tr-TR" dirty="0" smtClean="0"/>
              <a:t> göre değil, kulağımızın verdiği ölçüye göre ayarlamamız gerekir.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Ses nedir?</a:t>
            </a:r>
            <a:endParaRPr lang="tr-TR" dirty="0"/>
          </a:p>
        </p:txBody>
      </p:sp>
      <p:sp>
        <p:nvSpPr>
          <p:cNvPr id="3" name="2 İçerik Yer Tutucusu"/>
          <p:cNvSpPr>
            <a:spLocks noGrp="1"/>
          </p:cNvSpPr>
          <p:nvPr>
            <p:ph idx="1"/>
          </p:nvPr>
        </p:nvSpPr>
        <p:spPr>
          <a:xfrm>
            <a:off x="457200" y="1600201"/>
            <a:ext cx="8229600" cy="1180728"/>
          </a:xfrm>
        </p:spPr>
        <p:txBody>
          <a:bodyPr>
            <a:normAutofit/>
          </a:bodyPr>
          <a:lstStyle/>
          <a:p>
            <a:pPr>
              <a:buNone/>
            </a:pPr>
            <a:r>
              <a:rPr lang="tr-TR" dirty="0" smtClean="0"/>
              <a:t>	Ses dalgaları bir sıkışır, bir genleşir. Bu da sesin bir sinüs dalgası şeklinde ilerlemesine yol açar.</a:t>
            </a:r>
          </a:p>
          <a:p>
            <a:pPr>
              <a:buNone/>
            </a:pPr>
            <a:endParaRPr lang="tr-T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Nasıl duyarız?</a:t>
            </a:r>
            <a:endParaRPr lang="tr-TR" dirty="0"/>
          </a:p>
        </p:txBody>
      </p:sp>
      <p:sp>
        <p:nvSpPr>
          <p:cNvPr id="3" name="2 İçerik Yer Tutucusu"/>
          <p:cNvSpPr>
            <a:spLocks noGrp="1"/>
          </p:cNvSpPr>
          <p:nvPr>
            <p:ph idx="1"/>
          </p:nvPr>
        </p:nvSpPr>
        <p:spPr/>
        <p:txBody>
          <a:bodyPr>
            <a:normAutofit/>
          </a:bodyPr>
          <a:lstStyle/>
          <a:p>
            <a:pPr>
              <a:buNone/>
            </a:pPr>
            <a:r>
              <a:rPr lang="tr-TR" dirty="0" smtClean="0"/>
              <a:t>	Normal bir orkestra, eserleri genel olarak 45-4600 Hz arasındaki frekanslar içinde icra eder.</a:t>
            </a:r>
          </a:p>
          <a:p>
            <a:pPr>
              <a:buNone/>
            </a:pPr>
            <a:r>
              <a:rPr lang="tr-TR" dirty="0" smtClean="0"/>
              <a:t>	</a:t>
            </a:r>
          </a:p>
          <a:p>
            <a:pPr>
              <a:buNone/>
            </a:pPr>
            <a:r>
              <a:rPr lang="tr-TR" dirty="0" smtClean="0"/>
              <a:t>	İnsan konuşmaları ise 100-10000 Hz arasında değişir. (Kadınlar genellikle 150-10000 Hz, erkekler ise 100-8500 Hz arasında konuşurlar. Bas bir erkek sesi ise 60-70 Hz’e kadar inebilir.)</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Nasıl duyarız?</a:t>
            </a:r>
            <a:endParaRPr lang="tr-TR" dirty="0"/>
          </a:p>
        </p:txBody>
      </p:sp>
      <p:sp>
        <p:nvSpPr>
          <p:cNvPr id="3" name="2 İçerik Yer Tutucusu"/>
          <p:cNvSpPr>
            <a:spLocks noGrp="1"/>
          </p:cNvSpPr>
          <p:nvPr>
            <p:ph idx="1"/>
          </p:nvPr>
        </p:nvSpPr>
        <p:spPr>
          <a:xfrm>
            <a:off x="457200" y="1772816"/>
            <a:ext cx="8229600" cy="4353347"/>
          </a:xfrm>
        </p:spPr>
        <p:txBody>
          <a:bodyPr>
            <a:normAutofit/>
          </a:bodyPr>
          <a:lstStyle/>
          <a:p>
            <a:pPr>
              <a:buNone/>
            </a:pPr>
            <a:r>
              <a:rPr lang="tr-TR" dirty="0" smtClean="0"/>
              <a:t>	Sesi asıl algılayan ise beyindir. </a:t>
            </a:r>
          </a:p>
          <a:p>
            <a:pPr>
              <a:buNone/>
            </a:pPr>
            <a:r>
              <a:rPr lang="tr-TR" dirty="0" smtClean="0"/>
              <a:t>	Beyin, önceden duymuş ve sınıflandırmış olduğu seslerle yeni duyduğu sesi karşılaştırır ve onun neyin sesi olduğunu bulmaya çalışır.</a:t>
            </a:r>
          </a:p>
          <a:p>
            <a:pPr>
              <a:buNone/>
            </a:pPr>
            <a:r>
              <a:rPr lang="tr-TR" dirty="0" smtClean="0"/>
              <a:t>	Eğer yepyeni bir sesle karşılaştıysa, benzerlerine göre sınıflandırma yapar (Örnek: “gitar sesine benziyor” der.)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Nasıl duyarız?</a:t>
            </a:r>
            <a:endParaRPr lang="tr-TR" dirty="0"/>
          </a:p>
        </p:txBody>
      </p:sp>
      <p:sp>
        <p:nvSpPr>
          <p:cNvPr id="3" name="2 İçerik Yer Tutucusu"/>
          <p:cNvSpPr>
            <a:spLocks noGrp="1"/>
          </p:cNvSpPr>
          <p:nvPr>
            <p:ph idx="1"/>
          </p:nvPr>
        </p:nvSpPr>
        <p:spPr/>
        <p:txBody>
          <a:bodyPr>
            <a:normAutofit fontScale="92500" lnSpcReduction="20000"/>
          </a:bodyPr>
          <a:lstStyle/>
          <a:p>
            <a:pPr>
              <a:buNone/>
            </a:pPr>
            <a:r>
              <a:rPr lang="tr-TR" dirty="0" smtClean="0"/>
              <a:t>	Beyin, aynı zamanda, iki kulaktan gelen sesleri birleştirerek duyduğu sesin kaynağının konumunu da belirlemeye çalışır.</a:t>
            </a:r>
          </a:p>
          <a:p>
            <a:pPr>
              <a:buNone/>
            </a:pPr>
            <a:r>
              <a:rPr lang="tr-TR" dirty="0" smtClean="0"/>
              <a:t>	Beyin sesi yorumlar. O anki durumumuza, kişisel özelliklerimize göre seslere verdiğimiz tepki değişir.</a:t>
            </a:r>
          </a:p>
          <a:p>
            <a:pPr>
              <a:buNone/>
            </a:pPr>
            <a:r>
              <a:rPr lang="tr-TR" dirty="0" smtClean="0"/>
              <a:t>	Beyin, bir seste eksik olan frekansları tamamlayarak sesin özgün halini algılayabilir. Sözgelimi telefon mikrofonları genellikle alçak frekanstaki sesleri algılayamaz; ama beynimiz bunu tamamlayarak konuşan kişiyi tanır.</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Nasıl duyarız?</a:t>
            </a:r>
            <a:endParaRPr lang="tr-TR" dirty="0"/>
          </a:p>
        </p:txBody>
      </p:sp>
      <p:sp>
        <p:nvSpPr>
          <p:cNvPr id="3" name="2 İçerik Yer Tutucusu"/>
          <p:cNvSpPr>
            <a:spLocks noGrp="1"/>
          </p:cNvSpPr>
          <p:nvPr>
            <p:ph idx="1"/>
          </p:nvPr>
        </p:nvSpPr>
        <p:spPr/>
        <p:txBody>
          <a:bodyPr/>
          <a:lstStyle/>
          <a:p>
            <a:pPr>
              <a:buNone/>
            </a:pPr>
            <a:r>
              <a:rPr lang="tr-TR" dirty="0" smtClean="0"/>
              <a:t>	Genç ve sağlıklı  bir insan yaklaşık 16 Hz ile 20.000 Hz arasındaki frekansları duyar.</a:t>
            </a:r>
          </a:p>
          <a:p>
            <a:pPr>
              <a:buNone/>
            </a:pPr>
            <a:r>
              <a:rPr lang="tr-TR" dirty="0" smtClean="0"/>
              <a:t>	Bu alt ve üst sınırlar kişiden kişiye ve yaşa göre değişebilir.</a:t>
            </a:r>
          </a:p>
          <a:p>
            <a:pPr>
              <a:buNone/>
            </a:pPr>
            <a:r>
              <a:rPr lang="tr-TR" dirty="0" smtClean="0"/>
              <a:t>	16 </a:t>
            </a:r>
            <a:r>
              <a:rPr lang="tr-TR" dirty="0" err="1" smtClean="0"/>
              <a:t>Hz’den</a:t>
            </a:r>
            <a:r>
              <a:rPr lang="tr-TR" dirty="0" smtClean="0"/>
              <a:t> düşük sesleri de duyabilen kişiler vardır. </a:t>
            </a:r>
            <a:r>
              <a:rPr lang="tr-TR" dirty="0" err="1" smtClean="0"/>
              <a:t>Infrasonic</a:t>
            </a:r>
            <a:r>
              <a:rPr lang="tr-TR" dirty="0" smtClean="0"/>
              <a:t> (ses altı) adı verilen bu frekansları kişi tam olarak duyamasa da orada bir sesin varlığını hissedebilir.</a:t>
            </a:r>
            <a:endParaRPr lang="tr-T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Nasıl duyarız?</a:t>
            </a:r>
            <a:endParaRPr lang="tr-TR" dirty="0"/>
          </a:p>
        </p:txBody>
      </p:sp>
      <p:sp>
        <p:nvSpPr>
          <p:cNvPr id="3" name="2 İçerik Yer Tutucusu"/>
          <p:cNvSpPr>
            <a:spLocks noGrp="1"/>
          </p:cNvSpPr>
          <p:nvPr>
            <p:ph idx="1"/>
          </p:nvPr>
        </p:nvSpPr>
        <p:spPr/>
        <p:txBody>
          <a:bodyPr/>
          <a:lstStyle/>
          <a:p>
            <a:pPr>
              <a:buNone/>
            </a:pPr>
            <a:r>
              <a:rPr lang="tr-TR" dirty="0" smtClean="0"/>
              <a:t>	20.000 </a:t>
            </a:r>
            <a:r>
              <a:rPr lang="tr-TR" dirty="0" err="1" smtClean="0"/>
              <a:t>Hz’den</a:t>
            </a:r>
            <a:r>
              <a:rPr lang="tr-TR" dirty="0" smtClean="0"/>
              <a:t> büyük </a:t>
            </a:r>
            <a:r>
              <a:rPr lang="tr-TR" dirty="0" err="1" smtClean="0"/>
              <a:t>ultrasonic</a:t>
            </a:r>
            <a:r>
              <a:rPr lang="tr-TR" dirty="0" smtClean="0"/>
              <a:t> (ses üstü) sesleri ise duyamasak da ısı ya da ağrı olarak hissederiz.</a:t>
            </a:r>
          </a:p>
          <a:p>
            <a:pPr>
              <a:buNone/>
            </a:pPr>
            <a:r>
              <a:rPr lang="tr-TR" dirty="0" smtClean="0"/>
              <a:t>	Çok yüksek frekanstaki sesler ise </a:t>
            </a:r>
            <a:r>
              <a:rPr lang="tr-TR" dirty="0" err="1" smtClean="0"/>
              <a:t>supersonic</a:t>
            </a:r>
            <a:r>
              <a:rPr lang="tr-TR" dirty="0" smtClean="0"/>
              <a:t> olarak adlandırılır.</a:t>
            </a:r>
          </a:p>
          <a:p>
            <a:endParaRPr lang="tr-T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Nasıl duyarız?</a:t>
            </a:r>
            <a:endParaRPr lang="tr-TR" dirty="0"/>
          </a:p>
        </p:txBody>
      </p:sp>
      <p:sp>
        <p:nvSpPr>
          <p:cNvPr id="3" name="2 İçerik Yer Tutucusu"/>
          <p:cNvSpPr>
            <a:spLocks noGrp="1"/>
          </p:cNvSpPr>
          <p:nvPr>
            <p:ph idx="1"/>
          </p:nvPr>
        </p:nvSpPr>
        <p:spPr/>
        <p:txBody>
          <a:bodyPr>
            <a:normAutofit fontScale="92500"/>
          </a:bodyPr>
          <a:lstStyle/>
          <a:p>
            <a:pPr>
              <a:buNone/>
            </a:pPr>
            <a:r>
              <a:rPr lang="tr-TR" dirty="0" smtClean="0"/>
              <a:t>	Normal bir kulağın işitme frekansının 30-15000 Hz olduğu kabul edildiği için teknolojik aygıtlar bu sınırlar içinde ses üretecek şekilde tasarlanırlar. </a:t>
            </a:r>
          </a:p>
          <a:p>
            <a:pPr>
              <a:buNone/>
            </a:pPr>
            <a:r>
              <a:rPr lang="tr-TR" dirty="0" smtClean="0"/>
              <a:t>	Üst frekansların bu şekilde sınırlanması duyarlı kulaklarda bile rahatsızlığa yol açmaz. </a:t>
            </a:r>
          </a:p>
          <a:p>
            <a:pPr>
              <a:buNone/>
            </a:pPr>
            <a:r>
              <a:rPr lang="tr-TR" dirty="0" smtClean="0"/>
              <a:t>	Ayrıca bir de avantajı vardır: gürültü, parazit vb. istenmeyen sesler yüksek frekansa sahiptirler. 15000 Hz sınırlaması sayesinde bu tür sesler kolayca ayıklanabilmektedir.</a:t>
            </a:r>
          </a:p>
          <a:p>
            <a:endParaRPr lang="tr-T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Ses kaynağını konumlandırma</a:t>
            </a:r>
            <a:endParaRPr lang="tr-TR" dirty="0"/>
          </a:p>
        </p:txBody>
      </p:sp>
      <p:sp>
        <p:nvSpPr>
          <p:cNvPr id="3" name="2 İçerik Yer Tutucusu"/>
          <p:cNvSpPr>
            <a:spLocks noGrp="1"/>
          </p:cNvSpPr>
          <p:nvPr>
            <p:ph idx="1"/>
          </p:nvPr>
        </p:nvSpPr>
        <p:spPr/>
        <p:txBody>
          <a:bodyPr>
            <a:normAutofit lnSpcReduction="10000"/>
          </a:bodyPr>
          <a:lstStyle/>
          <a:p>
            <a:pPr>
              <a:buNone/>
            </a:pPr>
            <a:r>
              <a:rPr lang="tr-TR" dirty="0" smtClean="0"/>
              <a:t>	Bir sesin çıkış yönü ile arkası arasında 18 dB; sağ ile sol arasında ise 8 dB’lik bir fark vardır. Bu sayede, sesin kaynağı iki kulağa ulaşan ses dalgalarının arasındaki zaman farkıyla bulunur.</a:t>
            </a:r>
          </a:p>
          <a:p>
            <a:pPr>
              <a:buNone/>
            </a:pPr>
            <a:r>
              <a:rPr lang="tr-TR" dirty="0" smtClean="0"/>
              <a:t>	Ayrıca iki kulağa gelen seslerin şiddet farkı da önemlidir. Kafatası, yanlardan gelen seslerin şiddetini biraz azaltır.</a:t>
            </a:r>
          </a:p>
          <a:p>
            <a:pPr>
              <a:buNone/>
            </a:pPr>
            <a:r>
              <a:rPr lang="tr-TR" dirty="0" smtClean="0"/>
              <a:t>	Kulak, en az 30 mikro-saniyelik (3 saniyenin  100binde biri) zaman farkını algılar. </a:t>
            </a:r>
            <a:endParaRPr lang="tr-T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Seçici algılama</a:t>
            </a:r>
            <a:br>
              <a:rPr lang="tr-TR" b="1" dirty="0" smtClean="0"/>
            </a:br>
            <a:r>
              <a:rPr lang="tr-TR" b="1" dirty="0" smtClean="0"/>
              <a:t>(auditory selectivity)</a:t>
            </a:r>
            <a:endParaRPr lang="tr-TR" b="1" dirty="0"/>
          </a:p>
        </p:txBody>
      </p:sp>
      <p:sp>
        <p:nvSpPr>
          <p:cNvPr id="3" name="2 İçerik Yer Tutucusu"/>
          <p:cNvSpPr>
            <a:spLocks noGrp="1"/>
          </p:cNvSpPr>
          <p:nvPr>
            <p:ph idx="1"/>
          </p:nvPr>
        </p:nvSpPr>
        <p:spPr/>
        <p:txBody>
          <a:bodyPr>
            <a:normAutofit/>
          </a:bodyPr>
          <a:lstStyle/>
          <a:p>
            <a:pPr>
              <a:buNone/>
            </a:pPr>
            <a:r>
              <a:rPr lang="tr-TR" dirty="0" smtClean="0"/>
              <a:t>	</a:t>
            </a:r>
          </a:p>
          <a:p>
            <a:pPr>
              <a:buNone/>
            </a:pPr>
            <a:r>
              <a:rPr lang="tr-TR" dirty="0" smtClean="0"/>
              <a:t>	İnsan, üstüste binen birçok ses içinden sadece birini dinleyebilme özelliğine sahiptir.</a:t>
            </a:r>
          </a:p>
          <a:p>
            <a:pPr>
              <a:buNone/>
            </a:pPr>
            <a:r>
              <a:rPr lang="tr-TR" dirty="0" smtClean="0"/>
              <a:t>	</a:t>
            </a:r>
          </a:p>
          <a:p>
            <a:pPr>
              <a:buNone/>
            </a:pPr>
            <a:r>
              <a:rPr lang="tr-TR" dirty="0" smtClean="0"/>
              <a:t>	Diyelim ki 4 kişi hep birlikte konuşuyor. İnsan bunlardan birini seçip sadece ona “kulak kabartıp” onun konuşmalarını dinleyebilir. </a:t>
            </a:r>
            <a:endParaRPr lang="tr-T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“Binaural unmasking” etkisi</a:t>
            </a:r>
            <a:endParaRPr lang="tr-TR" b="1" dirty="0"/>
          </a:p>
        </p:txBody>
      </p:sp>
      <p:sp>
        <p:nvSpPr>
          <p:cNvPr id="3" name="2 İçerik Yer Tutucusu"/>
          <p:cNvSpPr>
            <a:spLocks noGrp="1"/>
          </p:cNvSpPr>
          <p:nvPr>
            <p:ph idx="1"/>
          </p:nvPr>
        </p:nvSpPr>
        <p:spPr/>
        <p:txBody>
          <a:bodyPr>
            <a:normAutofit fontScale="92500"/>
          </a:bodyPr>
          <a:lstStyle/>
          <a:p>
            <a:pPr>
              <a:buNone/>
            </a:pPr>
            <a:r>
              <a:rPr lang="tr-TR" dirty="0" smtClean="0"/>
              <a:t>	Gürültülü ortamlarda anlamlı sesleri ayırdedebilme yetisidir.</a:t>
            </a:r>
          </a:p>
          <a:p>
            <a:pPr>
              <a:buNone/>
            </a:pPr>
            <a:r>
              <a:rPr lang="tr-TR" dirty="0" smtClean="0"/>
              <a:t>	Bir deney yapılmıştır: Bir kulağa önce bir saf ses verilmiştir. Ardından aynı kulağa, onu bastıracak şiddette bir gürültü gönderilmiştir.</a:t>
            </a:r>
          </a:p>
          <a:p>
            <a:pPr>
              <a:buNone/>
            </a:pPr>
            <a:r>
              <a:rPr lang="tr-TR" dirty="0" smtClean="0"/>
              <a:t>	Daha sonra diğer kulağa, aynı şiddette aynı gürültü verilmiştir. </a:t>
            </a:r>
          </a:p>
          <a:p>
            <a:pPr>
              <a:buNone/>
            </a:pPr>
            <a:r>
              <a:rPr lang="tr-TR" dirty="0" smtClean="0"/>
              <a:t>	Sonuç olarak birinci kulağa verilen ve gürültü ile maskelenmiş olan saf ses, yeniden duyulmuştur.</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“Binaural unmasking” etkisi</a:t>
            </a:r>
            <a:endParaRPr lang="tr-TR" b="1" dirty="0"/>
          </a:p>
        </p:txBody>
      </p:sp>
      <p:sp>
        <p:nvSpPr>
          <p:cNvPr id="3" name="2 İçerik Yer Tutucusu"/>
          <p:cNvSpPr>
            <a:spLocks noGrp="1"/>
          </p:cNvSpPr>
          <p:nvPr>
            <p:ph idx="1"/>
          </p:nvPr>
        </p:nvSpPr>
        <p:spPr/>
        <p:txBody>
          <a:bodyPr>
            <a:normAutofit/>
          </a:bodyPr>
          <a:lstStyle/>
          <a:p>
            <a:pPr>
              <a:buNone/>
            </a:pPr>
            <a:r>
              <a:rPr lang="tr-TR" dirty="0" smtClean="0"/>
              <a:t>	Her iki taraftan gelen gürültü dalgaları birbirini sıfırlamış, böylece saf ses yeniden duyulur hale gelmiştir.</a:t>
            </a:r>
          </a:p>
          <a:p>
            <a:pPr>
              <a:buNone/>
            </a:pPr>
            <a:r>
              <a:rPr lang="tr-TR" dirty="0" smtClean="0"/>
              <a:t>	Tüfek/</a:t>
            </a:r>
            <a:r>
              <a:rPr lang="tr-TR" dirty="0" err="1" smtClean="0"/>
              <a:t>shotgun</a:t>
            </a:r>
            <a:r>
              <a:rPr lang="tr-TR" dirty="0" smtClean="0"/>
              <a:t> mikrofonların yan tarafındaki ses algılayıcılar da aynı işi görürler. Böylece yanlardaki sesler, gürültüler değil, sadece tüfek mikrofonun ucunun yöneldiği yerden gelen sesler kaydedilir.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Sesin özellikleri</a:t>
            </a:r>
            <a:endParaRPr lang="tr-TR" dirty="0"/>
          </a:p>
        </p:txBody>
      </p:sp>
      <p:sp>
        <p:nvSpPr>
          <p:cNvPr id="3" name="2 İçerik Yer Tutucusu"/>
          <p:cNvSpPr>
            <a:spLocks noGrp="1"/>
          </p:cNvSpPr>
          <p:nvPr>
            <p:ph idx="1"/>
          </p:nvPr>
        </p:nvSpPr>
        <p:spPr>
          <a:xfrm>
            <a:off x="457200" y="1600201"/>
            <a:ext cx="8229600" cy="1396752"/>
          </a:xfrm>
        </p:spPr>
        <p:txBody>
          <a:bodyPr>
            <a:normAutofit fontScale="70000" lnSpcReduction="20000"/>
          </a:bodyPr>
          <a:lstStyle/>
          <a:p>
            <a:pPr>
              <a:buNone/>
            </a:pPr>
            <a:r>
              <a:rPr lang="tr-TR" dirty="0" smtClean="0"/>
              <a:t>Bu </a:t>
            </a:r>
            <a:r>
              <a:rPr lang="tr-TR" dirty="0" smtClean="0"/>
              <a:t>dalganın çeşitli özellikleri vardır.</a:t>
            </a:r>
          </a:p>
          <a:p>
            <a:r>
              <a:rPr lang="tr-TR" dirty="0" smtClean="0"/>
              <a:t>Dalga </a:t>
            </a:r>
            <a:r>
              <a:rPr lang="tr-TR" dirty="0" smtClean="0"/>
              <a:t>boyu</a:t>
            </a:r>
          </a:p>
          <a:p>
            <a:r>
              <a:rPr lang="tr-TR" dirty="0" smtClean="0"/>
              <a:t>Frekans</a:t>
            </a:r>
            <a:endParaRPr lang="tr-TR" dirty="0" smtClean="0"/>
          </a:p>
          <a:p>
            <a:r>
              <a:rPr lang="tr-TR" dirty="0" smtClean="0"/>
              <a:t>Genlik</a:t>
            </a:r>
            <a:endParaRPr lang="tr-TR" dirty="0"/>
          </a:p>
        </p:txBody>
      </p:sp>
      <p:pic>
        <p:nvPicPr>
          <p:cNvPr id="4" name="3 Resim" descr="ses.jpg"/>
          <p:cNvPicPr>
            <a:picLocks noChangeAspect="1"/>
          </p:cNvPicPr>
          <p:nvPr/>
        </p:nvPicPr>
        <p:blipFill>
          <a:blip r:embed="rId2" cstate="print"/>
          <a:stretch>
            <a:fillRect/>
          </a:stretch>
        </p:blipFill>
        <p:spPr>
          <a:xfrm>
            <a:off x="2051720" y="2780928"/>
            <a:ext cx="4816872" cy="3617778"/>
          </a:xfrm>
          <a:prstGeom prst="rect">
            <a:avLst/>
          </a:prstGeom>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Akustik</a:t>
            </a:r>
            <a:endParaRPr lang="tr-TR" dirty="0"/>
          </a:p>
        </p:txBody>
      </p:sp>
      <p:sp>
        <p:nvSpPr>
          <p:cNvPr id="3" name="2 İçerik Yer Tutucusu"/>
          <p:cNvSpPr>
            <a:spLocks noGrp="1"/>
          </p:cNvSpPr>
          <p:nvPr>
            <p:ph idx="1"/>
          </p:nvPr>
        </p:nvSpPr>
        <p:spPr/>
        <p:txBody>
          <a:bodyPr>
            <a:normAutofit fontScale="92500"/>
          </a:bodyPr>
          <a:lstStyle/>
          <a:p>
            <a:pPr>
              <a:buNone/>
            </a:pPr>
            <a:r>
              <a:rPr lang="tr-TR" dirty="0" smtClean="0"/>
              <a:t>	</a:t>
            </a:r>
            <a:r>
              <a:rPr lang="tr-TR" b="1" dirty="0" smtClean="0"/>
              <a:t>Sesin perdelenmesi (</a:t>
            </a:r>
            <a:r>
              <a:rPr lang="tr-TR" b="1" dirty="0" err="1" smtClean="0"/>
              <a:t>masking</a:t>
            </a:r>
            <a:r>
              <a:rPr lang="tr-TR" b="1" dirty="0" smtClean="0"/>
              <a:t>)</a:t>
            </a:r>
          </a:p>
          <a:p>
            <a:pPr>
              <a:buNone/>
            </a:pPr>
            <a:r>
              <a:rPr lang="tr-TR" b="1" dirty="0" smtClean="0"/>
              <a:t>	</a:t>
            </a:r>
            <a:r>
              <a:rPr lang="tr-TR" dirty="0" smtClean="0"/>
              <a:t>İki ayrı kaynaktan çıkan ve farklı frekanslarda olan iki ayrı sesin zayıf olanı güçlü olan tarafından örtüldüğünde, ses perdelenmiş olur.</a:t>
            </a:r>
          </a:p>
          <a:p>
            <a:pPr>
              <a:buNone/>
            </a:pPr>
            <a:r>
              <a:rPr lang="tr-TR" dirty="0" smtClean="0"/>
              <a:t>	Yüksek frekanslı sesler aynı şiddette gelen düşük frekanslı seslere göre daha güçlüymüş gibi duyulur.</a:t>
            </a:r>
          </a:p>
          <a:p>
            <a:pPr>
              <a:buNone/>
            </a:pPr>
            <a:r>
              <a:rPr lang="tr-TR" dirty="0" smtClean="0"/>
              <a:t>	Ama düşük frekanslı sesin genliği yükseltilirse, bu kez yüksek frekanslı ses zar zor duyulmaya başlar.</a:t>
            </a:r>
          </a:p>
          <a:p>
            <a:pPr>
              <a:buNone/>
            </a:pPr>
            <a:endParaRPr lang="tr-TR" dirty="0" smtClean="0"/>
          </a:p>
          <a:p>
            <a:pPr>
              <a:buNone/>
            </a:pPr>
            <a:endParaRPr lang="tr-T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KAYNAKÇA</a:t>
            </a:r>
            <a:endParaRPr lang="tr-TR" dirty="0"/>
          </a:p>
        </p:txBody>
      </p:sp>
      <p:sp>
        <p:nvSpPr>
          <p:cNvPr id="3" name="2 İçerik Yer Tutucusu"/>
          <p:cNvSpPr>
            <a:spLocks noGrp="1"/>
          </p:cNvSpPr>
          <p:nvPr>
            <p:ph idx="1"/>
          </p:nvPr>
        </p:nvSpPr>
        <p:spPr>
          <a:xfrm>
            <a:off x="457200" y="1340768"/>
            <a:ext cx="8229600" cy="4785395"/>
          </a:xfrm>
        </p:spPr>
        <p:txBody>
          <a:bodyPr>
            <a:normAutofit fontScale="92500" lnSpcReduction="10000"/>
          </a:bodyPr>
          <a:lstStyle/>
          <a:p>
            <a:pPr>
              <a:buNone/>
            </a:pPr>
            <a:r>
              <a:rPr lang="tr-TR" dirty="0" smtClean="0"/>
              <a:t>	</a:t>
            </a:r>
          </a:p>
          <a:p>
            <a:pPr>
              <a:buNone/>
            </a:pPr>
            <a:r>
              <a:rPr lang="tr-TR" dirty="0" smtClean="0"/>
              <a:t>	Mustafa Sözen, Sinemada Ses Kullanımı, Detay Yayıncılık, Ankara, 2003.</a:t>
            </a:r>
          </a:p>
          <a:p>
            <a:pPr>
              <a:buNone/>
            </a:pPr>
            <a:endParaRPr lang="tr-TR" dirty="0" smtClean="0"/>
          </a:p>
          <a:p>
            <a:pPr>
              <a:buNone/>
            </a:pPr>
            <a:r>
              <a:rPr lang="tr-TR" dirty="0" smtClean="0"/>
              <a:t>	Ufuk Önen, Ses Kayıt ve Müzik Teknolojileri, Çitlembik Yayınları, İstanbul, 5. Basım, 2011.</a:t>
            </a:r>
          </a:p>
          <a:p>
            <a:pPr>
              <a:buNone/>
            </a:pPr>
            <a:endParaRPr lang="tr-TR" dirty="0" smtClean="0"/>
          </a:p>
          <a:p>
            <a:pPr>
              <a:buNone/>
            </a:pPr>
            <a:r>
              <a:rPr lang="tr-TR" dirty="0" smtClean="0"/>
              <a:t>	Prof. Dr. Selahattin Yıldız (ed.), Sinema Dili (Beyazperdeyi Yaratanlar), Su Yayınevi, İstanbul, 2014</a:t>
            </a:r>
          </a:p>
          <a:p>
            <a:pPr>
              <a:buNone/>
            </a:pP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Sesin özellikleri</a:t>
            </a:r>
            <a:endParaRPr lang="tr-TR" dirty="0"/>
          </a:p>
        </p:txBody>
      </p:sp>
      <p:sp>
        <p:nvSpPr>
          <p:cNvPr id="3" name="Content Placeholder 2"/>
          <p:cNvSpPr>
            <a:spLocks noGrp="1"/>
          </p:cNvSpPr>
          <p:nvPr>
            <p:ph idx="1"/>
          </p:nvPr>
        </p:nvSpPr>
        <p:spPr>
          <a:xfrm>
            <a:off x="457200" y="1412777"/>
            <a:ext cx="8229600" cy="3168351"/>
          </a:xfrm>
        </p:spPr>
        <p:txBody>
          <a:bodyPr>
            <a:normAutofit lnSpcReduction="10000"/>
          </a:bodyPr>
          <a:lstStyle/>
          <a:p>
            <a:pPr>
              <a:buNone/>
            </a:pPr>
            <a:r>
              <a:rPr lang="tr-TR" dirty="0" smtClean="0"/>
              <a:t>	</a:t>
            </a:r>
            <a:r>
              <a:rPr lang="tr-TR" b="1" dirty="0" smtClean="0"/>
              <a:t>Dalga boyu</a:t>
            </a:r>
          </a:p>
          <a:p>
            <a:pPr>
              <a:buNone/>
            </a:pPr>
            <a:r>
              <a:rPr lang="tr-TR" dirty="0" smtClean="0"/>
              <a:t>	</a:t>
            </a:r>
            <a:endParaRPr lang="tr-TR" dirty="0" smtClean="0"/>
          </a:p>
          <a:p>
            <a:pPr>
              <a:buNone/>
            </a:pPr>
            <a:r>
              <a:rPr lang="tr-TR" dirty="0" smtClean="0"/>
              <a:t>	</a:t>
            </a:r>
            <a:r>
              <a:rPr lang="tr-TR" dirty="0" smtClean="0"/>
              <a:t>İki </a:t>
            </a:r>
            <a:r>
              <a:rPr lang="tr-TR" dirty="0" smtClean="0"/>
              <a:t>sinüs dalgası arasındaki mesafedir.</a:t>
            </a:r>
          </a:p>
          <a:p>
            <a:pPr>
              <a:buNone/>
            </a:pPr>
            <a:r>
              <a:rPr lang="tr-TR" dirty="0" smtClean="0"/>
              <a:t>	Dalga üzerinde özdeş davranan herhangi iki nokta arasındaki minimum mesafe ölçülerek hesaplanır.</a:t>
            </a:r>
          </a:p>
          <a:p>
            <a:pPr>
              <a:buNone/>
            </a:pP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Sesin özellikleri</a:t>
            </a:r>
            <a:endParaRPr lang="tr-TR" dirty="0"/>
          </a:p>
        </p:txBody>
      </p:sp>
      <p:sp>
        <p:nvSpPr>
          <p:cNvPr id="3" name="2 İçerik Yer Tutucusu"/>
          <p:cNvSpPr>
            <a:spLocks noGrp="1"/>
          </p:cNvSpPr>
          <p:nvPr>
            <p:ph idx="1"/>
          </p:nvPr>
        </p:nvSpPr>
        <p:spPr>
          <a:xfrm>
            <a:off x="457200" y="1412776"/>
            <a:ext cx="8229600" cy="2736303"/>
          </a:xfrm>
        </p:spPr>
        <p:txBody>
          <a:bodyPr>
            <a:normAutofit fontScale="85000" lnSpcReduction="10000"/>
          </a:bodyPr>
          <a:lstStyle/>
          <a:p>
            <a:pPr>
              <a:buNone/>
            </a:pPr>
            <a:r>
              <a:rPr lang="tr-TR" sz="3800" dirty="0" smtClean="0"/>
              <a:t>	</a:t>
            </a:r>
            <a:r>
              <a:rPr lang="tr-TR" sz="3800" b="1" dirty="0" smtClean="0"/>
              <a:t>Frekans  (Sıklık)</a:t>
            </a:r>
          </a:p>
          <a:p>
            <a:pPr>
              <a:buNone/>
            </a:pPr>
            <a:r>
              <a:rPr lang="tr-TR" dirty="0" smtClean="0"/>
              <a:t>	Dalganın bir saniye içinde oluşturduğu genleşme ve sıkışma, yani titreşim sayısıdır.</a:t>
            </a:r>
          </a:p>
          <a:p>
            <a:pPr>
              <a:buNone/>
            </a:pPr>
            <a:r>
              <a:rPr lang="tr-TR" dirty="0" smtClean="0"/>
              <a:t>	Ölçü birimi Hertz’dir (Hz). </a:t>
            </a:r>
          </a:p>
          <a:p>
            <a:pPr>
              <a:buNone/>
            </a:pPr>
            <a:r>
              <a:rPr lang="tr-TR" dirty="0" smtClean="0"/>
              <a:t>	Frekans, sesin tonunu belirler. Titreşim sayısı arttıkça (Hz yükseldikçe) ses tizleşir; azaldıkça pestleşir.</a:t>
            </a:r>
            <a:endParaRPr lang="tr-TR" dirty="0"/>
          </a:p>
        </p:txBody>
      </p:sp>
      <p:pic>
        <p:nvPicPr>
          <p:cNvPr id="5" name="4 Resim" descr="frekans.jpg"/>
          <p:cNvPicPr>
            <a:picLocks noChangeAspect="1"/>
          </p:cNvPicPr>
          <p:nvPr/>
        </p:nvPicPr>
        <p:blipFill>
          <a:blip r:embed="rId2" cstate="print"/>
          <a:stretch>
            <a:fillRect/>
          </a:stretch>
        </p:blipFill>
        <p:spPr>
          <a:xfrm>
            <a:off x="1691680" y="4149080"/>
            <a:ext cx="5273948" cy="2349579"/>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Sesin özellikleri / Frekans</a:t>
            </a:r>
            <a:endParaRPr lang="tr-TR" dirty="0"/>
          </a:p>
        </p:txBody>
      </p:sp>
      <p:sp>
        <p:nvSpPr>
          <p:cNvPr id="3" name="Content Placeholder 2"/>
          <p:cNvSpPr>
            <a:spLocks noGrp="1"/>
          </p:cNvSpPr>
          <p:nvPr>
            <p:ph idx="1"/>
          </p:nvPr>
        </p:nvSpPr>
        <p:spPr/>
        <p:txBody>
          <a:bodyPr/>
          <a:lstStyle/>
          <a:p>
            <a:pPr>
              <a:buNone/>
            </a:pPr>
            <a:r>
              <a:rPr lang="tr-TR" dirty="0" smtClean="0"/>
              <a:t>	</a:t>
            </a:r>
          </a:p>
          <a:p>
            <a:pPr>
              <a:buNone/>
            </a:pPr>
            <a:r>
              <a:rPr lang="tr-TR" dirty="0" smtClean="0"/>
              <a:t>	Birbirinin iki katı olan frekanslar, aynı sesi verirler. Tek fark, daha yüksek frekansta olanın daha tiz olmasıdır.</a:t>
            </a:r>
          </a:p>
          <a:p>
            <a:pPr>
              <a:buNone/>
            </a:pPr>
            <a:r>
              <a:rPr lang="tr-TR" dirty="0" smtClean="0"/>
              <a:t>	Sözgelimi 1000 Hz ile 2000 Hz, aynı sestir; sadece ikincisi bir oktav (8 nota) daha yüksektir.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Sesin özellikleri / Frekans</a:t>
            </a:r>
            <a:endParaRPr lang="tr-TR" dirty="0"/>
          </a:p>
        </p:txBody>
      </p:sp>
      <p:sp>
        <p:nvSpPr>
          <p:cNvPr id="3" name="Content Placeholder 2"/>
          <p:cNvSpPr>
            <a:spLocks noGrp="1"/>
          </p:cNvSpPr>
          <p:nvPr>
            <p:ph idx="1"/>
          </p:nvPr>
        </p:nvSpPr>
        <p:spPr/>
        <p:txBody>
          <a:bodyPr>
            <a:normAutofit fontScale="77500" lnSpcReduction="20000"/>
          </a:bodyPr>
          <a:lstStyle/>
          <a:p>
            <a:pPr>
              <a:buNone/>
            </a:pPr>
            <a:r>
              <a:rPr lang="tr-TR" dirty="0" smtClean="0"/>
              <a:t>	Frekansa ilişkin bu özellikler, düzenli bir frekansa sahip sesler (basit frekanslı sesler) için geçerlidir.</a:t>
            </a:r>
          </a:p>
          <a:p>
            <a:pPr>
              <a:buNone/>
            </a:pPr>
            <a:r>
              <a:rPr lang="tr-TR" dirty="0" smtClean="0"/>
              <a:t>	</a:t>
            </a:r>
          </a:p>
          <a:p>
            <a:pPr>
              <a:buNone/>
            </a:pPr>
            <a:r>
              <a:rPr lang="tr-TR" dirty="0" smtClean="0"/>
              <a:t>	Frekansa göre ses türleri:</a:t>
            </a:r>
          </a:p>
          <a:p>
            <a:pPr>
              <a:buNone/>
            </a:pPr>
            <a:r>
              <a:rPr lang="tr-TR" dirty="0" smtClean="0"/>
              <a:t>	1. Düzgün ses (Düzenli frekans): Periyodik ve düzenli titreşimlere sahiptir.</a:t>
            </a:r>
          </a:p>
          <a:p>
            <a:pPr>
              <a:buNone/>
            </a:pPr>
            <a:r>
              <a:rPr lang="tr-TR" dirty="0" smtClean="0"/>
              <a:t>	Düzgün ses de ikiye ayrılır: </a:t>
            </a:r>
          </a:p>
          <a:p>
            <a:pPr>
              <a:buNone/>
            </a:pPr>
            <a:r>
              <a:rPr lang="tr-TR" dirty="0" smtClean="0"/>
              <a:t>		a) Temel (Saf) ses: Titreşimleri basit bir sinüs eğrisi karakteri taşır. Sabit salınımlı tekdüze bir sestir. Doğada bulunmaz. Diyapazon vb. araçlarla üretilir.</a:t>
            </a:r>
          </a:p>
          <a:p>
            <a:pPr>
              <a:buNone/>
            </a:pPr>
            <a:r>
              <a:rPr lang="tr-TR" dirty="0" smtClean="0"/>
              <a:t>		b) Karmaşık ses: Salınımı zaman içinde değişimler gösterir. Aslında basit salınımlı seslerin birleşiminden oluşur.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Sesin özellikleri / Frekans</a:t>
            </a:r>
            <a:endParaRPr lang="tr-TR" dirty="0"/>
          </a:p>
        </p:txBody>
      </p:sp>
      <p:sp>
        <p:nvSpPr>
          <p:cNvPr id="3" name="Content Placeholder 2"/>
          <p:cNvSpPr>
            <a:spLocks noGrp="1"/>
          </p:cNvSpPr>
          <p:nvPr>
            <p:ph idx="1"/>
          </p:nvPr>
        </p:nvSpPr>
        <p:spPr>
          <a:xfrm>
            <a:off x="457200" y="1600201"/>
            <a:ext cx="8229600" cy="2116831"/>
          </a:xfrm>
        </p:spPr>
        <p:txBody>
          <a:bodyPr>
            <a:normAutofit fontScale="92500" lnSpcReduction="10000"/>
          </a:bodyPr>
          <a:lstStyle/>
          <a:p>
            <a:pPr>
              <a:buNone/>
            </a:pPr>
            <a:r>
              <a:rPr lang="tr-TR" dirty="0" smtClean="0"/>
              <a:t>	</a:t>
            </a:r>
            <a:r>
              <a:rPr lang="tr-TR" sz="2700" dirty="0" smtClean="0"/>
              <a:t>2. Gürültü (Düzensiz frekans): Titreşimler periyodik değildir. Sözgelimi ilk titreşim 1/500, ikincisi 1/400, üçüncüsü 1/485 saniyedir.</a:t>
            </a:r>
          </a:p>
          <a:p>
            <a:pPr>
              <a:buNone/>
            </a:pPr>
            <a:r>
              <a:rPr lang="tr-TR" sz="2700" dirty="0" smtClean="0"/>
              <a:t>	3. Patlama: Kısa süreli hızlı bir hava yoğunlaşması sonucu oluşup kulağımıza çarpan ses.</a:t>
            </a:r>
            <a:endParaRPr lang="tr-TR" sz="2700" dirty="0"/>
          </a:p>
        </p:txBody>
      </p:sp>
      <p:pic>
        <p:nvPicPr>
          <p:cNvPr id="5" name="4 Resim" descr="ritmik gurultulu.jpg"/>
          <p:cNvPicPr>
            <a:picLocks noChangeAspect="1"/>
          </p:cNvPicPr>
          <p:nvPr/>
        </p:nvPicPr>
        <p:blipFill>
          <a:blip r:embed="rId2" cstate="print"/>
          <a:stretch>
            <a:fillRect/>
          </a:stretch>
        </p:blipFill>
        <p:spPr>
          <a:xfrm>
            <a:off x="2195736" y="3645024"/>
            <a:ext cx="4855096" cy="2927964"/>
          </a:xfrm>
          <a:prstGeom prst="rect">
            <a:avLst/>
          </a:prstGeom>
        </p:spPr>
      </p:pic>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560</TotalTime>
  <Words>126</Words>
  <Application>Microsoft Office PowerPoint</Application>
  <PresentationFormat>Ekran Gösterisi (4:3)</PresentationFormat>
  <Paragraphs>199</Paragraphs>
  <Slides>41</Slides>
  <Notes>0</Notes>
  <HiddenSlides>0</HiddenSlides>
  <MMClips>0</MMClips>
  <ScaleCrop>false</ScaleCrop>
  <HeadingPairs>
    <vt:vector size="4" baseType="variant">
      <vt:variant>
        <vt:lpstr>Tema</vt:lpstr>
      </vt:variant>
      <vt:variant>
        <vt:i4>1</vt:i4>
      </vt:variant>
      <vt:variant>
        <vt:lpstr>Slayt Başlıkları</vt:lpstr>
      </vt:variant>
      <vt:variant>
        <vt:i4>41</vt:i4>
      </vt:variant>
    </vt:vector>
  </HeadingPairs>
  <TitlesOfParts>
    <vt:vector size="42" baseType="lpstr">
      <vt:lpstr>Ofis Teması</vt:lpstr>
      <vt:lpstr>Ses ve Özellikleri</vt:lpstr>
      <vt:lpstr>Ses nedir?</vt:lpstr>
      <vt:lpstr>Ses nedir?</vt:lpstr>
      <vt:lpstr>Sesin özellikleri</vt:lpstr>
      <vt:lpstr>Sesin özellikleri</vt:lpstr>
      <vt:lpstr>Sesin özellikleri</vt:lpstr>
      <vt:lpstr>Sesin özellikleri / Frekans</vt:lpstr>
      <vt:lpstr>Sesin özellikleri / Frekans</vt:lpstr>
      <vt:lpstr>Sesin özellikleri / Frekans</vt:lpstr>
      <vt:lpstr>Sesin özellikleri</vt:lpstr>
      <vt:lpstr>Sesin özellikleri / Genlik</vt:lpstr>
      <vt:lpstr>Sesin özellikleri / Genlik</vt:lpstr>
      <vt:lpstr>Sesin özellikleri</vt:lpstr>
      <vt:lpstr>Sesin özellikleri</vt:lpstr>
      <vt:lpstr>Sesleri birbirinden ayırmak</vt:lpstr>
      <vt:lpstr>Sesleri birbirinden ayırmak</vt:lpstr>
      <vt:lpstr>Sesleri birbirinden ayırmak</vt:lpstr>
      <vt:lpstr>Sesleri birbirinden ayırmak</vt:lpstr>
      <vt:lpstr>Sesleri birbirinden ayırmak</vt:lpstr>
      <vt:lpstr>Sesleri birbirinden ayırmak</vt:lpstr>
      <vt:lpstr>Sesleri birbirinden ayırmak</vt:lpstr>
      <vt:lpstr>Sesleri birbirinden ayırmak</vt:lpstr>
      <vt:lpstr>Ses grupları</vt:lpstr>
      <vt:lpstr>Ses grupları</vt:lpstr>
      <vt:lpstr>Ses grupları</vt:lpstr>
      <vt:lpstr>Ses grupları</vt:lpstr>
      <vt:lpstr>Ses grupları</vt:lpstr>
      <vt:lpstr>Nasıl duyarız?</vt:lpstr>
      <vt:lpstr>Nasıl duyarız?</vt:lpstr>
      <vt:lpstr>Nasıl duyarız?</vt:lpstr>
      <vt:lpstr>Nasıl duyarız?</vt:lpstr>
      <vt:lpstr>Nasıl duyarız?</vt:lpstr>
      <vt:lpstr>Nasıl duyarız?</vt:lpstr>
      <vt:lpstr>Nasıl duyarız?</vt:lpstr>
      <vt:lpstr>Nasıl duyarız?</vt:lpstr>
      <vt:lpstr>Ses kaynağını konumlandırma</vt:lpstr>
      <vt:lpstr>Seçici algılama (auditory selectivity)</vt:lpstr>
      <vt:lpstr>“Binaural unmasking” etkisi</vt:lpstr>
      <vt:lpstr>“Binaural unmasking” etkisi</vt:lpstr>
      <vt:lpstr>Akustik</vt:lpstr>
      <vt:lpstr>KAYNAKÇA</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Sinemada Ses</dc:title>
  <dc:creator>hp</dc:creator>
  <cp:lastModifiedBy>IGOKGUCU</cp:lastModifiedBy>
  <cp:revision>289</cp:revision>
  <dcterms:created xsi:type="dcterms:W3CDTF">2014-12-08T00:08:49Z</dcterms:created>
  <dcterms:modified xsi:type="dcterms:W3CDTF">2018-07-11T14:39:27Z</dcterms:modified>
</cp:coreProperties>
</file>