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KARBONHİDRAT METABOLİZMASI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320 BİYOKİMYA II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Glikojenez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Glikojenolizin</a:t>
            </a:r>
            <a:r>
              <a:rPr lang="en-US" dirty="0" smtClean="0"/>
              <a:t> </a:t>
            </a:r>
            <a:r>
              <a:rPr lang="en-US" dirty="0" err="1" smtClean="0"/>
              <a:t>Kontrolü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Glikojene ve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glikojenoliz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birbirinden farklı iki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metabolik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yoldur ve asla aynı anda cereyan etmezler. </a:t>
            </a:r>
          </a:p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Yani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glikojenez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olurken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glikojenoliz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durur,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glikojenoliz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olurken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glikojenez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durur. </a:t>
            </a:r>
          </a:p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Bu olaylar hormonlar tarafından kontrol edilir. </a:t>
            </a:r>
          </a:p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Bu kontrolde  iki önemli enzimin, </a:t>
            </a:r>
          </a:p>
          <a:p>
            <a:pPr>
              <a:buFont typeface="Wingdings 2" charset="0"/>
              <a:buNone/>
            </a:pP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			-</a:t>
            </a:r>
            <a:r>
              <a:rPr lang="tr-TR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glikojenezde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,  glikojen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sentazın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</a:p>
          <a:p>
            <a:pPr>
              <a:buFont typeface="Wingdings 2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		-</a:t>
            </a:r>
            <a:r>
              <a:rPr lang="tr-TR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glikojenolizde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ise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fosforilaz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enziminin </a:t>
            </a:r>
          </a:p>
          <a:p>
            <a:pPr>
              <a:buFont typeface="Wingdings 2" charset="0"/>
              <a:buNone/>
            </a:pP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aktivitelerinin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kovalan modifikasyon ve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allosterik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olarak 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kontrolü beraberce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ancak birbirinin tersi olacak biçimde gerçekleşir.</a:t>
            </a:r>
          </a:p>
        </p:txBody>
      </p:sp>
    </p:spTree>
    <p:extLst>
      <p:ext uri="{BB962C8B-B14F-4D97-AF65-F5344CB8AC3E}">
        <p14:creationId xmlns:p14="http://schemas.microsoft.com/office/powerpoint/2010/main" val="397104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Hormonal </a:t>
            </a:r>
            <a:r>
              <a:rPr lang="en-US" dirty="0" err="1" smtClean="0"/>
              <a:t>Kontrol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Glukagon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ve epinefrin, hücre içi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cAMP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konsantrasyonunu artırırken, insülin azaltır.</a:t>
            </a:r>
          </a:p>
          <a:p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Glukagon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ve epinefrin ile artan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cAMP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  <a:p>
            <a:pPr>
              <a:buFont typeface="Wingdings 2" charset="0"/>
              <a:buNone/>
            </a:pP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    - glikojen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fosforilazı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aktive ederken, </a:t>
            </a:r>
          </a:p>
          <a:p>
            <a:pPr>
              <a:buFont typeface="Wingdings 2" charset="0"/>
              <a:buNone/>
            </a:pP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    - glikojen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sentazı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inhibe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eder. </a:t>
            </a:r>
          </a:p>
          <a:p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Yani 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glikojenezi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yavaşlatırken,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glikojenolizi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hızlandırır. </a:t>
            </a:r>
          </a:p>
          <a:p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İnsülin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salımında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 ise, tam tersine,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glikojenez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hızlanırken,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glikojenolizi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yavaşlar.</a:t>
            </a:r>
          </a:p>
          <a:p>
            <a:endParaRPr lang="tr-TR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515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Hormonal </a:t>
            </a:r>
            <a:r>
              <a:rPr lang="en-US" dirty="0" err="1"/>
              <a:t>Kontrol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Glikojen metabolizmasında etkili hormonlardan epinefrin kas faaliyeti sırasında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adrenel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modülladan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salgılanır. </a:t>
            </a:r>
          </a:p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Epinefrin </a:t>
            </a:r>
          </a:p>
          <a:p>
            <a:pPr>
              <a:buFont typeface="Wingdings 2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	 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- kaslarda çok, </a:t>
            </a:r>
          </a:p>
          <a:p>
            <a:pPr>
              <a:buFont typeface="Wingdings 2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		-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karaciğerde az </a:t>
            </a:r>
          </a:p>
          <a:p>
            <a:pPr>
              <a:buFont typeface="Wingdings 2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olmak üzere glikojen yıkımını hızlandırır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Karaciğer, bir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peptit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hormonu olan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glukagona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daha fazla duyarlıdır.</a:t>
            </a:r>
          </a:p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Epinefrin ve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glukagon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hedef hücreye giremez.</a:t>
            </a:r>
          </a:p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Hücre zarındaki reseptörlerine bağlanarak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adenilat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siklazı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aktive ederler. 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551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Heksozların</a:t>
            </a:r>
            <a:r>
              <a:rPr lang="en-US" dirty="0" smtClean="0"/>
              <a:t> </a:t>
            </a:r>
            <a:r>
              <a:rPr lang="en-US" dirty="0" err="1" smtClean="0"/>
              <a:t>Metabolizması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tr-TR" sz="2800" dirty="0">
                <a:solidFill>
                  <a:srgbClr val="000000"/>
                </a:solidFill>
                <a:latin typeface="Arial" charset="0"/>
                <a:cs typeface="Arial" charset="0"/>
              </a:rPr>
              <a:t>Diyetle doğrudan alınan veya diğer karbonhidratların </a:t>
            </a:r>
            <a:r>
              <a:rPr lang="tr-TR" sz="2800" dirty="0" err="1">
                <a:solidFill>
                  <a:srgbClr val="000000"/>
                </a:solidFill>
                <a:latin typeface="Arial" charset="0"/>
                <a:cs typeface="Arial" charset="0"/>
              </a:rPr>
              <a:t>barsakta</a:t>
            </a:r>
            <a:r>
              <a:rPr lang="tr-TR" sz="2800" dirty="0">
                <a:solidFill>
                  <a:srgbClr val="000000"/>
                </a:solidFill>
                <a:latin typeface="Arial" charset="0"/>
                <a:cs typeface="Arial" charset="0"/>
              </a:rPr>
              <a:t> parçalanması sonucu oluşan </a:t>
            </a:r>
            <a:r>
              <a:rPr lang="tr-TR" sz="2800" dirty="0" err="1">
                <a:solidFill>
                  <a:srgbClr val="000000"/>
                </a:solidFill>
                <a:latin typeface="Arial" charset="0"/>
                <a:cs typeface="Arial" charset="0"/>
              </a:rPr>
              <a:t>heksozlar</a:t>
            </a:r>
            <a:r>
              <a:rPr lang="tr-TR" sz="28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tr-TR" sz="28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fruktoz</a:t>
            </a:r>
            <a:r>
              <a:rPr lang="tr-TR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tr-TR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ve </a:t>
            </a:r>
            <a:r>
              <a:rPr lang="tr-TR" sz="2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galaktoz</a:t>
            </a:r>
            <a:r>
              <a:rPr lang="ja-JP" altLang="tr-TR" sz="2800" dirty="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tr-TR" sz="2800" dirty="0">
                <a:solidFill>
                  <a:srgbClr val="000000"/>
                </a:solidFill>
                <a:latin typeface="Arial" charset="0"/>
                <a:cs typeface="Arial" charset="0"/>
              </a:rPr>
              <a:t>dur. </a:t>
            </a:r>
          </a:p>
          <a:p>
            <a:pPr>
              <a:buFontTx/>
              <a:buNone/>
            </a:pPr>
            <a:endParaRPr lang="tr-TR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tr-TR" sz="2800" dirty="0">
                <a:solidFill>
                  <a:srgbClr val="000000"/>
                </a:solidFill>
                <a:latin typeface="Arial" charset="0"/>
                <a:cs typeface="Arial" charset="0"/>
              </a:rPr>
              <a:t>Bu iki </a:t>
            </a:r>
            <a:r>
              <a:rPr lang="tr-TR" sz="2800" dirty="0" err="1">
                <a:solidFill>
                  <a:srgbClr val="000000"/>
                </a:solidFill>
                <a:latin typeface="Arial" charset="0"/>
                <a:cs typeface="Arial" charset="0"/>
              </a:rPr>
              <a:t>monosakkarid</a:t>
            </a:r>
            <a:r>
              <a:rPr lang="tr-TR" sz="2800" dirty="0">
                <a:solidFill>
                  <a:srgbClr val="000000"/>
                </a:solidFill>
                <a:latin typeface="Arial" charset="0"/>
                <a:cs typeface="Arial" charset="0"/>
              </a:rPr>
              <a:t> organizmada </a:t>
            </a:r>
            <a:r>
              <a:rPr lang="tr-TR" sz="2800" dirty="0" err="1">
                <a:solidFill>
                  <a:srgbClr val="000000"/>
                </a:solidFill>
                <a:latin typeface="Arial" charset="0"/>
                <a:cs typeface="Arial" charset="0"/>
              </a:rPr>
              <a:t>glukoz</a:t>
            </a:r>
            <a:r>
              <a:rPr lang="tr-TR" sz="28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Arial" charset="0"/>
                <a:cs typeface="Arial" charset="0"/>
              </a:rPr>
              <a:t>metabolitlerine</a:t>
            </a:r>
            <a:r>
              <a:rPr lang="tr-TR" sz="2800" dirty="0">
                <a:solidFill>
                  <a:srgbClr val="000000"/>
                </a:solidFill>
                <a:latin typeface="Arial" charset="0"/>
                <a:cs typeface="Arial" charset="0"/>
              </a:rPr>
              <a:t> dönüşmek suretiyle </a:t>
            </a:r>
            <a:r>
              <a:rPr lang="tr-TR" sz="2800" dirty="0" err="1">
                <a:solidFill>
                  <a:srgbClr val="000000"/>
                </a:solidFill>
                <a:latin typeface="Arial" charset="0"/>
                <a:cs typeface="Arial" charset="0"/>
              </a:rPr>
              <a:t>metabolize</a:t>
            </a:r>
            <a:r>
              <a:rPr lang="tr-TR" sz="2800" dirty="0">
                <a:solidFill>
                  <a:srgbClr val="000000"/>
                </a:solidFill>
                <a:latin typeface="Arial" charset="0"/>
                <a:cs typeface="Arial" charset="0"/>
              </a:rPr>
              <a:t> edilir.</a:t>
            </a:r>
          </a:p>
          <a:p>
            <a:endParaRPr lang="tr-TR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366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Fruktoz</a:t>
            </a:r>
            <a:r>
              <a:rPr lang="en-US" dirty="0" smtClean="0"/>
              <a:t> </a:t>
            </a:r>
            <a:r>
              <a:rPr lang="en-US" dirty="0" err="1" smtClean="0"/>
              <a:t>Metabolizması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İnsanda </a:t>
            </a:r>
            <a:r>
              <a:rPr lang="tr-TR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fruktoz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kullanabilen 4 organ vardır; </a:t>
            </a:r>
          </a:p>
          <a:p>
            <a:pPr>
              <a:lnSpc>
                <a:spcPct val="80000"/>
              </a:lnSpc>
              <a:buFont typeface="Wingdings 2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  - karaciğer, </a:t>
            </a:r>
          </a:p>
          <a:p>
            <a:pPr>
              <a:lnSpc>
                <a:spcPct val="80000"/>
              </a:lnSpc>
              <a:buFont typeface="Wingdings 2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  - ince barsak, </a:t>
            </a:r>
          </a:p>
          <a:p>
            <a:pPr>
              <a:lnSpc>
                <a:spcPct val="80000"/>
              </a:lnSpc>
              <a:buFont typeface="Wingdings 2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  - böbrek </a:t>
            </a:r>
          </a:p>
          <a:p>
            <a:pPr>
              <a:lnSpc>
                <a:spcPct val="80000"/>
              </a:lnSpc>
              <a:buFont typeface="Wingdings 2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  - kas dokusu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Bu nedenle, daha emilim sırasında, ince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barsaklarda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fruktoz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kullanımı gerçekleşir. 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Barsaklarda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dönüşümü gerçekleşemeyen </a:t>
            </a:r>
            <a:r>
              <a:rPr lang="tr-TR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fruktozun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bir  kısmı ise portal dolaşımla karaciğere gelerek burada kullanılır.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Fruktozun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hücre içine alınışı, insülinden bağımsız olarak meydana gelir.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690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Galaktoz</a:t>
            </a:r>
            <a:r>
              <a:rPr lang="en-US" dirty="0" smtClean="0"/>
              <a:t> </a:t>
            </a:r>
            <a:r>
              <a:rPr lang="en-US" dirty="0" err="1" smtClean="0"/>
              <a:t>Metabolizması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Diyetimizde bulunan bir diğer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monosakkarid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galaktoz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dur.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Galaktoz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süt şekeri laktozun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barsaklarda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parçalanması ile meydana gelir ve karaciğerde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glukoza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çevrilerek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metabolize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edilir.</a:t>
            </a:r>
          </a:p>
          <a:p>
            <a:pPr>
              <a:buFont typeface="Wingdings 2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  <a:p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Galaktozun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hücre içine alınışı,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fruktoz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gibi, insülinden bağımsız olarak meydana gelir. </a:t>
            </a:r>
          </a:p>
          <a:p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Galaktoz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, karaciğerde hızla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metabolize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olur;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metabolize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edilmek için önce ATP ve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galaktokinaz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vasıtasıyla galaktoz-1-fosfat haline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fosforillenir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495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289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KARBONHİDRAT METABOLİZMASI</vt:lpstr>
      <vt:lpstr>Glikojenez ve Glikojenolizin Kontrolü</vt:lpstr>
      <vt:lpstr>Hormonal Kontrol</vt:lpstr>
      <vt:lpstr>Hormonal Kontrol</vt:lpstr>
      <vt:lpstr>Diğer Heksozların Metabolizması</vt:lpstr>
      <vt:lpstr>Fruktoz Metabolizması</vt:lpstr>
      <vt:lpstr>Galaktoz Metabolizması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12</cp:revision>
  <dcterms:created xsi:type="dcterms:W3CDTF">2018-05-08T12:08:33Z</dcterms:created>
  <dcterms:modified xsi:type="dcterms:W3CDTF">2018-05-15T08:00:29Z</dcterms:modified>
</cp:coreProperties>
</file>