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87" r:id="rId2"/>
    <p:sldId id="258" r:id="rId3"/>
    <p:sldId id="260" r:id="rId4"/>
    <p:sldId id="261" r:id="rId5"/>
    <p:sldId id="262" r:id="rId6"/>
    <p:sldId id="263" r:id="rId7"/>
    <p:sldId id="264" r:id="rId8"/>
    <p:sldId id="259" r:id="rId9"/>
    <p:sldId id="265" r:id="rId10"/>
    <p:sldId id="266" r:id="rId11"/>
    <p:sldId id="267" r:id="rId12"/>
    <p:sldId id="268" r:id="rId13"/>
    <p:sldId id="269" r:id="rId14"/>
    <p:sldId id="274" r:id="rId15"/>
    <p:sldId id="270" r:id="rId16"/>
    <p:sldId id="273" r:id="rId17"/>
    <p:sldId id="277" r:id="rId18"/>
    <p:sldId id="278" r:id="rId19"/>
    <p:sldId id="276" r:id="rId20"/>
    <p:sldId id="279" r:id="rId21"/>
    <p:sldId id="280" r:id="rId22"/>
    <p:sldId id="281" r:id="rId23"/>
    <p:sldId id="282" r:id="rId24"/>
    <p:sldId id="283" r:id="rId25"/>
    <p:sldId id="285" r:id="rId26"/>
    <p:sldId id="286" r:id="rId27"/>
    <p:sldId id="275" r:id="rId28"/>
    <p:sldId id="289"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0" autoAdjust="0"/>
    <p:restoredTop sz="94624" autoAdjust="0"/>
  </p:normalViewPr>
  <p:slideViewPr>
    <p:cSldViewPr>
      <p:cViewPr>
        <p:scale>
          <a:sx n="63" d="100"/>
          <a:sy n="63" d="100"/>
        </p:scale>
        <p:origin x="1829"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NUL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sp>
        <p:nvSpPr>
          <p:cNvPr id="7" name="6 Veri Yer Tutucusu"/>
          <p:cNvSpPr>
            <a:spLocks noGrp="1"/>
          </p:cNvSpPr>
          <p:nvPr>
            <p:ph type="dt" sz="half" idx="10"/>
          </p:nvPr>
        </p:nvSpPr>
        <p:spPr/>
        <p:txBody>
          <a:bodyPr/>
          <a:lstStyle/>
          <a:p>
            <a:fld id="{471D7063-2445-48B7-A39B-5F3CA4C186A3}" type="datetimeFigureOut">
              <a:rPr lang="tr-TR" smtClean="0"/>
              <a:pPr/>
              <a:t>1.08.2018</a:t>
            </a:fld>
            <a:endParaRPr lang="tr-TR"/>
          </a:p>
        </p:txBody>
      </p:sp>
      <p:sp>
        <p:nvSpPr>
          <p:cNvPr id="20" name="19 Altbilgi Yer Tutucusu"/>
          <p:cNvSpPr>
            <a:spLocks noGrp="1"/>
          </p:cNvSpPr>
          <p:nvPr>
            <p:ph type="ftr" sz="quarter" idx="11"/>
          </p:nvPr>
        </p:nvSpPr>
        <p:spPr/>
        <p:txBody>
          <a:bodyPr/>
          <a:lstStyle/>
          <a:p>
            <a:endParaRPr lang="tr-TR"/>
          </a:p>
        </p:txBody>
      </p:sp>
      <p:sp>
        <p:nvSpPr>
          <p:cNvPr id="10" name="9 Slayt Numarası Yer Tutucusu"/>
          <p:cNvSpPr>
            <a:spLocks noGrp="1"/>
          </p:cNvSpPr>
          <p:nvPr>
            <p:ph type="sldNum" sz="quarter" idx="12"/>
          </p:nvPr>
        </p:nvSpPr>
        <p:spPr/>
        <p:txBody>
          <a:bodyPr/>
          <a:lstStyle/>
          <a:p>
            <a:fld id="{2D0DD50A-6792-41BB-9E0D-32BF5C0D28F5}"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471D7063-2445-48B7-A39B-5F3CA4C186A3}" type="datetimeFigureOut">
              <a:rPr lang="tr-TR" smtClean="0"/>
              <a:pPr/>
              <a:t>1.08.2018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D0DD50A-6792-41BB-9E0D-32BF5C0D28F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471D7063-2445-48B7-A39B-5F3CA4C186A3}" type="datetimeFigureOut">
              <a:rPr lang="tr-TR" smtClean="0"/>
              <a:pPr/>
              <a:t>1.08.2018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D0DD50A-6792-41BB-9E0D-32BF5C0D28F5}"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471D7063-2445-48B7-A39B-5F3CA4C186A3}" type="datetimeFigureOut">
              <a:rPr lang="tr-TR" smtClean="0"/>
              <a:pPr/>
              <a:t>1.08.2018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D0DD50A-6792-41BB-9E0D-32BF5C0D28F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471D7063-2445-48B7-A39B-5F3CA4C186A3}" type="datetimeFigureOut">
              <a:rPr lang="tr-TR" smtClean="0"/>
              <a:pPr/>
              <a:t>1.08.2018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D0DD50A-6792-41BB-9E0D-32BF5C0D28F5}"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471D7063-2445-48B7-A39B-5F3CA4C186A3}" type="datetimeFigureOut">
              <a:rPr lang="tr-TR" smtClean="0"/>
              <a:pPr/>
              <a:t>1.08.2018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D0DD50A-6792-41BB-9E0D-32BF5C0D28F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471D7063-2445-48B7-A39B-5F3CA4C186A3}" type="datetimeFigureOut">
              <a:rPr lang="tr-TR" smtClean="0"/>
              <a:pPr/>
              <a:t>1.08.2018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2D0DD50A-6792-41BB-9E0D-32BF5C0D28F5}"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471D7063-2445-48B7-A39B-5F3CA4C186A3}" type="datetimeFigureOut">
              <a:rPr lang="tr-TR" smtClean="0"/>
              <a:pPr/>
              <a:t>1.08.2018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D0DD50A-6792-41BB-9E0D-32BF5C0D28F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Veri Yer Tutucusu"/>
          <p:cNvSpPr>
            <a:spLocks noGrp="1"/>
          </p:cNvSpPr>
          <p:nvPr>
            <p:ph type="dt" sz="half" idx="10"/>
          </p:nvPr>
        </p:nvSpPr>
        <p:spPr/>
        <p:txBody>
          <a:bodyPr/>
          <a:lstStyle/>
          <a:p>
            <a:fld id="{471D7063-2445-48B7-A39B-5F3CA4C186A3}" type="datetimeFigureOut">
              <a:rPr lang="tr-TR" smtClean="0"/>
              <a:pPr/>
              <a:t>1.08.2018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D0DD50A-6792-41BB-9E0D-32BF5C0D28F5}"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471D7063-2445-48B7-A39B-5F3CA4C186A3}" type="datetimeFigureOut">
              <a:rPr lang="tr-TR" smtClean="0"/>
              <a:pPr/>
              <a:t>1.08.2018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D0DD50A-6792-41BB-9E0D-32BF5C0D28F5}"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a:t>Asıl başlık stili için tıklatın</a:t>
            </a:r>
            <a:endParaRPr kumimoji="0" lang="en-US"/>
          </a:p>
        </p:txBody>
      </p:sp>
      <p:sp>
        <p:nvSpPr>
          <p:cNvPr id="5" name="4 Veri Yer Tutucusu"/>
          <p:cNvSpPr>
            <a:spLocks noGrp="1"/>
          </p:cNvSpPr>
          <p:nvPr>
            <p:ph type="dt" sz="half" idx="10"/>
          </p:nvPr>
        </p:nvSpPr>
        <p:spPr/>
        <p:txBody>
          <a:bodyPr/>
          <a:lstStyle/>
          <a:p>
            <a:fld id="{471D7063-2445-48B7-A39B-5F3CA4C186A3}" type="datetimeFigureOut">
              <a:rPr lang="tr-TR" smtClean="0"/>
              <a:pPr/>
              <a:t>1.08.2018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D0DD50A-6792-41BB-9E0D-32BF5C0D28F5}"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p>
            <a:r>
              <a:rPr kumimoji="0" lang="tr-TR"/>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71D7063-2445-48B7-A39B-5F3CA4C186A3}" type="datetimeFigureOut">
              <a:rPr lang="tr-TR" smtClean="0"/>
              <a:pPr/>
              <a:t>1.08.2018</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0DD50A-6792-41BB-9E0D-32BF5C0D28F5}"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75656" y="908720"/>
            <a:ext cx="7498080" cy="1143000"/>
          </a:xfrm>
        </p:spPr>
        <p:txBody>
          <a:bodyPr>
            <a:normAutofit fontScale="90000"/>
          </a:bodyPr>
          <a:lstStyle/>
          <a:p>
            <a:r>
              <a:rPr lang="tr-TR" dirty="0">
                <a:solidFill>
                  <a:srgbClr val="FF0000"/>
                </a:solidFill>
                <a:latin typeface="Comic Sans MS" pitchFamily="66" charset="0"/>
              </a:rPr>
              <a:t>ACİL SAĞLIK HİZMETLERİNİN      DEĞERLENDİRİLMESİ</a:t>
            </a:r>
            <a:r>
              <a:rPr lang="tr-TR" dirty="0">
                <a:solidFill>
                  <a:schemeClr val="accent2">
                    <a:lumMod val="75000"/>
                  </a:schemeClr>
                </a:solidFill>
                <a:latin typeface="Comic Sans MS" pitchFamily="66" charset="0"/>
              </a:rPr>
              <a:t/>
            </a:r>
            <a:br>
              <a:rPr lang="tr-TR" dirty="0">
                <a:solidFill>
                  <a:schemeClr val="accent2">
                    <a:lumMod val="75000"/>
                  </a:schemeClr>
                </a:solidFill>
                <a:latin typeface="Comic Sans MS" pitchFamily="66" charset="0"/>
              </a:rPr>
            </a:br>
            <a:endParaRPr lang="tr-TR" dirty="0">
              <a:solidFill>
                <a:schemeClr val="accent2">
                  <a:lumMod val="75000"/>
                </a:schemeClr>
              </a:solidFill>
              <a:latin typeface="Comic Sans MS" pitchFamily="66" charset="0"/>
            </a:endParaRPr>
          </a:p>
        </p:txBody>
      </p:sp>
      <p:sp>
        <p:nvSpPr>
          <p:cNvPr id="4" name="İçerik Yer Tutucusu 3"/>
          <p:cNvSpPr>
            <a:spLocks noGrp="1"/>
          </p:cNvSpPr>
          <p:nvPr>
            <p:ph idx="1"/>
          </p:nvPr>
        </p:nvSpPr>
        <p:spPr/>
        <p:txBody>
          <a:bodyPr/>
          <a:lstStyle/>
          <a:p>
            <a:endParaRPr lang="tr-T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47056" y="4293096"/>
            <a:ext cx="8496944" cy="2331640"/>
          </a:xfrm>
        </p:spPr>
        <p:txBody>
          <a:bodyPr>
            <a:normAutofit/>
          </a:bodyPr>
          <a:lstStyle/>
          <a:p>
            <a:pPr>
              <a:buNone/>
            </a:pPr>
            <a:r>
              <a:rPr lang="tr-TR" dirty="0">
                <a:solidFill>
                  <a:schemeClr val="accent6"/>
                </a:solidFill>
                <a:latin typeface="Comic Sans MS" pitchFamily="66" charset="0"/>
              </a:rPr>
              <a:t>     Birinci ve İkinci Dünya Savaşları’nda çok sayıda hasta ve yaralı kara ambulansları yanında trenler, gemiler, uçak ve helikopterler ile hastanelere taşınmıştır.  </a:t>
            </a:r>
          </a:p>
          <a:p>
            <a:pPr>
              <a:buNone/>
            </a:pPr>
            <a:endParaRPr lang="tr-TR" dirty="0">
              <a:solidFill>
                <a:schemeClr val="accent6"/>
              </a:solidFill>
            </a:endParaRPr>
          </a:p>
        </p:txBody>
      </p:sp>
      <p:pic>
        <p:nvPicPr>
          <p:cNvPr id="4" name="3 Resim" descr="2-dunya-savasi-3-jpg.jpg"/>
          <p:cNvPicPr>
            <a:picLocks noChangeAspect="1"/>
          </p:cNvPicPr>
          <p:nvPr/>
        </p:nvPicPr>
        <p:blipFill>
          <a:blip r:embed="rId2" cstate="print"/>
          <a:stretch>
            <a:fillRect/>
          </a:stretch>
        </p:blipFill>
        <p:spPr>
          <a:xfrm>
            <a:off x="2411760" y="260648"/>
            <a:ext cx="5184576" cy="36745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idx="1"/>
          </p:nvPr>
        </p:nvSpPr>
        <p:spPr>
          <a:xfrm>
            <a:off x="755576" y="4437112"/>
            <a:ext cx="8208714" cy="1943670"/>
          </a:xfrm>
        </p:spPr>
        <p:txBody>
          <a:bodyPr>
            <a:normAutofit lnSpcReduction="10000"/>
          </a:bodyPr>
          <a:lstStyle/>
          <a:p>
            <a:pPr>
              <a:buNone/>
            </a:pPr>
            <a:r>
              <a:rPr lang="tr-TR" dirty="0">
                <a:solidFill>
                  <a:schemeClr val="accent6"/>
                </a:solidFill>
              </a:rPr>
              <a:t>     Ambulans servislerinin, tarihsel gelişim içindeki </a:t>
            </a:r>
            <a:r>
              <a:rPr lang="tr-TR" dirty="0" err="1">
                <a:solidFill>
                  <a:schemeClr val="accent6"/>
                </a:solidFill>
              </a:rPr>
              <a:t>organizasyonel</a:t>
            </a:r>
            <a:r>
              <a:rPr lang="tr-TR" dirty="0">
                <a:solidFill>
                  <a:schemeClr val="accent6"/>
                </a:solidFill>
              </a:rPr>
              <a:t> yapısına bakıldığında o ülkedeki yerel koşullara özgü bazı temel farklılıkların ortaya çıktığı görülmektedir. </a:t>
            </a:r>
          </a:p>
        </p:txBody>
      </p:sp>
      <p:pic>
        <p:nvPicPr>
          <p:cNvPr id="6" name="5 Resim" descr="2017223540_videoThumbnail_l.jpg"/>
          <p:cNvPicPr>
            <a:picLocks noChangeAspect="1"/>
          </p:cNvPicPr>
          <p:nvPr/>
        </p:nvPicPr>
        <p:blipFill>
          <a:blip r:embed="rId2" cstate="print"/>
          <a:stretch>
            <a:fillRect/>
          </a:stretch>
        </p:blipFill>
        <p:spPr>
          <a:xfrm>
            <a:off x="1187624" y="764704"/>
            <a:ext cx="3841352" cy="2592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6 Dikdörtgen"/>
          <p:cNvSpPr/>
          <p:nvPr/>
        </p:nvSpPr>
        <p:spPr>
          <a:xfrm>
            <a:off x="7020272" y="3933056"/>
            <a:ext cx="45719"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10 Resim" descr="opioid_overdose2.jpg"/>
          <p:cNvPicPr>
            <a:picLocks noChangeAspect="1"/>
          </p:cNvPicPr>
          <p:nvPr/>
        </p:nvPicPr>
        <p:blipFill>
          <a:blip r:embed="rId3" cstate="print"/>
          <a:stretch>
            <a:fillRect/>
          </a:stretch>
        </p:blipFill>
        <p:spPr>
          <a:xfrm>
            <a:off x="5220072" y="692696"/>
            <a:ext cx="3656424" cy="27423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87624" y="3789040"/>
            <a:ext cx="7344816" cy="2880320"/>
          </a:xfrm>
        </p:spPr>
        <p:txBody>
          <a:bodyPr>
            <a:normAutofit fontScale="92500" lnSpcReduction="20000"/>
          </a:bodyPr>
          <a:lstStyle/>
          <a:p>
            <a:pPr>
              <a:buNone/>
            </a:pPr>
            <a:r>
              <a:rPr lang="tr-TR" sz="2800" dirty="0">
                <a:solidFill>
                  <a:schemeClr val="accent6"/>
                </a:solidFill>
                <a:latin typeface="Comic Sans MS" pitchFamily="66" charset="0"/>
              </a:rPr>
              <a:t>      İkinci Dünya Savaşından sonra başta Almanya olmak üzere birçok Avrupa ülkesinde askeri ve güvenlik teşkilatlarının yok olması, bunun yanında savaş sırasında ve sonrasında itfaiye teşkilatlarının çok önem kazanması nedeniyle ambulans hizmetleri itfaiye teşkilatlarının içinde yürütülmeye başlanmıştır.</a:t>
            </a:r>
          </a:p>
        </p:txBody>
      </p:sp>
      <p:pic>
        <p:nvPicPr>
          <p:cNvPr id="4" name="3 Resim" descr="112.jpg"/>
          <p:cNvPicPr>
            <a:picLocks noChangeAspect="1"/>
          </p:cNvPicPr>
          <p:nvPr/>
        </p:nvPicPr>
        <p:blipFill>
          <a:blip r:embed="rId2" cstate="print"/>
          <a:stretch>
            <a:fillRect/>
          </a:stretch>
        </p:blipFill>
        <p:spPr>
          <a:xfrm>
            <a:off x="2411760" y="404664"/>
            <a:ext cx="5118641" cy="288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a:xfrm>
            <a:off x="1331640" y="1772816"/>
            <a:ext cx="7498080" cy="4800600"/>
          </a:xfrm>
        </p:spPr>
        <p:txBody>
          <a:bodyPr>
            <a:normAutofit/>
          </a:bodyPr>
          <a:lstStyle/>
          <a:p>
            <a:pPr>
              <a:buNone/>
            </a:pPr>
            <a:r>
              <a:rPr lang="tr-TR" dirty="0">
                <a:solidFill>
                  <a:schemeClr val="accent3">
                    <a:lumMod val="50000"/>
                  </a:schemeClr>
                </a:solidFill>
                <a:latin typeface="Comic Sans MS" pitchFamily="66" charset="0"/>
              </a:rPr>
              <a:t>       İngiltere’ de biraz daha farklı olarak bir özel sektör kuruluşu gibi organize olmuş, profesyonel bir yönetim kurulu ile yönetilen ambulans servisleri vardır. Bu servisler itfaiyeden ayrı bir merkezden yönetilmektedir.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259632" y="2204864"/>
            <a:ext cx="7498080" cy="2747392"/>
          </a:xfrm>
        </p:spPr>
        <p:txBody>
          <a:bodyPr/>
          <a:lstStyle/>
          <a:p>
            <a:pPr>
              <a:buNone/>
            </a:pPr>
            <a:r>
              <a:rPr lang="tr-TR" dirty="0">
                <a:solidFill>
                  <a:schemeClr val="accent3">
                    <a:lumMod val="50000"/>
                  </a:schemeClr>
                </a:solidFill>
                <a:latin typeface="Comic Sans MS" pitchFamily="66" charset="0"/>
              </a:rPr>
              <a:t>     Fransa’da ise şehirden </a:t>
            </a:r>
            <a:r>
              <a:rPr lang="tr-TR" dirty="0" err="1">
                <a:solidFill>
                  <a:schemeClr val="accent3">
                    <a:lumMod val="50000"/>
                  </a:schemeClr>
                </a:solidFill>
                <a:latin typeface="Comic Sans MS" pitchFamily="66" charset="0"/>
              </a:rPr>
              <a:t>şehire</a:t>
            </a:r>
            <a:r>
              <a:rPr lang="tr-TR" dirty="0">
                <a:solidFill>
                  <a:schemeClr val="accent3">
                    <a:lumMod val="50000"/>
                  </a:schemeClr>
                </a:solidFill>
                <a:latin typeface="Comic Sans MS" pitchFamily="66" charset="0"/>
              </a:rPr>
              <a:t>, bölgeden bölgeye farklılıklar göze çarpar ve diğer ülkelerden farklı olarak hekimler daha ön plandadır.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14400" y="2420888"/>
            <a:ext cx="8229600" cy="3705275"/>
          </a:xfrm>
        </p:spPr>
        <p:txBody>
          <a:bodyPr>
            <a:normAutofit fontScale="92500" lnSpcReduction="20000"/>
          </a:bodyPr>
          <a:lstStyle/>
          <a:p>
            <a:endParaRPr lang="tr-TR" dirty="0"/>
          </a:p>
          <a:p>
            <a:pPr>
              <a:buNone/>
            </a:pPr>
            <a:endParaRPr lang="tr-TR" dirty="0"/>
          </a:p>
          <a:p>
            <a:pPr>
              <a:buNone/>
            </a:pPr>
            <a:endParaRPr lang="tr-TR" dirty="0"/>
          </a:p>
          <a:p>
            <a:pPr>
              <a:buNone/>
            </a:pPr>
            <a:r>
              <a:rPr lang="tr-TR" dirty="0"/>
              <a:t>     </a:t>
            </a:r>
            <a:r>
              <a:rPr lang="tr-TR" dirty="0">
                <a:latin typeface="Comic Sans MS" pitchFamily="66" charset="0"/>
              </a:rPr>
              <a:t>Avrupa Birliği’nin üye ve üyelik başvurusunda bulunan ülkelere tavsiye ettiği 112 numarasının tüm acil durumlar için tek numara olarak kullanılması henüz hiçbir ülkede tam anlamıyla uygulamaya konulamamıştır.</a:t>
            </a:r>
          </a:p>
        </p:txBody>
      </p:sp>
      <p:pic>
        <p:nvPicPr>
          <p:cNvPr id="4" name="3 Resim" descr="1122.jfif"/>
          <p:cNvPicPr>
            <a:picLocks noChangeAspect="1"/>
          </p:cNvPicPr>
          <p:nvPr/>
        </p:nvPicPr>
        <p:blipFill>
          <a:blip r:embed="rId2" cstate="print"/>
          <a:stretch>
            <a:fillRect/>
          </a:stretch>
        </p:blipFill>
        <p:spPr>
          <a:xfrm>
            <a:off x="2051720" y="980728"/>
            <a:ext cx="2143125"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4 Resim" descr="2.png"/>
          <p:cNvPicPr>
            <a:picLocks noChangeAspect="1"/>
          </p:cNvPicPr>
          <p:nvPr/>
        </p:nvPicPr>
        <p:blipFill>
          <a:blip r:embed="rId3" cstate="print"/>
          <a:stretch>
            <a:fillRect/>
          </a:stretch>
        </p:blipFill>
        <p:spPr>
          <a:xfrm>
            <a:off x="5148064" y="980728"/>
            <a:ext cx="2143125"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anh.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solidFill>
                  <a:srgbClr val="FF0000"/>
                </a:solidFill>
                <a:latin typeface="Comic Sans MS" pitchFamily="66" charset="0"/>
              </a:rPr>
              <a:t>    </a:t>
            </a:r>
            <a:r>
              <a:rPr lang="tr-TR" dirty="0" err="1">
                <a:solidFill>
                  <a:srgbClr val="FF0000"/>
                </a:solidFill>
                <a:latin typeface="Comic Sans MS" pitchFamily="66" charset="0"/>
              </a:rPr>
              <a:t>Anglo</a:t>
            </a:r>
            <a:r>
              <a:rPr lang="tr-TR" dirty="0">
                <a:solidFill>
                  <a:srgbClr val="FF0000"/>
                </a:solidFill>
                <a:latin typeface="Comic Sans MS" pitchFamily="66" charset="0"/>
              </a:rPr>
              <a:t>-Amerikan modeli </a:t>
            </a:r>
          </a:p>
        </p:txBody>
      </p:sp>
      <p:sp>
        <p:nvSpPr>
          <p:cNvPr id="3" name="2 İçerik Yer Tutucusu"/>
          <p:cNvSpPr>
            <a:spLocks noGrp="1"/>
          </p:cNvSpPr>
          <p:nvPr>
            <p:ph idx="1"/>
          </p:nvPr>
        </p:nvSpPr>
        <p:spPr>
          <a:xfrm>
            <a:off x="1115616" y="1484784"/>
            <a:ext cx="7498080" cy="4800600"/>
          </a:xfrm>
        </p:spPr>
        <p:txBody>
          <a:bodyPr/>
          <a:lstStyle/>
          <a:p>
            <a:pPr>
              <a:buNone/>
            </a:pPr>
            <a:r>
              <a:rPr lang="tr-TR" dirty="0">
                <a:latin typeface="Comic Sans MS" pitchFamily="66" charset="0"/>
              </a:rPr>
              <a:t>       </a:t>
            </a:r>
          </a:p>
          <a:p>
            <a:pPr>
              <a:buNone/>
            </a:pPr>
            <a:endParaRPr lang="tr-TR" dirty="0">
              <a:latin typeface="Comic Sans MS" pitchFamily="66" charset="0"/>
            </a:endParaRPr>
          </a:p>
          <a:p>
            <a:pPr>
              <a:buNone/>
            </a:pPr>
            <a:r>
              <a:rPr lang="tr-TR" dirty="0">
                <a:latin typeface="Comic Sans MS" pitchFamily="66" charset="0"/>
              </a:rPr>
              <a:t>      </a:t>
            </a:r>
            <a:r>
              <a:rPr lang="tr-TR" dirty="0">
                <a:solidFill>
                  <a:schemeClr val="accent3">
                    <a:lumMod val="50000"/>
                  </a:schemeClr>
                </a:solidFill>
                <a:latin typeface="Comic Sans MS" pitchFamily="66" charset="0"/>
              </a:rPr>
              <a:t>Dünyada yeni açılan birçok acil tıp sistemi </a:t>
            </a:r>
            <a:r>
              <a:rPr lang="tr-TR" dirty="0" err="1">
                <a:solidFill>
                  <a:schemeClr val="accent3">
                    <a:lumMod val="50000"/>
                  </a:schemeClr>
                </a:solidFill>
                <a:latin typeface="Comic Sans MS" pitchFamily="66" charset="0"/>
              </a:rPr>
              <a:t>Anglo</a:t>
            </a:r>
            <a:r>
              <a:rPr lang="tr-TR" dirty="0">
                <a:solidFill>
                  <a:schemeClr val="accent3">
                    <a:lumMod val="50000"/>
                  </a:schemeClr>
                </a:solidFill>
                <a:latin typeface="Comic Sans MS" pitchFamily="66" charset="0"/>
              </a:rPr>
              <a:t>-Amerikan modelini benimsemektedir. Bu modelde hastalar daha yüksek kalitede bakım alabilmeleri için hastanelere taşınırlar.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solidFill>
                  <a:srgbClr val="FF0000"/>
                </a:solidFill>
                <a:latin typeface="Comic Sans MS" pitchFamily="66" charset="0"/>
              </a:rPr>
              <a:t>   </a:t>
            </a:r>
            <a:r>
              <a:rPr lang="tr-TR" dirty="0" err="1">
                <a:solidFill>
                  <a:srgbClr val="FF0000"/>
                </a:solidFill>
                <a:latin typeface="Comic Sans MS" pitchFamily="66" charset="0"/>
              </a:rPr>
              <a:t>Franko</a:t>
            </a:r>
            <a:r>
              <a:rPr lang="tr-TR" dirty="0">
                <a:solidFill>
                  <a:srgbClr val="FF0000"/>
                </a:solidFill>
                <a:latin typeface="Comic Sans MS" pitchFamily="66" charset="0"/>
              </a:rPr>
              <a:t>- </a:t>
            </a:r>
            <a:r>
              <a:rPr lang="tr-TR" dirty="0" err="1">
                <a:solidFill>
                  <a:srgbClr val="FF0000"/>
                </a:solidFill>
                <a:latin typeface="Comic Sans MS" pitchFamily="66" charset="0"/>
              </a:rPr>
              <a:t>German</a:t>
            </a:r>
            <a:r>
              <a:rPr lang="tr-TR" dirty="0">
                <a:solidFill>
                  <a:srgbClr val="FF0000"/>
                </a:solidFill>
                <a:latin typeface="Comic Sans MS" pitchFamily="66" charset="0"/>
              </a:rPr>
              <a:t> modeli </a:t>
            </a:r>
          </a:p>
        </p:txBody>
      </p:sp>
      <p:sp>
        <p:nvSpPr>
          <p:cNvPr id="3" name="2 İçerik Yer Tutucusu"/>
          <p:cNvSpPr>
            <a:spLocks noGrp="1"/>
          </p:cNvSpPr>
          <p:nvPr>
            <p:ph idx="1"/>
          </p:nvPr>
        </p:nvSpPr>
        <p:spPr>
          <a:xfrm>
            <a:off x="1187624" y="1412776"/>
            <a:ext cx="7498080" cy="4800600"/>
          </a:xfrm>
        </p:spPr>
        <p:txBody>
          <a:bodyPr>
            <a:normAutofit lnSpcReduction="10000"/>
          </a:bodyPr>
          <a:lstStyle/>
          <a:p>
            <a:pPr>
              <a:buNone/>
            </a:pPr>
            <a:r>
              <a:rPr lang="tr-TR" dirty="0">
                <a:solidFill>
                  <a:schemeClr val="accent3">
                    <a:lumMod val="50000"/>
                  </a:schemeClr>
                </a:solidFill>
                <a:latin typeface="Comic Sans MS" pitchFamily="66" charset="0"/>
              </a:rPr>
              <a:t>        </a:t>
            </a:r>
          </a:p>
          <a:p>
            <a:pPr>
              <a:buNone/>
            </a:pPr>
            <a:endParaRPr lang="tr-TR" dirty="0">
              <a:solidFill>
                <a:schemeClr val="accent3">
                  <a:lumMod val="50000"/>
                </a:schemeClr>
              </a:solidFill>
              <a:latin typeface="Comic Sans MS" pitchFamily="66" charset="0"/>
            </a:endParaRPr>
          </a:p>
          <a:p>
            <a:pPr>
              <a:buNone/>
            </a:pPr>
            <a:r>
              <a:rPr lang="tr-TR" dirty="0">
                <a:solidFill>
                  <a:schemeClr val="accent3">
                    <a:lumMod val="50000"/>
                  </a:schemeClr>
                </a:solidFill>
                <a:latin typeface="Comic Sans MS" pitchFamily="66" charset="0"/>
              </a:rPr>
              <a:t>        Bu modelde hastane hastaya getirilir ve yüksek bakım sağlamak için acil doktorları ve teknoloji sahaya taşınır. </a:t>
            </a:r>
            <a:r>
              <a:rPr lang="tr-TR" dirty="0" err="1">
                <a:solidFill>
                  <a:schemeClr val="accent3">
                    <a:lumMod val="50000"/>
                  </a:schemeClr>
                </a:solidFill>
                <a:latin typeface="Comic Sans MS" pitchFamily="66" charset="0"/>
              </a:rPr>
              <a:t>Franko</a:t>
            </a:r>
            <a:r>
              <a:rPr lang="tr-TR" dirty="0">
                <a:solidFill>
                  <a:schemeClr val="accent3">
                    <a:lumMod val="50000"/>
                  </a:schemeClr>
                </a:solidFill>
                <a:latin typeface="Comic Sans MS" pitchFamily="66" charset="0"/>
              </a:rPr>
              <a:t>-</a:t>
            </a:r>
            <a:r>
              <a:rPr lang="tr-TR" dirty="0" err="1">
                <a:solidFill>
                  <a:schemeClr val="accent3">
                    <a:lumMod val="50000"/>
                  </a:schemeClr>
                </a:solidFill>
                <a:latin typeface="Comic Sans MS" pitchFamily="66" charset="0"/>
              </a:rPr>
              <a:t>German</a:t>
            </a:r>
            <a:r>
              <a:rPr lang="tr-TR" dirty="0">
                <a:solidFill>
                  <a:schemeClr val="accent3">
                    <a:lumMod val="50000"/>
                  </a:schemeClr>
                </a:solidFill>
                <a:latin typeface="Comic Sans MS" pitchFamily="66" charset="0"/>
              </a:rPr>
              <a:t> modeli Avusturya, Finlandiya, Fransa, Almanya, </a:t>
            </a:r>
            <a:r>
              <a:rPr lang="tr-TR" dirty="0" err="1">
                <a:solidFill>
                  <a:schemeClr val="accent3">
                    <a:lumMod val="50000"/>
                  </a:schemeClr>
                </a:solidFill>
                <a:latin typeface="Comic Sans MS" pitchFamily="66" charset="0"/>
              </a:rPr>
              <a:t>Litvanya</a:t>
            </a:r>
            <a:r>
              <a:rPr lang="tr-TR" dirty="0">
                <a:solidFill>
                  <a:schemeClr val="accent3">
                    <a:lumMod val="50000"/>
                  </a:schemeClr>
                </a:solidFill>
                <a:latin typeface="Comic Sans MS" pitchFamily="66" charset="0"/>
              </a:rPr>
              <a:t>, Norveç, Portekiz, Rusya, Slovenya, İsveç ve İsviçre’de yaygındır.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xdd.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03848" y="908720"/>
            <a:ext cx="7498080" cy="1143000"/>
          </a:xfrm>
        </p:spPr>
        <p:txBody>
          <a:bodyPr/>
          <a:lstStyle/>
          <a:p>
            <a:r>
              <a:rPr lang="tr-TR" dirty="0">
                <a:solidFill>
                  <a:srgbClr val="FF0000"/>
                </a:solidFill>
                <a:latin typeface="Comic Sans MS" pitchFamily="66" charset="0"/>
              </a:rPr>
              <a:t>ACİL TIP</a:t>
            </a:r>
          </a:p>
        </p:txBody>
      </p:sp>
      <p:sp>
        <p:nvSpPr>
          <p:cNvPr id="3" name="2 İçerik Yer Tutucusu"/>
          <p:cNvSpPr>
            <a:spLocks noGrp="1"/>
          </p:cNvSpPr>
          <p:nvPr>
            <p:ph idx="1"/>
          </p:nvPr>
        </p:nvSpPr>
        <p:spPr>
          <a:xfrm>
            <a:off x="924744" y="2780928"/>
            <a:ext cx="8219256" cy="3196952"/>
          </a:xfrm>
        </p:spPr>
        <p:txBody>
          <a:bodyPr/>
          <a:lstStyle/>
          <a:p>
            <a:pPr>
              <a:buNone/>
            </a:pPr>
            <a:r>
              <a:rPr lang="tr-TR" dirty="0">
                <a:solidFill>
                  <a:schemeClr val="accent6"/>
                </a:solidFill>
                <a:latin typeface="Comic Sans MS" pitchFamily="66" charset="0"/>
              </a:rPr>
              <a:t>    Beklenmedik bir hastalık veya bir yaralanma durumunda, hastayı değerlendirmek, müdahalesini yapmak, tedavisini başlatmak ve daha ileri sakatlık ve yaralanmadan korumak olan bir uzmanlık dalıdır.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latin typeface="Comic Sans MS" pitchFamily="66" charset="0"/>
              </a:rPr>
              <a:t>       </a:t>
            </a:r>
            <a:r>
              <a:rPr lang="tr-TR" dirty="0">
                <a:solidFill>
                  <a:srgbClr val="FF0000"/>
                </a:solidFill>
                <a:latin typeface="Comic Sans MS" pitchFamily="66" charset="0"/>
              </a:rPr>
              <a:t>Türkiye’de Acil Tıp</a:t>
            </a:r>
          </a:p>
        </p:txBody>
      </p:sp>
      <p:sp>
        <p:nvSpPr>
          <p:cNvPr id="3" name="2 İçerik Yer Tutucusu"/>
          <p:cNvSpPr>
            <a:spLocks noGrp="1"/>
          </p:cNvSpPr>
          <p:nvPr>
            <p:ph idx="1"/>
          </p:nvPr>
        </p:nvSpPr>
        <p:spPr>
          <a:xfrm>
            <a:off x="1259632" y="1268760"/>
            <a:ext cx="7597352" cy="3899520"/>
          </a:xfrm>
        </p:spPr>
        <p:txBody>
          <a:bodyPr>
            <a:normAutofit/>
          </a:bodyPr>
          <a:lstStyle/>
          <a:p>
            <a:pPr>
              <a:buNone/>
            </a:pPr>
            <a:r>
              <a:rPr lang="tr-TR" dirty="0">
                <a:solidFill>
                  <a:schemeClr val="accent3">
                    <a:lumMod val="50000"/>
                  </a:schemeClr>
                </a:solidFill>
                <a:latin typeface="Comic Sans MS" pitchFamily="66" charset="0"/>
              </a:rPr>
              <a:t>      </a:t>
            </a:r>
          </a:p>
          <a:p>
            <a:pPr>
              <a:buNone/>
            </a:pPr>
            <a:endParaRPr lang="tr-TR" dirty="0">
              <a:solidFill>
                <a:schemeClr val="accent3">
                  <a:lumMod val="50000"/>
                </a:schemeClr>
              </a:solidFill>
              <a:latin typeface="Comic Sans MS" pitchFamily="66" charset="0"/>
            </a:endParaRPr>
          </a:p>
          <a:p>
            <a:pPr>
              <a:buNone/>
            </a:pPr>
            <a:r>
              <a:rPr lang="tr-TR" dirty="0">
                <a:solidFill>
                  <a:schemeClr val="accent3">
                    <a:lumMod val="50000"/>
                  </a:schemeClr>
                </a:solidFill>
                <a:latin typeface="Comic Sans MS" pitchFamily="66" charset="0"/>
              </a:rPr>
              <a:t>         Acil servislerin günümüz acil tıbbına uygun olarak başarılı hizmet verebilmesi; ancak acil tıp konusunda eğitimli, kalıcı bir kadroya sahip olunmasıyla mümkündür. </a:t>
            </a:r>
          </a:p>
          <a:p>
            <a:endParaRPr lang="tr-TR" dirty="0">
              <a:solidFill>
                <a:schemeClr val="accent3">
                  <a:lumMod val="50000"/>
                </a:schemeClr>
              </a:solidFill>
              <a:latin typeface="Comic Sans MS" pitchFamily="66" charset="0"/>
            </a:endParaRPr>
          </a:p>
        </p:txBody>
      </p:sp>
      <p:pic>
        <p:nvPicPr>
          <p:cNvPr id="4" name="Ayten Alpman - Bir Başkadır Benim Memleketi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660232" y="5312296"/>
            <a:ext cx="1584176" cy="142907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2612" fill="hold"/>
                                        <p:tgtEl>
                                          <p:spTgt spid="4"/>
                                        </p:tgtEl>
                                      </p:cBhvr>
                                    </p:cmd>
                                  </p:childTnLst>
                                </p:cTn>
                              </p:par>
                            </p:childTnLst>
                          </p:cTn>
                        </p:par>
                      </p:childTnLst>
                    </p:cTn>
                  </p:par>
                </p:childTnLst>
              </p:cTn>
              <p:nextCondLst>
                <p:cond evt="onClick" delay="0">
                  <p:tgtEl>
                    <p:spTgt spid="4"/>
                  </p:tgtEl>
                </p:cond>
              </p:nextCondLst>
            </p:seq>
            <p:audio>
              <p:cMediaNode vol="10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87624" y="1412776"/>
            <a:ext cx="7498080" cy="4800600"/>
          </a:xfrm>
        </p:spPr>
        <p:txBody>
          <a:bodyPr>
            <a:normAutofit/>
          </a:bodyPr>
          <a:lstStyle/>
          <a:p>
            <a:pPr>
              <a:buNone/>
            </a:pPr>
            <a:r>
              <a:rPr lang="tr-TR" sz="2800" dirty="0">
                <a:solidFill>
                  <a:schemeClr val="accent3">
                    <a:lumMod val="50000"/>
                  </a:schemeClr>
                </a:solidFill>
                <a:latin typeface="Comic Sans MS" pitchFamily="66" charset="0"/>
              </a:rPr>
              <a:t>       </a:t>
            </a:r>
          </a:p>
          <a:p>
            <a:pPr>
              <a:buNone/>
            </a:pPr>
            <a:r>
              <a:rPr lang="tr-TR" sz="2800" dirty="0">
                <a:solidFill>
                  <a:schemeClr val="accent3">
                    <a:lumMod val="50000"/>
                  </a:schemeClr>
                </a:solidFill>
                <a:latin typeface="Comic Sans MS" pitchFamily="66" charset="0"/>
              </a:rPr>
              <a:t>       1961 yılında çıkarılan 224 sayılı "Sağlık Hizmetlerinin Sosyalleştirilmesi Hakkında Kanun" ile sağlık hizmetlerinin yurdun ücra köşesindeki vatandaşın ayağına kadar götürülmesini hedef tutan yeni bir hizmet anlayışı ve uygulaması getirildi.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6" y="1700808"/>
            <a:ext cx="8229600" cy="4137323"/>
          </a:xfrm>
        </p:spPr>
        <p:txBody>
          <a:bodyPr>
            <a:normAutofit/>
          </a:bodyPr>
          <a:lstStyle/>
          <a:p>
            <a:pPr>
              <a:buNone/>
            </a:pPr>
            <a:r>
              <a:rPr lang="tr-TR" sz="2800" dirty="0">
                <a:solidFill>
                  <a:schemeClr val="accent3">
                    <a:lumMod val="50000"/>
                  </a:schemeClr>
                </a:solidFill>
                <a:latin typeface="Comic Sans MS" pitchFamily="66" charset="0"/>
              </a:rPr>
              <a:t>         1982 Anayasasının 41. ve 56. maddeleri ile "Sağlık, yalnız hastalık ya da sakatlığın bulunmayışı değil, bedenen, ruhsal ve sosyal yönden tam bir iyilik hâlidir." şeklindeki tanım benimsenmiş ve sağlık hizmetlerinden yararlanmada eşitlik sağlanarak bu hizmet devlet güvencesi altına alınmıştır.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259632" y="4038600"/>
            <a:ext cx="7498080" cy="2819400"/>
          </a:xfrm>
        </p:spPr>
        <p:txBody>
          <a:bodyPr>
            <a:normAutofit fontScale="85000" lnSpcReduction="10000"/>
          </a:bodyPr>
          <a:lstStyle/>
          <a:p>
            <a:pPr>
              <a:buNone/>
            </a:pPr>
            <a:r>
              <a:rPr lang="tr-TR" dirty="0">
                <a:solidFill>
                  <a:schemeClr val="accent3">
                    <a:lumMod val="50000"/>
                  </a:schemeClr>
                </a:solidFill>
                <a:latin typeface="Comic Sans MS" pitchFamily="66" charset="0"/>
              </a:rPr>
              <a:t>      Ülkemizde ilk kez Sağlık Bakanlığı tarafından 1985 yılında bazı ana arterler ve turistik bölgelerde bir merkeze bağlı olmadan araç telefonu ile ulaşılabilen gezici ambulans ekipleri bir süre denenmiş ve bu organizasyon daha çok trafik kazaları için kullanılmıştır.</a:t>
            </a:r>
          </a:p>
        </p:txBody>
      </p:sp>
      <p:pic>
        <p:nvPicPr>
          <p:cNvPr id="1026" name="Picture 2" descr="C:\Users\Tuba Çaglar\Desktop\+6255652652.jpg"/>
          <p:cNvPicPr>
            <a:picLocks noChangeAspect="1" noChangeArrowheads="1"/>
          </p:cNvPicPr>
          <p:nvPr/>
        </p:nvPicPr>
        <p:blipFill>
          <a:blip r:embed="rId2" cstate="print"/>
          <a:srcRect/>
          <a:stretch>
            <a:fillRect/>
          </a:stretch>
        </p:blipFill>
        <p:spPr bwMode="auto">
          <a:xfrm>
            <a:off x="2627784" y="548680"/>
            <a:ext cx="4752528" cy="31555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idx="1"/>
          </p:nvPr>
        </p:nvSpPr>
        <p:spPr>
          <a:xfrm>
            <a:off x="1187624" y="1844824"/>
            <a:ext cx="7708392" cy="3277344"/>
          </a:xfrm>
        </p:spPr>
        <p:txBody>
          <a:bodyPr>
            <a:normAutofit lnSpcReduction="10000"/>
          </a:bodyPr>
          <a:lstStyle/>
          <a:p>
            <a:pPr>
              <a:buNone/>
            </a:pPr>
            <a:r>
              <a:rPr lang="tr-TR" dirty="0">
                <a:solidFill>
                  <a:schemeClr val="accent3">
                    <a:lumMod val="50000"/>
                  </a:schemeClr>
                </a:solidFill>
                <a:latin typeface="Comic Sans MS" pitchFamily="66" charset="0"/>
              </a:rPr>
              <a:t>     Türkiye’de acil tıbbın gelişimi gerçek anlamda 1990 yılında İzmir Dokuz Eylül Üniversitesi’nin (DEÜ) daveti ile Türkiye’ye gelen ABD’li bir acil tıp uzmanı olan Dr. John </a:t>
            </a:r>
            <a:r>
              <a:rPr lang="tr-TR" dirty="0" err="1">
                <a:solidFill>
                  <a:schemeClr val="accent3">
                    <a:lumMod val="50000"/>
                  </a:schemeClr>
                </a:solidFill>
                <a:latin typeface="Comic Sans MS" pitchFamily="66" charset="0"/>
              </a:rPr>
              <a:t>Fowler’ın</a:t>
            </a:r>
            <a:r>
              <a:rPr lang="tr-TR" dirty="0">
                <a:solidFill>
                  <a:schemeClr val="accent3">
                    <a:lumMod val="50000"/>
                  </a:schemeClr>
                </a:solidFill>
                <a:latin typeface="Comic Sans MS" pitchFamily="66" charset="0"/>
              </a:rPr>
              <a:t> DEÜ Hastanesi Acil Servisi’nde çalışmaya başlaması ile olmuştur.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idx="1"/>
          </p:nvPr>
        </p:nvSpPr>
        <p:spPr>
          <a:xfrm>
            <a:off x="1187624" y="2492896"/>
            <a:ext cx="7708392" cy="1189112"/>
          </a:xfrm>
        </p:spPr>
        <p:txBody>
          <a:bodyPr>
            <a:noAutofit/>
          </a:bodyPr>
          <a:lstStyle/>
          <a:p>
            <a:pPr>
              <a:buNone/>
            </a:pPr>
            <a:r>
              <a:rPr lang="tr-TR" sz="2400" dirty="0">
                <a:solidFill>
                  <a:schemeClr val="bg2">
                    <a:lumMod val="25000"/>
                  </a:schemeClr>
                </a:solidFill>
                <a:latin typeface="Comic Sans MS" pitchFamily="66" charset="0"/>
              </a:rPr>
              <a:t>       - 1993: İlk ve Acil Yardım (Acil tıp) yeni bir uzmanlık dalı oldu. Dokuz Eylül ve Fırat Üniversitesinde İlk ve Acil Yardım anabilim dalları açıldı ve uzmanlık eğitimi vermeye başladı.</a:t>
            </a:r>
          </a:p>
        </p:txBody>
      </p:sp>
      <p:sp>
        <p:nvSpPr>
          <p:cNvPr id="7" name="6 Dikdörtgen"/>
          <p:cNvSpPr/>
          <p:nvPr/>
        </p:nvSpPr>
        <p:spPr>
          <a:xfrm>
            <a:off x="1547664" y="4149080"/>
            <a:ext cx="6858000" cy="830997"/>
          </a:xfrm>
          <a:prstGeom prst="rect">
            <a:avLst/>
          </a:prstGeom>
        </p:spPr>
        <p:txBody>
          <a:bodyPr wrap="square">
            <a:spAutoFit/>
          </a:bodyPr>
          <a:lstStyle/>
          <a:p>
            <a:r>
              <a:rPr lang="tr-TR" sz="2400" dirty="0">
                <a:solidFill>
                  <a:schemeClr val="accent3"/>
                </a:solidFill>
                <a:latin typeface="Comic Sans MS" pitchFamily="66" charset="0"/>
              </a:rPr>
              <a:t>   - 1993: Acil tıp teknikeri eğitim programı başladı.</a:t>
            </a:r>
          </a:p>
        </p:txBody>
      </p:sp>
      <p:sp>
        <p:nvSpPr>
          <p:cNvPr id="8" name="7 Dikdörtgen"/>
          <p:cNvSpPr/>
          <p:nvPr/>
        </p:nvSpPr>
        <p:spPr>
          <a:xfrm>
            <a:off x="1619672" y="5229200"/>
            <a:ext cx="6858000" cy="1200329"/>
          </a:xfrm>
          <a:prstGeom prst="rect">
            <a:avLst/>
          </a:prstGeom>
        </p:spPr>
        <p:txBody>
          <a:bodyPr wrap="square">
            <a:spAutoFit/>
          </a:bodyPr>
          <a:lstStyle/>
          <a:p>
            <a:r>
              <a:rPr lang="tr-TR" sz="2400" dirty="0">
                <a:solidFill>
                  <a:schemeClr val="accent1">
                    <a:lumMod val="50000"/>
                  </a:schemeClr>
                </a:solidFill>
                <a:latin typeface="Comic Sans MS" pitchFamily="66" charset="0"/>
              </a:rPr>
              <a:t>  - 1994: Hastane öncesi hizmetlerde 077 Hızır Acil’den “112 Acil Yardım ve </a:t>
            </a:r>
            <a:r>
              <a:rPr lang="tr-TR" sz="2400" dirty="0" err="1">
                <a:solidFill>
                  <a:schemeClr val="accent1">
                    <a:lumMod val="50000"/>
                  </a:schemeClr>
                </a:solidFill>
                <a:latin typeface="Comic Sans MS" pitchFamily="66" charset="0"/>
              </a:rPr>
              <a:t>Kurtarma”ya</a:t>
            </a:r>
            <a:r>
              <a:rPr lang="tr-TR" sz="2400" dirty="0">
                <a:solidFill>
                  <a:schemeClr val="accent1">
                    <a:lumMod val="50000"/>
                  </a:schemeClr>
                </a:solidFill>
                <a:latin typeface="Comic Sans MS" pitchFamily="66" charset="0"/>
              </a:rPr>
              <a:t> geçildi. </a:t>
            </a:r>
          </a:p>
        </p:txBody>
      </p:sp>
      <p:sp>
        <p:nvSpPr>
          <p:cNvPr id="10" name="9 Dikdörtgen"/>
          <p:cNvSpPr/>
          <p:nvPr/>
        </p:nvSpPr>
        <p:spPr>
          <a:xfrm>
            <a:off x="2627784" y="692696"/>
            <a:ext cx="4572000" cy="1077218"/>
          </a:xfrm>
          <a:prstGeom prst="rect">
            <a:avLst/>
          </a:prstGeom>
        </p:spPr>
        <p:txBody>
          <a:bodyPr>
            <a:spAutoFit/>
          </a:bodyPr>
          <a:lstStyle/>
          <a:p>
            <a:r>
              <a:rPr lang="tr-TR" sz="3200" dirty="0">
                <a:solidFill>
                  <a:srgbClr val="FF0000"/>
                </a:solidFill>
              </a:rPr>
              <a:t>Bu Dönemden Sonraki          Kronolojik Sıralama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475656" y="2564904"/>
            <a:ext cx="6334348" cy="1200329"/>
          </a:xfrm>
          <a:prstGeom prst="rect">
            <a:avLst/>
          </a:prstGeom>
        </p:spPr>
        <p:txBody>
          <a:bodyPr wrap="square">
            <a:spAutoFit/>
          </a:bodyPr>
          <a:lstStyle/>
          <a:p>
            <a:r>
              <a:rPr lang="tr-TR" sz="2400" dirty="0">
                <a:solidFill>
                  <a:schemeClr val="accent1">
                    <a:lumMod val="50000"/>
                  </a:schemeClr>
                </a:solidFill>
                <a:latin typeface="Comic Sans MS" pitchFamily="66" charset="0"/>
              </a:rPr>
              <a:t>- 1996: Sağlık Bakanlığına bağlı okullarda ilk yardım ve acil bakım teknisyenliği bölümü açıldı. </a:t>
            </a:r>
          </a:p>
        </p:txBody>
      </p:sp>
      <p:sp>
        <p:nvSpPr>
          <p:cNvPr id="5" name="4 Dikdörtgen"/>
          <p:cNvSpPr/>
          <p:nvPr/>
        </p:nvSpPr>
        <p:spPr>
          <a:xfrm>
            <a:off x="1403648" y="4149080"/>
            <a:ext cx="7488832" cy="2308324"/>
          </a:xfrm>
          <a:prstGeom prst="rect">
            <a:avLst/>
          </a:prstGeom>
        </p:spPr>
        <p:txBody>
          <a:bodyPr wrap="square">
            <a:spAutoFit/>
          </a:bodyPr>
          <a:lstStyle/>
          <a:p>
            <a:r>
              <a:rPr lang="tr-TR" sz="2400" dirty="0">
                <a:solidFill>
                  <a:schemeClr val="accent3"/>
                </a:solidFill>
                <a:latin typeface="Comic Sans MS" pitchFamily="66" charset="0"/>
              </a:rPr>
              <a:t>- 2000: Acil sağlık hizmetlerinin bütün yurtta eşit, ulaşılabilir, kaliteli, süratli ve verimli olarak yürütülmesini sağlamak amacıyla acil sağlık hizmetlerinin sevk ve idaresine dair usul ve esasları belirleyen “Acil Sağlık Hizmetleri Yönetmeliği” çıkarıldı. </a:t>
            </a:r>
          </a:p>
        </p:txBody>
      </p:sp>
      <p:sp>
        <p:nvSpPr>
          <p:cNvPr id="8" name="7 Dikdörtgen"/>
          <p:cNvSpPr/>
          <p:nvPr/>
        </p:nvSpPr>
        <p:spPr>
          <a:xfrm>
            <a:off x="1547664" y="548680"/>
            <a:ext cx="6912768" cy="1569660"/>
          </a:xfrm>
          <a:prstGeom prst="rect">
            <a:avLst/>
          </a:prstGeom>
        </p:spPr>
        <p:txBody>
          <a:bodyPr wrap="square">
            <a:spAutoFit/>
          </a:bodyPr>
          <a:lstStyle/>
          <a:p>
            <a:r>
              <a:rPr lang="tr-TR" sz="2400" dirty="0">
                <a:solidFill>
                  <a:schemeClr val="accent3"/>
                </a:solidFill>
                <a:latin typeface="Comic Sans MS" pitchFamily="66" charset="0"/>
              </a:rPr>
              <a:t> - 1994-1995: İstanbul, Ankara ve İzmir’de 112 ekipleri kuruldu. Ambulans ekiplerinde sağlık memurları, ebeler ve hemşireler, az bir kısmında ise doktorlar görev yapmaktaydı. </a:t>
            </a:r>
            <a:endParaRPr lang="tr-TR"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a:spLocks noGrp="1"/>
          </p:cNvSpPr>
          <p:nvPr>
            <p:ph idx="1"/>
          </p:nvPr>
        </p:nvSpPr>
        <p:spPr>
          <a:xfrm>
            <a:off x="1115616" y="188640"/>
            <a:ext cx="7456872" cy="1549152"/>
          </a:xfrm>
        </p:spPr>
        <p:txBody>
          <a:bodyPr>
            <a:noAutofit/>
          </a:bodyPr>
          <a:lstStyle/>
          <a:p>
            <a:pPr>
              <a:buNone/>
            </a:pPr>
            <a:r>
              <a:rPr lang="tr-TR" sz="2400" dirty="0">
                <a:solidFill>
                  <a:schemeClr val="accent4"/>
                </a:solidFill>
                <a:latin typeface="Comic Sans MS" pitchFamily="66" charset="0"/>
              </a:rPr>
              <a:t>    - 2004: İlk defa Sağlık Bakanlığı’nın 112 acil yardım ve kurtarma istasyonlarına ve hastane acil servislerine ambulans ve acil bakım teknikeri ve acil tıp teknisyenlerinin atamaları yapıldı. </a:t>
            </a:r>
          </a:p>
        </p:txBody>
      </p:sp>
      <p:sp>
        <p:nvSpPr>
          <p:cNvPr id="5" name="4 Dikdörtgen"/>
          <p:cNvSpPr/>
          <p:nvPr/>
        </p:nvSpPr>
        <p:spPr>
          <a:xfrm>
            <a:off x="1475656" y="1916832"/>
            <a:ext cx="6858000" cy="1938992"/>
          </a:xfrm>
          <a:prstGeom prst="rect">
            <a:avLst/>
          </a:prstGeom>
        </p:spPr>
        <p:txBody>
          <a:bodyPr wrap="square">
            <a:spAutoFit/>
          </a:bodyPr>
          <a:lstStyle/>
          <a:p>
            <a:r>
              <a:rPr lang="tr-TR" sz="2400" dirty="0">
                <a:solidFill>
                  <a:schemeClr val="accent3"/>
                </a:solidFill>
                <a:latin typeface="Comic Sans MS" pitchFamily="66" charset="0"/>
              </a:rPr>
              <a:t> - 2007: 2000 yılında çıkarılan “Acil Sağlık Hizmetleri Yönetmeliği”nde değişiklik yapılarak 28. maddesine ambulans ve acil bakım teknikeri (AABT) ve acil tıp teknisyenlerinin (ATT) görev, yetki ve sorumlulukları eklendi.</a:t>
            </a:r>
          </a:p>
        </p:txBody>
      </p:sp>
      <p:sp>
        <p:nvSpPr>
          <p:cNvPr id="6" name="5 Dikdörtgen"/>
          <p:cNvSpPr/>
          <p:nvPr/>
        </p:nvSpPr>
        <p:spPr>
          <a:xfrm>
            <a:off x="1475656" y="4077072"/>
            <a:ext cx="7182544" cy="2308324"/>
          </a:xfrm>
          <a:prstGeom prst="rect">
            <a:avLst/>
          </a:prstGeom>
        </p:spPr>
        <p:txBody>
          <a:bodyPr wrap="square">
            <a:spAutoFit/>
          </a:bodyPr>
          <a:lstStyle/>
          <a:p>
            <a:r>
              <a:rPr lang="tr-TR" sz="2400" dirty="0">
                <a:solidFill>
                  <a:schemeClr val="accent4"/>
                </a:solidFill>
                <a:latin typeface="Comic Sans MS" pitchFamily="66" charset="0"/>
              </a:rPr>
              <a:t> - 2009: “Ambulans ve Acil Bakım Teknikerleri İle Acil Tıp Teknisyenlerinin Çalışma Usul ve Esaslarına Dair Tebliği” hazırlanarak “Yetişkin Uygulama ve Çocuk Uygulama Kılavuzu”nda AABT VE </a:t>
            </a:r>
            <a:r>
              <a:rPr lang="tr-TR" sz="2400" dirty="0" err="1">
                <a:solidFill>
                  <a:schemeClr val="accent4"/>
                </a:solidFill>
                <a:latin typeface="Comic Sans MS" pitchFamily="66" charset="0"/>
              </a:rPr>
              <a:t>ATT’nin</a:t>
            </a:r>
            <a:r>
              <a:rPr lang="tr-TR" sz="2400" dirty="0">
                <a:solidFill>
                  <a:schemeClr val="accent4"/>
                </a:solidFill>
                <a:latin typeface="Comic Sans MS" pitchFamily="66" charset="0"/>
              </a:rPr>
              <a:t> görev, yetki ve sorumlulukları algoritma hâline getirildi.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15616" y="692696"/>
            <a:ext cx="6984776" cy="4464496"/>
          </a:xfrm>
        </p:spPr>
        <p:txBody>
          <a:bodyPr>
            <a:noAutofit/>
          </a:bodyPr>
          <a:lstStyle/>
          <a:p>
            <a:r>
              <a:rPr lang="tr-TR" sz="9600" b="1" dirty="0">
                <a:solidFill>
                  <a:srgbClr val="FF0000"/>
                </a:solidFill>
                <a:latin typeface="Comic Sans MS" pitchFamily="66" charset="0"/>
                <a:sym typeface="Wingdings" pitchFamily="2" charset="2"/>
              </a:rPr>
              <a:t>  SON </a:t>
            </a:r>
            <a:endParaRPr lang="tr-TR" sz="9600" b="1" dirty="0">
              <a:solidFill>
                <a:srgbClr val="FF0000"/>
              </a:solidFill>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608" y="1097360"/>
            <a:ext cx="7956376" cy="5760640"/>
          </a:xfrm>
        </p:spPr>
        <p:txBody>
          <a:bodyPr>
            <a:normAutofit fontScale="85000" lnSpcReduction="20000"/>
          </a:bodyPr>
          <a:lstStyle/>
          <a:p>
            <a:pPr>
              <a:buNone/>
            </a:pPr>
            <a:r>
              <a:rPr lang="tr-TR" dirty="0">
                <a:solidFill>
                  <a:schemeClr val="accent6"/>
                </a:solidFill>
                <a:latin typeface="Comic Sans MS" pitchFamily="66" charset="0"/>
              </a:rPr>
              <a:t>     </a:t>
            </a:r>
          </a:p>
          <a:p>
            <a:pPr>
              <a:buNone/>
            </a:pPr>
            <a:r>
              <a:rPr lang="tr-TR" dirty="0">
                <a:solidFill>
                  <a:schemeClr val="accent6"/>
                </a:solidFill>
                <a:latin typeface="Comic Sans MS" pitchFamily="66" charset="0"/>
              </a:rPr>
              <a:t>     </a:t>
            </a:r>
          </a:p>
          <a:p>
            <a:pPr>
              <a:buNone/>
            </a:pPr>
            <a:endParaRPr lang="tr-TR" dirty="0">
              <a:solidFill>
                <a:schemeClr val="accent6"/>
              </a:solidFill>
              <a:latin typeface="Comic Sans MS" pitchFamily="66" charset="0"/>
            </a:endParaRPr>
          </a:p>
          <a:p>
            <a:pPr>
              <a:buNone/>
            </a:pPr>
            <a:endParaRPr lang="tr-TR" dirty="0">
              <a:solidFill>
                <a:schemeClr val="accent6"/>
              </a:solidFill>
              <a:latin typeface="Comic Sans MS" pitchFamily="66" charset="0"/>
            </a:endParaRPr>
          </a:p>
          <a:p>
            <a:pPr>
              <a:buNone/>
            </a:pPr>
            <a:endParaRPr lang="tr-TR" dirty="0">
              <a:solidFill>
                <a:schemeClr val="accent6"/>
              </a:solidFill>
              <a:latin typeface="Comic Sans MS" pitchFamily="66" charset="0"/>
            </a:endParaRPr>
          </a:p>
          <a:p>
            <a:pPr>
              <a:buNone/>
            </a:pPr>
            <a:r>
              <a:rPr lang="tr-TR" dirty="0">
                <a:solidFill>
                  <a:schemeClr val="accent6"/>
                </a:solidFill>
                <a:latin typeface="Comic Sans MS" pitchFamily="66" charset="0"/>
              </a:rPr>
              <a:t>      </a:t>
            </a:r>
          </a:p>
          <a:p>
            <a:pPr>
              <a:buNone/>
            </a:pPr>
            <a:r>
              <a:rPr lang="tr-TR" dirty="0">
                <a:solidFill>
                  <a:schemeClr val="accent6"/>
                </a:solidFill>
                <a:latin typeface="Comic Sans MS" pitchFamily="66" charset="0"/>
              </a:rPr>
              <a:t>      </a:t>
            </a:r>
          </a:p>
          <a:p>
            <a:pPr>
              <a:buNone/>
            </a:pPr>
            <a:endParaRPr lang="tr-TR" dirty="0">
              <a:solidFill>
                <a:schemeClr val="accent6"/>
              </a:solidFill>
              <a:latin typeface="Comic Sans MS" pitchFamily="66" charset="0"/>
            </a:endParaRPr>
          </a:p>
          <a:p>
            <a:pPr>
              <a:buNone/>
            </a:pPr>
            <a:r>
              <a:rPr lang="tr-TR" dirty="0">
                <a:solidFill>
                  <a:schemeClr val="accent6"/>
                </a:solidFill>
                <a:latin typeface="Comic Sans MS" pitchFamily="66" charset="0"/>
              </a:rPr>
              <a:t>      </a:t>
            </a:r>
          </a:p>
          <a:p>
            <a:pPr>
              <a:buNone/>
            </a:pPr>
            <a:r>
              <a:rPr lang="tr-TR" dirty="0">
                <a:solidFill>
                  <a:schemeClr val="accent6"/>
                </a:solidFill>
                <a:latin typeface="Comic Sans MS" pitchFamily="66" charset="0"/>
              </a:rPr>
              <a:t>      Acil tıp, öncelikle acil servislerdeki hizmetleri kapsarken aynı zamanda hastane öncesi sağlık hizmetleri (ilk yardım, ambulans vb.) ve afet öncesi planlama ile de ilgilenir. </a:t>
            </a:r>
          </a:p>
          <a:p>
            <a:pPr>
              <a:buNone/>
            </a:pPr>
            <a:r>
              <a:rPr lang="tr-TR" dirty="0">
                <a:solidFill>
                  <a:schemeClr val="accent6"/>
                </a:solidFill>
              </a:rPr>
              <a:t> </a:t>
            </a:r>
          </a:p>
        </p:txBody>
      </p:sp>
      <p:pic>
        <p:nvPicPr>
          <p:cNvPr id="4" name="3 Resim" descr="595603.jpg"/>
          <p:cNvPicPr>
            <a:picLocks noChangeAspect="1"/>
          </p:cNvPicPr>
          <p:nvPr/>
        </p:nvPicPr>
        <p:blipFill>
          <a:blip r:embed="rId2" cstate="print"/>
          <a:stretch>
            <a:fillRect/>
          </a:stretch>
        </p:blipFill>
        <p:spPr>
          <a:xfrm>
            <a:off x="1331640" y="332656"/>
            <a:ext cx="7560840" cy="35868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4437112"/>
            <a:ext cx="8219256" cy="2193107"/>
          </a:xfrm>
        </p:spPr>
        <p:txBody>
          <a:bodyPr>
            <a:normAutofit fontScale="85000" lnSpcReduction="20000"/>
          </a:bodyPr>
          <a:lstStyle/>
          <a:p>
            <a:pPr>
              <a:buNone/>
            </a:pPr>
            <a:r>
              <a:rPr lang="tr-TR" dirty="0">
                <a:solidFill>
                  <a:schemeClr val="accent6"/>
                </a:solidFill>
                <a:latin typeface="Comic Sans MS" pitchFamily="66" charset="0"/>
              </a:rPr>
              <a:t>      Acil tıp konusunda eğitim almış sağlık personeli, akut hastalıklarda ve yaralanmalarda hastanın değerlendirilmesi, stabilizasyonu, (hasta veya yaralının hayati fonksiyonlarının normal sınırlar içerisinde olması ve devam etmesi) tedavisi ve naklini sağlamak için çalışır. </a:t>
            </a:r>
          </a:p>
        </p:txBody>
      </p:sp>
      <p:pic>
        <p:nvPicPr>
          <p:cNvPr id="4" name="3 Resim" descr="acl.jpg"/>
          <p:cNvPicPr>
            <a:picLocks noChangeAspect="1"/>
          </p:cNvPicPr>
          <p:nvPr/>
        </p:nvPicPr>
        <p:blipFill>
          <a:blip r:embed="rId2" cstate="print"/>
          <a:stretch>
            <a:fillRect/>
          </a:stretch>
        </p:blipFill>
        <p:spPr>
          <a:xfrm>
            <a:off x="2195736" y="404664"/>
            <a:ext cx="5544616" cy="36964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339752" y="332656"/>
            <a:ext cx="7498080" cy="1143000"/>
          </a:xfrm>
        </p:spPr>
        <p:txBody>
          <a:bodyPr/>
          <a:lstStyle/>
          <a:p>
            <a:r>
              <a:rPr lang="tr-TR" dirty="0">
                <a:solidFill>
                  <a:srgbClr val="FF0000"/>
                </a:solidFill>
                <a:latin typeface="Comic Sans MS" pitchFamily="66" charset="0"/>
              </a:rPr>
              <a:t>Acil Tıbbın Tarihçesi</a:t>
            </a:r>
            <a:r>
              <a:rPr lang="tr-TR" dirty="0">
                <a:solidFill>
                  <a:srgbClr val="FF0000"/>
                </a:solidFill>
              </a:rPr>
              <a:t> </a:t>
            </a:r>
          </a:p>
        </p:txBody>
      </p:sp>
      <p:pic>
        <p:nvPicPr>
          <p:cNvPr id="4" name="3 Resim" descr="xd.jpg"/>
          <p:cNvPicPr>
            <a:picLocks noChangeAspect="1"/>
          </p:cNvPicPr>
          <p:nvPr/>
        </p:nvPicPr>
        <p:blipFill>
          <a:blip r:embed="rId2" cstate="print"/>
          <a:stretch>
            <a:fillRect/>
          </a:stretch>
        </p:blipFill>
        <p:spPr>
          <a:xfrm>
            <a:off x="2627784" y="1484784"/>
            <a:ext cx="4066126" cy="26429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4 Resim" descr="asdf.jpg"/>
          <p:cNvPicPr>
            <a:picLocks noChangeAspect="1"/>
          </p:cNvPicPr>
          <p:nvPr/>
        </p:nvPicPr>
        <p:blipFill>
          <a:blip r:embed="rId3" cstate="print"/>
          <a:stretch>
            <a:fillRect/>
          </a:stretch>
        </p:blipFill>
        <p:spPr>
          <a:xfrm>
            <a:off x="2339752" y="4293096"/>
            <a:ext cx="4596791" cy="23745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52736" y="2204864"/>
            <a:ext cx="8291264" cy="2908920"/>
          </a:xfrm>
        </p:spPr>
        <p:txBody>
          <a:bodyPr>
            <a:normAutofit lnSpcReduction="10000"/>
          </a:bodyPr>
          <a:lstStyle/>
          <a:p>
            <a:pPr>
              <a:buNone/>
            </a:pPr>
            <a:r>
              <a:rPr lang="tr-TR" dirty="0">
                <a:solidFill>
                  <a:schemeClr val="accent6"/>
                </a:solidFill>
                <a:latin typeface="Comic Sans MS" pitchFamily="66" charset="0"/>
              </a:rPr>
              <a:t>     Acil sağlık hizmetlerinin geçmişine bakıldığında, tıbbın tarihiyle paralel gelişme gösterirken hastane öncesi acil sağlık hizmetleri dünyada son otuz yılda önem kazanmaya bu alanda hızlı değişimler yaşanmaya başlanmıştır.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915816" y="0"/>
            <a:ext cx="8229600" cy="1143000"/>
          </a:xfrm>
        </p:spPr>
        <p:txBody>
          <a:bodyPr/>
          <a:lstStyle/>
          <a:p>
            <a:r>
              <a:rPr lang="tr-TR" dirty="0">
                <a:solidFill>
                  <a:srgbClr val="FF0000"/>
                </a:solidFill>
              </a:rPr>
              <a:t>Dünyada Acil Tıp</a:t>
            </a:r>
          </a:p>
        </p:txBody>
      </p:sp>
      <p:sp>
        <p:nvSpPr>
          <p:cNvPr id="3" name="2 İçerik Yer Tutucusu"/>
          <p:cNvSpPr>
            <a:spLocks noGrp="1"/>
          </p:cNvSpPr>
          <p:nvPr>
            <p:ph idx="1"/>
          </p:nvPr>
        </p:nvSpPr>
        <p:spPr>
          <a:xfrm>
            <a:off x="924744" y="4165104"/>
            <a:ext cx="8219256" cy="2692896"/>
          </a:xfrm>
        </p:spPr>
        <p:txBody>
          <a:bodyPr>
            <a:normAutofit fontScale="92500" lnSpcReduction="10000"/>
          </a:bodyPr>
          <a:lstStyle/>
          <a:p>
            <a:pPr>
              <a:buNone/>
            </a:pPr>
            <a:r>
              <a:rPr lang="tr-TR" dirty="0">
                <a:solidFill>
                  <a:schemeClr val="accent6"/>
                </a:solidFill>
                <a:latin typeface="Comic Sans MS" pitchFamily="66" charset="0"/>
              </a:rPr>
              <a:t>   Günümüzden 5000 yıl önce Mısır’da acil tıbbi müdahalelerin geliştirildiği ve uygulandığı, eski Yunan ve Roma uygarlıklarının ilk yardım ve savaş meydanlarından yaralıların taşınması ile ilgili uygulamalar yaptıkları bilinmektedir.</a:t>
            </a:r>
          </a:p>
        </p:txBody>
      </p:sp>
      <p:pic>
        <p:nvPicPr>
          <p:cNvPr id="4" name="3 Resim" descr="qweqweqwe.jpg"/>
          <p:cNvPicPr>
            <a:picLocks noChangeAspect="1"/>
          </p:cNvPicPr>
          <p:nvPr/>
        </p:nvPicPr>
        <p:blipFill>
          <a:blip r:embed="rId2" cstate="print"/>
          <a:stretch>
            <a:fillRect/>
          </a:stretch>
        </p:blipFill>
        <p:spPr>
          <a:xfrm>
            <a:off x="2267744" y="1196752"/>
            <a:ext cx="5328592"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idx="1"/>
          </p:nvPr>
        </p:nvSpPr>
        <p:spPr>
          <a:xfrm>
            <a:off x="899592" y="1988840"/>
            <a:ext cx="8028384" cy="3240360"/>
          </a:xfrm>
        </p:spPr>
        <p:txBody>
          <a:bodyPr>
            <a:normAutofit fontScale="92500" lnSpcReduction="10000"/>
          </a:bodyPr>
          <a:lstStyle/>
          <a:p>
            <a:pPr>
              <a:buNone/>
            </a:pPr>
            <a:r>
              <a:rPr lang="tr-TR" dirty="0">
                <a:solidFill>
                  <a:schemeClr val="accent6"/>
                </a:solidFill>
              </a:rPr>
              <a:t>       11. yüzyılda </a:t>
            </a:r>
            <a:r>
              <a:rPr lang="tr-TR" dirty="0" err="1">
                <a:solidFill>
                  <a:schemeClr val="accent6"/>
                </a:solidFill>
              </a:rPr>
              <a:t>St</a:t>
            </a:r>
            <a:r>
              <a:rPr lang="tr-TR" dirty="0">
                <a:solidFill>
                  <a:schemeClr val="accent6"/>
                </a:solidFill>
              </a:rPr>
              <a:t>. John Şövalyeleri, haçlı seferleri sırasında savaş alanlarında yaralananların cephe gerisine taşınması ve tedavi edilmesi için çalışmalar yapmışlardır. Tarihte ilk ambulans benzeri araç, atlı arabalarla 1487 yılında Malaga kuşatması sırasında İspanyol ordusu tarafından kullanılmıştır.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14400" y="3429000"/>
            <a:ext cx="8229600" cy="3201219"/>
          </a:xfrm>
        </p:spPr>
        <p:txBody>
          <a:bodyPr>
            <a:normAutofit fontScale="85000" lnSpcReduction="20000"/>
          </a:bodyPr>
          <a:lstStyle/>
          <a:p>
            <a:pPr>
              <a:buNone/>
            </a:pPr>
            <a:r>
              <a:rPr lang="tr-TR" dirty="0">
                <a:solidFill>
                  <a:schemeClr val="accent6"/>
                </a:solidFill>
                <a:latin typeface="Comic Sans MS" pitchFamily="66" charset="0"/>
              </a:rPr>
              <a:t>    </a:t>
            </a:r>
          </a:p>
          <a:p>
            <a:pPr>
              <a:buNone/>
            </a:pPr>
            <a:endParaRPr lang="tr-TR" dirty="0">
              <a:solidFill>
                <a:schemeClr val="accent6"/>
              </a:solidFill>
              <a:latin typeface="Comic Sans MS" pitchFamily="66" charset="0"/>
            </a:endParaRPr>
          </a:p>
          <a:p>
            <a:pPr>
              <a:buNone/>
            </a:pPr>
            <a:endParaRPr lang="tr-TR" dirty="0">
              <a:solidFill>
                <a:schemeClr val="accent6"/>
              </a:solidFill>
              <a:latin typeface="Comic Sans MS" pitchFamily="66" charset="0"/>
            </a:endParaRPr>
          </a:p>
          <a:p>
            <a:pPr>
              <a:buNone/>
            </a:pPr>
            <a:r>
              <a:rPr lang="tr-TR" dirty="0">
                <a:solidFill>
                  <a:schemeClr val="accent6"/>
                </a:solidFill>
                <a:latin typeface="Comic Sans MS" pitchFamily="66" charset="0"/>
              </a:rPr>
              <a:t>      Napolyon’un baş cerrahı Baron </a:t>
            </a:r>
            <a:r>
              <a:rPr lang="tr-TR" dirty="0" err="1">
                <a:solidFill>
                  <a:schemeClr val="accent6"/>
                </a:solidFill>
                <a:latin typeface="Comic Sans MS" pitchFamily="66" charset="0"/>
              </a:rPr>
              <a:t>Domique</a:t>
            </a:r>
            <a:r>
              <a:rPr lang="tr-TR" dirty="0">
                <a:solidFill>
                  <a:schemeClr val="accent6"/>
                </a:solidFill>
                <a:latin typeface="Comic Sans MS" pitchFamily="66" charset="0"/>
              </a:rPr>
              <a:t> </a:t>
            </a:r>
            <a:r>
              <a:rPr lang="tr-TR" dirty="0" err="1">
                <a:solidFill>
                  <a:schemeClr val="accent6"/>
                </a:solidFill>
                <a:latin typeface="Comic Sans MS" pitchFamily="66" charset="0"/>
              </a:rPr>
              <a:t>Larrey</a:t>
            </a:r>
            <a:r>
              <a:rPr lang="tr-TR" dirty="0">
                <a:solidFill>
                  <a:schemeClr val="accent6"/>
                </a:solidFill>
                <a:latin typeface="Comic Sans MS" pitchFamily="66" charset="0"/>
              </a:rPr>
              <a:t>, Prusya seferi sırasında ilk kez askeri tıbbi birliği kurmuş ve 1793 yılında atlı arabalarla oluşturulan ve uçan ambulans denilen araçlarla hasta ve yaralılar taşınmıştır.</a:t>
            </a:r>
          </a:p>
        </p:txBody>
      </p:sp>
      <p:pic>
        <p:nvPicPr>
          <p:cNvPr id="4" name="3 Resim" descr="AT.jpg"/>
          <p:cNvPicPr>
            <a:picLocks noChangeAspect="1"/>
          </p:cNvPicPr>
          <p:nvPr/>
        </p:nvPicPr>
        <p:blipFill>
          <a:blip r:embed="rId2" cstate="print"/>
          <a:stretch>
            <a:fillRect/>
          </a:stretch>
        </p:blipFill>
        <p:spPr>
          <a:xfrm>
            <a:off x="1691680" y="476672"/>
            <a:ext cx="6768752" cy="35478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960</Words>
  <Application>Microsoft Office PowerPoint</Application>
  <PresentationFormat>Ekran Gösterisi (4:3)</PresentationFormat>
  <Paragraphs>61</Paragraphs>
  <Slides>28</Slides>
  <Notes>0</Notes>
  <HiddenSlides>0</HiddenSlides>
  <MMClips>1</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28</vt:i4>
      </vt:variant>
    </vt:vector>
  </HeadingPairs>
  <TitlesOfParts>
    <vt:vector size="34" baseType="lpstr">
      <vt:lpstr>Comic Sans MS</vt:lpstr>
      <vt:lpstr>Gill Sans MT</vt:lpstr>
      <vt:lpstr>Verdana</vt:lpstr>
      <vt:lpstr>Wingdings</vt:lpstr>
      <vt:lpstr>Wingdings 2</vt:lpstr>
      <vt:lpstr>Gündönümü</vt:lpstr>
      <vt:lpstr>ACİL SAĞLIK HİZMETLERİNİN      DEĞERLENDİRİLMESİ </vt:lpstr>
      <vt:lpstr>ACİL TIP</vt:lpstr>
      <vt:lpstr>PowerPoint Sunusu</vt:lpstr>
      <vt:lpstr>PowerPoint Sunusu</vt:lpstr>
      <vt:lpstr>Acil Tıbbın Tarihçesi </vt:lpstr>
      <vt:lpstr>PowerPoint Sunusu</vt:lpstr>
      <vt:lpstr>Dünyada Acil Tıp</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Anglo-Amerikan modeli </vt:lpstr>
      <vt:lpstr>   Franko- German modeli </vt:lpstr>
      <vt:lpstr>PowerPoint Sunusu</vt:lpstr>
      <vt:lpstr>       Türkiye’de Acil Tıp</vt:lpstr>
      <vt:lpstr>PowerPoint Sunusu</vt:lpstr>
      <vt:lpstr>PowerPoint Sunusu</vt:lpstr>
      <vt:lpstr>PowerPoint Sunusu</vt:lpstr>
      <vt:lpstr>PowerPoint Sunusu</vt:lpstr>
      <vt:lpstr>PowerPoint Sunusu</vt:lpstr>
      <vt:lpstr>PowerPoint Sunusu</vt:lpstr>
      <vt:lpstr>PowerPoint Sunusu</vt:lpstr>
      <vt:lpstr>  SON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ACİL SAĞLIK HİZMETLERİNİN      DEĞERLENDİRİLMESİ </dc:title>
  <dc:creator>O.F.E.</dc:creator>
  <cp:lastModifiedBy>HP</cp:lastModifiedBy>
  <cp:revision>1</cp:revision>
  <dcterms:modified xsi:type="dcterms:W3CDTF">2018-07-31T21:41:06Z</dcterms:modified>
</cp:coreProperties>
</file>