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82" r:id="rId5"/>
    <p:sldId id="260" r:id="rId6"/>
    <p:sldId id="276" r:id="rId7"/>
    <p:sldId id="261" r:id="rId8"/>
    <p:sldId id="283" r:id="rId9"/>
    <p:sldId id="262" r:id="rId10"/>
    <p:sldId id="284" r:id="rId11"/>
    <p:sldId id="263" r:id="rId12"/>
    <p:sldId id="265" r:id="rId13"/>
    <p:sldId id="285" r:id="rId14"/>
    <p:sldId id="264" r:id="rId15"/>
    <p:sldId id="289" r:id="rId16"/>
    <p:sldId id="290" r:id="rId17"/>
    <p:sldId id="294" r:id="rId18"/>
    <p:sldId id="295" r:id="rId19"/>
    <p:sldId id="297" r:id="rId20"/>
    <p:sldId id="270" r:id="rId21"/>
    <p:sldId id="271" r:id="rId22"/>
    <p:sldId id="298" r:id="rId23"/>
    <p:sldId id="272" r:id="rId24"/>
    <p:sldId id="275" r:id="rId25"/>
    <p:sldId id="274" r:id="rId26"/>
    <p:sldId id="299" r:id="rId27"/>
    <p:sldId id="273" r:id="rId28"/>
    <p:sldId id="277" r:id="rId29"/>
    <p:sldId id="279" r:id="rId30"/>
    <p:sldId id="281" r:id="rId31"/>
    <p:sldId id="280" r:id="rId32"/>
    <p:sldId id="278" r:id="rId33"/>
    <p:sldId id="301" r:id="rId34"/>
    <p:sldId id="302" r:id="rId35"/>
    <p:sldId id="30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60"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49384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44682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B141971-1899-4A66-8C08-78FC44D6E775}" type="slidenum">
              <a:rPr lang="tr-TR" smtClean="0"/>
              <a:t>‹#›</a:t>
            </a:fld>
            <a:endParaRPr lang="tr-TR"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821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76388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347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3205378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1866405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53700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126275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91037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7041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8" name="Footer Placeholder 7"/>
          <p:cNvSpPr>
            <a:spLocks noGrp="1"/>
          </p:cNvSpPr>
          <p:nvPr>
            <p:ph type="ftr" sz="quarter" idx="11"/>
          </p:nvPr>
        </p:nvSpPr>
        <p:spPr/>
        <p:txBody>
          <a:bodyPr/>
          <a:lstStyle/>
          <a:p>
            <a:endParaRPr lang="tr-TR"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88408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82804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3" name="Footer Placeholder 2"/>
          <p:cNvSpPr>
            <a:spLocks noGrp="1"/>
          </p:cNvSpPr>
          <p:nvPr>
            <p:ph type="ftr" sz="quarter" idx="11"/>
          </p:nvPr>
        </p:nvSpPr>
        <p:spPr/>
        <p:txBody>
          <a:bodyPr/>
          <a:lstStyle/>
          <a:p>
            <a:endParaRPr lang="tr-TR"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3695370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a:t>Asıl başlık stilini düzenlemek için tıklayın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164683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342961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910531F-1547-4C03-BD13-1CEED2C2C5BB}" type="datetimeFigureOut">
              <a:rPr lang="tr-TR" smtClean="0"/>
              <a:t>1.08.2018</a:t>
            </a:fld>
            <a:endParaRPr lang="tr-TR"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B141971-1899-4A66-8C08-78FC44D6E775}" type="slidenum">
              <a:rPr lang="tr-TR" smtClean="0"/>
              <a:t>‹#›</a:t>
            </a:fld>
            <a:endParaRPr lang="tr-TR" dirty="0"/>
          </a:p>
        </p:txBody>
      </p:sp>
    </p:spTree>
    <p:extLst>
      <p:ext uri="{BB962C8B-B14F-4D97-AF65-F5344CB8AC3E}">
        <p14:creationId xmlns:p14="http://schemas.microsoft.com/office/powerpoint/2010/main" val="382826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haberler.com/acil-servi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5C553DF-6D73-4CDA-893E-8EFE5B4C5E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5773" y="1378226"/>
            <a:ext cx="8980454" cy="5314123"/>
          </a:xfrm>
          <a:prstGeom prst="rect">
            <a:avLst/>
          </a:prstGeom>
          <a:ln w="228600" cap="sq" cmpd="thickThin">
            <a:solidFill>
              <a:srgbClr val="000000"/>
            </a:solidFill>
            <a:prstDash val="solid"/>
            <a:miter lim="800000"/>
          </a:ln>
          <a:effectLst>
            <a:innerShdw blurRad="76200">
              <a:srgbClr val="000000"/>
            </a:innerShdw>
          </a:effectLst>
        </p:spPr>
      </p:pic>
      <p:sp>
        <p:nvSpPr>
          <p:cNvPr id="6" name="Dikdörtgen 5">
            <a:extLst>
              <a:ext uri="{FF2B5EF4-FFF2-40B4-BE49-F238E27FC236}">
                <a16:creationId xmlns:a16="http://schemas.microsoft.com/office/drawing/2014/main" id="{2CEBE690-3074-4685-9A0C-7E73BF5B7D30}"/>
              </a:ext>
            </a:extLst>
          </p:cNvPr>
          <p:cNvSpPr/>
          <p:nvPr/>
        </p:nvSpPr>
        <p:spPr>
          <a:xfrm>
            <a:off x="0" y="165651"/>
            <a:ext cx="12191999"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tr-TR" sz="5400" b="1" u="sng" dirty="0">
                <a:ln w="9525">
                  <a:solidFill>
                    <a:schemeClr val="bg1"/>
                  </a:solidFill>
                  <a:prstDash val="solid"/>
                </a:ln>
                <a:effectLst>
                  <a:glow rad="228600">
                    <a:schemeClr val="accent4">
                      <a:satMod val="175000"/>
                      <a:alpha val="40000"/>
                    </a:schemeClr>
                  </a:glow>
                  <a:outerShdw blurRad="12700" dist="38100" dir="2700000" algn="tl" rotWithShape="0">
                    <a:schemeClr val="bg1">
                      <a:lumMod val="50000"/>
                    </a:schemeClr>
                  </a:outerShdw>
                </a:effectLst>
                <a:latin typeface="Algerian" panose="04020705040A02060702" pitchFamily="82" charset="0"/>
              </a:rPr>
              <a:t>HELİKOPTER AMBULANS</a:t>
            </a:r>
            <a:endParaRPr lang="tr-TR" sz="5400" b="1" u="sng" cap="none" spc="0" dirty="0">
              <a:ln w="9525">
                <a:solidFill>
                  <a:schemeClr val="bg1"/>
                </a:solidFill>
                <a:prstDash val="solid"/>
              </a:ln>
              <a:solidFill>
                <a:schemeClr val="tx1"/>
              </a:solidFill>
              <a:effectLst>
                <a:glow rad="228600">
                  <a:schemeClr val="accent4">
                    <a:satMod val="175000"/>
                    <a:alpha val="40000"/>
                  </a:schemeClr>
                </a:glow>
                <a:outerShdw blurRad="12700" dist="38100" dir="2700000" algn="tl" rotWithShape="0">
                  <a:schemeClr val="bg1">
                    <a:lumMod val="50000"/>
                  </a:schemeClr>
                </a:outerShdw>
              </a:effectLst>
              <a:latin typeface="Algerian" panose="04020705040A02060702" pitchFamily="82" charset="0"/>
            </a:endParaRPr>
          </a:p>
        </p:txBody>
      </p:sp>
    </p:spTree>
    <p:extLst>
      <p:ext uri="{BB962C8B-B14F-4D97-AF65-F5344CB8AC3E}">
        <p14:creationId xmlns:p14="http://schemas.microsoft.com/office/powerpoint/2010/main" val="423916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3E68ABD6-06A5-4393-8BAC-CC8C3ECD8A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915" y="367885"/>
            <a:ext cx="11233007" cy="6389291"/>
          </a:xfrm>
        </p:spPr>
      </p:pic>
    </p:spTree>
    <p:extLst>
      <p:ext uri="{BB962C8B-B14F-4D97-AF65-F5344CB8AC3E}">
        <p14:creationId xmlns:p14="http://schemas.microsoft.com/office/powerpoint/2010/main" val="248640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D0CB243-B318-41AA-B08A-0E49A96ECF2D}"/>
              </a:ext>
            </a:extLst>
          </p:cNvPr>
          <p:cNvSpPr>
            <a:spLocks noGrp="1"/>
          </p:cNvSpPr>
          <p:nvPr>
            <p:ph idx="1"/>
          </p:nvPr>
        </p:nvSpPr>
        <p:spPr>
          <a:xfrm>
            <a:off x="0" y="0"/>
            <a:ext cx="12192000" cy="6858000"/>
          </a:xfrm>
        </p:spPr>
        <p:txBody>
          <a:bodyPr/>
          <a:lstStyle/>
          <a:p>
            <a:endParaRPr lang="tr-TR" i="1" dirty="0">
              <a:latin typeface="Algerian" panose="04020705040A02060702" pitchFamily="82" charset="0"/>
            </a:endParaRPr>
          </a:p>
        </p:txBody>
      </p:sp>
      <p:sp>
        <p:nvSpPr>
          <p:cNvPr id="4" name="Dikdörtgen 3">
            <a:extLst>
              <a:ext uri="{FF2B5EF4-FFF2-40B4-BE49-F238E27FC236}">
                <a16:creationId xmlns:a16="http://schemas.microsoft.com/office/drawing/2014/main" id="{D9E295DE-6CBD-4C47-BB43-F3D22174C86F}"/>
              </a:ext>
            </a:extLst>
          </p:cNvPr>
          <p:cNvSpPr/>
          <p:nvPr/>
        </p:nvSpPr>
        <p:spPr>
          <a:xfrm>
            <a:off x="0" y="2967335"/>
            <a:ext cx="12192000" cy="1754326"/>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tr-TR" sz="5400" b="1" cap="none" spc="0" dirty="0">
                <a:ln w="9525">
                  <a:solidFill>
                    <a:schemeClr val="bg1"/>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latin typeface="Algerian" panose="04020705040A02060702" pitchFamily="82" charset="0"/>
                <a:cs typeface="Times New Roman" panose="02020603050405020304" pitchFamily="18" charset="0"/>
              </a:rPr>
              <a:t>TÜRKİYEDE HANGİ MODELLER </a:t>
            </a:r>
          </a:p>
          <a:p>
            <a:pPr algn="ctr"/>
            <a:r>
              <a:rPr lang="tr-TR" sz="5400" b="1" cap="none" spc="0" dirty="0">
                <a:ln w="9525">
                  <a:solidFill>
                    <a:schemeClr val="bg1"/>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latin typeface="Algerian" panose="04020705040A02060702" pitchFamily="82" charset="0"/>
                <a:cs typeface="Times New Roman" panose="02020603050405020304" pitchFamily="18" charset="0"/>
              </a:rPr>
              <a:t>KULLANILIR</a:t>
            </a:r>
          </a:p>
        </p:txBody>
      </p:sp>
    </p:spTree>
    <p:extLst>
      <p:ext uri="{BB962C8B-B14F-4D97-AF65-F5344CB8AC3E}">
        <p14:creationId xmlns:p14="http://schemas.microsoft.com/office/powerpoint/2010/main" val="110962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5BA8DF0-24BF-4AEB-8D8D-7DF2E4248331}"/>
              </a:ext>
            </a:extLst>
          </p:cNvPr>
          <p:cNvSpPr>
            <a:spLocks noGrp="1"/>
          </p:cNvSpPr>
          <p:nvPr>
            <p:ph idx="1"/>
          </p:nvPr>
        </p:nvSpPr>
        <p:spPr>
          <a:xfrm>
            <a:off x="0" y="0"/>
            <a:ext cx="12192000" cy="6858000"/>
          </a:xfrm>
        </p:spPr>
        <p:txBody>
          <a:bodyPr>
            <a:normAutofit/>
          </a:bodyPr>
          <a:lstStyle/>
          <a:p>
            <a:pPr algn="ctr"/>
            <a:r>
              <a:rPr lang="tr-TR" sz="3600" i="1" dirty="0">
                <a:solidFill>
                  <a:srgbClr val="FF0000"/>
                </a:solidFill>
                <a:latin typeface="Algerian" panose="04020705040A02060702" pitchFamily="82" charset="0"/>
              </a:rPr>
              <a:t>EUROCOPTER EC 135</a:t>
            </a:r>
          </a:p>
          <a:p>
            <a:pPr marL="0" indent="0">
              <a:buNone/>
            </a:pPr>
            <a:endParaRPr lang="tr-TR" sz="3600" i="1" dirty="0">
              <a:solidFill>
                <a:srgbClr val="FF0000"/>
              </a:solidFill>
              <a:latin typeface="Algerian" panose="04020705040A02060702" pitchFamily="82" charset="0"/>
            </a:endParaRPr>
          </a:p>
          <a:p>
            <a:endParaRPr lang="tr-TR" sz="3600" dirty="0"/>
          </a:p>
        </p:txBody>
      </p:sp>
      <p:pic>
        <p:nvPicPr>
          <p:cNvPr id="5" name="Resim 4">
            <a:extLst>
              <a:ext uri="{FF2B5EF4-FFF2-40B4-BE49-F238E27FC236}">
                <a16:creationId xmlns:a16="http://schemas.microsoft.com/office/drawing/2014/main" id="{A18AF690-65D8-49FB-841D-55CFBA956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74" y="1373627"/>
            <a:ext cx="7951304" cy="4110746"/>
          </a:xfrm>
          <a:prstGeom prst="rect">
            <a:avLst/>
          </a:prstGeom>
        </p:spPr>
      </p:pic>
    </p:spTree>
    <p:extLst>
      <p:ext uri="{BB962C8B-B14F-4D97-AF65-F5344CB8AC3E}">
        <p14:creationId xmlns:p14="http://schemas.microsoft.com/office/powerpoint/2010/main" val="2965662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C51399C-4F0E-42F8-B8DE-9B81A626BD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070" y="543340"/>
            <a:ext cx="11304104" cy="6139756"/>
          </a:xfrm>
        </p:spPr>
      </p:pic>
    </p:spTree>
    <p:extLst>
      <p:ext uri="{BB962C8B-B14F-4D97-AF65-F5344CB8AC3E}">
        <p14:creationId xmlns:p14="http://schemas.microsoft.com/office/powerpoint/2010/main" val="2614124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C852AEF-F84F-437A-BF78-771DFF627D03}"/>
              </a:ext>
            </a:extLst>
          </p:cNvPr>
          <p:cNvSpPr>
            <a:spLocks noGrp="1"/>
          </p:cNvSpPr>
          <p:nvPr>
            <p:ph idx="1"/>
          </p:nvPr>
        </p:nvSpPr>
        <p:spPr>
          <a:xfrm>
            <a:off x="0" y="0"/>
            <a:ext cx="12192000" cy="6857999"/>
          </a:xfrm>
        </p:spPr>
        <p:txBody>
          <a:bodyPr>
            <a:normAutofit/>
          </a:bodyPr>
          <a:lstStyle/>
          <a:p>
            <a:pPr marL="0" indent="0">
              <a:buNone/>
            </a:pPr>
            <a:endParaRPr lang="tr-TR" sz="4000" i="1" dirty="0">
              <a:solidFill>
                <a:srgbClr val="FF0000"/>
              </a:solidFill>
              <a:latin typeface="Algerian" panose="04020705040A02060702" pitchFamily="82" charset="0"/>
            </a:endParaRPr>
          </a:p>
        </p:txBody>
      </p:sp>
      <p:pic>
        <p:nvPicPr>
          <p:cNvPr id="4" name="Resim 3">
            <a:extLst>
              <a:ext uri="{FF2B5EF4-FFF2-40B4-BE49-F238E27FC236}">
                <a16:creationId xmlns:a16="http://schemas.microsoft.com/office/drawing/2014/main" id="{A867BDA0-2112-4BE2-AD4C-C40313F824C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972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3B3AD6E-456C-4129-85EE-08EA448ABE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85983" cy="6798366"/>
          </a:xfrm>
        </p:spPr>
      </p:pic>
    </p:spTree>
    <p:extLst>
      <p:ext uri="{BB962C8B-B14F-4D97-AF65-F5344CB8AC3E}">
        <p14:creationId xmlns:p14="http://schemas.microsoft.com/office/powerpoint/2010/main" val="266989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2774C60-91D3-410E-A298-AE181B854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18862" cy="6858000"/>
          </a:xfrm>
        </p:spPr>
      </p:pic>
    </p:spTree>
    <p:extLst>
      <p:ext uri="{BB962C8B-B14F-4D97-AF65-F5344CB8AC3E}">
        <p14:creationId xmlns:p14="http://schemas.microsoft.com/office/powerpoint/2010/main" val="222556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33584B21-BD69-4C71-99C0-CD82C3F8A7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58" y="1"/>
            <a:ext cx="12263115" cy="6858000"/>
          </a:xfrm>
        </p:spPr>
      </p:pic>
    </p:spTree>
    <p:extLst>
      <p:ext uri="{BB962C8B-B14F-4D97-AF65-F5344CB8AC3E}">
        <p14:creationId xmlns:p14="http://schemas.microsoft.com/office/powerpoint/2010/main" val="246207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C1AE3A2-980A-4F17-B707-60FDD169C7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096000" cy="6858000"/>
          </a:xfrm>
        </p:spPr>
      </p:pic>
      <p:pic>
        <p:nvPicPr>
          <p:cNvPr id="7" name="Resim 6">
            <a:extLst>
              <a:ext uri="{FF2B5EF4-FFF2-40B4-BE49-F238E27FC236}">
                <a16:creationId xmlns:a16="http://schemas.microsoft.com/office/drawing/2014/main" id="{F07B43F6-E46D-4E73-9411-8F6EDAD95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
            <a:ext cx="6096000" cy="6857999"/>
          </a:xfrm>
          <a:prstGeom prst="rect">
            <a:avLst/>
          </a:prstGeom>
        </p:spPr>
      </p:pic>
    </p:spTree>
    <p:extLst>
      <p:ext uri="{BB962C8B-B14F-4D97-AF65-F5344CB8AC3E}">
        <p14:creationId xmlns:p14="http://schemas.microsoft.com/office/powerpoint/2010/main" val="40562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21556D7-4A6F-492F-8513-69CB0DB91B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71978" cy="6858000"/>
          </a:xfrm>
        </p:spPr>
      </p:pic>
    </p:spTree>
    <p:extLst>
      <p:ext uri="{BB962C8B-B14F-4D97-AF65-F5344CB8AC3E}">
        <p14:creationId xmlns:p14="http://schemas.microsoft.com/office/powerpoint/2010/main" val="3919303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0707C8C-246A-4108-B856-0B1CD6A538E1}"/>
              </a:ext>
            </a:extLst>
          </p:cNvPr>
          <p:cNvSpPr>
            <a:spLocks noGrp="1"/>
          </p:cNvSpPr>
          <p:nvPr>
            <p:ph idx="1"/>
          </p:nvPr>
        </p:nvSpPr>
        <p:spPr>
          <a:xfrm>
            <a:off x="0" y="0"/>
            <a:ext cx="12192000" cy="6858000"/>
          </a:xfrm>
        </p:spPr>
        <p:txBody>
          <a:bodyPr>
            <a:normAutofit/>
          </a:bodyPr>
          <a:lstStyle/>
          <a:p>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Acil tıbbi müdahale gereken durumlarda, hasta veya yaralının tıbbi müdahalenin yapılabileceği sağlık kuruluşuna hızlı şekilde ulaştırılması ve gereken müdahalenin yapılması hayati önem taşır. Bu nedenle Sağlık Bakanlığı hasta naklinde zamandan kazanç sağlamak amacıyla 2008 yılında hava ambulans sistemine geçilmiştir. Hava ambulansları, kiralama yoluyla hizmet satın alımı şeklinde faaliyetlerine başlamıştır. Havacılıkla ilgili teknik ve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operasyonel</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faaliyetlerin denetiminde yetkili olan otorite Sivil Havacılık Genel Müdürlüğüdür. </a:t>
            </a:r>
          </a:p>
        </p:txBody>
      </p:sp>
    </p:spTree>
    <p:extLst>
      <p:ext uri="{BB962C8B-B14F-4D97-AF65-F5344CB8AC3E}">
        <p14:creationId xmlns:p14="http://schemas.microsoft.com/office/powerpoint/2010/main" val="241135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D371160-F30B-444B-B62C-264D8D6EC0D5}"/>
              </a:ext>
            </a:extLst>
          </p:cNvPr>
          <p:cNvSpPr>
            <a:spLocks noGrp="1"/>
          </p:cNvSpPr>
          <p:nvPr>
            <p:ph idx="1"/>
          </p:nvPr>
        </p:nvSpPr>
        <p:spPr>
          <a:xfrm>
            <a:off x="1431235" y="1020417"/>
            <a:ext cx="10073377" cy="4890805"/>
          </a:xfrm>
        </p:spPr>
        <p:txBody>
          <a:bodyPr>
            <a:normAutofit/>
          </a:bodyPr>
          <a:lstStyle/>
          <a:p>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İtalyan yapımı A109 Agusta hava ambulansı, kar kızağına sahip ve tekerlekli. Hastanın yandan bindirildiği hava ambulansta, daha önceki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Eurocupter'e</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oranla hastaya daha kolay müdahale imkânı bulunuyor.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Eurocupter'den</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daha yüksek özellikte donanıma sahip olan A109 Agusta helikopter, daha az sarsıntı yapıyor ve hastaya daha iyi müdahale imkânı sağlıyor. </a:t>
            </a:r>
            <a:b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br>
            <a:endParaRPr lang="tr-TR" sz="32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43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ED2E83-DE01-4024-8F1E-086611E890F4}"/>
              </a:ext>
            </a:extLst>
          </p:cNvPr>
          <p:cNvSpPr>
            <a:spLocks noGrp="1"/>
          </p:cNvSpPr>
          <p:nvPr>
            <p:ph idx="1"/>
          </p:nvPr>
        </p:nvSpPr>
        <p:spPr>
          <a:xfrm>
            <a:off x="705679" y="116095"/>
            <a:ext cx="10515600" cy="5118514"/>
          </a:xfrm>
        </p:spPr>
        <p:txBody>
          <a:bodyPr>
            <a:normAutofit fontScale="92500" lnSpcReduction="20000"/>
          </a:bodyPr>
          <a:lstStyle/>
          <a:p>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İniş sırasında sesli uyarı ve siren çalma özelliği bulunan yeni hava ambulansı ile telsizle direk iletişimde sağlamak mümkün. Ayrıca, A109 Agusta 112 </a:t>
            </a:r>
            <a:r>
              <a:rPr lang="tr-TR" sz="2800" i="1" u="sng" dirty="0">
                <a:solidFill>
                  <a:schemeClr val="tx1">
                    <a:lumMod val="95000"/>
                    <a:lumOff val="5000"/>
                  </a:schemeClr>
                </a:solidFill>
                <a:latin typeface="Times New Roman" panose="02020603050405020304" pitchFamily="18" charset="0"/>
                <a:cs typeface="Times New Roman" panose="02020603050405020304" pitchFamily="18" charset="0"/>
                <a:hlinkClick r:id="rId2" tooltip="Acil Servis Haberleri"/>
              </a:rPr>
              <a:t>Acil Servis</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tarafından ambulansın nerede olduğu, hızı ve durumu da takip edilebilecek.</a:t>
            </a:r>
            <a:b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br>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Avantajları ile birlikte dezavantajı da bulunan yeni hava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anbulansın</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en büyük tehlikesi arka pervanesinin açıkta olması. Sağlık görevlilerinin yeni hava ambulansla çalışırken daha dikkatli olmaları gerekiyor. Ayrıca, A109 Agusta'nın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Eurocupter'e</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oranla yere daha yakın olması da dezavantaj olarak gösteriliyor.</a:t>
            </a:r>
            <a:b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b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a:r>
            <a:b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br>
            <a:endParaRPr lang="tr-TR"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84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AE907B2-9D1F-4671-9EA4-4E13B4D0F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6287" cy="6858000"/>
          </a:xfrm>
        </p:spPr>
      </p:pic>
    </p:spTree>
    <p:extLst>
      <p:ext uri="{BB962C8B-B14F-4D97-AF65-F5344CB8AC3E}">
        <p14:creationId xmlns:p14="http://schemas.microsoft.com/office/powerpoint/2010/main" val="360443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167E7F7-C842-492B-99BA-F721EC81A576}"/>
              </a:ext>
            </a:extLst>
          </p:cNvPr>
          <p:cNvSpPr>
            <a:spLocks noGrp="1"/>
          </p:cNvSpPr>
          <p:nvPr>
            <p:ph idx="1"/>
          </p:nvPr>
        </p:nvSpPr>
        <p:spPr>
          <a:xfrm>
            <a:off x="0" y="0"/>
            <a:ext cx="12192000" cy="6858000"/>
          </a:xfr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p>
            <a:endParaRPr lang="tr-TR" dirty="0"/>
          </a:p>
        </p:txBody>
      </p:sp>
      <p:sp>
        <p:nvSpPr>
          <p:cNvPr id="4" name="Dikdörtgen 3">
            <a:extLst>
              <a:ext uri="{FF2B5EF4-FFF2-40B4-BE49-F238E27FC236}">
                <a16:creationId xmlns:a16="http://schemas.microsoft.com/office/drawing/2014/main" id="{E6F50369-D19B-4BDD-9159-51B47CF970D1}"/>
              </a:ext>
            </a:extLst>
          </p:cNvPr>
          <p:cNvSpPr/>
          <p:nvPr/>
        </p:nvSpPr>
        <p:spPr>
          <a:xfrm>
            <a:off x="-1" y="2967335"/>
            <a:ext cx="12191999" cy="92333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lIns="91440" tIns="45720" rIns="91440" bIns="45720">
            <a:spAutoFit/>
          </a:bodyPr>
          <a:lstStyle/>
          <a:p>
            <a:pPr algn="ctr"/>
            <a:r>
              <a:rPr lang="tr-TR" sz="5400" b="1" cap="none" spc="0" dirty="0">
                <a:ln w="9525">
                  <a:solidFill>
                    <a:schemeClr val="bg1"/>
                  </a:solidFill>
                  <a:prstDash val="solid"/>
                </a:ln>
                <a:solidFill>
                  <a:schemeClr val="tx1"/>
                </a:solidFill>
                <a:effectLst>
                  <a:glow rad="101600">
                    <a:srgbClr val="7030A0">
                      <a:alpha val="60000"/>
                    </a:srgbClr>
                  </a:glow>
                  <a:outerShdw blurRad="12700" dist="38100" dir="2700000" algn="tl" rotWithShape="0">
                    <a:schemeClr val="bg1">
                      <a:lumMod val="50000"/>
                    </a:schemeClr>
                  </a:outerShdw>
                </a:effectLst>
                <a:latin typeface="Algerian" panose="04020705040A02060702" pitchFamily="82" charset="0"/>
              </a:rPr>
              <a:t>ULUSLARARASI </a:t>
            </a:r>
          </a:p>
        </p:txBody>
      </p:sp>
    </p:spTree>
    <p:extLst>
      <p:ext uri="{BB962C8B-B14F-4D97-AF65-F5344CB8AC3E}">
        <p14:creationId xmlns:p14="http://schemas.microsoft.com/office/powerpoint/2010/main" val="2360559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BE8471D-A693-428B-B6DB-3A149EEDF748}"/>
              </a:ext>
            </a:extLst>
          </p:cNvPr>
          <p:cNvSpPr/>
          <p:nvPr/>
        </p:nvSpPr>
        <p:spPr>
          <a:xfrm>
            <a:off x="0" y="2874570"/>
            <a:ext cx="1219200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ctr"/>
            <a:r>
              <a:rPr lang="tr-T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KANADA</a:t>
            </a:r>
          </a:p>
        </p:txBody>
      </p:sp>
    </p:spTree>
    <p:extLst>
      <p:ext uri="{BB962C8B-B14F-4D97-AF65-F5344CB8AC3E}">
        <p14:creationId xmlns:p14="http://schemas.microsoft.com/office/powerpoint/2010/main" val="491242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FDC9969C-D52C-41F6-85AE-62A83CB1FF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9846" y="2204100"/>
            <a:ext cx="5869197" cy="3918404"/>
          </a:xfrm>
        </p:spPr>
      </p:pic>
      <p:sp>
        <p:nvSpPr>
          <p:cNvPr id="6" name="Dikdörtgen 5">
            <a:extLst>
              <a:ext uri="{FF2B5EF4-FFF2-40B4-BE49-F238E27FC236}">
                <a16:creationId xmlns:a16="http://schemas.microsoft.com/office/drawing/2014/main" id="{366C1BE3-6CBC-4CEB-B1EF-C910DC982263}"/>
              </a:ext>
            </a:extLst>
          </p:cNvPr>
          <p:cNvSpPr/>
          <p:nvPr/>
        </p:nvSpPr>
        <p:spPr>
          <a:xfrm>
            <a:off x="1775790" y="568692"/>
            <a:ext cx="8428383"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tr-TR" sz="5400" dirty="0">
                <a:ln w="9525">
                  <a:solidFill>
                    <a:schemeClr val="bg1"/>
                  </a:solidFill>
                  <a:prstDash val="solid"/>
                </a:ln>
                <a:effectLst>
                  <a:glow rad="228600">
                    <a:schemeClr val="accent6">
                      <a:satMod val="175000"/>
                      <a:alpha val="40000"/>
                    </a:schemeClr>
                  </a:glow>
                  <a:outerShdw blurRad="12700" dist="38100" dir="2700000" algn="tl" rotWithShape="0">
                    <a:schemeClr val="bg1">
                      <a:lumMod val="50000"/>
                    </a:schemeClr>
                  </a:outerShdw>
                </a:effectLst>
                <a:latin typeface="Algerian" panose="04020705040A02060702" pitchFamily="82" charset="0"/>
              </a:rPr>
              <a:t>SİKORSKY S76</a:t>
            </a:r>
            <a:endParaRPr lang="tr-TR" sz="5400" cap="none" spc="0" dirty="0">
              <a:ln w="9525">
                <a:solidFill>
                  <a:schemeClr val="bg1"/>
                </a:solidFill>
                <a:prstDash val="solid"/>
              </a:ln>
              <a:solidFill>
                <a:schemeClr val="tx1"/>
              </a:solidFill>
              <a:effectLst>
                <a:glow rad="228600">
                  <a:schemeClr val="accent6">
                    <a:satMod val="175000"/>
                    <a:alpha val="40000"/>
                  </a:schemeClr>
                </a:glow>
                <a:outerShdw blurRad="12700" dist="38100" dir="2700000" algn="tl" rotWithShape="0">
                  <a:schemeClr val="bg1">
                    <a:lumMod val="50000"/>
                  </a:schemeClr>
                </a:outerShdw>
              </a:effectLst>
              <a:latin typeface="Algerian" panose="04020705040A02060702" pitchFamily="82" charset="0"/>
            </a:endParaRPr>
          </a:p>
        </p:txBody>
      </p:sp>
    </p:spTree>
    <p:extLst>
      <p:ext uri="{BB962C8B-B14F-4D97-AF65-F5344CB8AC3E}">
        <p14:creationId xmlns:p14="http://schemas.microsoft.com/office/powerpoint/2010/main" val="2067684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20C865EC-B4CF-42A3-973C-157FD7EEC8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68"/>
            <a:ext cx="12192000" cy="6850332"/>
          </a:xfrm>
        </p:spPr>
      </p:pic>
    </p:spTree>
    <p:extLst>
      <p:ext uri="{BB962C8B-B14F-4D97-AF65-F5344CB8AC3E}">
        <p14:creationId xmlns:p14="http://schemas.microsoft.com/office/powerpoint/2010/main" val="1385180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A716FE6-A23C-4271-B1F1-4D3F746F1EAB}"/>
              </a:ext>
            </a:extLst>
          </p:cNvPr>
          <p:cNvSpPr>
            <a:spLocks noGrp="1"/>
          </p:cNvSpPr>
          <p:nvPr>
            <p:ph idx="1"/>
          </p:nvPr>
        </p:nvSpPr>
        <p:spPr>
          <a:xfrm>
            <a:off x="0" y="0"/>
            <a:ext cx="12192000" cy="6858000"/>
          </a:xfrm>
        </p:spPr>
        <p:txBody>
          <a:bodyPr>
            <a:normAutofit/>
          </a:bodyPr>
          <a:lstStyle/>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tr-TR" sz="2400" i="1" dirty="0" err="1">
                <a:solidFill>
                  <a:schemeClr val="tx1">
                    <a:lumMod val="95000"/>
                    <a:lumOff val="5000"/>
                  </a:schemeClr>
                </a:solidFill>
                <a:latin typeface="Times New Roman" panose="02020603050405020304" pitchFamily="18" charset="0"/>
                <a:cs typeface="Times New Roman" panose="02020603050405020304" pitchFamily="18" charset="0"/>
              </a:rPr>
              <a:t>Sikorsky</a:t>
            </a: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 S-76 C helikopteri, sekiz kişilik yolcu kapasitesi, ve barındırdığı özel donanımlarıyla VİP uçuş gerçekleştirmek isteyenler için güzel bir ulaşım alternatifi sunuyor. </a:t>
            </a:r>
          </a:p>
          <a:p>
            <a:r>
              <a:rPr lang="tr-TR" sz="2400" i="1" dirty="0" err="1">
                <a:solidFill>
                  <a:schemeClr val="tx1">
                    <a:lumMod val="95000"/>
                    <a:lumOff val="5000"/>
                  </a:schemeClr>
                </a:solidFill>
                <a:latin typeface="Times New Roman" panose="02020603050405020304" pitchFamily="18" charset="0"/>
                <a:cs typeface="Times New Roman" panose="02020603050405020304" pitchFamily="18" charset="0"/>
              </a:rPr>
              <a:t>Sikorsky</a:t>
            </a: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 S-76C++ model VIP helikopter, performansı, ileri teknolojisi ile hızlı, pratik bir ulaşım alternatifi sunuyor.</a:t>
            </a:r>
          </a:p>
          <a:p>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Sekiz kişilik yolcu kapasitesine sahip olan özel donanımlı helikopter, 500 km’lik bir mesafeye ortalama 250 km/saat hızla iki saatte ulaşabiliyor. Normal hava şartlarında İstanbul çıkışlı uçuşlarda, yaklaşık olarak Bodrum-</a:t>
            </a:r>
            <a:r>
              <a:rPr lang="tr-TR" sz="2400" i="1" dirty="0" err="1">
                <a:solidFill>
                  <a:schemeClr val="tx1">
                    <a:lumMod val="95000"/>
                    <a:lumOff val="5000"/>
                  </a:schemeClr>
                </a:solidFill>
                <a:latin typeface="Times New Roman" panose="02020603050405020304" pitchFamily="18" charset="0"/>
                <a:cs typeface="Times New Roman" panose="02020603050405020304" pitchFamily="18" charset="0"/>
              </a:rPr>
              <a:t>Türkbükü</a:t>
            </a: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 1 saat 50 dakika (250 mil), Ankara-Yenimahalle 1 saat 35 dakika (210 mil), İzmir- Alsancak 1 saat 20 dakika (185 mil) sürüyor.</a:t>
            </a:r>
          </a:p>
          <a:p>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Deniz seviyesinde azami 287 km/saat hız yapabilen helikopter, yolcu ve yük dahil 1650 kg’a kadar taşıma kapasitesine sahip bulunuyor. Helikopterin bagaj kapasitesi ise 1,08 m3.</a:t>
            </a:r>
          </a:p>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24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446B775-77B7-4F5F-A3C0-D5D6CF8547F1}"/>
              </a:ext>
            </a:extLst>
          </p:cNvPr>
          <p:cNvSpPr/>
          <p:nvPr/>
        </p:nvSpPr>
        <p:spPr>
          <a:xfrm>
            <a:off x="145774" y="2967335"/>
            <a:ext cx="11873948" cy="923330"/>
          </a:xfrm>
          <a:prstGeom prst="rect">
            <a:avLst/>
          </a:prstGeom>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bodyPr>
          <a:lstStyle/>
          <a:p>
            <a:pPr algn="ctr"/>
            <a:r>
              <a:rPr lang="tr-TR" sz="5400" b="1" cap="none" spc="0" dirty="0">
                <a:ln w="9525">
                  <a:solidFill>
                    <a:schemeClr val="bg1"/>
                  </a:solidFill>
                  <a:prstDash val="solid"/>
                </a:ln>
                <a:solidFill>
                  <a:schemeClr val="tx1"/>
                </a:solidFill>
                <a:effectLst>
                  <a:glow rad="228600">
                    <a:schemeClr val="accent6">
                      <a:satMod val="175000"/>
                      <a:alpha val="40000"/>
                    </a:schemeClr>
                  </a:glow>
                  <a:outerShdw blurRad="12700" dist="38100" dir="2700000" algn="tl" rotWithShape="0">
                    <a:schemeClr val="bg1">
                      <a:lumMod val="50000"/>
                    </a:schemeClr>
                  </a:outerShdw>
                </a:effectLst>
                <a:latin typeface="Algerian" panose="04020705040A02060702" pitchFamily="82" charset="0"/>
              </a:rPr>
              <a:t>ABD</a:t>
            </a:r>
          </a:p>
        </p:txBody>
      </p:sp>
    </p:spTree>
    <p:extLst>
      <p:ext uri="{BB962C8B-B14F-4D97-AF65-F5344CB8AC3E}">
        <p14:creationId xmlns:p14="http://schemas.microsoft.com/office/powerpoint/2010/main" val="2966263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C4BB05B-9A40-4046-AF0E-D6DB07BD28B8}"/>
              </a:ext>
            </a:extLst>
          </p:cNvPr>
          <p:cNvSpPr>
            <a:spLocks noGrp="1"/>
          </p:cNvSpPr>
          <p:nvPr>
            <p:ph idx="1"/>
          </p:nvPr>
        </p:nvSpPr>
        <p:spPr>
          <a:xfrm>
            <a:off x="1338470" y="702365"/>
            <a:ext cx="9874595" cy="4615446"/>
          </a:xfrm>
        </p:spPr>
        <p:txBody>
          <a:bodyPr>
            <a:normAutofit/>
          </a:bodyPr>
          <a:lstStyle/>
          <a:p>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ABD Ordusu Tıbbi Araştırma ve Materyal Komutanlığı, geleneksel helikopterlerin kazazedelere tahliye için olası bir alternatifi olarak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Dragonfly</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Pictures</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Inc</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DP-14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Hawk'u</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şu an inceliyor. DP-14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Hawk</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minyatür bir CH-47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Chinook</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helikopterine benzeyen ikiz rotorlu bir helikopterdir. Bir kamyonete sığacak kadar küçük, montajı yapılıp sadece otuz dakika içinde uçmaya hazır hale getirilebiliyor.</a:t>
            </a:r>
          </a:p>
          <a:p>
            <a:endParaRPr lang="tr-TR" sz="32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541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6729625-206E-4DCE-A88D-C26F0C673F9E}"/>
              </a:ext>
            </a:extLst>
          </p:cNvPr>
          <p:cNvSpPr>
            <a:spLocks noGrp="1"/>
          </p:cNvSpPr>
          <p:nvPr>
            <p:ph idx="1"/>
          </p:nvPr>
        </p:nvSpPr>
        <p:spPr>
          <a:xfrm>
            <a:off x="838200" y="1030495"/>
            <a:ext cx="10515600" cy="3263209"/>
          </a:xfrm>
        </p:spPr>
        <p:txBody>
          <a:bodyPr>
            <a:normAutofit/>
          </a:bodyPr>
          <a:lstStyle/>
          <a:p>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Hasta nakli veya acil tıbbi müdahale amaçlı kullanılmak üzere ulusal sivil havacılık yetkili biriminden çalışma ve uçuş izni alınmış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ayrıca</a:t>
            </a:r>
            <a:r>
              <a:rPr lang="tr-TR" sz="3200" b="1" i="1" dirty="0" err="1">
                <a:solidFill>
                  <a:schemeClr val="tx1">
                    <a:lumMod val="95000"/>
                    <a:lumOff val="5000"/>
                  </a:schemeClr>
                </a:solidFill>
                <a:latin typeface="Times New Roman" panose="02020603050405020304" pitchFamily="18" charset="0"/>
                <a:cs typeface="Times New Roman" panose="02020603050405020304" pitchFamily="18" charset="0"/>
              </a:rPr>
              <a:t>“Ambulanslar</a:t>
            </a:r>
            <a:r>
              <a:rPr lang="tr-TR" sz="3200" b="1" i="1" dirty="0">
                <a:solidFill>
                  <a:schemeClr val="tx1">
                    <a:lumMod val="95000"/>
                    <a:lumOff val="5000"/>
                  </a:schemeClr>
                </a:solidFill>
                <a:latin typeface="Times New Roman" panose="02020603050405020304" pitchFamily="18" charset="0"/>
                <a:cs typeface="Times New Roman" panose="02020603050405020304" pitchFamily="18" charset="0"/>
              </a:rPr>
              <a:t> ve Acil Sağlık Araçları ile Ambulans Hizmetleri Yönetmeliğinde” </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belirtilen tıbbi donanıma sahip uçak ve helikopter, hava ambulansı olarak tanımlanır. </a:t>
            </a:r>
          </a:p>
        </p:txBody>
      </p:sp>
    </p:spTree>
    <p:extLst>
      <p:ext uri="{BB962C8B-B14F-4D97-AF65-F5344CB8AC3E}">
        <p14:creationId xmlns:p14="http://schemas.microsoft.com/office/powerpoint/2010/main" val="3988526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A440CE9-FC73-4876-A2AD-605D1B0049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19506" cy="6858000"/>
          </a:xfrm>
        </p:spPr>
      </p:pic>
    </p:spTree>
    <p:extLst>
      <p:ext uri="{BB962C8B-B14F-4D97-AF65-F5344CB8AC3E}">
        <p14:creationId xmlns:p14="http://schemas.microsoft.com/office/powerpoint/2010/main" val="125589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CD23EDB-B47F-4C8C-B6AB-AD8D37D5C8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573"/>
            <a:ext cx="12192000" cy="6883573"/>
          </a:xfrm>
        </p:spPr>
      </p:pic>
    </p:spTree>
    <p:extLst>
      <p:ext uri="{BB962C8B-B14F-4D97-AF65-F5344CB8AC3E}">
        <p14:creationId xmlns:p14="http://schemas.microsoft.com/office/powerpoint/2010/main" val="1967648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6">
            <a:extLst>
              <a:ext uri="{FF2B5EF4-FFF2-40B4-BE49-F238E27FC236}">
                <a16:creationId xmlns:a16="http://schemas.microsoft.com/office/drawing/2014/main" id="{930BF9B3-C626-4579-977F-6FAE7FCA943F}"/>
              </a:ext>
            </a:extLst>
          </p:cNvPr>
          <p:cNvSpPr>
            <a:spLocks noGrp="1"/>
          </p:cNvSpPr>
          <p:nvPr>
            <p:ph idx="1"/>
          </p:nvPr>
        </p:nvSpPr>
        <p:spPr>
          <a:xfrm>
            <a:off x="838200" y="1388304"/>
            <a:ext cx="10515600" cy="4351338"/>
          </a:xfrm>
        </p:spPr>
        <p:txBody>
          <a:bodyPr>
            <a:normAutofit lnSpcReduction="10000"/>
          </a:bodyPr>
          <a:lstStyle/>
          <a:p>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Dronlar</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sadece askeri gözetim, casusluk ve diğer amaçlar için kullanılmıyor. Günümüz itibariyle taşınabilen, portatif bir o kadarda kompakt işlevselliği olan araçlardır. Benzer bir ambulans hava aracını geçtiğimiz yıl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israil'de</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geliştirmişti.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İsrailin</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geliştirdiği çift taraflı iki personel taşıyabilme özelliğine sahip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drone</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ambulans hala geliştiriliyor.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Dronların</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insanlı sürüşün aksine uzaktan komuta kontrol sistemiyle uçurulduğunu dip not olarak düşelim.</a:t>
            </a:r>
          </a:p>
          <a:p>
            <a:pPr marL="0" indent="0">
              <a:buNone/>
            </a:pPr>
            <a:endParaRPr lang="tr-TR" sz="32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802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0C861CF-6569-4D1F-A7FA-0292768DE4AF}"/>
              </a:ext>
            </a:extLst>
          </p:cNvPr>
          <p:cNvSpPr>
            <a:spLocks noGrp="1"/>
          </p:cNvSpPr>
          <p:nvPr>
            <p:ph idx="1"/>
          </p:nvPr>
        </p:nvSpPr>
        <p:spPr>
          <a:xfrm>
            <a:off x="0" y="0"/>
            <a:ext cx="12192000" cy="6858000"/>
          </a:xfrm>
        </p:spPr>
        <p:txBody>
          <a:bodyPr/>
          <a:lstStyle/>
          <a:p>
            <a:endParaRPr lang="tr-TR" dirty="0">
              <a:solidFill>
                <a:srgbClr val="7030A0"/>
              </a:solidFill>
            </a:endParaRPr>
          </a:p>
        </p:txBody>
      </p:sp>
      <p:sp>
        <p:nvSpPr>
          <p:cNvPr id="4" name="Dikdörtgen 3">
            <a:extLst>
              <a:ext uri="{FF2B5EF4-FFF2-40B4-BE49-F238E27FC236}">
                <a16:creationId xmlns:a16="http://schemas.microsoft.com/office/drawing/2014/main" id="{B785DF49-0F5A-433E-9338-1A5A4ED6E929}"/>
              </a:ext>
            </a:extLst>
          </p:cNvPr>
          <p:cNvSpPr/>
          <p:nvPr/>
        </p:nvSpPr>
        <p:spPr>
          <a:xfrm>
            <a:off x="-1" y="2967335"/>
            <a:ext cx="12191999" cy="923330"/>
          </a:xfrm>
          <a:prstGeom prst="rect">
            <a:avLst/>
          </a:prstGeom>
          <a:effectLst>
            <a:glow rad="228600">
              <a:schemeClr val="accent5">
                <a:satMod val="175000"/>
                <a:alpha val="40000"/>
              </a:schemeClr>
            </a:glow>
          </a:effectLst>
        </p:spPr>
        <p:style>
          <a:lnRef idx="1">
            <a:schemeClr val="dk1"/>
          </a:lnRef>
          <a:fillRef idx="3">
            <a:schemeClr val="dk1"/>
          </a:fillRef>
          <a:effectRef idx="2">
            <a:schemeClr val="dk1"/>
          </a:effectRef>
          <a:fontRef idx="minor">
            <a:schemeClr val="lt1"/>
          </a:fontRef>
        </p:style>
        <p:txBody>
          <a:bodyPr wrap="square" lIns="91440" tIns="45720" rIns="91440" bIns="45720">
            <a:spAutoFit/>
          </a:bodyPr>
          <a:lstStyle/>
          <a:p>
            <a:pPr algn="ctr"/>
            <a:r>
              <a:rPr lang="tr-TR" sz="5400" b="1" dirty="0">
                <a:ln w="9525">
                  <a:solidFill>
                    <a:schemeClr val="bg1"/>
                  </a:solidFill>
                  <a:prstDash val="solid"/>
                </a:ln>
                <a:solidFill>
                  <a:schemeClr val="accent2">
                    <a:lumMod val="50000"/>
                  </a:schemeClr>
                </a:solidFill>
                <a:effectLst>
                  <a:glow rad="228600">
                    <a:schemeClr val="accent5">
                      <a:satMod val="175000"/>
                      <a:alpha val="40000"/>
                    </a:schemeClr>
                  </a:glow>
                  <a:outerShdw blurRad="12700" dist="38100" dir="2700000" algn="tl" rotWithShape="0">
                    <a:schemeClr val="bg1">
                      <a:lumMod val="50000"/>
                    </a:schemeClr>
                  </a:outerShdw>
                </a:effectLst>
                <a:latin typeface="Algerian" panose="04020705040A02060702" pitchFamily="82" charset="0"/>
              </a:rPr>
              <a:t>UÇAK AMBULANSI</a:t>
            </a:r>
            <a:endParaRPr lang="tr-TR" sz="5400" b="1" cap="none" spc="0" dirty="0">
              <a:ln w="9525">
                <a:solidFill>
                  <a:schemeClr val="bg1"/>
                </a:solidFill>
                <a:prstDash val="solid"/>
              </a:ln>
              <a:solidFill>
                <a:schemeClr val="accent2">
                  <a:lumMod val="50000"/>
                </a:schemeClr>
              </a:solidFill>
              <a:effectLst>
                <a:glow rad="228600">
                  <a:schemeClr val="accent5">
                    <a:satMod val="175000"/>
                    <a:alpha val="40000"/>
                  </a:schemeClr>
                </a:glow>
                <a:outerShdw blurRad="12700" dist="38100" dir="2700000" algn="tl" rotWithShape="0">
                  <a:schemeClr val="bg1">
                    <a:lumMod val="50000"/>
                  </a:schemeClr>
                </a:outerShdw>
              </a:effectLst>
              <a:latin typeface="Algerian" panose="04020705040A02060702" pitchFamily="82" charset="0"/>
            </a:endParaRPr>
          </a:p>
        </p:txBody>
      </p:sp>
    </p:spTree>
    <p:extLst>
      <p:ext uri="{BB962C8B-B14F-4D97-AF65-F5344CB8AC3E}">
        <p14:creationId xmlns:p14="http://schemas.microsoft.com/office/powerpoint/2010/main" val="673925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70C7E96-3F11-4CC5-AEE6-9F6BA1D96BD0}"/>
              </a:ext>
            </a:extLst>
          </p:cNvPr>
          <p:cNvSpPr>
            <a:spLocks noGrp="1"/>
          </p:cNvSpPr>
          <p:nvPr>
            <p:ph idx="1"/>
          </p:nvPr>
        </p:nvSpPr>
        <p:spPr>
          <a:xfrm>
            <a:off x="0" y="0"/>
            <a:ext cx="12192000" cy="6858000"/>
          </a:xfrm>
        </p:spPr>
        <p:txBody>
          <a:bodyPr>
            <a:normAutofit/>
          </a:bodyPr>
          <a:lstStyle/>
          <a:p>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Ambulans helikopterin hava Şartlarından dolayı havalanamadığı durumlarda ambulans uçak devreye girer. 2011 yılı itibariyle Sağlık </a:t>
            </a:r>
            <a:r>
              <a:rPr lang="tr-TR" sz="2400" i="1" dirty="0" err="1">
                <a:solidFill>
                  <a:schemeClr val="tx1">
                    <a:lumMod val="95000"/>
                    <a:lumOff val="5000"/>
                  </a:schemeClr>
                </a:solidFill>
                <a:latin typeface="Times New Roman" panose="02020603050405020304" pitchFamily="18" charset="0"/>
                <a:cs typeface="Times New Roman" panose="02020603050405020304" pitchFamily="18" charset="0"/>
              </a:rPr>
              <a:t>Bakanlığı‟na</a:t>
            </a: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 bağlı toplam 5 adet uçak ambulans acil sağlık hizmeti vermektedir. </a:t>
            </a:r>
          </a:p>
        </p:txBody>
      </p:sp>
      <p:pic>
        <p:nvPicPr>
          <p:cNvPr id="5" name="Resim 4">
            <a:extLst>
              <a:ext uri="{FF2B5EF4-FFF2-40B4-BE49-F238E27FC236}">
                <a16:creationId xmlns:a16="http://schemas.microsoft.com/office/drawing/2014/main" id="{9A46B5BE-8D24-497F-9EDA-9F60B80C1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2292"/>
            <a:ext cx="12192000" cy="5265708"/>
          </a:xfrm>
          <a:prstGeom prst="rect">
            <a:avLst/>
          </a:prstGeom>
        </p:spPr>
      </p:pic>
    </p:spTree>
    <p:extLst>
      <p:ext uri="{BB962C8B-B14F-4D97-AF65-F5344CB8AC3E}">
        <p14:creationId xmlns:p14="http://schemas.microsoft.com/office/powerpoint/2010/main" val="2419332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255CA29D-CCEC-4824-B517-AFEF8FC9E355}"/>
              </a:ext>
            </a:extLst>
          </p:cNvPr>
          <p:cNvPicPr>
            <a:picLocks noGrp="1" noChangeAspect="1"/>
          </p:cNvPicPr>
          <p:nvPr>
            <p:ph idx="1"/>
          </p:nvPr>
        </p:nvPicPr>
        <p:blipFill>
          <a:blip r:embed="rId2"/>
          <a:stretch>
            <a:fillRect/>
          </a:stretch>
        </p:blipFill>
        <p:spPr>
          <a:xfrm>
            <a:off x="0" y="-4778"/>
            <a:ext cx="12192000" cy="6957602"/>
          </a:xfrm>
          <a:prstGeom prst="rect">
            <a:avLst/>
          </a:prstGeom>
        </p:spPr>
      </p:pic>
    </p:spTree>
    <p:extLst>
      <p:ext uri="{BB962C8B-B14F-4D97-AF65-F5344CB8AC3E}">
        <p14:creationId xmlns:p14="http://schemas.microsoft.com/office/powerpoint/2010/main" val="155395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F166C5F4-A213-4855-B440-E4D7F66DEE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417" y="569843"/>
            <a:ext cx="9965634" cy="5880996"/>
          </a:xfrm>
        </p:spPr>
      </p:pic>
    </p:spTree>
    <p:extLst>
      <p:ext uri="{BB962C8B-B14F-4D97-AF65-F5344CB8AC3E}">
        <p14:creationId xmlns:p14="http://schemas.microsoft.com/office/powerpoint/2010/main" val="402180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4B7485B-3995-447D-8BE8-66C9D38270D0}"/>
              </a:ext>
            </a:extLst>
          </p:cNvPr>
          <p:cNvSpPr>
            <a:spLocks noGrp="1"/>
          </p:cNvSpPr>
          <p:nvPr>
            <p:ph idx="1"/>
          </p:nvPr>
        </p:nvSpPr>
        <p:spPr>
          <a:xfrm>
            <a:off x="639417" y="1070251"/>
            <a:ext cx="10515600" cy="4351338"/>
          </a:xfrm>
        </p:spPr>
        <p:txBody>
          <a:bodyPr>
            <a:normAutofit/>
          </a:bodyPr>
          <a:lstStyle/>
          <a:p>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Ülkemizde daha önce askeri kurumların bünyesinde bulunan hava ambulansları, kara, hava kuvvetleri, sahil güvenlik komutanlıklarına bağlı arama ve kurtarma helikopterleri ile hizmet vermekte idi. Hava ambulansları Sağlık Bakanlığı bünyesinde ilk olarak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Ankara‟da</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daha sonra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İstanbul‟da</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İzmir‟de</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ve </a:t>
            </a:r>
            <a:r>
              <a:rPr lang="tr-TR" sz="2800" i="1" dirty="0" err="1">
                <a:solidFill>
                  <a:schemeClr val="tx1">
                    <a:lumMod val="95000"/>
                    <a:lumOff val="5000"/>
                  </a:schemeClr>
                </a:solidFill>
                <a:latin typeface="Times New Roman" panose="02020603050405020304" pitchFamily="18" charset="0"/>
                <a:cs typeface="Times New Roman" panose="02020603050405020304" pitchFamily="18" charset="0"/>
              </a:rPr>
              <a:t>Erzurum‟da</a:t>
            </a:r>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 hizmet vermeye başlamıştır. 2011 yılı itibariyle 16 farklı ilde 17 helikopter ve ambulans ile hizmet verilmektedir. </a:t>
            </a:r>
          </a:p>
          <a:p>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Türkiye de ambulans helikopter sayısı sağlık bakanlığında toplam 17 adettir. Her 5 yılda bir ambulans uçak ihalesi yapılır</a:t>
            </a:r>
          </a:p>
        </p:txBody>
      </p:sp>
    </p:spTree>
    <p:extLst>
      <p:ext uri="{BB962C8B-B14F-4D97-AF65-F5344CB8AC3E}">
        <p14:creationId xmlns:p14="http://schemas.microsoft.com/office/powerpoint/2010/main" val="353369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2DFC344-A851-436B-8B01-8223CA71F0A7}"/>
              </a:ext>
            </a:extLst>
          </p:cNvPr>
          <p:cNvSpPr>
            <a:spLocks noGrp="1"/>
          </p:cNvSpPr>
          <p:nvPr>
            <p:ph idx="1"/>
          </p:nvPr>
        </p:nvSpPr>
        <p:spPr>
          <a:xfrm>
            <a:off x="0" y="-1"/>
            <a:ext cx="12192000" cy="6858001"/>
          </a:xfrm>
        </p:spPr>
        <p:txBody>
          <a:bodyPr>
            <a:normAutofit/>
          </a:bodyPr>
          <a:lstStyle/>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Birinci İhale Dönemi 28.10.2008/11.08.2013 tarihleri  arasında gerçekleşmiş olup, bu süreçte toplam vaka sayısı:2171 </a:t>
            </a:r>
            <a:r>
              <a:rPr lang="tr-TR" sz="2400" i="1" dirty="0" err="1">
                <a:solidFill>
                  <a:schemeClr val="tx1">
                    <a:lumMod val="95000"/>
                    <a:lumOff val="5000"/>
                  </a:schemeClr>
                </a:solidFill>
                <a:latin typeface="Times New Roman" panose="02020603050405020304" pitchFamily="18" charset="0"/>
                <a:cs typeface="Times New Roman" panose="02020603050405020304" pitchFamily="18" charset="0"/>
              </a:rPr>
              <a:t>dir</a:t>
            </a: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a:t>
            </a:r>
            <a:b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b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
            </a:r>
            <a:b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b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İkinci İhale Dönemi 12 .08.2013 tarihinde başlamış olup, yeni teknik şartname esaslarına göre 15 olan il sayısı 16' ya çıkarılmıştır. ( İstanbul'un 2. helikopteri Malatya İline çekilmiştir)</a:t>
            </a:r>
            <a:b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b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İkinci İhale Dönemi 12.08.2013/10.04.2019 tarihine kadar devam edecektir. 12.08.2013 tarihinden 31.12.2014 tarihine kadar olan toplam vaka sayısı: 297 </a:t>
            </a:r>
            <a:r>
              <a:rPr lang="tr-TR" sz="2400" i="1" dirty="0" err="1">
                <a:solidFill>
                  <a:schemeClr val="tx1">
                    <a:lumMod val="95000"/>
                    <a:lumOff val="5000"/>
                  </a:schemeClr>
                </a:solidFill>
                <a:latin typeface="Times New Roman" panose="02020603050405020304" pitchFamily="18" charset="0"/>
                <a:cs typeface="Times New Roman" panose="02020603050405020304" pitchFamily="18" charset="0"/>
              </a:rPr>
              <a:t>dir</a:t>
            </a: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a:t>
            </a:r>
            <a:b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br>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
            </a:r>
            <a:b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br>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tr-TR"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26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CA01F0-A581-4303-8268-8FD049BC9DC4}"/>
              </a:ext>
            </a:extLst>
          </p:cNvPr>
          <p:cNvSpPr>
            <a:spLocks noGrp="1"/>
          </p:cNvSpPr>
          <p:nvPr>
            <p:ph idx="1"/>
          </p:nvPr>
        </p:nvSpPr>
        <p:spPr>
          <a:xfrm>
            <a:off x="-1" y="0"/>
            <a:ext cx="12099235" cy="6858000"/>
          </a:xfrm>
        </p:spPr>
        <p:txBody>
          <a:bodyPr>
            <a:normAutofit lnSpcReduction="10000"/>
          </a:bodyPr>
          <a:lstStyle/>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 Ankara ambulans helikopter (2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2. İstanbul ambulans helikopter (1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3. Antalya ambulans helikopter</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4. Kayseri ambulans helikopter</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5. Diyarbakır ambulans helikopter</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6. Erzurum ambulans helikopter</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7. İzmir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8. Çanakkale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9. Bursa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10. Afyon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11. Konya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12. Adana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13. Samsun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14. Trabzon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15. Van  helikopter ambulans</a:t>
            </a:r>
          </a:p>
          <a:p>
            <a:pPr lvl="0"/>
            <a:r>
              <a:rPr lang="tr-TR" sz="2000" i="1" dirty="0">
                <a:solidFill>
                  <a:schemeClr val="tx1">
                    <a:lumMod val="95000"/>
                    <a:lumOff val="5000"/>
                  </a:schemeClr>
                </a:solidFill>
                <a:latin typeface="Times New Roman" panose="02020603050405020304" pitchFamily="18" charset="0"/>
                <a:cs typeface="Times New Roman" panose="02020603050405020304" pitchFamily="18" charset="0"/>
              </a:rPr>
              <a:t>16. Malatya helikopter ambulans</a:t>
            </a:r>
          </a:p>
          <a:p>
            <a:endParaRPr lang="tr-TR" sz="20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71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B93CE33F-89F3-4981-B23B-0A8C35A6DB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034" y="583096"/>
            <a:ext cx="10892601" cy="6017938"/>
          </a:xfrm>
        </p:spPr>
      </p:pic>
    </p:spTree>
    <p:extLst>
      <p:ext uri="{BB962C8B-B14F-4D97-AF65-F5344CB8AC3E}">
        <p14:creationId xmlns:p14="http://schemas.microsoft.com/office/powerpoint/2010/main" val="919113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5FD09E6-CA5B-4A79-8860-BC456DA561FA}"/>
              </a:ext>
            </a:extLst>
          </p:cNvPr>
          <p:cNvSpPr>
            <a:spLocks noGrp="1"/>
          </p:cNvSpPr>
          <p:nvPr>
            <p:ph idx="1"/>
          </p:nvPr>
        </p:nvSpPr>
        <p:spPr>
          <a:xfrm>
            <a:off x="0" y="1683026"/>
            <a:ext cx="6569766" cy="4351338"/>
          </a:xfrm>
        </p:spPr>
        <p:txBody>
          <a:bodyPr>
            <a:normAutofit lnSpcReduction="10000"/>
          </a:bodyPr>
          <a:lstStyle/>
          <a:p>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Helikopter, belirli bir piste ihtiyaç duymaksızın karada ve denizde bir noktaya inen ve kalkan, motor gücü ile seyreden, havadan ağır hava aracıdır. Ambulans helikopter ise Ambulanslar ve Acil Sağlık Araçları ile Ambulans Hizmetleri </a:t>
            </a:r>
            <a:r>
              <a:rPr lang="tr-TR" sz="3200" i="1" dirty="0" err="1">
                <a:solidFill>
                  <a:schemeClr val="tx1">
                    <a:lumMod val="95000"/>
                    <a:lumOff val="5000"/>
                  </a:schemeClr>
                </a:solidFill>
                <a:latin typeface="Times New Roman" panose="02020603050405020304" pitchFamily="18" charset="0"/>
                <a:cs typeface="Times New Roman" panose="02020603050405020304" pitchFamily="18" charset="0"/>
              </a:rPr>
              <a:t>Yönetmeliği‟nde</a:t>
            </a:r>
            <a:r>
              <a:rPr lang="tr-TR" sz="3200" i="1" dirty="0">
                <a:solidFill>
                  <a:schemeClr val="tx1">
                    <a:lumMod val="95000"/>
                    <a:lumOff val="5000"/>
                  </a:schemeClr>
                </a:solidFill>
                <a:latin typeface="Times New Roman" panose="02020603050405020304" pitchFamily="18" charset="0"/>
                <a:cs typeface="Times New Roman" panose="02020603050405020304" pitchFamily="18" charset="0"/>
              </a:rPr>
              <a:t>” belirtilen tıbbi donanıma sahip hava aracıdır. </a:t>
            </a:r>
          </a:p>
        </p:txBody>
      </p:sp>
      <p:sp>
        <p:nvSpPr>
          <p:cNvPr id="5" name="Dikdörtgen 4">
            <a:extLst>
              <a:ext uri="{FF2B5EF4-FFF2-40B4-BE49-F238E27FC236}">
                <a16:creationId xmlns:a16="http://schemas.microsoft.com/office/drawing/2014/main" id="{BB6E4C0E-12DC-4F69-8DBD-D30389AC1741}"/>
              </a:ext>
            </a:extLst>
          </p:cNvPr>
          <p:cNvSpPr/>
          <p:nvPr/>
        </p:nvSpPr>
        <p:spPr>
          <a:xfrm>
            <a:off x="2006579" y="224135"/>
            <a:ext cx="8178842" cy="923330"/>
          </a:xfrm>
          <a:prstGeom prst="rect">
            <a:avLst/>
          </a:prstGeom>
          <a:noFill/>
        </p:spPr>
        <p:txBody>
          <a:bodyPr wrap="none" lIns="91440" tIns="45720" rIns="91440" bIns="45720">
            <a:spAutoFit/>
          </a:bodyPr>
          <a:lstStyle/>
          <a:p>
            <a:pPr algn="ctr"/>
            <a:r>
              <a:rPr lang="tr-TR" sz="5400" dirty="0">
                <a:effectLst>
                  <a:glow rad="228600">
                    <a:schemeClr val="accent6">
                      <a:satMod val="175000"/>
                      <a:alpha val="40000"/>
                    </a:schemeClr>
                  </a:glow>
                </a:effectLst>
                <a:latin typeface="Algerian" panose="04020705040A02060702" pitchFamily="82" charset="0"/>
              </a:rPr>
              <a:t>Ambulans </a:t>
            </a:r>
            <a:r>
              <a:rPr lang="tr-TR" sz="5400" dirty="0" err="1">
                <a:effectLst>
                  <a:glow rad="228600">
                    <a:schemeClr val="accent6">
                      <a:satMod val="175000"/>
                      <a:alpha val="40000"/>
                    </a:schemeClr>
                  </a:glow>
                </a:effectLst>
                <a:latin typeface="Algerian" panose="04020705040A02060702" pitchFamily="82" charset="0"/>
              </a:rPr>
              <a:t>Helİkopter</a:t>
            </a:r>
            <a:r>
              <a:rPr lang="tr-TR" sz="5400" dirty="0">
                <a:effectLst>
                  <a:glow rad="228600">
                    <a:schemeClr val="accent6">
                      <a:satMod val="175000"/>
                      <a:alpha val="40000"/>
                    </a:schemeClr>
                  </a:glow>
                </a:effectLst>
                <a:latin typeface="Algerian" panose="04020705040A02060702" pitchFamily="82" charset="0"/>
              </a:rPr>
              <a:t> </a:t>
            </a:r>
            <a:endParaRPr lang="tr-TR" sz="16600" cap="none" spc="0" dirty="0">
              <a:ln w="9525">
                <a:solidFill>
                  <a:schemeClr val="bg1"/>
                </a:solidFill>
                <a:prstDash val="solid"/>
              </a:ln>
              <a:solidFill>
                <a:schemeClr val="tx1"/>
              </a:solidFill>
              <a:effectLst>
                <a:glow rad="228600">
                  <a:schemeClr val="accent6">
                    <a:satMod val="175000"/>
                    <a:alpha val="40000"/>
                  </a:schemeClr>
                </a:glow>
                <a:outerShdw blurRad="12700" dist="38100" dir="2700000" algn="tl" rotWithShape="0">
                  <a:schemeClr val="bg1">
                    <a:lumMod val="50000"/>
                  </a:schemeClr>
                </a:outerShdw>
              </a:effectLst>
              <a:latin typeface="Algerian" panose="04020705040A02060702" pitchFamily="82" charset="0"/>
            </a:endParaRPr>
          </a:p>
        </p:txBody>
      </p:sp>
      <p:pic>
        <p:nvPicPr>
          <p:cNvPr id="4" name="Resim 3">
            <a:extLst>
              <a:ext uri="{FF2B5EF4-FFF2-40B4-BE49-F238E27FC236}">
                <a16:creationId xmlns:a16="http://schemas.microsoft.com/office/drawing/2014/main" id="{BA237DAF-3CE5-4659-BB4D-F47E5247D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611" y="1549131"/>
            <a:ext cx="4845555" cy="4619127"/>
          </a:xfrm>
          <a:prstGeom prst="rect">
            <a:avLst/>
          </a:prstGeom>
        </p:spPr>
      </p:pic>
    </p:spTree>
    <p:extLst>
      <p:ext uri="{BB962C8B-B14F-4D97-AF65-F5344CB8AC3E}">
        <p14:creationId xmlns:p14="http://schemas.microsoft.com/office/powerpoint/2010/main" val="154724095"/>
      </p:ext>
    </p:extLst>
  </p:cSld>
  <p:clrMapOvr>
    <a:masterClrMapping/>
  </p:clrMapOvr>
</p:sld>
</file>

<file path=ppt/theme/theme1.xml><?xml version="1.0" encoding="utf-8"?>
<a:theme xmlns:a="http://schemas.openxmlformats.org/drawingml/2006/main" name="Duman">
  <a:themeElements>
    <a:clrScheme name="Mavi Yeşi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462</TotalTime>
  <Words>595</Words>
  <Application>Microsoft Office PowerPoint</Application>
  <PresentationFormat>Geniş ekran</PresentationFormat>
  <Paragraphs>52</Paragraphs>
  <Slides>35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35</vt:i4>
      </vt:variant>
    </vt:vector>
  </HeadingPairs>
  <TitlesOfParts>
    <vt:vector size="41" baseType="lpstr">
      <vt:lpstr>Algerian</vt:lpstr>
      <vt:lpstr>Arial</vt:lpstr>
      <vt:lpstr>Century Gothic</vt:lpstr>
      <vt:lpstr>Times New Roman</vt:lpstr>
      <vt:lpstr>Wingdings 3</vt:lpstr>
      <vt:lpstr>Duman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caner koçbıyık</dc:creator>
  <cp:lastModifiedBy>HP</cp:lastModifiedBy>
  <cp:revision>33</cp:revision>
  <dcterms:created xsi:type="dcterms:W3CDTF">2017-10-29T09:26:06Z</dcterms:created>
  <dcterms:modified xsi:type="dcterms:W3CDTF">2018-07-31T22:02:14Z</dcterms:modified>
</cp:coreProperties>
</file>