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61"/>
  </p:notesMasterIdLst>
  <p:sldIdLst>
    <p:sldId id="271" r:id="rId2"/>
    <p:sldId id="272" r:id="rId3"/>
    <p:sldId id="273" r:id="rId4"/>
    <p:sldId id="274"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3" r:id="rId49"/>
    <p:sldId id="314" r:id="rId50"/>
    <p:sldId id="316" r:id="rId51"/>
    <p:sldId id="317" r:id="rId52"/>
    <p:sldId id="318" r:id="rId53"/>
    <p:sldId id="319" r:id="rId54"/>
    <p:sldId id="320" r:id="rId55"/>
    <p:sldId id="321" r:id="rId56"/>
    <p:sldId id="322" r:id="rId57"/>
    <p:sldId id="323" r:id="rId58"/>
    <p:sldId id="324" r:id="rId59"/>
    <p:sldId id="325" r:id="rId60"/>
  </p:sldIdLst>
  <p:sldSz cx="9144000" cy="6858000" type="screen4x3"/>
  <p:notesSz cx="9144000" cy="6858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962400" cy="3444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idx="1"/>
          </p:nvPr>
        </p:nvSpPr>
        <p:spPr>
          <a:xfrm>
            <a:off x="5180013" y="0"/>
            <a:ext cx="3962400" cy="3444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2EE023D-1B9E-4550-B786-251311548F62}" type="datetimeFigureOut">
              <a:rPr lang="tr-TR"/>
              <a:pPr>
                <a:defRPr/>
              </a:pPr>
              <a:t>1.08.2018</a:t>
            </a:fld>
            <a:endParaRPr lang="tr-TR"/>
          </a:p>
        </p:txBody>
      </p:sp>
      <p:sp>
        <p:nvSpPr>
          <p:cNvPr id="4" name="Slayt Görüntüsü Yer Tutucusu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tr-TR" noProof="0" smtClean="0"/>
              <a:t>Asıl metin stillerini düzenle</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Slayt Numarası Yer Tutucusu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2639F7A-F1B4-4694-9744-307B943989B9}"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1 Slayt Görüntüsü Yer Tutucusu"/>
          <p:cNvSpPr>
            <a:spLocks noGrp="1" noRot="1" noChangeAspect="1"/>
          </p:cNvSpPr>
          <p:nvPr>
            <p:ph type="sldImg"/>
          </p:nvPr>
        </p:nvSpPr>
        <p:spPr bwMode="auto">
          <a:noFill/>
          <a:ln>
            <a:solidFill>
              <a:srgbClr val="000000"/>
            </a:solidFill>
            <a:miter lim="800000"/>
            <a:headEnd/>
            <a:tailEnd/>
          </a:ln>
        </p:spPr>
      </p:sp>
      <p:sp>
        <p:nvSpPr>
          <p:cNvPr id="76802"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7680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DFD288-AFE9-4657-8E66-8FB9E3885CB6}" type="slidenum">
              <a:rPr lang="tr-TR">
                <a:cs typeface="Arial" charset="0"/>
              </a:rPr>
              <a:pPr fontAlgn="base">
                <a:spcBef>
                  <a:spcPct val="0"/>
                </a:spcBef>
                <a:spcAft>
                  <a:spcPct val="0"/>
                </a:spcAft>
              </a:pPr>
              <a:t>50</a:t>
            </a:fld>
            <a:endParaRPr lang="tr-T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lvl1pPr>
              <a:defRPr/>
            </a:lvl1pPr>
          </a:lstStyle>
          <a:p>
            <a:pPr>
              <a:defRPr/>
            </a:pPr>
            <a:fld id="{DC1D75DA-8522-41C3-AB93-B890E5345967}" type="datetimeFigureOut">
              <a:rPr lang="en-US"/>
              <a:pPr>
                <a:defRPr/>
              </a:pPr>
              <a:t>8/1/2018</a:t>
            </a:fld>
            <a:endParaRPr lang="en-US"/>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31A21F1A-6235-4D9D-B209-6E7492882CEB}"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B8B68A3E-8D01-4D34-A7CD-75A20864AF20}" type="datetimeFigureOut">
              <a:rPr lang="en-US"/>
              <a:pPr>
                <a:defRPr/>
              </a:pPr>
              <a:t>8/1/2018</a:t>
            </a:fld>
            <a:endParaRPr lang="en-US"/>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C161A998-9E00-464C-B9CD-7FF7EAE19107}"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AE8E33A8-BCE4-4260-8528-D68A19E7DC2F}" type="datetimeFigureOut">
              <a:rPr lang="en-US"/>
              <a:pPr>
                <a:defRPr/>
              </a:pPr>
              <a:t>8/1/2018</a:t>
            </a:fld>
            <a:endParaRPr lang="en-US"/>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35008510-1492-4ADB-9E37-672BDBD8415B}"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lIns="0" tIns="0" rIns="0" bIns="0"/>
          <a:lstStyle>
            <a:lvl1pPr algn="ctr">
              <a:defRPr>
                <a:solidFill>
                  <a:schemeClr val="tx1">
                    <a:tint val="75000"/>
                  </a:schemeClr>
                </a:solidFill>
              </a:defRPr>
            </a:lvl1pPr>
          </a:lstStyle>
          <a:p>
            <a:pPr>
              <a:defRPr/>
            </a:pPr>
            <a:endParaRPr/>
          </a:p>
        </p:txBody>
      </p:sp>
      <p:sp>
        <p:nvSpPr>
          <p:cNvPr id="3" name="Holder 3"/>
          <p:cNvSpPr>
            <a:spLocks noGrp="1"/>
          </p:cNvSpPr>
          <p:nvPr>
            <p:ph type="dt" sz="half" idx="11"/>
          </p:nvPr>
        </p:nvSpPr>
        <p:spPr/>
        <p:txBody>
          <a:bodyPr lIns="0" tIns="0" rIns="0" bIns="0"/>
          <a:lstStyle>
            <a:lvl1pPr algn="l">
              <a:defRPr>
                <a:solidFill>
                  <a:schemeClr val="tx1">
                    <a:tint val="75000"/>
                  </a:schemeClr>
                </a:solidFill>
              </a:defRPr>
            </a:lvl1pPr>
          </a:lstStyle>
          <a:p>
            <a:pPr>
              <a:defRPr/>
            </a:pPr>
            <a:fld id="{E8B7C55F-CFAB-451C-B21A-C8CF03BC753D}" type="datetimeFigureOut">
              <a:rPr lang="en-US"/>
              <a:pPr>
                <a:defRPr/>
              </a:pPr>
              <a:t>8/1/2018</a:t>
            </a:fld>
            <a:endParaRPr lang="en-US"/>
          </a:p>
        </p:txBody>
      </p:sp>
      <p:sp>
        <p:nvSpPr>
          <p:cNvPr id="4" name="Holder 4"/>
          <p:cNvSpPr>
            <a:spLocks noGrp="1"/>
          </p:cNvSpPr>
          <p:nvPr>
            <p:ph type="sldNum" sz="quarter" idx="12"/>
          </p:nvPr>
        </p:nvSpPr>
        <p:spPr/>
        <p:txBody>
          <a:bodyPr lIns="0" tIns="0" rIns="0" bIns="0"/>
          <a:lstStyle>
            <a:lvl1pPr algn="r">
              <a:defRPr>
                <a:solidFill>
                  <a:schemeClr val="tx1">
                    <a:tint val="75000"/>
                  </a:schemeClr>
                </a:solidFill>
              </a:defRPr>
            </a:lvl1pPr>
          </a:lstStyle>
          <a:p>
            <a:pPr>
              <a:defRPr/>
            </a:pPr>
            <a:fld id="{2F3EB0CE-302B-48AE-89F6-057449650071}" type="slidenum">
              <a:rPr/>
              <a:pPr>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7D30625F-E6CC-43DD-9016-47CDCB3DB34A}" type="datetimeFigureOut">
              <a:rPr lang="en-US"/>
              <a:pPr>
                <a:defRPr/>
              </a:pPr>
              <a:t>8/1/2018</a:t>
            </a:fld>
            <a:endParaRPr lang="en-US"/>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8D1FD071-7D5B-44E3-A7F4-7BA8F3C1AF61}"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lvl1pPr>
              <a:defRPr/>
            </a:lvl1pPr>
          </a:lstStyle>
          <a:p>
            <a:pPr>
              <a:defRPr/>
            </a:pPr>
            <a:fld id="{FA754784-0A76-4C05-95F8-A63DC7390C09}" type="datetimeFigureOut">
              <a:rPr lang="en-US"/>
              <a:pPr>
                <a:defRPr/>
              </a:pPr>
              <a:t>8/1/2018</a:t>
            </a:fld>
            <a:endParaRPr lang="en-US"/>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49DF6B47-05D6-4DA6-9751-EE4B0D8BADEE}"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2B5BA147-25BA-428D-8A14-9C40DE89FB10}" type="datetimeFigureOut">
              <a:rPr lang="en-US"/>
              <a:pPr>
                <a:defRPr/>
              </a:pPr>
              <a:t>8/1/2018</a:t>
            </a:fld>
            <a:endParaRPr lang="en-US"/>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459EF49D-CC24-4B31-B530-D6B1F708C072}"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0EFB621D-C50E-44DB-BE22-ED3880951B90}" type="datetimeFigureOut">
              <a:rPr lang="en-US"/>
              <a:pPr>
                <a:defRPr/>
              </a:pPr>
              <a:t>8/1/2018</a:t>
            </a:fld>
            <a:endParaRPr lang="en-US"/>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621DDFD3-826B-49FB-BE33-6E575CD70BB3}"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137EBA5C-4984-4ECA-A406-39954F57C52C}" type="datetimeFigureOut">
              <a:rPr lang="en-US"/>
              <a:pPr>
                <a:defRPr/>
              </a:pPr>
              <a:t>8/1/2018</a:t>
            </a:fld>
            <a:endParaRPr lang="en-US"/>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5FDA8B24-A2F1-492E-9097-8000D7EB976A}"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E4F7855E-5CD8-4F00-9435-9D10B80ACD1C}" type="datetimeFigureOut">
              <a:rPr lang="en-US"/>
              <a:pPr>
                <a:defRPr/>
              </a:pPr>
              <a:t>8/1/2018</a:t>
            </a:fld>
            <a:endParaRPr lang="en-US"/>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01E6F314-3CE6-4D16-99F4-6AC46FD0602C}"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3"/>
          <p:cNvSpPr>
            <a:spLocks noGrp="1"/>
          </p:cNvSpPr>
          <p:nvPr>
            <p:ph type="dt" sz="half" idx="10"/>
          </p:nvPr>
        </p:nvSpPr>
        <p:spPr/>
        <p:txBody>
          <a:bodyPr/>
          <a:lstStyle>
            <a:lvl1pPr>
              <a:defRPr/>
            </a:lvl1pPr>
          </a:lstStyle>
          <a:p>
            <a:pPr>
              <a:defRPr/>
            </a:pPr>
            <a:fld id="{D24DB566-F3DB-4100-A5EE-DBBAE7CE09BC}" type="datetimeFigureOut">
              <a:rPr lang="en-US"/>
              <a:pPr>
                <a:defRPr/>
              </a:pPr>
              <a:t>8/1/2018</a:t>
            </a:fld>
            <a:endParaRPr lang="en-US"/>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232432AD-1A1E-443E-AD01-1E4C34D438B3}"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tr-TR" noProof="0"/>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3"/>
          <p:cNvSpPr>
            <a:spLocks noGrp="1"/>
          </p:cNvSpPr>
          <p:nvPr>
            <p:ph type="dt" sz="half" idx="10"/>
          </p:nvPr>
        </p:nvSpPr>
        <p:spPr/>
        <p:txBody>
          <a:bodyPr/>
          <a:lstStyle>
            <a:lvl1pPr>
              <a:defRPr/>
            </a:lvl1pPr>
          </a:lstStyle>
          <a:p>
            <a:pPr>
              <a:defRPr/>
            </a:pPr>
            <a:fld id="{006AE8B5-4C9C-426D-A85F-6D85D4A0638A}" type="datetimeFigureOut">
              <a:rPr lang="en-US"/>
              <a:pPr>
                <a:defRPr/>
              </a:pPr>
              <a:t>8/1/2018</a:t>
            </a:fld>
            <a:endParaRPr lang="en-US"/>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C9226E3F-5CE5-45DA-AB92-85C4317A83CB}"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mn-lt"/>
                <a:cs typeface="+mn-cs"/>
              </a:defRPr>
            </a:lvl1pPr>
          </a:lstStyle>
          <a:p>
            <a:pPr>
              <a:defRPr/>
            </a:pPr>
            <a:fld id="{05444284-1869-4C6F-BB19-E8DB74A184AE}" type="datetimeFigureOut">
              <a:rPr lang="en-US"/>
              <a:pPr>
                <a:defRPr/>
              </a:pPr>
              <a:t>8/1/2018</a:t>
            </a:fld>
            <a:endParaRPr lang="en-US"/>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cs typeface="+mn-cs"/>
              </a:defRPr>
            </a:lvl1pPr>
          </a:lstStyle>
          <a:p>
            <a:pPr>
              <a:defRPr/>
            </a:pPr>
            <a:fld id="{B3872C51-EA5D-4387-8E7A-490A24FAA387}"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73" r:id="rId1"/>
    <p:sldLayoutId id="2147483772" r:id="rId2"/>
    <p:sldLayoutId id="2147483771" r:id="rId3"/>
    <p:sldLayoutId id="2147483770" r:id="rId4"/>
    <p:sldLayoutId id="2147483769" r:id="rId5"/>
    <p:sldLayoutId id="2147483768" r:id="rId6"/>
    <p:sldLayoutId id="2147483767" r:id="rId7"/>
    <p:sldLayoutId id="2147483766" r:id="rId8"/>
    <p:sldLayoutId id="2147483765" r:id="rId9"/>
    <p:sldLayoutId id="2147483764" r:id="rId10"/>
    <p:sldLayoutId id="2147483763" r:id="rId11"/>
    <p:sldLayoutId id="2147483774" r:id="rId12"/>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a:defRPr>
      </a:lvl2pPr>
      <a:lvl3pPr algn="l" defTabSz="685800" rtl="0" fontAlgn="base">
        <a:lnSpc>
          <a:spcPct val="90000"/>
        </a:lnSpc>
        <a:spcBef>
          <a:spcPct val="0"/>
        </a:spcBef>
        <a:spcAft>
          <a:spcPct val="0"/>
        </a:spcAft>
        <a:defRPr sz="3300">
          <a:solidFill>
            <a:schemeClr val="tx1"/>
          </a:solidFill>
          <a:latin typeface="Calibri Light"/>
        </a:defRPr>
      </a:lvl3pPr>
      <a:lvl4pPr algn="l" defTabSz="685800" rtl="0" fontAlgn="base">
        <a:lnSpc>
          <a:spcPct val="90000"/>
        </a:lnSpc>
        <a:spcBef>
          <a:spcPct val="0"/>
        </a:spcBef>
        <a:spcAft>
          <a:spcPct val="0"/>
        </a:spcAft>
        <a:defRPr sz="3300">
          <a:solidFill>
            <a:schemeClr val="tx1"/>
          </a:solidFill>
          <a:latin typeface="Calibri Light"/>
        </a:defRPr>
      </a:lvl4pPr>
      <a:lvl5pPr algn="l" defTabSz="685800" rtl="0" fontAlgn="base">
        <a:lnSpc>
          <a:spcPct val="90000"/>
        </a:lnSpc>
        <a:spcBef>
          <a:spcPct val="0"/>
        </a:spcBef>
        <a:spcAft>
          <a:spcPct val="0"/>
        </a:spcAft>
        <a:defRPr sz="3300">
          <a:solidFill>
            <a:schemeClr val="tx1"/>
          </a:solidFill>
          <a:latin typeface="Calibri Light"/>
        </a:defRPr>
      </a:lvl5pPr>
      <a:lvl6pPr marL="457200" algn="l" defTabSz="685800" rtl="0" fontAlgn="base">
        <a:lnSpc>
          <a:spcPct val="90000"/>
        </a:lnSpc>
        <a:spcBef>
          <a:spcPct val="0"/>
        </a:spcBef>
        <a:spcAft>
          <a:spcPct val="0"/>
        </a:spcAft>
        <a:defRPr sz="3300">
          <a:solidFill>
            <a:schemeClr val="tx1"/>
          </a:solidFill>
          <a:latin typeface="Calibri Light"/>
        </a:defRPr>
      </a:lvl6pPr>
      <a:lvl7pPr marL="914400" algn="l" defTabSz="685800" rtl="0" fontAlgn="base">
        <a:lnSpc>
          <a:spcPct val="90000"/>
        </a:lnSpc>
        <a:spcBef>
          <a:spcPct val="0"/>
        </a:spcBef>
        <a:spcAft>
          <a:spcPct val="0"/>
        </a:spcAft>
        <a:defRPr sz="3300">
          <a:solidFill>
            <a:schemeClr val="tx1"/>
          </a:solidFill>
          <a:latin typeface="Calibri Light"/>
        </a:defRPr>
      </a:lvl7pPr>
      <a:lvl8pPr marL="1371600" algn="l" defTabSz="685800" rtl="0" fontAlgn="base">
        <a:lnSpc>
          <a:spcPct val="90000"/>
        </a:lnSpc>
        <a:spcBef>
          <a:spcPct val="0"/>
        </a:spcBef>
        <a:spcAft>
          <a:spcPct val="0"/>
        </a:spcAft>
        <a:defRPr sz="3300">
          <a:solidFill>
            <a:schemeClr val="tx1"/>
          </a:solidFill>
          <a:latin typeface="Calibri Light"/>
        </a:defRPr>
      </a:lvl8pPr>
      <a:lvl9pPr marL="1828800" algn="l" defTabSz="685800" rtl="0" fontAlgn="base">
        <a:lnSpc>
          <a:spcPct val="90000"/>
        </a:lnSpc>
        <a:spcBef>
          <a:spcPct val="0"/>
        </a:spcBef>
        <a:spcAft>
          <a:spcPct val="0"/>
        </a:spcAft>
        <a:defRPr sz="3300">
          <a:solidFill>
            <a:schemeClr val="tx1"/>
          </a:solidFill>
          <a:latin typeface="Calibri Light"/>
        </a:defRPr>
      </a:lvl9pPr>
    </p:titleStyle>
    <p:bodyStyle>
      <a:lvl1pPr marL="171450" indent="-171450" algn="l" defTabSz="685800" rtl="0" fontAlgn="base">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457200" y="161925"/>
            <a:ext cx="8153400" cy="1841500"/>
          </a:xfrm>
          <a:prstGeom prst="rect">
            <a:avLst/>
          </a:prstGeom>
          <a:effectLst/>
        </p:spPr>
        <p:txBody>
          <a:bodyPr lIns="0" tIns="13335" rIns="0" bIns="0" anchor="b">
            <a:spAutoFit/>
          </a:bodyPr>
          <a:lstStyle/>
          <a:p>
            <a:pPr marL="11113" algn="ctr" defTabSz="457200">
              <a:spcBef>
                <a:spcPts val="100"/>
              </a:spcBef>
            </a:pPr>
            <a:r>
              <a:rPr lang="tr-TR" sz="6000">
                <a:latin typeface="Calibri Light"/>
              </a:rPr>
              <a:t>ACİL SAĞLIK HİZMETLERİ</a:t>
            </a:r>
          </a:p>
        </p:txBody>
      </p:sp>
      <p:sp>
        <p:nvSpPr>
          <p:cNvPr id="3" name="Dikdörtgen 2"/>
          <p:cNvSpPr/>
          <p:nvPr/>
        </p:nvSpPr>
        <p:spPr>
          <a:xfrm>
            <a:off x="0" y="2590800"/>
            <a:ext cx="9144000" cy="830263"/>
          </a:xfrm>
          <a:prstGeom prst="rect">
            <a:avLst/>
          </a:prstGeom>
        </p:spPr>
        <p:txBody>
          <a:bodyPr>
            <a:spAutoFit/>
          </a:bodyPr>
          <a:lstStyle/>
          <a:p>
            <a:pPr algn="ctr" fontAlgn="auto">
              <a:spcBef>
                <a:spcPts val="0"/>
              </a:spcBef>
              <a:spcAft>
                <a:spcPts val="0"/>
              </a:spcAft>
              <a:defRPr/>
            </a:pPr>
            <a:r>
              <a:rPr lang="tr-TR" sz="2400" b="1" spc="-30" dirty="0">
                <a:latin typeface="+mn-lt"/>
                <a:cs typeface="+mn-cs"/>
              </a:rPr>
              <a:t>PARAMEDİĞİN </a:t>
            </a:r>
            <a:r>
              <a:rPr lang="tr-TR" sz="2400" b="1" spc="-5" dirty="0">
                <a:latin typeface="+mn-lt"/>
                <a:cs typeface="+mn-cs"/>
              </a:rPr>
              <a:t>GÖREV</a:t>
            </a:r>
            <a:r>
              <a:rPr lang="tr-TR" sz="2400" b="1" spc="-35" dirty="0">
                <a:latin typeface="+mn-lt"/>
                <a:cs typeface="+mn-cs"/>
              </a:rPr>
              <a:t> </a:t>
            </a:r>
            <a:r>
              <a:rPr lang="tr-TR" sz="2400" b="1" dirty="0">
                <a:latin typeface="+mn-lt"/>
                <a:cs typeface="+mn-cs"/>
              </a:rPr>
              <a:t>YETKİ  </a:t>
            </a:r>
            <a:r>
              <a:rPr lang="tr-TR" sz="2400" b="1" spc="-5" dirty="0">
                <a:latin typeface="+mn-lt"/>
                <a:cs typeface="+mn-cs"/>
              </a:rPr>
              <a:t>VE</a:t>
            </a:r>
            <a:r>
              <a:rPr lang="tr-TR" sz="2400" b="1" dirty="0">
                <a:latin typeface="+mn-lt"/>
                <a:cs typeface="+mn-cs"/>
              </a:rPr>
              <a:t> </a:t>
            </a:r>
            <a:r>
              <a:rPr lang="tr-TR" sz="2400" b="1" spc="-15" dirty="0">
                <a:latin typeface="+mn-lt"/>
                <a:cs typeface="+mn-cs"/>
              </a:rPr>
              <a:t>SORUMLULUKLARI</a:t>
            </a:r>
            <a:r>
              <a:rPr lang="tr-TR" sz="2400" b="1" dirty="0">
                <a:latin typeface="+mn-lt"/>
                <a:cs typeface="+mn-cs"/>
              </a:rPr>
              <a:t/>
            </a:r>
            <a:br>
              <a:rPr lang="tr-TR" sz="2400" b="1" dirty="0">
                <a:latin typeface="+mn-lt"/>
                <a:cs typeface="+mn-cs"/>
              </a:rPr>
            </a:br>
            <a:endParaRPr lang="tr-TR" sz="2400" b="1" dirty="0">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600" y="304800"/>
            <a:ext cx="8610600" cy="6015038"/>
          </a:xfrm>
          <a:prstGeom prst="rect">
            <a:avLst/>
          </a:prstGeom>
        </p:spPr>
        <p:txBody>
          <a:bodyPr lIns="0" tIns="89535" rIns="0" bIns="0">
            <a:spAutoFit/>
          </a:bodyPr>
          <a:lstStyle/>
          <a:p>
            <a:pPr marL="12700" indent="17463">
              <a:lnSpc>
                <a:spcPts val="2500"/>
              </a:lnSpc>
              <a:spcBef>
                <a:spcPts val="700"/>
              </a:spcBef>
              <a:buFontTx/>
              <a:buAutoNum type="arabicParenR" startAt="18"/>
              <a:tabLst>
                <a:tab pos="536575" algn="l"/>
              </a:tabLst>
            </a:pPr>
            <a:r>
              <a:rPr lang="tr-TR" sz="2600">
                <a:latin typeface="Calibri" pitchFamily="34" charset="0"/>
                <a:cs typeface="Calibri" pitchFamily="34" charset="0"/>
              </a:rPr>
              <a:t>Tüm formları eksiksiz doldurmak ve raporları  öngörüldüğü gibi yazmak,</a:t>
            </a:r>
          </a:p>
          <a:p>
            <a:pPr marL="12700" indent="17463">
              <a:spcBef>
                <a:spcPts val="13"/>
              </a:spcBef>
              <a:buFont typeface="Calibri" pitchFamily="34" charset="0"/>
              <a:buAutoNum type="arabicParenR" startAt="18"/>
              <a:tabLst>
                <a:tab pos="536575" algn="l"/>
              </a:tabLst>
            </a:pPr>
            <a:endParaRPr lang="tr-TR" sz="2700">
              <a:latin typeface="Times New Roman" pitchFamily="18" charset="0"/>
              <a:cs typeface="Times New Roman" pitchFamily="18" charset="0"/>
            </a:endParaRPr>
          </a:p>
          <a:p>
            <a:pPr marL="12700" indent="17463">
              <a:spcBef>
                <a:spcPts val="13"/>
              </a:spcBef>
              <a:buFont typeface="Calibri" pitchFamily="34" charset="0"/>
              <a:buAutoNum type="arabicParenR" startAt="18"/>
              <a:tabLst>
                <a:tab pos="536575" algn="l"/>
              </a:tabLst>
            </a:pPr>
            <a:endParaRPr lang="tr-TR" sz="2700">
              <a:latin typeface="Times New Roman" pitchFamily="18" charset="0"/>
              <a:cs typeface="Times New Roman" pitchFamily="18" charset="0"/>
            </a:endParaRPr>
          </a:p>
          <a:p>
            <a:pPr marL="12700" indent="17463">
              <a:lnSpc>
                <a:spcPts val="2500"/>
              </a:lnSpc>
              <a:buFontTx/>
              <a:buAutoNum type="arabicParenR" startAt="18"/>
              <a:tabLst>
                <a:tab pos="536575" algn="l"/>
              </a:tabLst>
            </a:pPr>
            <a:r>
              <a:rPr lang="tr-TR" sz="2600">
                <a:latin typeface="Calibri" pitchFamily="34" charset="0"/>
                <a:cs typeface="Calibri" pitchFamily="34" charset="0"/>
              </a:rPr>
              <a:t>Bir sonraki çağrı için gerekli olan her şeyin  tamamlandığından emin olmak,</a:t>
            </a:r>
          </a:p>
          <a:p>
            <a:pPr marL="12700" indent="17463">
              <a:spcBef>
                <a:spcPts val="38"/>
              </a:spcBef>
              <a:buFont typeface="Calibri" pitchFamily="34" charset="0"/>
              <a:buAutoNum type="arabicParenR" startAt="18"/>
              <a:tabLst>
                <a:tab pos="536575" algn="l"/>
              </a:tabLst>
            </a:pPr>
            <a:endParaRPr lang="tr-TR" sz="2100">
              <a:latin typeface="Times New Roman" pitchFamily="18" charset="0"/>
              <a:cs typeface="Times New Roman" pitchFamily="18" charset="0"/>
            </a:endParaRPr>
          </a:p>
          <a:p>
            <a:pPr marL="12700" indent="17463">
              <a:spcBef>
                <a:spcPts val="38"/>
              </a:spcBef>
              <a:buFont typeface="Calibri" pitchFamily="34" charset="0"/>
              <a:buAutoNum type="arabicParenR" startAt="18"/>
              <a:tabLst>
                <a:tab pos="536575" algn="l"/>
              </a:tabLst>
            </a:pPr>
            <a:endParaRPr lang="tr-TR" sz="2100">
              <a:latin typeface="Times New Roman" pitchFamily="18" charset="0"/>
              <a:cs typeface="Times New Roman" pitchFamily="18" charset="0"/>
            </a:endParaRPr>
          </a:p>
          <a:p>
            <a:pPr marL="12700" indent="17463">
              <a:lnSpc>
                <a:spcPts val="2813"/>
              </a:lnSpc>
              <a:buFontTx/>
              <a:buAutoNum type="arabicParenR" startAt="18"/>
              <a:tabLst>
                <a:tab pos="536575" algn="l"/>
              </a:tabLst>
            </a:pPr>
            <a:r>
              <a:rPr lang="tr-TR" sz="2600">
                <a:latin typeface="Calibri" pitchFamily="34" charset="0"/>
                <a:cs typeface="Calibri" pitchFamily="34" charset="0"/>
              </a:rPr>
              <a:t>Ambulansın ve içindeki malzemelerin eksiklerinin</a:t>
            </a:r>
          </a:p>
          <a:p>
            <a:pPr marL="12700" indent="17463">
              <a:lnSpc>
                <a:spcPct val="80000"/>
              </a:lnSpc>
              <a:spcBef>
                <a:spcPts val="313"/>
              </a:spcBef>
              <a:tabLst>
                <a:tab pos="536575" algn="l"/>
              </a:tabLst>
            </a:pPr>
            <a:r>
              <a:rPr lang="tr-TR" sz="2600">
                <a:latin typeface="Calibri" pitchFamily="34" charset="0"/>
                <a:cs typeface="Calibri" pitchFamily="34" charset="0"/>
              </a:rPr>
              <a:t>giderildiğinden, temizliğinden/dezenfeksiyonundan emin  olmak, günlük, haftalık, aylık, mevsimlik ve yıllık  bakımlarını aksatmamak,</a:t>
            </a:r>
          </a:p>
          <a:p>
            <a:pPr marL="12700" indent="17463">
              <a:spcBef>
                <a:spcPts val="13"/>
              </a:spcBef>
              <a:tabLst>
                <a:tab pos="536575" algn="l"/>
              </a:tabLst>
            </a:pPr>
            <a:endParaRPr lang="tr-TR" sz="2700">
              <a:latin typeface="Times New Roman" pitchFamily="18" charset="0"/>
              <a:cs typeface="Times New Roman" pitchFamily="18" charset="0"/>
            </a:endParaRPr>
          </a:p>
          <a:p>
            <a:pPr marL="12700" indent="17463">
              <a:spcBef>
                <a:spcPts val="13"/>
              </a:spcBef>
              <a:tabLst>
                <a:tab pos="536575" algn="l"/>
              </a:tabLst>
            </a:pPr>
            <a:endParaRPr lang="tr-TR" sz="2700">
              <a:latin typeface="Times New Roman" pitchFamily="18" charset="0"/>
              <a:cs typeface="Times New Roman" pitchFamily="18" charset="0"/>
            </a:endParaRPr>
          </a:p>
          <a:p>
            <a:pPr marL="12700" indent="17463" algn="just">
              <a:lnSpc>
                <a:spcPct val="80000"/>
              </a:lnSpc>
              <a:buFontTx/>
              <a:buAutoNum type="arabicParenR" startAt="21"/>
              <a:tabLst>
                <a:tab pos="536575" algn="l"/>
              </a:tabLst>
            </a:pPr>
            <a:r>
              <a:rPr lang="tr-TR" sz="2600">
                <a:latin typeface="Calibri" pitchFamily="34" charset="0"/>
                <a:cs typeface="Calibri" pitchFamily="34" charset="0"/>
              </a:rPr>
              <a:t>Alan deneyimi olan ve eğitimini alan paramediklerin  çağrı merkezlerinde çağrıları karşılamak ve ambulansları  yönlendirmek,</a:t>
            </a:r>
          </a:p>
        </p:txBody>
      </p:sp>
      <p:pic>
        <p:nvPicPr>
          <p:cNvPr id="25602" name="Resim 2"/>
          <p:cNvPicPr>
            <a:picLocks noChangeAspect="1"/>
          </p:cNvPicPr>
          <p:nvPr/>
        </p:nvPicPr>
        <p:blipFill>
          <a:blip r:embed="rId2"/>
          <a:srcRect/>
          <a:stretch>
            <a:fillRect/>
          </a:stretch>
        </p:blipFill>
        <p:spPr bwMode="auto">
          <a:xfrm>
            <a:off x="6629400" y="533400"/>
            <a:ext cx="23241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2400" y="228600"/>
            <a:ext cx="8610600" cy="6192838"/>
          </a:xfrm>
          <a:prstGeom prst="rect">
            <a:avLst/>
          </a:prstGeom>
        </p:spPr>
        <p:txBody>
          <a:bodyPr lIns="0" tIns="88265" rIns="0" bIns="0">
            <a:spAutoFit/>
          </a:bodyPr>
          <a:lstStyle/>
          <a:p>
            <a:pPr marL="12700" indent="17463" algn="just">
              <a:lnSpc>
                <a:spcPct val="80000"/>
              </a:lnSpc>
              <a:spcBef>
                <a:spcPts val="700"/>
              </a:spcBef>
              <a:buFontTx/>
              <a:buAutoNum type="arabicParenR" startAt="22"/>
              <a:tabLst>
                <a:tab pos="519113" algn="l"/>
              </a:tabLst>
            </a:pPr>
            <a:r>
              <a:rPr lang="tr-TR" sz="2500">
                <a:latin typeface="Calibri" pitchFamily="34" charset="0"/>
                <a:cs typeface="Calibri" pitchFamily="34" charset="0"/>
              </a:rPr>
              <a:t>Görevini gerektiği şekilde sürdürebilmesi için vücudunu  her zaman formda tutmak; ortalama 50 kg kaldırabilmek ve  taşıyabilmek (iki paramedik sedye hariç en az toplam 100 kg  bir hastayı taşıyabilmelidir),</a:t>
            </a:r>
          </a:p>
          <a:p>
            <a:pPr marL="12700" indent="17463">
              <a:spcBef>
                <a:spcPts val="50"/>
              </a:spcBef>
              <a:buFont typeface="Calibri" pitchFamily="34" charset="0"/>
              <a:buAutoNum type="arabicParenR" startAt="22"/>
              <a:tabLst>
                <a:tab pos="519113" algn="l"/>
              </a:tabLst>
            </a:pPr>
            <a:endParaRPr lang="tr-TR" sz="2500">
              <a:latin typeface="Times New Roman" pitchFamily="18" charset="0"/>
              <a:cs typeface="Times New Roman" pitchFamily="18" charset="0"/>
            </a:endParaRPr>
          </a:p>
          <a:p>
            <a:pPr marL="12700" indent="17463">
              <a:spcBef>
                <a:spcPts val="50"/>
              </a:spcBef>
              <a:buFont typeface="Calibri" pitchFamily="34" charset="0"/>
              <a:buAutoNum type="arabicParenR" startAt="22"/>
              <a:tabLst>
                <a:tab pos="519113" algn="l"/>
              </a:tabLst>
            </a:pPr>
            <a:endParaRPr lang="tr-TR" sz="2500">
              <a:latin typeface="Times New Roman" pitchFamily="18" charset="0"/>
              <a:cs typeface="Times New Roman" pitchFamily="18" charset="0"/>
            </a:endParaRPr>
          </a:p>
          <a:p>
            <a:pPr marL="12700" indent="17463">
              <a:lnSpc>
                <a:spcPts val="2400"/>
              </a:lnSpc>
              <a:buFontTx/>
              <a:buAutoNum type="arabicParenR" startAt="22"/>
              <a:tabLst>
                <a:tab pos="519113" algn="l"/>
              </a:tabLst>
            </a:pPr>
            <a:r>
              <a:rPr lang="tr-TR" sz="2500">
                <a:latin typeface="Calibri" pitchFamily="34" charset="0"/>
                <a:cs typeface="Calibri" pitchFamily="34" charset="0"/>
              </a:rPr>
              <a:t>Atik, ruhsal ve fiziksel yönden sağlıklı olmak; önderlik  yapabilmek ve karar verme yetisine sahip olmak,</a:t>
            </a:r>
          </a:p>
          <a:p>
            <a:pPr marL="12700" indent="17463">
              <a:spcBef>
                <a:spcPts val="13"/>
              </a:spcBef>
              <a:buFont typeface="Calibri" pitchFamily="34" charset="0"/>
              <a:buAutoNum type="arabicParenR" startAt="22"/>
              <a:tabLst>
                <a:tab pos="519113" algn="l"/>
              </a:tabLst>
            </a:pPr>
            <a:endParaRPr lang="tr-TR" sz="2600">
              <a:latin typeface="Times New Roman" pitchFamily="18" charset="0"/>
              <a:cs typeface="Times New Roman" pitchFamily="18" charset="0"/>
            </a:endParaRPr>
          </a:p>
          <a:p>
            <a:pPr marL="12700" indent="17463">
              <a:spcBef>
                <a:spcPts val="13"/>
              </a:spcBef>
              <a:buFont typeface="Calibri" pitchFamily="34" charset="0"/>
              <a:buAutoNum type="arabicParenR" startAt="22"/>
              <a:tabLst>
                <a:tab pos="519113" algn="l"/>
              </a:tabLst>
            </a:pPr>
            <a:endParaRPr lang="tr-TR" sz="2600">
              <a:latin typeface="Times New Roman" pitchFamily="18" charset="0"/>
              <a:cs typeface="Times New Roman" pitchFamily="18" charset="0"/>
            </a:endParaRPr>
          </a:p>
          <a:p>
            <a:pPr marL="12700" indent="17463">
              <a:lnSpc>
                <a:spcPts val="2400"/>
              </a:lnSpc>
              <a:buFontTx/>
              <a:buAutoNum type="arabicParenR" startAt="22"/>
              <a:tabLst>
                <a:tab pos="519113" algn="l"/>
              </a:tabLst>
            </a:pPr>
            <a:r>
              <a:rPr lang="tr-TR" sz="2500">
                <a:latin typeface="Calibri" pitchFamily="34" charset="0"/>
                <a:cs typeface="Calibri" pitchFamily="34" charset="0"/>
              </a:rPr>
              <a:t>Acil bakımın kalitesinden ödün vermemek; bunun için  araştırma yapmak ve yapılan araştırmalara katılmak,</a:t>
            </a:r>
          </a:p>
          <a:p>
            <a:pPr marL="12700" indent="17463">
              <a:spcBef>
                <a:spcPts val="38"/>
              </a:spcBef>
              <a:buFont typeface="Calibri" pitchFamily="34" charset="0"/>
              <a:buAutoNum type="arabicParenR" startAt="22"/>
              <a:tabLst>
                <a:tab pos="519113" algn="l"/>
              </a:tabLst>
            </a:pPr>
            <a:endParaRPr lang="tr-TR" sz="2600">
              <a:latin typeface="Times New Roman" pitchFamily="18" charset="0"/>
              <a:cs typeface="Times New Roman" pitchFamily="18" charset="0"/>
            </a:endParaRPr>
          </a:p>
          <a:p>
            <a:pPr marL="12700" indent="17463">
              <a:spcBef>
                <a:spcPts val="38"/>
              </a:spcBef>
              <a:buFont typeface="Calibri" pitchFamily="34" charset="0"/>
              <a:buAutoNum type="arabicParenR" startAt="22"/>
              <a:tabLst>
                <a:tab pos="519113" algn="l"/>
              </a:tabLst>
            </a:pPr>
            <a:endParaRPr lang="tr-TR" sz="2600">
              <a:latin typeface="Times New Roman" pitchFamily="18" charset="0"/>
              <a:cs typeface="Times New Roman" pitchFamily="18" charset="0"/>
            </a:endParaRPr>
          </a:p>
          <a:p>
            <a:pPr marL="12700" indent="17463" algn="just">
              <a:lnSpc>
                <a:spcPct val="80000"/>
              </a:lnSpc>
              <a:buFontTx/>
              <a:buAutoNum type="arabicParenR" startAt="22"/>
              <a:tabLst>
                <a:tab pos="519113" algn="l"/>
              </a:tabLst>
            </a:pPr>
            <a:r>
              <a:rPr lang="tr-TR" sz="2500">
                <a:latin typeface="Calibri" pitchFamily="34" charset="0"/>
                <a:cs typeface="Calibri" pitchFamily="34" charset="0"/>
              </a:rPr>
              <a:t>Ömür boyu bireysel mesleki eğitimini sürdürmek;  bunun için yeni başlayana işe uyum eğitimi, hizmet-içi  eğitim gibi etkinliklerle paramediğin mesleki gelişimini</a:t>
            </a:r>
          </a:p>
          <a:p>
            <a:pPr marL="12700" indent="17463" algn="just">
              <a:lnSpc>
                <a:spcPts val="2400"/>
              </a:lnSpc>
              <a:tabLst>
                <a:tab pos="519113" algn="l"/>
              </a:tabLst>
            </a:pPr>
            <a:r>
              <a:rPr lang="tr-TR" sz="2500">
                <a:latin typeface="Calibri" pitchFamily="34" charset="0"/>
                <a:cs typeface="Calibri" pitchFamily="34" charset="0"/>
              </a:rPr>
              <a:t>sağlamak, ülke çapında yapılacak eğitimlerde görev almak,</a:t>
            </a:r>
          </a:p>
        </p:txBody>
      </p:sp>
      <p:pic>
        <p:nvPicPr>
          <p:cNvPr id="26626" name="Resim 2"/>
          <p:cNvPicPr>
            <a:picLocks noChangeAspect="1"/>
          </p:cNvPicPr>
          <p:nvPr/>
        </p:nvPicPr>
        <p:blipFill>
          <a:blip r:embed="rId2"/>
          <a:srcRect/>
          <a:stretch>
            <a:fillRect/>
          </a:stretch>
        </p:blipFill>
        <p:spPr bwMode="auto">
          <a:xfrm>
            <a:off x="4800600" y="914400"/>
            <a:ext cx="3733800" cy="186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2400" y="304800"/>
            <a:ext cx="8686800" cy="4691063"/>
          </a:xfrm>
          <a:prstGeom prst="rect">
            <a:avLst/>
          </a:prstGeom>
        </p:spPr>
        <p:txBody>
          <a:bodyPr lIns="0" tIns="13335" rIns="0" bIns="0">
            <a:spAutoFit/>
          </a:bodyPr>
          <a:lstStyle/>
          <a:p>
            <a:pPr marL="12700" indent="17463">
              <a:spcBef>
                <a:spcPts val="100"/>
              </a:spcBef>
              <a:buFontTx/>
              <a:buAutoNum type="arabicParenR" startAt="26"/>
              <a:tabLst>
                <a:tab pos="657225" algn="l"/>
              </a:tabLst>
            </a:pPr>
            <a:r>
              <a:rPr lang="tr-TR" sz="3200">
                <a:latin typeface="Calibri" pitchFamily="34" charset="0"/>
                <a:cs typeface="Calibri" pitchFamily="34" charset="0"/>
              </a:rPr>
              <a:t>Kazalardan korunma, ilkyardım ve  ambulans çağırma konularında halka yönelik  eğitim yapmak,</a:t>
            </a:r>
          </a:p>
          <a:p>
            <a:pPr marL="12700" indent="17463">
              <a:spcBef>
                <a:spcPts val="13"/>
              </a:spcBef>
              <a:buFont typeface="Calibri" pitchFamily="34" charset="0"/>
              <a:buAutoNum type="arabicParenR" startAt="26"/>
              <a:tabLst>
                <a:tab pos="657225" algn="l"/>
              </a:tabLst>
            </a:pPr>
            <a:endParaRPr lang="tr-TR" sz="4000">
              <a:latin typeface="Times New Roman" pitchFamily="18" charset="0"/>
              <a:cs typeface="Times New Roman" pitchFamily="18" charset="0"/>
            </a:endParaRPr>
          </a:p>
          <a:p>
            <a:pPr marL="12700" indent="17463">
              <a:spcBef>
                <a:spcPts val="13"/>
              </a:spcBef>
              <a:buFont typeface="Calibri" pitchFamily="34" charset="0"/>
              <a:buAutoNum type="arabicParenR" startAt="26"/>
              <a:tabLst>
                <a:tab pos="657225" algn="l"/>
              </a:tabLst>
            </a:pPr>
            <a:endParaRPr lang="tr-TR" sz="4000">
              <a:latin typeface="Times New Roman" pitchFamily="18" charset="0"/>
              <a:cs typeface="Times New Roman" pitchFamily="18" charset="0"/>
            </a:endParaRPr>
          </a:p>
          <a:p>
            <a:pPr marL="12700" indent="17463">
              <a:buFontTx/>
              <a:buAutoNum type="arabicParenR" startAt="26"/>
              <a:tabLst>
                <a:tab pos="657225" algn="l"/>
              </a:tabLst>
            </a:pPr>
            <a:r>
              <a:rPr lang="tr-TR" sz="3200">
                <a:latin typeface="Calibri" pitchFamily="34" charset="0"/>
                <a:cs typeface="Calibri" pitchFamily="34" charset="0"/>
              </a:rPr>
              <a:t>Paramediklerle ilgili derneklerin görüşü  alınarak Bakanlıkça çıkartılacak yönetmelik  hükümleri doğrultusunda hazırlanacak  protokoller ile belirlenen yetki ve</a:t>
            </a:r>
          </a:p>
          <a:p>
            <a:pPr marL="12700" indent="17463">
              <a:tabLst>
                <a:tab pos="657225" algn="l"/>
              </a:tabLst>
            </a:pPr>
            <a:r>
              <a:rPr lang="tr-TR" sz="3200">
                <a:latin typeface="Calibri" pitchFamily="34" charset="0"/>
                <a:cs typeface="Calibri" pitchFamily="34" charset="0"/>
              </a:rPr>
              <a:t>sorumlulukları yerine getirmek.</a:t>
            </a:r>
          </a:p>
        </p:txBody>
      </p:sp>
      <p:pic>
        <p:nvPicPr>
          <p:cNvPr id="27650" name="Resim 2"/>
          <p:cNvPicPr>
            <a:picLocks noChangeAspect="1"/>
          </p:cNvPicPr>
          <p:nvPr/>
        </p:nvPicPr>
        <p:blipFill>
          <a:blip r:embed="rId2"/>
          <a:srcRect/>
          <a:stretch>
            <a:fillRect/>
          </a:stretch>
        </p:blipFill>
        <p:spPr bwMode="auto">
          <a:xfrm>
            <a:off x="5791200" y="4191000"/>
            <a:ext cx="2962275"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81000" y="1219200"/>
            <a:ext cx="8458200" cy="4783138"/>
          </a:xfrm>
          <a:prstGeom prst="rect">
            <a:avLst/>
          </a:prstGeom>
        </p:spPr>
        <p:txBody>
          <a:bodyPr lIns="0" tIns="12700" rIns="0" bIns="0">
            <a:spAutoFit/>
          </a:bodyPr>
          <a:lstStyle/>
          <a:p>
            <a:pPr marL="12700">
              <a:spcBef>
                <a:spcPts val="100"/>
              </a:spcBef>
              <a:buSzPct val="96000"/>
              <a:buFont typeface="Wingdings" pitchFamily="2" charset="2"/>
              <a:buChar char=""/>
              <a:tabLst>
                <a:tab pos="284163" algn="l"/>
              </a:tabLst>
            </a:pPr>
            <a:r>
              <a:rPr lang="tr-TR" sz="2400">
                <a:latin typeface="Calibri" pitchFamily="34" charset="0"/>
                <a:cs typeface="Calibri" pitchFamily="34" charset="0"/>
              </a:rPr>
              <a:t>Haberleşme merkezinden (112 merkez) çağrı olduğu bilgisini  alır almaz, ambulansa binerek; en emniyetli yoldan, trafik  yoğunluğu ve hava koşullarını göz önünde bulundurarak  verilen adrese gitmek,</a:t>
            </a:r>
          </a:p>
          <a:p>
            <a:pPr marL="12700">
              <a:buFont typeface="Wingdings" pitchFamily="2" charset="2"/>
              <a:buChar char=""/>
              <a:tabLst>
                <a:tab pos="284163" algn="l"/>
              </a:tabLst>
            </a:pPr>
            <a:endParaRPr lang="tr-TR" sz="3500">
              <a:latin typeface="Times New Roman" pitchFamily="18" charset="0"/>
              <a:cs typeface="Times New Roman" pitchFamily="18" charset="0"/>
            </a:endParaRPr>
          </a:p>
          <a:p>
            <a:pPr marL="12700">
              <a:buSzPct val="96000"/>
              <a:buFont typeface="Wingdings" pitchFamily="2" charset="2"/>
              <a:buChar char=""/>
              <a:tabLst>
                <a:tab pos="284163" algn="l"/>
              </a:tabLst>
            </a:pPr>
            <a:r>
              <a:rPr lang="tr-TR" sz="2400">
                <a:latin typeface="Calibri" pitchFamily="34" charset="0"/>
                <a:cs typeface="Calibri" pitchFamily="34" charset="0"/>
              </a:rPr>
              <a:t>Çağrı raporlarına; olay yeri, çağrı saati, olay yerine varış ve  ayrılış saatleri, hastanın acil servise teslim saati ve diğer  gerekli, bilgileri yazmak,</a:t>
            </a:r>
          </a:p>
          <a:p>
            <a:pPr marL="12700">
              <a:spcBef>
                <a:spcPts val="13"/>
              </a:spcBef>
              <a:buFont typeface="Wingdings" pitchFamily="2" charset="2"/>
              <a:buChar char=""/>
              <a:tabLst>
                <a:tab pos="284163" algn="l"/>
              </a:tabLst>
            </a:pPr>
            <a:endParaRPr lang="tr-TR" sz="3500">
              <a:latin typeface="Times New Roman" pitchFamily="18" charset="0"/>
              <a:cs typeface="Times New Roman" pitchFamily="18" charset="0"/>
            </a:endParaRPr>
          </a:p>
          <a:p>
            <a:pPr marL="12700">
              <a:buSzPct val="96000"/>
              <a:buFont typeface="Wingdings" pitchFamily="2" charset="2"/>
              <a:buChar char=""/>
              <a:tabLst>
                <a:tab pos="284163" algn="l"/>
              </a:tabLst>
            </a:pPr>
            <a:r>
              <a:rPr lang="tr-TR" sz="2400">
                <a:latin typeface="Calibri" pitchFamily="34" charset="0"/>
                <a:cs typeface="Calibri" pitchFamily="34" charset="0"/>
              </a:rPr>
              <a:t>Ambulansı, taşıdığı vakanın durumunu göz önünde  bulundurarak, trafik düzenine ve kurallarına uygun olarak  sürmek (Yapılan araştırmalarda, sürekli ışık ve sirenlerle seyir  yapıldığında ambulans kazalarının % 40 arttığını göstermiştir.),</a:t>
            </a:r>
          </a:p>
        </p:txBody>
      </p:sp>
      <p:sp>
        <p:nvSpPr>
          <p:cNvPr id="4" name="Unvan 3"/>
          <p:cNvSpPr>
            <a:spLocks noGrp="1"/>
          </p:cNvSpPr>
          <p:nvPr>
            <p:ph type="title"/>
          </p:nvPr>
        </p:nvSpPr>
        <p:spPr>
          <a:xfrm>
            <a:off x="723900" y="-228600"/>
            <a:ext cx="7772400" cy="1595438"/>
          </a:xfrm>
        </p:spPr>
        <p:txBody>
          <a:bodyPr rtlCol="0">
            <a:normAutofit/>
          </a:bodyPr>
          <a:lstStyle/>
          <a:p>
            <a:pPr fontAlgn="auto">
              <a:spcAft>
                <a:spcPts val="0"/>
              </a:spcAft>
              <a:defRPr/>
            </a:pPr>
            <a:r>
              <a:rPr lang="tr-TR" spc="-5" dirty="0"/>
              <a:t>Çağrı </a:t>
            </a:r>
            <a:r>
              <a:rPr lang="tr-TR" dirty="0" smtClean="0"/>
              <a:t>Haberi Alındığında</a:t>
            </a:r>
            <a:endParaRPr lang="tr-TR" dirty="0"/>
          </a:p>
        </p:txBody>
      </p:sp>
      <p:pic>
        <p:nvPicPr>
          <p:cNvPr id="28675" name="Resim 4"/>
          <p:cNvPicPr>
            <a:picLocks noChangeAspect="1"/>
          </p:cNvPicPr>
          <p:nvPr/>
        </p:nvPicPr>
        <p:blipFill>
          <a:blip r:embed="rId2"/>
          <a:srcRect/>
          <a:stretch>
            <a:fillRect/>
          </a:stretch>
        </p:blipFill>
        <p:spPr bwMode="auto">
          <a:xfrm>
            <a:off x="5867400" y="5715000"/>
            <a:ext cx="2133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600" y="990600"/>
            <a:ext cx="8610600" cy="5368925"/>
          </a:xfrm>
          <a:prstGeom prst="rect">
            <a:avLst/>
          </a:prstGeom>
        </p:spPr>
        <p:txBody>
          <a:bodyPr lIns="0" tIns="13335" rIns="0" bIns="0">
            <a:spAutoFit/>
          </a:bodyPr>
          <a:lstStyle/>
          <a:p>
            <a:pPr marL="12700">
              <a:spcBef>
                <a:spcPts val="100"/>
              </a:spcBef>
              <a:buSzPct val="96000"/>
              <a:buFont typeface="Wingdings" pitchFamily="2" charset="2"/>
              <a:buChar char=""/>
              <a:tabLst>
                <a:tab pos="274638" algn="l"/>
              </a:tabLst>
            </a:pPr>
            <a:r>
              <a:rPr lang="tr-TR" sz="2300">
                <a:latin typeface="Calibri" pitchFamily="34" charset="0"/>
                <a:cs typeface="Calibri" pitchFamily="34" charset="0"/>
              </a:rPr>
              <a:t>Hastalık ya da kaza olaylarında, ambulansı emniyetli bir yere</a:t>
            </a:r>
          </a:p>
          <a:p>
            <a:pPr marL="12700">
              <a:tabLst>
                <a:tab pos="274638" algn="l"/>
              </a:tabLst>
            </a:pPr>
            <a:r>
              <a:rPr lang="tr-TR" sz="2300">
                <a:latin typeface="Calibri" pitchFamily="34" charset="0"/>
                <a:cs typeface="Calibri" pitchFamily="34" charset="0"/>
              </a:rPr>
              <a:t>park etmek,</a:t>
            </a:r>
          </a:p>
          <a:p>
            <a:pPr marL="12700">
              <a:spcBef>
                <a:spcPts val="13"/>
              </a:spcBef>
              <a:tabLst>
                <a:tab pos="274638" algn="l"/>
              </a:tabLst>
            </a:pPr>
            <a:endParaRPr lang="tr-TR" sz="3300">
              <a:latin typeface="Times New Roman" pitchFamily="18" charset="0"/>
              <a:cs typeface="Times New Roman" pitchFamily="18" charset="0"/>
            </a:endParaRPr>
          </a:p>
          <a:p>
            <a:pPr marL="12700">
              <a:buSzPct val="96000"/>
              <a:buFont typeface="Wingdings" pitchFamily="2" charset="2"/>
              <a:buChar char=""/>
              <a:tabLst>
                <a:tab pos="274638" algn="l"/>
              </a:tabLst>
            </a:pPr>
            <a:r>
              <a:rPr lang="tr-TR" sz="2300">
                <a:latin typeface="Calibri" pitchFamily="34" charset="0"/>
                <a:cs typeface="Calibri" pitchFamily="34" charset="0"/>
              </a:rPr>
              <a:t>Şayet olay yerinde polis varsa, olayla ilgili kısa bilgi alıp, gerekli  uyarı ve önerileri göz önünde tutarak durumu değerlendirmek.</a:t>
            </a:r>
          </a:p>
          <a:p>
            <a:pPr marL="12700">
              <a:buSzPct val="96000"/>
              <a:buFont typeface="Wingdings" pitchFamily="2" charset="2"/>
              <a:buChar char=""/>
              <a:tabLst>
                <a:tab pos="274638" algn="l"/>
              </a:tabLst>
            </a:pPr>
            <a:endParaRPr lang="tr-TR" sz="2300">
              <a:latin typeface="Calibri" pitchFamily="34" charset="0"/>
              <a:cs typeface="Calibri" pitchFamily="34" charset="0"/>
            </a:endParaRPr>
          </a:p>
          <a:p>
            <a:pPr marL="12700">
              <a:spcBef>
                <a:spcPts val="550"/>
              </a:spcBef>
              <a:buSzPct val="96000"/>
              <a:buFont typeface="Wingdings" pitchFamily="2" charset="2"/>
              <a:buChar char=""/>
              <a:tabLst>
                <a:tab pos="274638" algn="l"/>
              </a:tabLst>
            </a:pPr>
            <a:r>
              <a:rPr lang="tr-TR" sz="2300">
                <a:latin typeface="Calibri" pitchFamily="34" charset="0"/>
                <a:cs typeface="Calibri" pitchFamily="34" charset="0"/>
              </a:rPr>
              <a:t>Polis ve/veya diğer yetkililerin bulunduğu ortamda amirane  tavır takınmaktan kaçınarak, ancak onların da hastaya</a:t>
            </a:r>
          </a:p>
          <a:p>
            <a:pPr marL="12700">
              <a:tabLst>
                <a:tab pos="274638" algn="l"/>
              </a:tabLst>
            </a:pPr>
            <a:r>
              <a:rPr lang="tr-TR" sz="2300">
                <a:latin typeface="Calibri" pitchFamily="34" charset="0"/>
                <a:cs typeface="Calibri" pitchFamily="34" charset="0"/>
              </a:rPr>
              <a:t>müdahalesine izin vermeden acil bakımı vermek,</a:t>
            </a:r>
          </a:p>
          <a:p>
            <a:pPr marL="12700">
              <a:spcBef>
                <a:spcPts val="13"/>
              </a:spcBef>
              <a:tabLst>
                <a:tab pos="274638" algn="l"/>
              </a:tabLst>
            </a:pPr>
            <a:endParaRPr lang="tr-TR" sz="3300">
              <a:latin typeface="Times New Roman" pitchFamily="18" charset="0"/>
              <a:cs typeface="Times New Roman" pitchFamily="18" charset="0"/>
            </a:endParaRPr>
          </a:p>
          <a:p>
            <a:pPr marL="12700">
              <a:buSzPct val="96000"/>
              <a:buFont typeface="Wingdings" pitchFamily="2" charset="2"/>
              <a:buChar char=""/>
              <a:tabLst>
                <a:tab pos="274638" algn="l"/>
              </a:tabLst>
            </a:pPr>
            <a:r>
              <a:rPr lang="tr-TR" sz="2300">
                <a:latin typeface="Calibri" pitchFamily="34" charset="0"/>
                <a:cs typeface="Calibri" pitchFamily="34" charset="0"/>
              </a:rPr>
              <a:t>Eğer olay yerinde polis yoksa, çevredeki kişilerden bilgi almak,</a:t>
            </a:r>
          </a:p>
          <a:p>
            <a:pPr marL="12700">
              <a:tabLst>
                <a:tab pos="274638" algn="l"/>
              </a:tabLst>
            </a:pPr>
            <a:r>
              <a:rPr lang="tr-TR" sz="2300">
                <a:latin typeface="Calibri" pitchFamily="34" charset="0"/>
                <a:cs typeface="Calibri" pitchFamily="34" charset="0"/>
              </a:rPr>
              <a:t>onlardan trafiğin düzenlenmesinde yararlanmak (uyarı</a:t>
            </a:r>
          </a:p>
          <a:p>
            <a:pPr marL="12700">
              <a:tabLst>
                <a:tab pos="274638" algn="l"/>
              </a:tabLst>
            </a:pPr>
            <a:r>
              <a:rPr lang="tr-TR" sz="2300">
                <a:latin typeface="Calibri" pitchFamily="34" charset="0"/>
                <a:cs typeface="Calibri" pitchFamily="34" charset="0"/>
              </a:rPr>
              <a:t>işaretlerinin yerleştirilmesi, yola dağılmış malzemelerin  toplanması, kendisini ve hastayı korumak üzere trafiğin yönünü  değiştirmek vb gibi).</a:t>
            </a:r>
          </a:p>
        </p:txBody>
      </p:sp>
      <p:pic>
        <p:nvPicPr>
          <p:cNvPr id="29698" name="Resim 6"/>
          <p:cNvPicPr>
            <a:picLocks noChangeAspect="1"/>
          </p:cNvPicPr>
          <p:nvPr/>
        </p:nvPicPr>
        <p:blipFill>
          <a:blip r:embed="rId2"/>
          <a:srcRect/>
          <a:stretch>
            <a:fillRect/>
          </a:stretch>
        </p:blipFill>
        <p:spPr bwMode="auto">
          <a:xfrm>
            <a:off x="7534275" y="0"/>
            <a:ext cx="1609725" cy="120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81000" y="1627188"/>
            <a:ext cx="8382000" cy="4356100"/>
          </a:xfrm>
          <a:prstGeom prst="rect">
            <a:avLst/>
          </a:prstGeom>
        </p:spPr>
        <p:txBody>
          <a:bodyPr lIns="0" tIns="12700" rIns="0" bIns="0">
            <a:spAutoFit/>
          </a:bodyPr>
          <a:lstStyle/>
          <a:p>
            <a:pPr marL="12700">
              <a:spcBef>
                <a:spcPts val="100"/>
              </a:spcBef>
              <a:buSzPct val="96000"/>
              <a:buFont typeface="Wingdings" pitchFamily="2" charset="2"/>
              <a:buChar char=""/>
              <a:tabLst>
                <a:tab pos="319088" algn="l"/>
              </a:tabLst>
            </a:pPr>
            <a:r>
              <a:rPr lang="tr-TR" sz="2700">
                <a:latin typeface="Calibri" pitchFamily="34" charset="0"/>
                <a:cs typeface="Calibri" pitchFamily="34" charset="0"/>
              </a:rPr>
              <a:t>Sorunu saptamak ve değerlendirmek,</a:t>
            </a:r>
          </a:p>
          <a:p>
            <a:pPr marL="12700">
              <a:spcBef>
                <a:spcPts val="50"/>
              </a:spcBef>
              <a:buFont typeface="Wingdings" pitchFamily="2" charset="2"/>
              <a:buChar char=""/>
              <a:tabLst>
                <a:tab pos="319088" algn="l"/>
              </a:tabLst>
            </a:pPr>
            <a:endParaRPr lang="tr-TR" sz="3600">
              <a:latin typeface="Times New Roman" pitchFamily="18" charset="0"/>
              <a:cs typeface="Times New Roman" pitchFamily="18" charset="0"/>
            </a:endParaRPr>
          </a:p>
          <a:p>
            <a:pPr marL="12700">
              <a:lnSpc>
                <a:spcPts val="2925"/>
              </a:lnSpc>
              <a:buSzPct val="96000"/>
              <a:buFont typeface="Wingdings" pitchFamily="2" charset="2"/>
              <a:buChar char=""/>
              <a:tabLst>
                <a:tab pos="319088" algn="l"/>
              </a:tabLst>
            </a:pPr>
            <a:r>
              <a:rPr lang="tr-TR" sz="2700">
                <a:latin typeface="Calibri" pitchFamily="34" charset="0"/>
                <a:cs typeface="Calibri" pitchFamily="34" charset="0"/>
              </a:rPr>
              <a:t>Hayati tehlike oluşturan durumlara öncelik vermek;  soluk yolunu açmak, solunumun devamlılığını</a:t>
            </a:r>
          </a:p>
          <a:p>
            <a:pPr marL="12700">
              <a:lnSpc>
                <a:spcPts val="2713"/>
              </a:lnSpc>
              <a:tabLst>
                <a:tab pos="319088" algn="l"/>
              </a:tabLst>
            </a:pPr>
            <a:r>
              <a:rPr lang="tr-TR" sz="2700">
                <a:latin typeface="Calibri" pitchFamily="34" charset="0"/>
                <a:cs typeface="Calibri" pitchFamily="34" charset="0"/>
              </a:rPr>
              <a:t>sağlamak, gerektiğinde TYD (CPR) yapmak, kanamayı</a:t>
            </a:r>
          </a:p>
          <a:p>
            <a:pPr marL="12700">
              <a:lnSpc>
                <a:spcPts val="2925"/>
              </a:lnSpc>
              <a:spcBef>
                <a:spcPts val="200"/>
              </a:spcBef>
              <a:tabLst>
                <a:tab pos="319088" algn="l"/>
              </a:tabLst>
            </a:pPr>
            <a:r>
              <a:rPr lang="tr-TR" sz="2700">
                <a:latin typeface="Calibri" pitchFamily="34" charset="0"/>
                <a:cs typeface="Calibri" pitchFamily="34" charset="0"/>
              </a:rPr>
              <a:t>kontrol altına almak, şoka karşı önlem almak, şok  oluştuysa kontrol altına almak, kırıkları desteklemek</a:t>
            </a:r>
          </a:p>
          <a:p>
            <a:pPr marL="12700">
              <a:lnSpc>
                <a:spcPts val="2713"/>
              </a:lnSpc>
              <a:tabLst>
                <a:tab pos="319088" algn="l"/>
              </a:tabLst>
            </a:pPr>
            <a:r>
              <a:rPr lang="tr-TR" sz="2700">
                <a:latin typeface="Calibri" pitchFamily="34" charset="0"/>
                <a:cs typeface="Calibri" pitchFamily="34" charset="0"/>
              </a:rPr>
              <a:t>(tespit etmek/atellemek, sabit halde tutmak için gerekli</a:t>
            </a:r>
          </a:p>
          <a:p>
            <a:pPr marL="12700" algn="just">
              <a:lnSpc>
                <a:spcPct val="90000"/>
              </a:lnSpc>
              <a:spcBef>
                <a:spcPts val="163"/>
              </a:spcBef>
              <a:tabLst>
                <a:tab pos="319088" algn="l"/>
              </a:tabLst>
            </a:pPr>
            <a:r>
              <a:rPr lang="tr-TR" sz="2700">
                <a:latin typeface="Calibri" pitchFamily="34" charset="0"/>
                <a:cs typeface="Calibri" pitchFamily="34" charset="0"/>
              </a:rPr>
              <a:t>önlemleri almak), yaralara pansuman yapmak,  gerektiğinde doğum yaptırmak, zehirlenme ve  yanıklarda acil bakım vermek,</a:t>
            </a:r>
          </a:p>
        </p:txBody>
      </p:sp>
      <p:sp>
        <p:nvSpPr>
          <p:cNvPr id="4" name="Unvan 3"/>
          <p:cNvSpPr>
            <a:spLocks noGrp="1"/>
          </p:cNvSpPr>
          <p:nvPr>
            <p:ph type="title"/>
          </p:nvPr>
        </p:nvSpPr>
        <p:spPr>
          <a:xfrm>
            <a:off x="609600" y="0"/>
            <a:ext cx="7773988" cy="1595438"/>
          </a:xfrm>
        </p:spPr>
        <p:txBody>
          <a:bodyPr rtlCol="0">
            <a:normAutofit/>
          </a:bodyPr>
          <a:lstStyle/>
          <a:p>
            <a:pPr fontAlgn="auto">
              <a:spcAft>
                <a:spcPts val="0"/>
              </a:spcAft>
              <a:defRPr/>
            </a:pPr>
            <a:r>
              <a:rPr lang="tr-TR" spc="-5" dirty="0"/>
              <a:t>TIBBİ DURUMU</a:t>
            </a:r>
            <a:r>
              <a:rPr lang="tr-TR" spc="-40" dirty="0"/>
              <a:t> </a:t>
            </a:r>
            <a:r>
              <a:rPr lang="tr-TR" spc="-5" dirty="0" smtClean="0"/>
              <a:t>DEĞERLENDİRME</a:t>
            </a:r>
            <a:endParaRPr lang="tr-TR" dirty="0"/>
          </a:p>
        </p:txBody>
      </p:sp>
      <p:pic>
        <p:nvPicPr>
          <p:cNvPr id="30723" name="Resim 4"/>
          <p:cNvPicPr>
            <a:picLocks noChangeAspect="1"/>
          </p:cNvPicPr>
          <p:nvPr/>
        </p:nvPicPr>
        <p:blipFill>
          <a:blip r:embed="rId2"/>
          <a:srcRect/>
          <a:stretch>
            <a:fillRect/>
          </a:stretch>
        </p:blipFill>
        <p:spPr bwMode="auto">
          <a:xfrm>
            <a:off x="6353175" y="1295400"/>
            <a:ext cx="2409825"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1143000"/>
            <a:ext cx="8534400" cy="5367338"/>
          </a:xfrm>
          <a:prstGeom prst="rect">
            <a:avLst/>
          </a:prstGeom>
        </p:spPr>
        <p:txBody>
          <a:bodyPr lIns="0" tIns="12065" rIns="0" bIns="0">
            <a:spAutoFit/>
          </a:bodyPr>
          <a:lstStyle/>
          <a:p>
            <a:pPr marL="12700">
              <a:spcBef>
                <a:spcPts val="100"/>
              </a:spcBef>
              <a:buSzPct val="95000"/>
              <a:buFont typeface="Wingdings" pitchFamily="2" charset="2"/>
              <a:buChar char=""/>
              <a:tabLst>
                <a:tab pos="261938" algn="l"/>
              </a:tabLst>
            </a:pPr>
            <a:r>
              <a:rPr lang="tr-TR" sz="2200">
                <a:latin typeface="Calibri" pitchFamily="34" charset="0"/>
                <a:cs typeface="Calibri" pitchFamily="34" charset="0"/>
              </a:rPr>
              <a:t>Hastanın, hastalık tanıtım kartı var mı araştırmak,</a:t>
            </a:r>
          </a:p>
          <a:p>
            <a:pPr marL="12700">
              <a:spcBef>
                <a:spcPts val="13"/>
              </a:spcBef>
              <a:buFont typeface="Wingdings" pitchFamily="2" charset="2"/>
              <a:buChar char=""/>
              <a:tabLst>
                <a:tab pos="261938" algn="l"/>
              </a:tabLst>
            </a:pPr>
            <a:endParaRPr lang="tr-TR" sz="3200">
              <a:latin typeface="Times New Roman" pitchFamily="18" charset="0"/>
              <a:cs typeface="Times New Roman" pitchFamily="18" charset="0"/>
            </a:endParaRPr>
          </a:p>
          <a:p>
            <a:pPr marL="12700">
              <a:buSzPct val="95000"/>
              <a:buFont typeface="Wingdings" pitchFamily="2" charset="2"/>
              <a:buChar char=""/>
              <a:tabLst>
                <a:tab pos="261938" algn="l"/>
              </a:tabLst>
            </a:pPr>
            <a:r>
              <a:rPr lang="tr-TR" sz="2200">
                <a:latin typeface="Calibri" pitchFamily="34" charset="0"/>
                <a:cs typeface="Calibri" pitchFamily="34" charset="0"/>
              </a:rPr>
              <a:t>Kurtarma çalışması öncesi hastaya acil bakımı başlatmak ve kurtarma  görevlilerinin izin verdiği güvenlik sınırında bakımı devam ettirmek,</a:t>
            </a:r>
          </a:p>
          <a:p>
            <a:pPr marL="12700">
              <a:spcBef>
                <a:spcPts val="13"/>
              </a:spcBef>
              <a:buFont typeface="Wingdings" pitchFamily="2" charset="2"/>
              <a:buChar char=""/>
              <a:tabLst>
                <a:tab pos="261938" algn="l"/>
              </a:tabLst>
            </a:pPr>
            <a:endParaRPr lang="tr-TR" sz="3200">
              <a:latin typeface="Times New Roman" pitchFamily="18" charset="0"/>
              <a:cs typeface="Times New Roman" pitchFamily="18" charset="0"/>
            </a:endParaRPr>
          </a:p>
          <a:p>
            <a:pPr marL="12700">
              <a:buSzPct val="95000"/>
              <a:buFont typeface="Wingdings" pitchFamily="2" charset="2"/>
              <a:buChar char=""/>
              <a:tabLst>
                <a:tab pos="261938" algn="l"/>
              </a:tabLst>
            </a:pPr>
            <a:r>
              <a:rPr lang="tr-TR" sz="2200">
                <a:latin typeface="Calibri" pitchFamily="34" charset="0"/>
                <a:cs typeface="Calibri" pitchFamily="34" charset="0"/>
              </a:rPr>
              <a:t>Mümkün olduğunca hızlı çalışmak; ancak, gereksiz telaştan, dikkatsiz  ve yanlış uygulamalardan kaçınmak,</a:t>
            </a:r>
          </a:p>
          <a:p>
            <a:pPr marL="12700">
              <a:spcBef>
                <a:spcPts val="13"/>
              </a:spcBef>
              <a:buFont typeface="Wingdings" pitchFamily="2" charset="2"/>
              <a:buChar char=""/>
              <a:tabLst>
                <a:tab pos="261938" algn="l"/>
              </a:tabLst>
            </a:pPr>
            <a:endParaRPr lang="tr-TR" sz="3200">
              <a:latin typeface="Times New Roman" pitchFamily="18" charset="0"/>
              <a:cs typeface="Times New Roman" pitchFamily="18" charset="0"/>
            </a:endParaRPr>
          </a:p>
          <a:p>
            <a:pPr marL="12700">
              <a:buSzPct val="95000"/>
              <a:buFont typeface="Wingdings" pitchFamily="2" charset="2"/>
              <a:buChar char=""/>
              <a:tabLst>
                <a:tab pos="261938" algn="l"/>
              </a:tabLst>
            </a:pPr>
            <a:r>
              <a:rPr lang="tr-TR" sz="2200">
                <a:latin typeface="Calibri" pitchFamily="34" charset="0"/>
                <a:cs typeface="Calibri" pitchFamily="34" charset="0"/>
              </a:rPr>
              <a:t>Hastanın mahremiyetine saygılı davranmak, hastayı meraklı</a:t>
            </a:r>
          </a:p>
          <a:p>
            <a:pPr marL="12700">
              <a:tabLst>
                <a:tab pos="261938" algn="l"/>
              </a:tabLst>
            </a:pPr>
            <a:r>
              <a:rPr lang="tr-TR" sz="2200">
                <a:latin typeface="Calibri" pitchFamily="34" charset="0"/>
                <a:cs typeface="Calibri" pitchFamily="34" charset="0"/>
              </a:rPr>
              <a:t>bakışlardan korumak.</a:t>
            </a:r>
          </a:p>
          <a:p>
            <a:pPr marL="12700">
              <a:spcBef>
                <a:spcPts val="13"/>
              </a:spcBef>
              <a:tabLst>
                <a:tab pos="261938" algn="l"/>
              </a:tabLst>
            </a:pPr>
            <a:endParaRPr lang="tr-TR" sz="3200">
              <a:latin typeface="Times New Roman" pitchFamily="18" charset="0"/>
              <a:cs typeface="Times New Roman" pitchFamily="18" charset="0"/>
            </a:endParaRPr>
          </a:p>
          <a:p>
            <a:pPr marL="12700">
              <a:buSzPct val="95000"/>
              <a:buFont typeface="Wingdings" pitchFamily="2" charset="2"/>
              <a:buChar char=""/>
              <a:tabLst>
                <a:tab pos="261938" algn="l"/>
              </a:tabLst>
            </a:pPr>
            <a:r>
              <a:rPr lang="tr-TR" sz="2200">
                <a:latin typeface="Calibri" pitchFamily="34" charset="0"/>
                <a:cs typeface="Calibri" pitchFamily="34" charset="0"/>
              </a:rPr>
              <a:t>Soğukkanlılığını koruyarak, hastalık ve anksiyete nedeniyle tepkili  davranış gösteren hastaya ve yanındaki kişilere, nazik ve profesyonelce  davranmak.</a:t>
            </a:r>
          </a:p>
        </p:txBody>
      </p:sp>
      <p:pic>
        <p:nvPicPr>
          <p:cNvPr id="31746" name="Resim 4"/>
          <p:cNvPicPr>
            <a:picLocks noChangeAspect="1"/>
          </p:cNvPicPr>
          <p:nvPr/>
        </p:nvPicPr>
        <p:blipFill>
          <a:blip r:embed="rId2"/>
          <a:srcRect/>
          <a:stretch>
            <a:fillRect/>
          </a:stretch>
        </p:blipFill>
        <p:spPr bwMode="auto">
          <a:xfrm>
            <a:off x="6218238" y="228600"/>
            <a:ext cx="2925762"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04800" y="1600200"/>
            <a:ext cx="8534400" cy="4295775"/>
          </a:xfrm>
          <a:prstGeom prst="rect">
            <a:avLst/>
          </a:prstGeom>
        </p:spPr>
        <p:txBody>
          <a:bodyPr lIns="0" tIns="85725" rIns="0" bIns="0">
            <a:spAutoFit/>
          </a:bodyPr>
          <a:lstStyle/>
          <a:p>
            <a:pPr marL="12700">
              <a:lnSpc>
                <a:spcPts val="2400"/>
              </a:lnSpc>
              <a:spcBef>
                <a:spcPts val="675"/>
              </a:spcBef>
              <a:buSzPct val="96000"/>
              <a:buFont typeface="Wingdings" pitchFamily="2" charset="2"/>
              <a:buChar char=""/>
              <a:tabLst>
                <a:tab pos="295275" algn="l"/>
              </a:tabLst>
            </a:pPr>
            <a:r>
              <a:rPr lang="tr-TR" sz="2500">
                <a:latin typeface="Calibri" pitchFamily="34" charset="0"/>
                <a:cs typeface="Calibri" pitchFamily="34" charset="0"/>
              </a:rPr>
              <a:t>Eğer profesyonel kurtarma ekibi varsa, kurtarma ve çıkarma  çalışmalarına karışmamak,</a:t>
            </a:r>
          </a:p>
          <a:p>
            <a:pPr marL="12700">
              <a:buFont typeface="Wingdings" pitchFamily="2" charset="2"/>
              <a:buChar char=""/>
              <a:tabLst>
                <a:tab pos="295275" algn="l"/>
              </a:tabLst>
            </a:pPr>
            <a:endParaRPr lang="tr-TR" sz="3100">
              <a:latin typeface="Times New Roman" pitchFamily="18" charset="0"/>
              <a:cs typeface="Times New Roman" pitchFamily="18" charset="0"/>
            </a:endParaRPr>
          </a:p>
          <a:p>
            <a:pPr marL="12700">
              <a:lnSpc>
                <a:spcPct val="80000"/>
              </a:lnSpc>
              <a:buSzPct val="96000"/>
              <a:buFont typeface="Wingdings" pitchFamily="2" charset="2"/>
              <a:buChar char=""/>
              <a:tabLst>
                <a:tab pos="295275" algn="l"/>
              </a:tabLst>
            </a:pPr>
            <a:r>
              <a:rPr lang="tr-TR" sz="2500">
                <a:latin typeface="Calibri" pitchFamily="34" charset="0"/>
                <a:cs typeface="Calibri" pitchFamily="34" charset="0"/>
              </a:rPr>
              <a:t>Kurtarma çalışmalarından önce hayati tehlike oluşturan  sorunları tespit etmek ve yaralanan kısımları immobilize  etmek,</a:t>
            </a:r>
          </a:p>
          <a:p>
            <a:pPr marL="12700">
              <a:spcBef>
                <a:spcPts val="13"/>
              </a:spcBef>
              <a:buFont typeface="Wingdings" pitchFamily="2" charset="2"/>
              <a:buChar char=""/>
              <a:tabLst>
                <a:tab pos="295275" algn="l"/>
              </a:tabLst>
            </a:pPr>
            <a:endParaRPr lang="tr-TR" sz="3100">
              <a:latin typeface="Times New Roman" pitchFamily="18" charset="0"/>
              <a:cs typeface="Times New Roman" pitchFamily="18" charset="0"/>
            </a:endParaRPr>
          </a:p>
          <a:p>
            <a:pPr marL="12700">
              <a:lnSpc>
                <a:spcPts val="2400"/>
              </a:lnSpc>
              <a:buSzPct val="96000"/>
              <a:buFont typeface="Wingdings" pitchFamily="2" charset="2"/>
              <a:buChar char=""/>
              <a:tabLst>
                <a:tab pos="295275" algn="l"/>
              </a:tabLst>
            </a:pPr>
            <a:r>
              <a:rPr lang="tr-TR" sz="2500">
                <a:latin typeface="Calibri" pitchFamily="34" charset="0"/>
                <a:cs typeface="Calibri" pitchFamily="34" charset="0"/>
              </a:rPr>
              <a:t>Gerektiğinde haberleşme merkezi ile iletişim kurarak,  itfaiye, kurtarma ekibi -malzemesi vb gereksinimleri istemek,</a:t>
            </a:r>
          </a:p>
          <a:p>
            <a:pPr marL="12700">
              <a:spcBef>
                <a:spcPts val="38"/>
              </a:spcBef>
              <a:buFont typeface="Wingdings" pitchFamily="2" charset="2"/>
              <a:buChar char=""/>
              <a:tabLst>
                <a:tab pos="295275" algn="l"/>
              </a:tabLst>
            </a:pPr>
            <a:endParaRPr lang="tr-TR" sz="3100">
              <a:latin typeface="Times New Roman" pitchFamily="18" charset="0"/>
              <a:cs typeface="Times New Roman" pitchFamily="18" charset="0"/>
            </a:endParaRPr>
          </a:p>
          <a:p>
            <a:pPr marL="12700">
              <a:lnSpc>
                <a:spcPts val="2400"/>
              </a:lnSpc>
              <a:buSzPct val="96000"/>
              <a:buFont typeface="Wingdings" pitchFamily="2" charset="2"/>
              <a:buChar char=""/>
              <a:tabLst>
                <a:tab pos="295275" algn="l"/>
              </a:tabLst>
            </a:pPr>
            <a:r>
              <a:rPr lang="tr-TR" sz="2500">
                <a:latin typeface="Calibri" pitchFamily="34" charset="0"/>
                <a:cs typeface="Calibri" pitchFamily="34" charset="0"/>
              </a:rPr>
              <a:t>Karmaşık çıkarma vakalarında, ambulansta gerekli malzeme  yoksa veya kurtarma ekibi yoldaysa girişimde bulunmamak,</a:t>
            </a:r>
          </a:p>
        </p:txBody>
      </p:sp>
      <p:sp>
        <p:nvSpPr>
          <p:cNvPr id="4" name="Unvan 3"/>
          <p:cNvSpPr>
            <a:spLocks noGrp="1"/>
          </p:cNvSpPr>
          <p:nvPr>
            <p:ph type="title"/>
          </p:nvPr>
        </p:nvSpPr>
        <p:spPr>
          <a:xfrm>
            <a:off x="622300" y="228600"/>
            <a:ext cx="7773988" cy="1595438"/>
          </a:xfrm>
        </p:spPr>
        <p:txBody>
          <a:bodyPr rtlCol="0">
            <a:normAutofit/>
          </a:bodyPr>
          <a:lstStyle/>
          <a:p>
            <a:pPr fontAlgn="auto">
              <a:spcAft>
                <a:spcPts val="0"/>
              </a:spcAft>
              <a:defRPr/>
            </a:pPr>
            <a:r>
              <a:rPr lang="tr-TR" spc="-75" dirty="0"/>
              <a:t>HASTAYI </a:t>
            </a:r>
            <a:r>
              <a:rPr lang="tr-TR" spc="-40" dirty="0"/>
              <a:t>KURTARMA </a:t>
            </a:r>
            <a:r>
              <a:rPr lang="tr-TR" spc="-5" dirty="0"/>
              <a:t>VE </a:t>
            </a:r>
            <a:r>
              <a:rPr lang="tr-TR" spc="-30" dirty="0"/>
              <a:t>HASTANEYE </a:t>
            </a:r>
            <a:r>
              <a:rPr lang="tr-TR" spc="-10" dirty="0"/>
              <a:t>NAKİL </a:t>
            </a:r>
            <a:r>
              <a:rPr lang="tr-TR" spc="-5" dirty="0"/>
              <a:t>İÇİN  HAZIRLAMA</a:t>
            </a:r>
            <a:endParaRPr lang="tr-TR" dirty="0"/>
          </a:p>
        </p:txBody>
      </p:sp>
      <p:pic>
        <p:nvPicPr>
          <p:cNvPr id="32771" name="Resim 7"/>
          <p:cNvPicPr>
            <a:picLocks noChangeAspect="1"/>
          </p:cNvPicPr>
          <p:nvPr/>
        </p:nvPicPr>
        <p:blipFill>
          <a:blip r:embed="rId2"/>
          <a:srcRect/>
          <a:stretch>
            <a:fillRect/>
          </a:stretch>
        </p:blipFill>
        <p:spPr bwMode="auto">
          <a:xfrm>
            <a:off x="3429000" y="5916613"/>
            <a:ext cx="2085975"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1295400"/>
            <a:ext cx="8610600" cy="5218113"/>
          </a:xfrm>
          <a:prstGeom prst="rect">
            <a:avLst/>
          </a:prstGeom>
        </p:spPr>
        <p:txBody>
          <a:bodyPr lIns="0" tIns="95250" rIns="0" bIns="0">
            <a:spAutoFit/>
          </a:bodyPr>
          <a:lstStyle/>
          <a:p>
            <a:pPr marL="12700">
              <a:lnSpc>
                <a:spcPct val="80000"/>
              </a:lnSpc>
              <a:spcBef>
                <a:spcPts val="750"/>
              </a:spcBef>
              <a:buSzPct val="96000"/>
              <a:buFont typeface="Wingdings" pitchFamily="2" charset="2"/>
              <a:buChar char=""/>
              <a:tabLst>
                <a:tab pos="319088" algn="l"/>
              </a:tabLst>
            </a:pPr>
            <a:endParaRPr lang="tr-TR" sz="2700">
              <a:latin typeface="Calibri" pitchFamily="34" charset="0"/>
              <a:cs typeface="Calibri" pitchFamily="34" charset="0"/>
            </a:endParaRPr>
          </a:p>
          <a:p>
            <a:pPr marL="12700">
              <a:lnSpc>
                <a:spcPct val="80000"/>
              </a:lnSpc>
              <a:spcBef>
                <a:spcPts val="750"/>
              </a:spcBef>
              <a:buSzPct val="96000"/>
              <a:buFont typeface="Wingdings" pitchFamily="2" charset="2"/>
              <a:buChar char=""/>
              <a:tabLst>
                <a:tab pos="319088" algn="l"/>
              </a:tabLst>
            </a:pPr>
            <a:r>
              <a:rPr lang="tr-TR" sz="2700">
                <a:latin typeface="Calibri" pitchFamily="34" charset="0"/>
                <a:cs typeface="Calibri" pitchFamily="34" charset="0"/>
              </a:rPr>
              <a:t>Hastayı, yaralanmış kısımları en az zarar görecek şekilde  çıkarmak ve çıkarma esnasında gerekli bakımı devam  ettirmek,</a:t>
            </a:r>
          </a:p>
          <a:p>
            <a:pPr marL="12700">
              <a:spcBef>
                <a:spcPts val="38"/>
              </a:spcBef>
              <a:buFont typeface="Wingdings" pitchFamily="2" charset="2"/>
              <a:buChar char=""/>
              <a:tabLst>
                <a:tab pos="319088" algn="l"/>
              </a:tabLst>
            </a:pPr>
            <a:endParaRPr lang="tr-TR" sz="3300">
              <a:latin typeface="Times New Roman" pitchFamily="18" charset="0"/>
              <a:cs typeface="Times New Roman" pitchFamily="18" charset="0"/>
            </a:endParaRPr>
          </a:p>
          <a:p>
            <a:pPr marL="12700">
              <a:lnSpc>
                <a:spcPct val="80000"/>
              </a:lnSpc>
              <a:buSzPct val="96000"/>
              <a:buFont typeface="Wingdings" pitchFamily="2" charset="2"/>
              <a:buChar char=""/>
              <a:tabLst>
                <a:tab pos="319088" algn="l"/>
              </a:tabLst>
            </a:pPr>
            <a:r>
              <a:rPr lang="tr-TR" sz="2700">
                <a:latin typeface="Calibri" pitchFamily="34" charset="0"/>
                <a:cs typeface="Calibri" pitchFamily="34" charset="0"/>
              </a:rPr>
              <a:t>Çıkarma işlemi sonrası hastayı değerlendirerek, daha  ileri bakıma gereksinimi olup olmadığını saptamak ve  hastaneye nakil için hazırlamak (sabitlemek-stabilize  etmek),</a:t>
            </a:r>
          </a:p>
          <a:p>
            <a:pPr marL="12700">
              <a:spcBef>
                <a:spcPts val="38"/>
              </a:spcBef>
              <a:buFont typeface="Wingdings" pitchFamily="2" charset="2"/>
              <a:buChar char=""/>
              <a:tabLst>
                <a:tab pos="319088" algn="l"/>
              </a:tabLst>
            </a:pPr>
            <a:endParaRPr lang="tr-TR" sz="3300">
              <a:latin typeface="Times New Roman" pitchFamily="18" charset="0"/>
              <a:cs typeface="Times New Roman" pitchFamily="18" charset="0"/>
            </a:endParaRPr>
          </a:p>
          <a:p>
            <a:pPr marL="12700">
              <a:lnSpc>
                <a:spcPct val="80000"/>
              </a:lnSpc>
              <a:buSzPct val="96000"/>
              <a:buFont typeface="Wingdings" pitchFamily="2" charset="2"/>
              <a:buChar char=""/>
              <a:tabLst>
                <a:tab pos="319088" algn="l"/>
              </a:tabLst>
            </a:pPr>
            <a:r>
              <a:rPr lang="tr-TR" sz="2700">
                <a:latin typeface="Calibri" pitchFamily="34" charset="0"/>
                <a:cs typeface="Calibri" pitchFamily="34" charset="0"/>
              </a:rPr>
              <a:t>Yaralanma (travma) olgularında gerektiğinde (ve sadece  bu konuda eğitimli acil servis doktoru varsa) pnömatik  anti şok giysisi (PAŞG) giydirmek, şişirmek, hastayı sırt  tahtasına alarak sabitlemek (immobilize etmek).</a:t>
            </a:r>
          </a:p>
        </p:txBody>
      </p:sp>
      <p:pic>
        <p:nvPicPr>
          <p:cNvPr id="33794" name="Resim 4"/>
          <p:cNvPicPr>
            <a:picLocks noChangeAspect="1"/>
          </p:cNvPicPr>
          <p:nvPr/>
        </p:nvPicPr>
        <p:blipFill>
          <a:blip r:embed="rId2"/>
          <a:srcRect/>
          <a:stretch>
            <a:fillRect/>
          </a:stretch>
        </p:blipFill>
        <p:spPr bwMode="auto">
          <a:xfrm>
            <a:off x="5791200" y="152400"/>
            <a:ext cx="2971800" cy="1627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Başlık"/>
          <p:cNvSpPr>
            <a:spLocks noGrp="1"/>
          </p:cNvSpPr>
          <p:nvPr>
            <p:ph type="ctrTitle"/>
          </p:nvPr>
        </p:nvSpPr>
        <p:spPr/>
        <p:txBody>
          <a:bodyPr/>
          <a:lstStyle/>
          <a:p>
            <a:r>
              <a:rPr lang="tr-TR" smtClean="0"/>
              <a:t>PARAMEDİKLERİN HUKUKİ VE CEZAİ SORUMLULUĞU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Unvan 1"/>
          <p:cNvSpPr>
            <a:spLocks noGrp="1"/>
          </p:cNvSpPr>
          <p:nvPr>
            <p:ph type="title"/>
          </p:nvPr>
        </p:nvSpPr>
        <p:spPr>
          <a:xfrm>
            <a:off x="685800" y="2438400"/>
            <a:ext cx="7773988" cy="1595438"/>
          </a:xfrm>
        </p:spPr>
        <p:txBody>
          <a:bodyPr/>
          <a:lstStyle/>
          <a:p>
            <a:pPr algn="ctr"/>
            <a:r>
              <a:rPr lang="tr-TR" sz="5400" smtClean="0"/>
              <a:t>Paramedik nedir ?</a:t>
            </a:r>
          </a:p>
        </p:txBody>
      </p:sp>
      <p:pic>
        <p:nvPicPr>
          <p:cNvPr id="16386" name="Resim 3"/>
          <p:cNvPicPr>
            <a:picLocks noChangeAspect="1"/>
          </p:cNvPicPr>
          <p:nvPr/>
        </p:nvPicPr>
        <p:blipFill>
          <a:blip r:embed="rId2"/>
          <a:srcRect/>
          <a:stretch>
            <a:fillRect/>
          </a:stretch>
        </p:blipFill>
        <p:spPr bwMode="auto">
          <a:xfrm>
            <a:off x="3429000" y="457200"/>
            <a:ext cx="2286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Başlık"/>
          <p:cNvSpPr>
            <a:spLocks noGrp="1"/>
          </p:cNvSpPr>
          <p:nvPr>
            <p:ph type="title"/>
          </p:nvPr>
        </p:nvSpPr>
        <p:spPr/>
        <p:txBody>
          <a:bodyPr/>
          <a:lstStyle/>
          <a:p>
            <a:r>
              <a:rPr lang="tr-TR" smtClean="0"/>
              <a:t>HUKUKİ SORUMLULUKLAR</a:t>
            </a:r>
          </a:p>
        </p:txBody>
      </p:sp>
      <p:sp>
        <p:nvSpPr>
          <p:cNvPr id="35842" name="2 İçerik Yer Tutucusu"/>
          <p:cNvSpPr>
            <a:spLocks noGrp="1"/>
          </p:cNvSpPr>
          <p:nvPr>
            <p:ph idx="1"/>
          </p:nvPr>
        </p:nvSpPr>
        <p:spPr bwMode="auto"/>
        <p:txBody>
          <a:bodyPr wrap="square" numCol="1" anchor="t" anchorCtr="0" compatLnSpc="1">
            <a:prstTxWarp prst="textNoShape">
              <a:avLst/>
            </a:prstTxWarp>
          </a:bodyPr>
          <a:lstStyle/>
          <a:p>
            <a:r>
              <a:rPr lang="tr-TR" sz="2400" smtClean="0"/>
              <a:t>Paramedikler Tebliğ’in 2 sayılı Ekinde de belirtildiği üzere, tıbbi danışman ile birlikte hareket ederek ilgili  hastaneye ulaştırıncaya kadar hastaya sağlık hizmeti sunmaktadırlar. Paramedik, tıbbi danışmana vakayı aktarmakta ve kendisinden gelen bildirimler sonucunda hareket etmekte, eğer tıbbi danışmandan bildirim alamazsa, kendiliğinden olaya müdahale etmemektedir</a:t>
            </a:r>
            <a:r>
              <a:rPr lang="tr-TR" smtClean="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2 İçerik Yer Tutucusu"/>
          <p:cNvSpPr>
            <a:spLocks noGrp="1"/>
          </p:cNvSpPr>
          <p:nvPr>
            <p:ph idx="1"/>
          </p:nvPr>
        </p:nvSpPr>
        <p:spPr bwMode="auto">
          <a:xfrm>
            <a:off x="457200" y="500063"/>
            <a:ext cx="8229600" cy="5626100"/>
          </a:xfrm>
        </p:spPr>
        <p:txBody>
          <a:bodyPr wrap="square" numCol="1" anchor="t" anchorCtr="0" compatLnSpc="1">
            <a:prstTxWarp prst="textNoShape">
              <a:avLst/>
            </a:prstTxWarp>
          </a:bodyPr>
          <a:lstStyle/>
          <a:p>
            <a:r>
              <a:rPr lang="tr-TR" sz="2400" smtClean="0"/>
              <a:t>Bu bağlamda iki sağlık görevlisinin de birlikte sorumluluğu söz konusu olduğu için açılacak davalarda da her iki sağlık görevlisi de kusurları oranında sorumlu olacaklardır.</a:t>
            </a:r>
          </a:p>
        </p:txBody>
      </p:sp>
      <p:pic>
        <p:nvPicPr>
          <p:cNvPr id="36866" name="Picture 2" descr="paramedik ile ilgili görsel sonucu"/>
          <p:cNvPicPr>
            <a:picLocks noChangeAspect="1" noChangeArrowheads="1"/>
          </p:cNvPicPr>
          <p:nvPr/>
        </p:nvPicPr>
        <p:blipFill>
          <a:blip r:embed="rId2"/>
          <a:srcRect/>
          <a:stretch>
            <a:fillRect/>
          </a:stretch>
        </p:blipFill>
        <p:spPr bwMode="auto">
          <a:xfrm>
            <a:off x="2428875" y="2571750"/>
            <a:ext cx="4000500" cy="3429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2 İçerik Yer Tutucusu"/>
          <p:cNvSpPr>
            <a:spLocks noGrp="1"/>
          </p:cNvSpPr>
          <p:nvPr>
            <p:ph idx="1"/>
          </p:nvPr>
        </p:nvSpPr>
        <p:spPr bwMode="auto">
          <a:xfrm>
            <a:off x="457200" y="714375"/>
            <a:ext cx="8229600" cy="5411788"/>
          </a:xfrm>
        </p:spPr>
        <p:txBody>
          <a:bodyPr wrap="square" numCol="1" anchor="t" anchorCtr="0" compatLnSpc="1">
            <a:prstTxWarp prst="textNoShape">
              <a:avLst/>
            </a:prstTxWarp>
          </a:bodyPr>
          <a:lstStyle/>
          <a:p>
            <a:r>
              <a:rPr lang="tr-TR" sz="2400" smtClean="0"/>
              <a:t>Kamuda çalışan sağlık görevlilerinin hukuki sorumluluğuna gidilmesi ancak idare hukukundaki tam yargı davaları yolu ile mümkün olacaktır. Bu durumda, kamu görevlisi olan Paramediğin kusurunun hizmet kusuru olup olmadığı yani hizmet kusuru mu yoksa kişisel kusur mu olduğuna bakılır, eğer hizmet kusuru değilse bu durum kusurlu sorumluluk olarak adlandırılan kişisel kusur olduğuna karar verilir.</a:t>
            </a:r>
          </a:p>
        </p:txBody>
      </p:sp>
      <p:pic>
        <p:nvPicPr>
          <p:cNvPr id="37890" name="Picture 2" descr="paramedik davası ile ilgili görsel sonucu"/>
          <p:cNvPicPr>
            <a:picLocks noChangeAspect="1" noChangeArrowheads="1"/>
          </p:cNvPicPr>
          <p:nvPr/>
        </p:nvPicPr>
        <p:blipFill>
          <a:blip r:embed="rId2"/>
          <a:srcRect/>
          <a:stretch>
            <a:fillRect/>
          </a:stretch>
        </p:blipFill>
        <p:spPr bwMode="auto">
          <a:xfrm>
            <a:off x="928688" y="4000500"/>
            <a:ext cx="2619375" cy="1743075"/>
          </a:xfrm>
          <a:prstGeom prst="rect">
            <a:avLst/>
          </a:prstGeom>
          <a:noFill/>
          <a:ln w="9525">
            <a:noFill/>
            <a:miter lim="800000"/>
            <a:headEnd/>
            <a:tailEnd/>
          </a:ln>
        </p:spPr>
      </p:pic>
      <p:pic>
        <p:nvPicPr>
          <p:cNvPr id="37891" name="Picture 4" descr="paramedik davası ile ilgili görsel sonucu"/>
          <p:cNvPicPr>
            <a:picLocks noChangeAspect="1" noChangeArrowheads="1"/>
          </p:cNvPicPr>
          <p:nvPr/>
        </p:nvPicPr>
        <p:blipFill>
          <a:blip r:embed="rId3"/>
          <a:srcRect/>
          <a:stretch>
            <a:fillRect/>
          </a:stretch>
        </p:blipFill>
        <p:spPr bwMode="auto">
          <a:xfrm>
            <a:off x="4929188" y="3929063"/>
            <a:ext cx="2476500" cy="18478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2 İçerik Yer Tutucusu"/>
          <p:cNvSpPr>
            <a:spLocks noGrp="1"/>
          </p:cNvSpPr>
          <p:nvPr>
            <p:ph idx="1"/>
          </p:nvPr>
        </p:nvSpPr>
        <p:spPr bwMode="auto">
          <a:xfrm>
            <a:off x="457200" y="500063"/>
            <a:ext cx="8229600" cy="5626100"/>
          </a:xfrm>
        </p:spPr>
        <p:txBody>
          <a:bodyPr wrap="square" numCol="1" anchor="t" anchorCtr="0" compatLnSpc="1">
            <a:prstTxWarp prst="textNoShape">
              <a:avLst/>
            </a:prstTxWarp>
          </a:bodyPr>
          <a:lstStyle/>
          <a:p>
            <a:r>
              <a:rPr lang="tr-TR" sz="2400" smtClean="0"/>
              <a:t>Paramedik, kişisel kusuru ile hastaya zarar vermiş ise bu durumda Türk Borçlar Hukuku’ndaki haksız fiil hükümleri dikkate alınarak uygulanacaktır. Paramedik, kişisel kusur ile sebebiyet verdiği zararları tazmin etmektedir. Fakat Paramediğin tazmin mükellefiyetinin ortaya çıkması için zararın var olması, söz konusu zararın doğrudan doğruya Paramediğin fiilinden doğması ve zararın mücbir bir sebepten dolayı oluşmamış olması gerekmektedir.</a:t>
            </a:r>
          </a:p>
        </p:txBody>
      </p:sp>
      <p:pic>
        <p:nvPicPr>
          <p:cNvPr id="38914" name="Picture 2" descr="paramedik davası ile ilgili görsel sonucu"/>
          <p:cNvPicPr>
            <a:picLocks noChangeAspect="1" noChangeArrowheads="1"/>
          </p:cNvPicPr>
          <p:nvPr/>
        </p:nvPicPr>
        <p:blipFill>
          <a:blip r:embed="rId2"/>
          <a:srcRect/>
          <a:stretch>
            <a:fillRect/>
          </a:stretch>
        </p:blipFill>
        <p:spPr bwMode="auto">
          <a:xfrm>
            <a:off x="2000250" y="3643313"/>
            <a:ext cx="4429125" cy="25717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2 İçerik Yer Tutucusu"/>
          <p:cNvSpPr>
            <a:spLocks noGrp="1"/>
          </p:cNvSpPr>
          <p:nvPr>
            <p:ph idx="1"/>
          </p:nvPr>
        </p:nvSpPr>
        <p:spPr bwMode="auto">
          <a:xfrm>
            <a:off x="457200" y="571500"/>
            <a:ext cx="8229600" cy="5554663"/>
          </a:xfrm>
        </p:spPr>
        <p:txBody>
          <a:bodyPr wrap="square" numCol="1" anchor="t" anchorCtr="0" compatLnSpc="1">
            <a:prstTxWarp prst="textNoShape">
              <a:avLst/>
            </a:prstTxWarp>
          </a:bodyPr>
          <a:lstStyle/>
          <a:p>
            <a:r>
              <a:rPr lang="tr-TR" sz="2400" smtClean="0"/>
              <a:t>Hastanın özel bir ambulans talep etmesi halinde ise, hasta ya adam çalıştıranın kusursuz sorumluluğu ilkesi uyarınca şirkete karşı haksız fiil hükümlerine göre dava açabilecek ya da şirket ile aralarındaki tedavi hizmet sözleşmesinden kaynaklanan sözleşmesel sorumluluğa dayanarak dava açabilecektir.</a:t>
            </a:r>
          </a:p>
        </p:txBody>
      </p:sp>
      <p:pic>
        <p:nvPicPr>
          <p:cNvPr id="39938" name="Picture 2" descr="paramedik davası ile ilgili görsel sonucu"/>
          <p:cNvPicPr>
            <a:picLocks noChangeAspect="1" noChangeArrowheads="1"/>
          </p:cNvPicPr>
          <p:nvPr/>
        </p:nvPicPr>
        <p:blipFill>
          <a:blip r:embed="rId2"/>
          <a:srcRect/>
          <a:stretch>
            <a:fillRect/>
          </a:stretch>
        </p:blipFill>
        <p:spPr bwMode="auto">
          <a:xfrm>
            <a:off x="1571625" y="2643188"/>
            <a:ext cx="6477000" cy="34766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Başlık"/>
          <p:cNvSpPr>
            <a:spLocks noGrp="1"/>
          </p:cNvSpPr>
          <p:nvPr>
            <p:ph type="title"/>
          </p:nvPr>
        </p:nvSpPr>
        <p:spPr/>
        <p:txBody>
          <a:bodyPr/>
          <a:lstStyle/>
          <a:p>
            <a:r>
              <a:rPr lang="tr-TR" smtClean="0"/>
              <a:t>CEZA SORUMLULUĞU</a:t>
            </a:r>
          </a:p>
        </p:txBody>
      </p:sp>
      <p:sp>
        <p:nvSpPr>
          <p:cNvPr id="40962" name="2 İçerik Yer Tutucusu"/>
          <p:cNvSpPr>
            <a:spLocks noGrp="1"/>
          </p:cNvSpPr>
          <p:nvPr>
            <p:ph idx="1"/>
          </p:nvPr>
        </p:nvSpPr>
        <p:spPr bwMode="auto"/>
        <p:txBody>
          <a:bodyPr wrap="square" numCol="1" anchor="t" anchorCtr="0" compatLnSpc="1">
            <a:prstTxWarp prst="textNoShape">
              <a:avLst/>
            </a:prstTxWarp>
          </a:bodyPr>
          <a:lstStyle/>
          <a:p>
            <a:r>
              <a:rPr lang="tr-TR" sz="2400" smtClean="0"/>
              <a:t>Sağlık hizmeti sunan görevlilerin kusurlu tıbbi girişimlerinden dolayı taksirli ya da kasten adam yaralama veya öldürme gibi suçlardan dolayı yargılanabilecekleri başta Türk Ceza Kanununda olmak üzere kişilerin görevi ile ilgili diğer mevzuatlarda da zikredilmektedir. Paramediklere karşı davalar genellikle taksirli suçlardan dolayı açılmaktadır.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2 İçerik Yer Tutucusu"/>
          <p:cNvSpPr>
            <a:spLocks noGrp="1"/>
          </p:cNvSpPr>
          <p:nvPr>
            <p:ph idx="1"/>
          </p:nvPr>
        </p:nvSpPr>
        <p:spPr bwMode="auto">
          <a:xfrm>
            <a:off x="457200" y="428625"/>
            <a:ext cx="8229600" cy="5697538"/>
          </a:xfrm>
        </p:spPr>
        <p:txBody>
          <a:bodyPr wrap="square" numCol="1" anchor="t" anchorCtr="0" compatLnSpc="1">
            <a:prstTxWarp prst="textNoShape">
              <a:avLst/>
            </a:prstTxWarp>
          </a:bodyPr>
          <a:lstStyle/>
          <a:p>
            <a:r>
              <a:rPr lang="tr-TR" sz="2400" smtClean="0"/>
              <a:t>Taksir Türk Ceza Kanununun 22. Maddesinde şöyle zikredilmektedir: “Dikkat ve özen yükümlülüğüne aykırılık dolayısıyla, bir davranışın suçun kanunî tanımında belirtilen neticesi öngörülmeyerek gerçekleştirilmesidir”. Taksir suçunun işlenmesine karşı verilecek ceza Paramediğin kişisel kusuruna göre değişiklik gösterir. Eğer taksir suçunun işlenmesinde birden fazla kişi bulunuyorsa herkes kendi kusuru derecesinde sorumlu tutulur.</a:t>
            </a:r>
          </a:p>
          <a:p>
            <a:endParaRPr lang="tr-TR" sz="2400" smtClean="0"/>
          </a:p>
        </p:txBody>
      </p:sp>
      <p:pic>
        <p:nvPicPr>
          <p:cNvPr id="41986" name="Picture 2" descr="C:\Users\Masa\Desktop\indir (1).jpg"/>
          <p:cNvPicPr>
            <a:picLocks noChangeAspect="1" noChangeArrowheads="1"/>
          </p:cNvPicPr>
          <p:nvPr/>
        </p:nvPicPr>
        <p:blipFill>
          <a:blip r:embed="rId2"/>
          <a:srcRect/>
          <a:stretch>
            <a:fillRect/>
          </a:stretch>
        </p:blipFill>
        <p:spPr bwMode="auto">
          <a:xfrm>
            <a:off x="2643188" y="3857625"/>
            <a:ext cx="3262312" cy="243363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2 İçerik Yer Tutucusu"/>
          <p:cNvSpPr>
            <a:spLocks noGrp="1"/>
          </p:cNvSpPr>
          <p:nvPr>
            <p:ph idx="1"/>
          </p:nvPr>
        </p:nvSpPr>
        <p:spPr bwMode="auto">
          <a:xfrm>
            <a:off x="457200" y="500063"/>
            <a:ext cx="8229600" cy="5626100"/>
          </a:xfrm>
        </p:spPr>
        <p:txBody>
          <a:bodyPr wrap="square" numCol="1" anchor="t" anchorCtr="0" compatLnSpc="1">
            <a:prstTxWarp prst="textNoShape">
              <a:avLst/>
            </a:prstTxWarp>
          </a:bodyPr>
          <a:lstStyle/>
          <a:p>
            <a:r>
              <a:rPr lang="tr-TR" smtClean="0"/>
              <a:t>Türk Ceza Kanununun 21. Maddesinde ise kast suçu şöyle tanımlanmaktadır: “Suçun</a:t>
            </a:r>
            <a:r>
              <a:rPr lang="tr-TR" b="1" smtClean="0"/>
              <a:t> </a:t>
            </a:r>
            <a:r>
              <a:rPr lang="tr-TR" smtClean="0"/>
              <a:t>kanunî tanımındaki unsurların bilerek ve istenerek gerçekleştirilmesidir.” Acil tıbbi girişim esnasında kasten uygulanan davranıştan söz etmek çokta mümkün değildir.</a:t>
            </a:r>
          </a:p>
        </p:txBody>
      </p:sp>
      <p:pic>
        <p:nvPicPr>
          <p:cNvPr id="43010" name="Picture 2" descr="türk ceza kanunu ile ilgili görsel sonucu"/>
          <p:cNvPicPr>
            <a:picLocks noChangeAspect="1" noChangeArrowheads="1"/>
          </p:cNvPicPr>
          <p:nvPr/>
        </p:nvPicPr>
        <p:blipFill>
          <a:blip r:embed="rId2"/>
          <a:srcRect/>
          <a:stretch>
            <a:fillRect/>
          </a:stretch>
        </p:blipFill>
        <p:spPr bwMode="auto">
          <a:xfrm>
            <a:off x="1857375" y="3643313"/>
            <a:ext cx="5143500" cy="2667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Başlık"/>
          <p:cNvSpPr>
            <a:spLocks noGrp="1"/>
          </p:cNvSpPr>
          <p:nvPr>
            <p:ph type="title"/>
          </p:nvPr>
        </p:nvSpPr>
        <p:spPr/>
        <p:txBody>
          <a:bodyPr/>
          <a:lstStyle/>
          <a:p>
            <a:r>
              <a:rPr lang="tr-TR" smtClean="0"/>
              <a:t>SONUÇ OLARAK	</a:t>
            </a:r>
          </a:p>
        </p:txBody>
      </p:sp>
      <p:sp>
        <p:nvSpPr>
          <p:cNvPr id="44034" name="2 İçerik Yer Tutucusu"/>
          <p:cNvSpPr>
            <a:spLocks noGrp="1"/>
          </p:cNvSpPr>
          <p:nvPr>
            <p:ph idx="1"/>
          </p:nvPr>
        </p:nvSpPr>
        <p:spPr bwMode="auto"/>
        <p:txBody>
          <a:bodyPr wrap="square" numCol="1" anchor="t" anchorCtr="0" compatLnSpc="1">
            <a:prstTxWarp prst="textNoShape">
              <a:avLst/>
            </a:prstTxWarp>
          </a:bodyPr>
          <a:lstStyle/>
          <a:p>
            <a:r>
              <a:rPr lang="tr-TR" sz="2400" smtClean="0"/>
              <a:t>Ülkemizde hastane öncesi acil sağlık hizmetlerinin hızla gelişimi ve hizmetten faydalanan acil hastaların tıbbi uygulama hataları iddialarında bulunmaları son yıllarda artış göstermekte olup, ilerleyen yıllarda da artarak devam edeceği gerçeği açıktır. Dünya örneklerine bakıldığında son yıllarda ABD’de hastanelere ve sağlık mensuplarına karşı açılan dava sayısında önemli ölçüde bir artış görülmüştür. Ülkemizde idari ve adli şikayetlere baktığımızda her 30 Paramedikten birinin şikayete uğradığı görülmektedir.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2 İçerik Yer Tutucusu"/>
          <p:cNvSpPr>
            <a:spLocks noGrp="1"/>
          </p:cNvSpPr>
          <p:nvPr>
            <p:ph idx="1"/>
          </p:nvPr>
        </p:nvSpPr>
        <p:spPr bwMode="auto">
          <a:xfrm>
            <a:off x="457200" y="428625"/>
            <a:ext cx="8229600" cy="5697538"/>
          </a:xfrm>
        </p:spPr>
        <p:txBody>
          <a:bodyPr wrap="square" numCol="1" anchor="t" anchorCtr="0" compatLnSpc="1">
            <a:prstTxWarp prst="textNoShape">
              <a:avLst/>
            </a:prstTxWarp>
          </a:bodyPr>
          <a:lstStyle/>
          <a:p>
            <a:r>
              <a:rPr lang="tr-TR" sz="2400" smtClean="0"/>
              <a:t>Tıbbi uygulama hataları gerekçe gösterilerek açılan davalarda ki artış, yeni Türk Ceza Kanunu’nda ki ceza oranlarının yükselmesi, isnat eden cezaların paraya çevrilmeyişi ve ertelenmemesi Paramedik mesleğini icra eden kişileri bekleyen en çarpıcı gerçeklerdir. Paramedikler acil tıbbi müdahale yaparak hastaların hayatını kurtarmak için büyük bir gayret ile çalışırken tıbbi girişim sonucu oluştuğu gerekçesi ile ileri sürülen uygulama hatalarından dolayı bir takım idari ve adli şikayetlere konu olabilmektedirler. Tıbbi yetki ve sorumluluklarının sınırlı oluşu ise idari ve adli soruşturmalarda Paramediklerin aleyhine sonuçlar doğurabilmektedir.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Unvan 1"/>
          <p:cNvSpPr>
            <a:spLocks noGrp="1"/>
          </p:cNvSpPr>
          <p:nvPr>
            <p:ph type="title"/>
          </p:nvPr>
        </p:nvSpPr>
        <p:spPr>
          <a:xfrm>
            <a:off x="0" y="1524000"/>
            <a:ext cx="9144000" cy="3962400"/>
          </a:xfrm>
        </p:spPr>
        <p:txBody>
          <a:bodyPr/>
          <a:lstStyle/>
          <a:p>
            <a:r>
              <a:rPr lang="tr-TR" sz="2800" smtClean="0"/>
              <a:t>Acil Tıp Hizmetlerinde, yaşam zincirinin anahtarı olarak tanımlanan ve Hastane Öncesi Acil Bakımın önemli bir parçasını oluşturan; genellikle kritik durumdaki hastaya ya da yaralıya ilk anda müdahale eden sağlık profesyonelidir.</a:t>
            </a:r>
            <a:br>
              <a:rPr lang="tr-TR" sz="2800" smtClean="0"/>
            </a:br>
            <a:r>
              <a:rPr lang="tr-TR" sz="2800" smtClean="0"/>
              <a:t/>
            </a:r>
            <a:br>
              <a:rPr lang="tr-TR" sz="2800" smtClean="0"/>
            </a:br>
            <a:endParaRPr lang="tr-TR" sz="28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2 İçerik Yer Tutucusu"/>
          <p:cNvSpPr>
            <a:spLocks noGrp="1"/>
          </p:cNvSpPr>
          <p:nvPr>
            <p:ph idx="1"/>
          </p:nvPr>
        </p:nvSpPr>
        <p:spPr bwMode="auto">
          <a:xfrm>
            <a:off x="457200" y="428625"/>
            <a:ext cx="8229600" cy="5697538"/>
          </a:xfrm>
        </p:spPr>
        <p:txBody>
          <a:bodyPr wrap="square" numCol="1" anchor="t" anchorCtr="0" compatLnSpc="1">
            <a:prstTxWarp prst="textNoShape">
              <a:avLst/>
            </a:prstTxWarp>
          </a:bodyPr>
          <a:lstStyle/>
          <a:p>
            <a:r>
              <a:rPr lang="tr-TR" sz="2400" smtClean="0"/>
              <a:t>Paramediklerin mesleklerini icra ederken hastalarda oluşan zararlardan dolayı aleyhlerine açılacak tazminat davalarında kendilerini güvence altına almaları için mesleki sorumluluk sigortası kapsamına alınmaları gerekliliği oldukça önemlidir. Bu şekilde Paramedikler, malpraktis davalarında kendilerini daha iyi koşullarda savunabilecekler ve eğer tazminat ödemeye mahkum edilirler ise bu meblağ sigortalarından karşılanabilecek ve böylece tıbbi uygulama esnasında korku ile hareket etmeyeceklerdir. Acil sağlık hizmetleri gibi riskli bir alanda görev yapan Paramediklerin Mesleki Sorumluluk Sigortası ile güvence altına alınmaları hususunda gerekli çalışmaların ivedilikle yürütülmesi beklenen bir durumdur.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3 İçerik Yer Tutucusu" descr="15802165_264234067329722_5846026170092486656_n.jpg"/>
          <p:cNvPicPr>
            <a:picLocks noGrp="1" noChangeAspect="1"/>
          </p:cNvPicPr>
          <p:nvPr>
            <p:ph idx="1"/>
          </p:nvPr>
        </p:nvPicPr>
        <p:blipFill>
          <a:blip r:embed="rId2"/>
          <a:srcRect/>
          <a:stretch>
            <a:fillRect/>
          </a:stretch>
        </p:blipFill>
        <p:spPr bwMode="auto">
          <a:xfrm>
            <a:off x="1428750" y="1214438"/>
            <a:ext cx="6215063" cy="4357687"/>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868363" y="1611313"/>
            <a:ext cx="7615237" cy="1524000"/>
          </a:xfrm>
        </p:spPr>
        <p:txBody>
          <a:bodyPr rtlCol="0">
            <a:normAutofit fontScale="90000"/>
          </a:bodyPr>
          <a:lstStyle/>
          <a:p>
            <a:pPr fontAlgn="auto">
              <a:spcAft>
                <a:spcPts val="0"/>
              </a:spcAft>
              <a:defRPr/>
            </a:pPr>
            <a:r>
              <a:rPr lang="tr-TR" sz="5250" b="1" dirty="0">
                <a:solidFill>
                  <a:srgbClr val="C00000"/>
                </a:solidFill>
              </a:rPr>
              <a:t>Kanada’da </a:t>
            </a:r>
            <a:r>
              <a:rPr lang="tr-TR" sz="5250" b="1" dirty="0" err="1">
                <a:solidFill>
                  <a:srgbClr val="C00000"/>
                </a:solidFill>
              </a:rPr>
              <a:t>Paramediklerin</a:t>
            </a:r>
            <a:r>
              <a:rPr lang="tr-TR" sz="5250" b="1" dirty="0">
                <a:solidFill>
                  <a:srgbClr val="C00000"/>
                </a:solidFill>
              </a:rPr>
              <a:t> Yetki Ve Sorumlulukları</a:t>
            </a:r>
          </a:p>
        </p:txBody>
      </p:sp>
      <p:pic>
        <p:nvPicPr>
          <p:cNvPr id="55298" name="Resim 3"/>
          <p:cNvPicPr>
            <a:picLocks noChangeAspect="1"/>
          </p:cNvPicPr>
          <p:nvPr/>
        </p:nvPicPr>
        <p:blipFill>
          <a:blip r:embed="rId2"/>
          <a:srcRect/>
          <a:stretch>
            <a:fillRect/>
          </a:stretch>
        </p:blipFill>
        <p:spPr bwMode="auto">
          <a:xfrm>
            <a:off x="755650" y="4170363"/>
            <a:ext cx="971550" cy="1471612"/>
          </a:xfrm>
          <a:prstGeom prst="rect">
            <a:avLst/>
          </a:prstGeom>
          <a:noFill/>
          <a:ln w="9525">
            <a:noFill/>
            <a:miter lim="800000"/>
            <a:headEnd/>
            <a:tailEnd/>
          </a:ln>
        </p:spPr>
      </p:pic>
      <p:pic>
        <p:nvPicPr>
          <p:cNvPr id="55299" name="Resim 4"/>
          <p:cNvPicPr>
            <a:picLocks noChangeAspect="1"/>
          </p:cNvPicPr>
          <p:nvPr/>
        </p:nvPicPr>
        <p:blipFill>
          <a:blip r:embed="rId3"/>
          <a:srcRect/>
          <a:stretch>
            <a:fillRect/>
          </a:stretch>
        </p:blipFill>
        <p:spPr bwMode="auto">
          <a:xfrm>
            <a:off x="2792413" y="4162425"/>
            <a:ext cx="1049337" cy="1479550"/>
          </a:xfrm>
          <a:prstGeom prst="rect">
            <a:avLst/>
          </a:prstGeom>
          <a:noFill/>
          <a:ln w="9525">
            <a:noFill/>
            <a:miter lim="800000"/>
            <a:headEnd/>
            <a:tailEnd/>
          </a:ln>
        </p:spPr>
      </p:pic>
      <p:pic>
        <p:nvPicPr>
          <p:cNvPr id="55300" name="Resim 5"/>
          <p:cNvPicPr>
            <a:picLocks noChangeAspect="1"/>
          </p:cNvPicPr>
          <p:nvPr/>
        </p:nvPicPr>
        <p:blipFill>
          <a:blip r:embed="rId4"/>
          <a:srcRect/>
          <a:stretch>
            <a:fillRect/>
          </a:stretch>
        </p:blipFill>
        <p:spPr bwMode="auto">
          <a:xfrm>
            <a:off x="5151438" y="4162425"/>
            <a:ext cx="1050925" cy="1479550"/>
          </a:xfrm>
          <a:prstGeom prst="rect">
            <a:avLst/>
          </a:prstGeom>
          <a:noFill/>
          <a:ln w="9525">
            <a:noFill/>
            <a:miter lim="800000"/>
            <a:headEnd/>
            <a:tailEnd/>
          </a:ln>
        </p:spPr>
      </p:pic>
      <p:pic>
        <p:nvPicPr>
          <p:cNvPr id="55301" name="Resim 6"/>
          <p:cNvPicPr>
            <a:picLocks noChangeAspect="1"/>
          </p:cNvPicPr>
          <p:nvPr/>
        </p:nvPicPr>
        <p:blipFill>
          <a:blip r:embed="rId5"/>
          <a:srcRect/>
          <a:stretch>
            <a:fillRect/>
          </a:stretch>
        </p:blipFill>
        <p:spPr bwMode="auto">
          <a:xfrm>
            <a:off x="7512050" y="4071938"/>
            <a:ext cx="971550" cy="166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1214438"/>
            <a:ext cx="7886700" cy="993775"/>
          </a:xfrm>
        </p:spPr>
        <p:txBody>
          <a:bodyPr rtlCol="0">
            <a:normAutofit/>
          </a:bodyPr>
          <a:lstStyle/>
          <a:p>
            <a:pPr fontAlgn="auto">
              <a:spcAft>
                <a:spcPts val="0"/>
              </a:spcAft>
              <a:defRPr/>
            </a:pPr>
            <a:r>
              <a:rPr lang="tr-TR" sz="2250" b="1" dirty="0">
                <a:solidFill>
                  <a:srgbClr val="FF0000"/>
                </a:solidFill>
                <a:latin typeface="+mn-lt"/>
              </a:rPr>
              <a:t>Kanada’da </a:t>
            </a:r>
            <a:r>
              <a:rPr lang="tr-TR" sz="2250" b="1" dirty="0" err="1">
                <a:solidFill>
                  <a:srgbClr val="FF0000"/>
                </a:solidFill>
                <a:latin typeface="+mn-lt"/>
              </a:rPr>
              <a:t>Paramedikler</a:t>
            </a:r>
            <a:r>
              <a:rPr lang="tr-TR" sz="2250" b="1" dirty="0">
                <a:solidFill>
                  <a:srgbClr val="FF0000"/>
                </a:solidFill>
                <a:latin typeface="+mn-lt"/>
              </a:rPr>
              <a:t> Eğitimlerine göre 4 kısımda </a:t>
            </a:r>
            <a:r>
              <a:rPr lang="tr-TR" sz="2250" b="1" dirty="0" err="1">
                <a:solidFill>
                  <a:srgbClr val="FF0000"/>
                </a:solidFill>
                <a:latin typeface="+mn-lt"/>
              </a:rPr>
              <a:t>rütbelendirilir</a:t>
            </a:r>
            <a:r>
              <a:rPr lang="tr-TR" sz="2250" b="1" dirty="0">
                <a:solidFill>
                  <a:srgbClr val="FF0000"/>
                </a:solidFill>
                <a:latin typeface="+mn-lt"/>
              </a:rPr>
              <a:t>.</a:t>
            </a:r>
          </a:p>
        </p:txBody>
      </p:sp>
      <p:sp>
        <p:nvSpPr>
          <p:cNvPr id="3" name="İçerik Yer Tutucusu 2"/>
          <p:cNvSpPr>
            <a:spLocks noGrp="1"/>
          </p:cNvSpPr>
          <p:nvPr>
            <p:ph idx="1"/>
          </p:nvPr>
        </p:nvSpPr>
        <p:spPr>
          <a:xfrm>
            <a:off x="628650" y="2354263"/>
            <a:ext cx="7886700" cy="3263900"/>
          </a:xfrm>
        </p:spPr>
        <p:txBody>
          <a:bodyPr/>
          <a:lstStyle/>
          <a:p>
            <a:pPr fontAlgn="auto">
              <a:spcAft>
                <a:spcPts val="0"/>
              </a:spcAft>
              <a:buFont typeface="Arial" panose="020B0604020202020204" pitchFamily="34" charset="0"/>
              <a:buChar char="•"/>
              <a:defRPr/>
            </a:pPr>
            <a:r>
              <a:rPr lang="tr-TR" sz="3000" dirty="0" err="1"/>
              <a:t>Primary</a:t>
            </a:r>
            <a:r>
              <a:rPr lang="tr-TR" sz="3000" dirty="0"/>
              <a:t> </a:t>
            </a:r>
            <a:r>
              <a:rPr lang="tr-TR" sz="3000" dirty="0" err="1"/>
              <a:t>Care</a:t>
            </a:r>
            <a:r>
              <a:rPr lang="tr-TR" sz="3000" dirty="0"/>
              <a:t> </a:t>
            </a:r>
            <a:r>
              <a:rPr lang="tr-TR" sz="3000" dirty="0" err="1"/>
              <a:t>Paramedic</a:t>
            </a:r>
            <a:r>
              <a:rPr lang="tr-TR" sz="3000" dirty="0"/>
              <a:t> – PCP</a:t>
            </a:r>
          </a:p>
          <a:p>
            <a:pPr fontAlgn="auto">
              <a:spcAft>
                <a:spcPts val="0"/>
              </a:spcAft>
              <a:buFont typeface="Arial" panose="020B0604020202020204" pitchFamily="34" charset="0"/>
              <a:buChar char="•"/>
              <a:defRPr/>
            </a:pPr>
            <a:r>
              <a:rPr lang="tr-TR" sz="3000" dirty="0"/>
              <a:t>Toronto</a:t>
            </a:r>
          </a:p>
          <a:p>
            <a:pPr fontAlgn="auto">
              <a:spcAft>
                <a:spcPts val="0"/>
              </a:spcAft>
              <a:buFont typeface="Arial" panose="020B0604020202020204" pitchFamily="34" charset="0"/>
              <a:buChar char="•"/>
              <a:defRPr/>
            </a:pPr>
            <a:r>
              <a:rPr lang="tr-TR" sz="3000" dirty="0" err="1"/>
              <a:t>Advenced</a:t>
            </a:r>
            <a:r>
              <a:rPr lang="tr-TR" sz="3000" dirty="0"/>
              <a:t> </a:t>
            </a:r>
            <a:r>
              <a:rPr lang="tr-TR" sz="3000" dirty="0" err="1"/>
              <a:t>Care</a:t>
            </a:r>
            <a:r>
              <a:rPr lang="tr-TR" sz="3000" dirty="0"/>
              <a:t> </a:t>
            </a:r>
            <a:r>
              <a:rPr lang="tr-TR" sz="3000" dirty="0" err="1"/>
              <a:t>Paramedic</a:t>
            </a:r>
            <a:r>
              <a:rPr lang="tr-TR" sz="3000" dirty="0"/>
              <a:t> – ACP</a:t>
            </a:r>
          </a:p>
          <a:p>
            <a:pPr fontAlgn="auto">
              <a:spcAft>
                <a:spcPts val="0"/>
              </a:spcAft>
              <a:buFont typeface="Arial" panose="020B0604020202020204" pitchFamily="34" charset="0"/>
              <a:buChar char="•"/>
              <a:defRPr/>
            </a:pPr>
            <a:r>
              <a:rPr lang="tr-TR" sz="3000" dirty="0"/>
              <a:t>Critical </a:t>
            </a:r>
            <a:r>
              <a:rPr lang="tr-TR" sz="3000" dirty="0" err="1"/>
              <a:t>Care</a:t>
            </a:r>
            <a:r>
              <a:rPr lang="tr-TR" sz="3000" dirty="0"/>
              <a:t> </a:t>
            </a:r>
            <a:r>
              <a:rPr lang="tr-TR" sz="3000" dirty="0" err="1"/>
              <a:t>Paramedic</a:t>
            </a:r>
            <a:r>
              <a:rPr lang="tr-TR" sz="3000" dirty="0"/>
              <a:t> – CCP</a:t>
            </a:r>
          </a:p>
          <a:p>
            <a:pPr marL="0" indent="0" fontAlgn="auto">
              <a:spcAft>
                <a:spcPts val="0"/>
              </a:spcAft>
              <a:buFont typeface="Arial" panose="020B0604020202020204" pitchFamily="34" charset="0"/>
              <a:buNone/>
              <a:defRPr/>
            </a:pPr>
            <a:endParaRPr lang="tr-TR" sz="2250" dirty="0">
              <a:solidFill>
                <a:srgbClr val="FF0000"/>
              </a:solidFill>
            </a:endParaRPr>
          </a:p>
          <a:p>
            <a:pPr marL="0" indent="0" fontAlgn="auto">
              <a:spcAft>
                <a:spcPts val="0"/>
              </a:spcAft>
              <a:buFont typeface="Arial" panose="020B0604020202020204" pitchFamily="34" charset="0"/>
              <a:buNone/>
              <a:defRPr/>
            </a:pPr>
            <a:r>
              <a:rPr lang="tr-TR" sz="2250" dirty="0">
                <a:solidFill>
                  <a:srgbClr val="FF0000"/>
                </a:solidFill>
              </a:rPr>
              <a:t>Yetki ve sorumlulukları ise uygulayabildikleri teknikler ve aldıkları eğitimlerle orantılıdır.</a:t>
            </a:r>
          </a:p>
          <a:p>
            <a:pPr fontAlgn="auto">
              <a:spcAft>
                <a:spcPts val="0"/>
              </a:spcAft>
              <a:buFont typeface="Arial" panose="020B0604020202020204" pitchFamily="34" charset="0"/>
              <a:buChar char="•"/>
              <a:defRPr/>
            </a:pPr>
            <a:endParaRPr lang="tr-TR" sz="3000" dirty="0"/>
          </a:p>
          <a:p>
            <a:pPr fontAlgn="auto">
              <a:spcAft>
                <a:spcPts val="0"/>
              </a:spcAft>
              <a:buFont typeface="Arial" panose="020B0604020202020204" pitchFamily="34" charset="0"/>
              <a:buChar char="•"/>
              <a:defRPr/>
            </a:pPr>
            <a:endParaRPr lang="tr-TR" sz="3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22313" y="1179513"/>
            <a:ext cx="7886700" cy="993775"/>
          </a:xfrm>
        </p:spPr>
        <p:txBody>
          <a:bodyPr rtlCol="0">
            <a:normAutofit/>
          </a:bodyPr>
          <a:lstStyle/>
          <a:p>
            <a:pPr fontAlgn="auto">
              <a:spcAft>
                <a:spcPts val="0"/>
              </a:spcAft>
              <a:defRPr/>
            </a:pPr>
            <a:r>
              <a:rPr lang="en-US" b="1" u="sng" dirty="0">
                <a:solidFill>
                  <a:srgbClr val="C00000"/>
                </a:solidFill>
                <a:latin typeface="+mn-lt"/>
              </a:rPr>
              <a:t>Primary Care Paramedic - PCP (Level 1)</a:t>
            </a:r>
          </a:p>
        </p:txBody>
      </p:sp>
      <p:pic>
        <p:nvPicPr>
          <p:cNvPr id="57346" name="İçerik Yer Tutucusu 3"/>
          <p:cNvPicPr>
            <a:picLocks noGrp="1" noChangeAspect="1"/>
          </p:cNvPicPr>
          <p:nvPr>
            <p:ph idx="1"/>
          </p:nvPr>
        </p:nvPicPr>
        <p:blipFill>
          <a:blip r:embed="rId2"/>
          <a:srcRect/>
          <a:stretch>
            <a:fillRect/>
          </a:stretch>
        </p:blipFill>
        <p:spPr bwMode="auto">
          <a:xfrm>
            <a:off x="7869238" y="2670175"/>
            <a:ext cx="971550" cy="1471613"/>
          </a:xfrm>
        </p:spPr>
      </p:pic>
      <p:sp>
        <p:nvSpPr>
          <p:cNvPr id="57347" name="Metin kutusu 5"/>
          <p:cNvSpPr txBox="1">
            <a:spLocks noChangeArrowheads="1"/>
          </p:cNvSpPr>
          <p:nvPr/>
        </p:nvSpPr>
        <p:spPr bwMode="auto">
          <a:xfrm>
            <a:off x="722313" y="2084388"/>
            <a:ext cx="7512050" cy="3000375"/>
          </a:xfrm>
          <a:prstGeom prst="rect">
            <a:avLst/>
          </a:prstGeom>
          <a:noFill/>
          <a:ln w="9525">
            <a:noFill/>
            <a:miter lim="800000"/>
            <a:headEnd/>
            <a:tailEnd/>
          </a:ln>
        </p:spPr>
        <p:txBody>
          <a:bodyPr>
            <a:spAutoFit/>
          </a:bodyPr>
          <a:lstStyle/>
          <a:p>
            <a:r>
              <a:rPr lang="tr-TR" sz="2100">
                <a:latin typeface="Calibri" pitchFamily="34" charset="0"/>
              </a:rPr>
              <a:t>Primary Care Paramedic (PCP), paramedik mesleğine adanmış bir programın kolej mezunudur.</a:t>
            </a:r>
          </a:p>
          <a:p>
            <a:r>
              <a:rPr lang="tr-TR" sz="2100">
                <a:latin typeface="Calibri" pitchFamily="34" charset="0"/>
              </a:rPr>
              <a:t>Paramedik Çalışmalar" daki diploma genellikle iki yıl sürer ve anatomi, fizyoloji, farmakoloji ve akut yaralanma ve hastalıklarla ilgili dersleri görürler.</a:t>
            </a:r>
          </a:p>
          <a:p>
            <a:r>
              <a:rPr lang="tr-TR" sz="2100">
                <a:latin typeface="Calibri" pitchFamily="34" charset="0"/>
              </a:rPr>
              <a:t>Program, sınıfta öğrenme ve doğrudan sahada çalışılan klinik saatleri içerir.</a:t>
            </a:r>
          </a:p>
          <a:p>
            <a:r>
              <a:rPr lang="tr-TR" sz="2100">
                <a:latin typeface="Calibri" pitchFamily="34" charset="0"/>
              </a:rPr>
              <a:t>Üniversite programı başarıyla tamamlandıktan sonra, bir Paramedik, bir il sınavını tamamlamalıdır.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39800" y="1624013"/>
            <a:ext cx="6915150" cy="3263900"/>
          </a:xfrm>
        </p:spPr>
        <p:txBody>
          <a:bodyPr>
            <a:normAutofit lnSpcReduction="10000"/>
          </a:bodyPr>
          <a:lstStyle/>
          <a:p>
            <a:pPr marL="0" indent="0" fontAlgn="auto">
              <a:spcAft>
                <a:spcPts val="0"/>
              </a:spcAft>
              <a:buFont typeface="Arial" panose="020B0604020202020204" pitchFamily="34" charset="0"/>
              <a:buNone/>
              <a:defRPr/>
            </a:pPr>
            <a:r>
              <a:rPr lang="tr-TR" sz="2250" dirty="0" err="1"/>
              <a:t>Paramedik</a:t>
            </a:r>
            <a:r>
              <a:rPr lang="tr-TR" sz="2250" dirty="0"/>
              <a:t> sınavı ya da Acil Tıbbi Acil Yardım Asistanlığı (A-EMCA) sınavı olarak bilinen bu belgelendirme, </a:t>
            </a:r>
            <a:r>
              <a:rPr lang="tr-TR" sz="2250" dirty="0" err="1"/>
              <a:t>Ontario'da</a:t>
            </a:r>
            <a:r>
              <a:rPr lang="tr-TR" sz="2250" dirty="0"/>
              <a:t> Bir İlk Yardım Önlemi uygulaması için başarıyla tamamlanmalıdır</a:t>
            </a:r>
          </a:p>
          <a:p>
            <a:pPr marL="0" indent="0" fontAlgn="auto">
              <a:spcAft>
                <a:spcPts val="0"/>
              </a:spcAft>
              <a:buFont typeface="Arial" panose="020B0604020202020204" pitchFamily="34" charset="0"/>
              <a:buNone/>
              <a:defRPr/>
            </a:pPr>
            <a:r>
              <a:rPr lang="tr-TR" sz="2250" dirty="0"/>
              <a:t>Buna ek olarak, her PCP niteliklerini korumak için yıllık olarak devam eden birçok tıp eğitimi dersini tamamlamalıdır.</a:t>
            </a:r>
          </a:p>
          <a:p>
            <a:pPr marL="0" indent="0" fontAlgn="auto">
              <a:spcAft>
                <a:spcPts val="0"/>
              </a:spcAft>
              <a:buFont typeface="Arial" panose="020B0604020202020204" pitchFamily="34" charset="0"/>
              <a:buNone/>
              <a:defRPr/>
            </a:pPr>
            <a:r>
              <a:rPr lang="tr-TR" sz="2250" dirty="0"/>
              <a:t>PCP, bir doktor tarafından, akut yaralanma veya hastalık geçiren bireyler için birkaç kontrollü tıbbi eylem gerçekleştirmesi için onaylanmıştır.</a:t>
            </a:r>
          </a:p>
          <a:p>
            <a:pPr fontAlgn="auto">
              <a:spcAft>
                <a:spcPts val="0"/>
              </a:spcAft>
              <a:buFont typeface="Arial" panose="020B0604020202020204" pitchFamily="34" charset="0"/>
              <a:buChar char="•"/>
              <a:defRPr/>
            </a:pPr>
            <a:endParaRPr lang="tr-TR" sz="2250" dirty="0"/>
          </a:p>
          <a:p>
            <a:pPr fontAlgn="auto">
              <a:spcAft>
                <a:spcPts val="0"/>
              </a:spcAft>
              <a:buFont typeface="Arial" panose="020B0604020202020204" pitchFamily="34" charset="0"/>
              <a:buChar char="•"/>
              <a:defRPr/>
            </a:pPr>
            <a:endParaRPr lang="tr-TR" sz="2250" dirty="0"/>
          </a:p>
        </p:txBody>
      </p:sp>
      <p:pic>
        <p:nvPicPr>
          <p:cNvPr id="58370" name="Resim 4"/>
          <p:cNvPicPr>
            <a:picLocks noChangeAspect="1"/>
          </p:cNvPicPr>
          <p:nvPr/>
        </p:nvPicPr>
        <p:blipFill>
          <a:blip r:embed="rId2"/>
          <a:srcRect/>
          <a:stretch>
            <a:fillRect/>
          </a:stretch>
        </p:blipFill>
        <p:spPr bwMode="auto">
          <a:xfrm>
            <a:off x="7626350" y="2519363"/>
            <a:ext cx="971550" cy="1471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1470025"/>
            <a:ext cx="7886700" cy="4144963"/>
          </a:xfrm>
        </p:spPr>
        <p:txBody>
          <a:bodyPr>
            <a:normAutofit fontScale="92500" lnSpcReduction="10000"/>
          </a:bodyPr>
          <a:lstStyle/>
          <a:p>
            <a:pPr marL="0" indent="0" fontAlgn="auto">
              <a:spcAft>
                <a:spcPts val="0"/>
              </a:spcAft>
              <a:buFont typeface="Arial" panose="020B0604020202020204" pitchFamily="34" charset="0"/>
              <a:buNone/>
              <a:defRPr/>
            </a:pPr>
            <a:r>
              <a:rPr lang="tr-TR" sz="2250" b="1" u="sng" dirty="0"/>
              <a:t>Kanada’da </a:t>
            </a:r>
            <a:r>
              <a:rPr lang="tr-TR" sz="2250" b="1" u="sng" dirty="0" err="1"/>
              <a:t>PCP’lerin</a:t>
            </a:r>
            <a:r>
              <a:rPr lang="tr-TR" sz="2250" b="1" u="sng" dirty="0"/>
              <a:t> yapabildikleri;</a:t>
            </a:r>
          </a:p>
          <a:p>
            <a:pPr fontAlgn="auto">
              <a:spcAft>
                <a:spcPts val="0"/>
              </a:spcAft>
              <a:buFont typeface="Arial" panose="020B0604020202020204" pitchFamily="34" charset="0"/>
              <a:buChar char="•"/>
              <a:defRPr/>
            </a:pPr>
            <a:r>
              <a:rPr lang="tr-TR" dirty="0" smtClean="0"/>
              <a:t>Acil hasta bakımı</a:t>
            </a:r>
          </a:p>
          <a:p>
            <a:pPr fontAlgn="auto">
              <a:spcAft>
                <a:spcPts val="0"/>
              </a:spcAft>
              <a:buFont typeface="Arial" panose="020B0604020202020204" pitchFamily="34" charset="0"/>
              <a:buChar char="•"/>
              <a:defRPr/>
            </a:pPr>
            <a:r>
              <a:rPr lang="tr-TR" dirty="0" err="1" smtClean="0"/>
              <a:t>Kardiyopulmoner</a:t>
            </a:r>
            <a:r>
              <a:rPr lang="tr-TR" dirty="0" smtClean="0"/>
              <a:t> </a:t>
            </a:r>
            <a:r>
              <a:rPr lang="tr-TR" dirty="0" err="1"/>
              <a:t>resüsitasyon</a:t>
            </a:r>
            <a:r>
              <a:rPr lang="tr-TR" dirty="0"/>
              <a:t> (CPR)</a:t>
            </a:r>
          </a:p>
          <a:p>
            <a:pPr fontAlgn="auto">
              <a:spcAft>
                <a:spcPts val="0"/>
              </a:spcAft>
              <a:buFont typeface="Arial" panose="020B0604020202020204" pitchFamily="34" charset="0"/>
              <a:buChar char="•"/>
              <a:defRPr/>
            </a:pPr>
            <a:r>
              <a:rPr lang="tr-TR" dirty="0" smtClean="0"/>
              <a:t>Hasta </a:t>
            </a:r>
            <a:r>
              <a:rPr lang="tr-TR" dirty="0" err="1"/>
              <a:t>immobilizasyonu</a:t>
            </a:r>
            <a:endParaRPr lang="tr-TR" dirty="0"/>
          </a:p>
          <a:p>
            <a:pPr fontAlgn="auto">
              <a:spcAft>
                <a:spcPts val="0"/>
              </a:spcAft>
              <a:buFont typeface="Arial" panose="020B0604020202020204" pitchFamily="34" charset="0"/>
              <a:buChar char="•"/>
              <a:defRPr/>
            </a:pPr>
            <a:r>
              <a:rPr lang="tr-TR" dirty="0"/>
              <a:t>K</a:t>
            </a:r>
            <a:r>
              <a:rPr lang="tr-TR" dirty="0" smtClean="0"/>
              <a:t>an </a:t>
            </a:r>
            <a:r>
              <a:rPr lang="tr-TR" dirty="0"/>
              <a:t>şekeri testi</a:t>
            </a:r>
          </a:p>
          <a:p>
            <a:pPr fontAlgn="auto">
              <a:spcAft>
                <a:spcPts val="0"/>
              </a:spcAft>
              <a:buFont typeface="Arial" panose="020B0604020202020204" pitchFamily="34" charset="0"/>
              <a:buChar char="•"/>
              <a:defRPr/>
            </a:pPr>
            <a:r>
              <a:rPr lang="tr-TR" dirty="0" smtClean="0"/>
              <a:t>SpO2 </a:t>
            </a:r>
            <a:r>
              <a:rPr lang="tr-TR" dirty="0"/>
              <a:t>İzleme</a:t>
            </a:r>
          </a:p>
          <a:p>
            <a:pPr fontAlgn="auto">
              <a:spcAft>
                <a:spcPts val="0"/>
              </a:spcAft>
              <a:buFont typeface="Arial" panose="020B0604020202020204" pitchFamily="34" charset="0"/>
              <a:buChar char="•"/>
              <a:defRPr/>
            </a:pPr>
            <a:r>
              <a:rPr lang="tr-TR" dirty="0" smtClean="0"/>
              <a:t>ETCO2 </a:t>
            </a:r>
            <a:r>
              <a:rPr lang="tr-TR" dirty="0"/>
              <a:t>izleme (</a:t>
            </a:r>
            <a:r>
              <a:rPr lang="tr-TR" dirty="0" err="1"/>
              <a:t>kapnografi</a:t>
            </a:r>
            <a:r>
              <a:rPr lang="tr-TR" dirty="0"/>
              <a:t> ve </a:t>
            </a:r>
            <a:r>
              <a:rPr lang="tr-TR" dirty="0" err="1"/>
              <a:t>kapnometri</a:t>
            </a:r>
            <a:r>
              <a:rPr lang="tr-TR" dirty="0"/>
              <a:t>)</a:t>
            </a:r>
          </a:p>
          <a:p>
            <a:pPr fontAlgn="auto">
              <a:spcAft>
                <a:spcPts val="0"/>
              </a:spcAft>
              <a:buFont typeface="Arial" panose="020B0604020202020204" pitchFamily="34" charset="0"/>
              <a:buChar char="•"/>
              <a:defRPr/>
            </a:pPr>
            <a:r>
              <a:rPr lang="tr-TR" dirty="0" smtClean="0"/>
              <a:t>EKG </a:t>
            </a:r>
            <a:r>
              <a:rPr lang="tr-TR" dirty="0"/>
              <a:t>yorumu</a:t>
            </a:r>
          </a:p>
          <a:p>
            <a:pPr fontAlgn="auto">
              <a:spcAft>
                <a:spcPts val="0"/>
              </a:spcAft>
              <a:buFont typeface="Arial" panose="020B0604020202020204" pitchFamily="34" charset="0"/>
              <a:buChar char="•"/>
              <a:defRPr/>
            </a:pPr>
            <a:r>
              <a:rPr lang="tr-TR" dirty="0" smtClean="0"/>
              <a:t>12 derivasyonlu </a:t>
            </a:r>
            <a:r>
              <a:rPr lang="tr-TR" dirty="0"/>
              <a:t>EKG uygulaması, yorumu ve STEMI teşhisi</a:t>
            </a:r>
          </a:p>
          <a:p>
            <a:pPr fontAlgn="auto">
              <a:spcAft>
                <a:spcPts val="0"/>
              </a:spcAft>
              <a:buFont typeface="Arial" panose="020B0604020202020204" pitchFamily="34" charset="0"/>
              <a:buChar char="•"/>
              <a:defRPr/>
            </a:pPr>
            <a:r>
              <a:rPr lang="tr-TR" dirty="0"/>
              <a:t>15 derivasyonlu EKG (tadil edilmiş 12 derivasyonlu) uygulama, yorumlama ve </a:t>
            </a:r>
            <a:r>
              <a:rPr lang="tr-TR" dirty="0" smtClean="0"/>
              <a:t>STEMI (</a:t>
            </a:r>
            <a:r>
              <a:rPr lang="tr-TR" dirty="0"/>
              <a:t>kalbi besleyen atardamarlardan birinin tam olarak tıkanması sonucunda ortaya çıkan kalp krizidir</a:t>
            </a:r>
            <a:r>
              <a:rPr lang="tr-TR" dirty="0" smtClean="0"/>
              <a:t>.) </a:t>
            </a:r>
            <a:r>
              <a:rPr lang="tr-TR" dirty="0"/>
              <a:t>teşhisi</a:t>
            </a:r>
          </a:p>
          <a:p>
            <a:pPr fontAlgn="auto">
              <a:spcAft>
                <a:spcPts val="0"/>
              </a:spcAft>
              <a:buFont typeface="Arial" panose="020B0604020202020204" pitchFamily="34" charset="0"/>
              <a:buChar char="•"/>
              <a:defRPr/>
            </a:pPr>
            <a:endParaRPr lang="tr-TR" sz="2250" dirty="0"/>
          </a:p>
        </p:txBody>
      </p:sp>
      <p:pic>
        <p:nvPicPr>
          <p:cNvPr id="59394" name="Resim 4"/>
          <p:cNvPicPr>
            <a:picLocks noChangeAspect="1"/>
          </p:cNvPicPr>
          <p:nvPr/>
        </p:nvPicPr>
        <p:blipFill>
          <a:blip r:embed="rId2"/>
          <a:srcRect/>
          <a:stretch>
            <a:fillRect/>
          </a:stretch>
        </p:blipFill>
        <p:spPr bwMode="auto">
          <a:xfrm>
            <a:off x="7543800" y="2806700"/>
            <a:ext cx="971550" cy="1471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8013" y="1574800"/>
            <a:ext cx="6989762" cy="4268788"/>
          </a:xfrm>
        </p:spPr>
        <p:txBody>
          <a:bodyPr/>
          <a:lstStyle/>
          <a:p>
            <a:pPr fontAlgn="auto">
              <a:spcAft>
                <a:spcPts val="0"/>
              </a:spcAft>
              <a:buFont typeface="Arial" panose="020B0604020202020204" pitchFamily="34" charset="0"/>
              <a:buChar char="•"/>
              <a:defRPr/>
            </a:pPr>
            <a:r>
              <a:rPr lang="tr-TR" dirty="0"/>
              <a:t>O</a:t>
            </a:r>
            <a:r>
              <a:rPr lang="tr-TR" dirty="0" smtClean="0"/>
              <a:t>ksijen tedavisi</a:t>
            </a:r>
          </a:p>
          <a:p>
            <a:pPr fontAlgn="auto">
              <a:spcAft>
                <a:spcPts val="0"/>
              </a:spcAft>
              <a:buFont typeface="Arial" panose="020B0604020202020204" pitchFamily="34" charset="0"/>
              <a:buChar char="•"/>
              <a:defRPr/>
            </a:pPr>
            <a:r>
              <a:rPr lang="tr-TR" dirty="0"/>
              <a:t>M</a:t>
            </a:r>
            <a:r>
              <a:rPr lang="tr-TR" dirty="0" smtClean="0"/>
              <a:t>anuel </a:t>
            </a:r>
            <a:r>
              <a:rPr lang="tr-TR" dirty="0" err="1"/>
              <a:t>defibrilasyon</a:t>
            </a:r>
            <a:endParaRPr lang="tr-TR" dirty="0"/>
          </a:p>
          <a:p>
            <a:pPr fontAlgn="auto">
              <a:spcAft>
                <a:spcPts val="0"/>
              </a:spcAft>
              <a:buFont typeface="Arial" panose="020B0604020202020204" pitchFamily="34" charset="0"/>
              <a:buChar char="•"/>
              <a:defRPr/>
            </a:pPr>
            <a:r>
              <a:rPr lang="tr-TR" dirty="0" err="1" smtClean="0"/>
              <a:t>Intravenöz</a:t>
            </a:r>
            <a:r>
              <a:rPr lang="tr-TR" dirty="0" smtClean="0"/>
              <a:t> girişi </a:t>
            </a:r>
            <a:r>
              <a:rPr lang="tr-TR" dirty="0"/>
              <a:t>(IV) normal tuzlu su, </a:t>
            </a:r>
            <a:r>
              <a:rPr lang="tr-TR" dirty="0" err="1"/>
              <a:t>Thiamine</a:t>
            </a:r>
            <a:r>
              <a:rPr lang="tr-TR" dirty="0"/>
              <a:t>, </a:t>
            </a:r>
            <a:r>
              <a:rPr lang="tr-TR" dirty="0" err="1"/>
              <a:t>multivitamin</a:t>
            </a:r>
            <a:r>
              <a:rPr lang="tr-TR" dirty="0"/>
              <a:t> preparatları ve potasyum klorür (KCL</a:t>
            </a:r>
            <a:r>
              <a:rPr lang="tr-TR" dirty="0" smtClean="0"/>
              <a:t>) enjektesi.</a:t>
            </a:r>
            <a:endParaRPr lang="tr-TR" dirty="0"/>
          </a:p>
          <a:p>
            <a:pPr fontAlgn="auto">
              <a:spcAft>
                <a:spcPts val="0"/>
              </a:spcAft>
              <a:buFont typeface="Arial" panose="020B0604020202020204" pitchFamily="34" charset="0"/>
              <a:buChar char="•"/>
              <a:defRPr/>
            </a:pPr>
            <a:r>
              <a:rPr lang="tr-TR" dirty="0"/>
              <a:t>T</a:t>
            </a:r>
            <a:r>
              <a:rPr lang="tr-TR" dirty="0" smtClean="0"/>
              <a:t>emel travma yaşam desteği</a:t>
            </a:r>
          </a:p>
          <a:p>
            <a:pPr fontAlgn="auto">
              <a:spcAft>
                <a:spcPts val="0"/>
              </a:spcAft>
              <a:buFont typeface="Arial" panose="020B0604020202020204" pitchFamily="34" charset="0"/>
              <a:buChar char="•"/>
              <a:defRPr/>
            </a:pPr>
            <a:r>
              <a:rPr lang="tr-TR" dirty="0"/>
              <a:t>E</a:t>
            </a:r>
            <a:r>
              <a:rPr lang="tr-TR" dirty="0" smtClean="0"/>
              <a:t>vde </a:t>
            </a:r>
            <a:r>
              <a:rPr lang="tr-TR" dirty="0"/>
              <a:t>diyalizi acil kapatma</a:t>
            </a:r>
          </a:p>
          <a:p>
            <a:pPr fontAlgn="auto">
              <a:spcAft>
                <a:spcPts val="0"/>
              </a:spcAft>
              <a:buFont typeface="Arial" panose="020B0604020202020204" pitchFamily="34" charset="0"/>
              <a:buChar char="•"/>
              <a:defRPr/>
            </a:pPr>
            <a:r>
              <a:rPr lang="tr-TR" dirty="0"/>
              <a:t>STEMI kodunu, PCI hastanesinin </a:t>
            </a:r>
            <a:r>
              <a:rPr lang="tr-TR" dirty="0" err="1"/>
              <a:t>ER'ye</a:t>
            </a:r>
            <a:r>
              <a:rPr lang="tr-TR" dirty="0"/>
              <a:t> atlamak</a:t>
            </a:r>
          </a:p>
          <a:p>
            <a:pPr fontAlgn="auto">
              <a:spcAft>
                <a:spcPts val="0"/>
              </a:spcAft>
              <a:buFont typeface="Arial" panose="020B0604020202020204" pitchFamily="34" charset="0"/>
              <a:buChar char="•"/>
              <a:defRPr/>
            </a:pPr>
            <a:r>
              <a:rPr lang="tr-TR" dirty="0" smtClean="0"/>
              <a:t>Travma </a:t>
            </a:r>
            <a:r>
              <a:rPr lang="tr-TR" dirty="0"/>
              <a:t>Merkezi'ne FTT travması bypass</a:t>
            </a:r>
          </a:p>
          <a:p>
            <a:pPr fontAlgn="auto">
              <a:spcAft>
                <a:spcPts val="0"/>
              </a:spcAft>
              <a:buFont typeface="Arial" panose="020B0604020202020204" pitchFamily="34" charset="0"/>
              <a:buChar char="•"/>
              <a:defRPr/>
            </a:pPr>
            <a:r>
              <a:rPr lang="tr-TR" dirty="0" smtClean="0"/>
              <a:t>İzole </a:t>
            </a:r>
            <a:r>
              <a:rPr lang="tr-TR" dirty="0" err="1"/>
              <a:t>Amputasyon</a:t>
            </a:r>
            <a:r>
              <a:rPr lang="tr-TR" dirty="0"/>
              <a:t> </a:t>
            </a:r>
            <a:r>
              <a:rPr lang="tr-TR" dirty="0" smtClean="0"/>
              <a:t>bypass</a:t>
            </a:r>
          </a:p>
          <a:p>
            <a:pPr marL="0" indent="0" fontAlgn="auto">
              <a:spcAft>
                <a:spcPts val="0"/>
              </a:spcAft>
              <a:buFont typeface="Arial" panose="020B0604020202020204" pitchFamily="34" charset="0"/>
              <a:buNone/>
              <a:defRPr/>
            </a:pPr>
            <a:endParaRPr lang="tr-TR" dirty="0"/>
          </a:p>
        </p:txBody>
      </p:sp>
      <p:pic>
        <p:nvPicPr>
          <p:cNvPr id="60418" name="Resim 3"/>
          <p:cNvPicPr>
            <a:picLocks noChangeAspect="1"/>
          </p:cNvPicPr>
          <p:nvPr/>
        </p:nvPicPr>
        <p:blipFill>
          <a:blip r:embed="rId2"/>
          <a:srcRect/>
          <a:stretch>
            <a:fillRect/>
          </a:stretch>
        </p:blipFill>
        <p:spPr bwMode="auto">
          <a:xfrm>
            <a:off x="7597775" y="2786063"/>
            <a:ext cx="971550" cy="1471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1276350"/>
            <a:ext cx="7886700" cy="442913"/>
          </a:xfrm>
        </p:spPr>
        <p:txBody>
          <a:bodyPr rtlCol="0">
            <a:normAutofit/>
          </a:bodyPr>
          <a:lstStyle/>
          <a:p>
            <a:pPr fontAlgn="auto">
              <a:spcAft>
                <a:spcPts val="0"/>
              </a:spcAft>
              <a:defRPr/>
            </a:pPr>
            <a:r>
              <a:rPr lang="tr-TR" sz="2100" b="1" u="sng" dirty="0">
                <a:latin typeface="+mn-lt"/>
              </a:rPr>
              <a:t>Kanada’da </a:t>
            </a:r>
            <a:r>
              <a:rPr lang="tr-TR" sz="2100" b="1" u="sng" dirty="0" err="1">
                <a:latin typeface="+mn-lt"/>
              </a:rPr>
              <a:t>PCP’lerin</a:t>
            </a:r>
            <a:r>
              <a:rPr lang="tr-TR" sz="2100" b="1" u="sng" dirty="0">
                <a:latin typeface="+mn-lt"/>
              </a:rPr>
              <a:t> ilaç yetkileri</a:t>
            </a:r>
            <a:endParaRPr lang="tr-TR" sz="2100" dirty="0">
              <a:latin typeface="+mn-lt"/>
            </a:endParaRPr>
          </a:p>
        </p:txBody>
      </p:sp>
      <p:sp>
        <p:nvSpPr>
          <p:cNvPr id="3" name="İçerik Yer Tutucusu 2"/>
          <p:cNvSpPr>
            <a:spLocks noGrp="1"/>
          </p:cNvSpPr>
          <p:nvPr>
            <p:ph idx="1"/>
          </p:nvPr>
        </p:nvSpPr>
        <p:spPr>
          <a:xfrm>
            <a:off x="628650" y="1719263"/>
            <a:ext cx="7886700" cy="3770312"/>
          </a:xfrm>
        </p:spPr>
        <p:txBody>
          <a:bodyPr>
            <a:normAutofit fontScale="92500" lnSpcReduction="10000"/>
          </a:bodyPr>
          <a:lstStyle/>
          <a:p>
            <a:pPr fontAlgn="auto">
              <a:spcAft>
                <a:spcPts val="0"/>
              </a:spcAft>
              <a:buFont typeface="Arial" panose="020B0604020202020204" pitchFamily="34" charset="0"/>
              <a:buChar char="•"/>
              <a:defRPr/>
            </a:pPr>
            <a:r>
              <a:rPr lang="tr-TR" dirty="0" err="1"/>
              <a:t>asetaminofen</a:t>
            </a:r>
            <a:r>
              <a:rPr lang="tr-TR" dirty="0"/>
              <a:t> (</a:t>
            </a:r>
            <a:r>
              <a:rPr lang="tr-TR" dirty="0" err="1"/>
              <a:t>Tilenol</a:t>
            </a:r>
            <a:r>
              <a:rPr lang="tr-TR" dirty="0"/>
              <a:t>)</a:t>
            </a:r>
          </a:p>
          <a:p>
            <a:pPr fontAlgn="auto">
              <a:spcAft>
                <a:spcPts val="0"/>
              </a:spcAft>
              <a:buFont typeface="Arial" panose="020B0604020202020204" pitchFamily="34" charset="0"/>
              <a:buChar char="•"/>
              <a:defRPr/>
            </a:pPr>
            <a:r>
              <a:rPr lang="tr-TR" dirty="0" err="1"/>
              <a:t>asetilsalisilik</a:t>
            </a:r>
            <a:r>
              <a:rPr lang="tr-TR" dirty="0"/>
              <a:t> asit (ASA)</a:t>
            </a:r>
          </a:p>
          <a:p>
            <a:pPr fontAlgn="auto">
              <a:spcAft>
                <a:spcPts val="0"/>
              </a:spcAft>
              <a:buFont typeface="Arial" panose="020B0604020202020204" pitchFamily="34" charset="0"/>
              <a:buChar char="•"/>
              <a:defRPr/>
            </a:pPr>
            <a:r>
              <a:rPr lang="tr-TR" dirty="0" err="1"/>
              <a:t>dimenhydrinate</a:t>
            </a:r>
            <a:r>
              <a:rPr lang="tr-TR" dirty="0"/>
              <a:t> (</a:t>
            </a:r>
            <a:r>
              <a:rPr lang="tr-TR" dirty="0" err="1"/>
              <a:t>Gravol</a:t>
            </a:r>
            <a:r>
              <a:rPr lang="tr-TR" dirty="0"/>
              <a:t>)</a:t>
            </a:r>
          </a:p>
          <a:p>
            <a:pPr fontAlgn="auto">
              <a:spcAft>
                <a:spcPts val="0"/>
              </a:spcAft>
              <a:buFont typeface="Arial" panose="020B0604020202020204" pitchFamily="34" charset="0"/>
              <a:buChar char="•"/>
              <a:defRPr/>
            </a:pPr>
            <a:r>
              <a:rPr lang="tr-TR" dirty="0" err="1"/>
              <a:t>difenhidramin</a:t>
            </a:r>
            <a:r>
              <a:rPr lang="tr-TR" dirty="0"/>
              <a:t> (</a:t>
            </a:r>
            <a:r>
              <a:rPr lang="tr-TR" dirty="0" err="1"/>
              <a:t>Benadril</a:t>
            </a:r>
            <a:r>
              <a:rPr lang="tr-TR" dirty="0"/>
              <a:t>)</a:t>
            </a:r>
          </a:p>
          <a:p>
            <a:pPr fontAlgn="auto">
              <a:spcAft>
                <a:spcPts val="0"/>
              </a:spcAft>
              <a:buFont typeface="Arial" panose="020B0604020202020204" pitchFamily="34" charset="0"/>
              <a:buChar char="•"/>
              <a:defRPr/>
            </a:pPr>
            <a:r>
              <a:rPr lang="tr-TR" dirty="0"/>
              <a:t>epinefrin</a:t>
            </a:r>
          </a:p>
          <a:p>
            <a:pPr fontAlgn="auto">
              <a:spcAft>
                <a:spcPts val="0"/>
              </a:spcAft>
              <a:buFont typeface="Arial" panose="020B0604020202020204" pitchFamily="34" charset="0"/>
              <a:buChar char="•"/>
              <a:defRPr/>
            </a:pPr>
            <a:r>
              <a:rPr lang="tr-TR" dirty="0" err="1"/>
              <a:t>glukagon</a:t>
            </a:r>
            <a:endParaRPr lang="tr-TR" dirty="0"/>
          </a:p>
          <a:p>
            <a:pPr fontAlgn="auto">
              <a:spcAft>
                <a:spcPts val="0"/>
              </a:spcAft>
              <a:buFont typeface="Arial" panose="020B0604020202020204" pitchFamily="34" charset="0"/>
              <a:buChar char="•"/>
              <a:defRPr/>
            </a:pPr>
            <a:r>
              <a:rPr lang="tr-TR" dirty="0" err="1"/>
              <a:t>ibuprofen</a:t>
            </a:r>
            <a:r>
              <a:rPr lang="tr-TR" dirty="0"/>
              <a:t> (</a:t>
            </a:r>
            <a:r>
              <a:rPr lang="tr-TR" dirty="0" err="1"/>
              <a:t>Advil</a:t>
            </a:r>
            <a:r>
              <a:rPr lang="tr-TR" dirty="0"/>
              <a:t>)</a:t>
            </a:r>
          </a:p>
          <a:p>
            <a:pPr fontAlgn="auto">
              <a:spcAft>
                <a:spcPts val="0"/>
              </a:spcAft>
              <a:buFont typeface="Arial" panose="020B0604020202020204" pitchFamily="34" charset="0"/>
              <a:buChar char="•"/>
              <a:defRPr/>
            </a:pPr>
            <a:r>
              <a:rPr lang="tr-TR" dirty="0" err="1"/>
              <a:t>ketorolak</a:t>
            </a:r>
            <a:r>
              <a:rPr lang="tr-TR" dirty="0"/>
              <a:t> (</a:t>
            </a:r>
            <a:r>
              <a:rPr lang="tr-TR" dirty="0" err="1"/>
              <a:t>Torodol</a:t>
            </a:r>
            <a:r>
              <a:rPr lang="tr-TR" dirty="0"/>
              <a:t>)</a:t>
            </a:r>
          </a:p>
          <a:p>
            <a:pPr fontAlgn="auto">
              <a:spcAft>
                <a:spcPts val="0"/>
              </a:spcAft>
              <a:buFont typeface="Arial" panose="020B0604020202020204" pitchFamily="34" charset="0"/>
              <a:buChar char="•"/>
              <a:defRPr/>
            </a:pPr>
            <a:r>
              <a:rPr lang="tr-TR" dirty="0" err="1"/>
              <a:t>nalokson</a:t>
            </a:r>
            <a:r>
              <a:rPr lang="tr-TR" dirty="0"/>
              <a:t> (</a:t>
            </a:r>
            <a:r>
              <a:rPr lang="tr-TR" dirty="0" err="1"/>
              <a:t>Narcan</a:t>
            </a:r>
            <a:r>
              <a:rPr lang="tr-TR" dirty="0"/>
              <a:t>)</a:t>
            </a:r>
          </a:p>
          <a:p>
            <a:pPr fontAlgn="auto">
              <a:spcAft>
                <a:spcPts val="0"/>
              </a:spcAft>
              <a:buFont typeface="Arial" panose="020B0604020202020204" pitchFamily="34" charset="0"/>
              <a:buChar char="•"/>
              <a:defRPr/>
            </a:pPr>
            <a:r>
              <a:rPr lang="tr-TR" dirty="0"/>
              <a:t>nitrogliserin spreyi</a:t>
            </a:r>
          </a:p>
          <a:p>
            <a:pPr fontAlgn="auto">
              <a:spcAft>
                <a:spcPts val="0"/>
              </a:spcAft>
              <a:buFont typeface="Arial" panose="020B0604020202020204" pitchFamily="34" charset="0"/>
              <a:buChar char="•"/>
              <a:defRPr/>
            </a:pPr>
            <a:r>
              <a:rPr lang="tr-TR" dirty="0" err="1"/>
              <a:t>salbutamol</a:t>
            </a:r>
            <a:r>
              <a:rPr lang="tr-TR" dirty="0"/>
              <a:t> (</a:t>
            </a:r>
            <a:r>
              <a:rPr lang="tr-TR" dirty="0" err="1"/>
              <a:t>Ventolin</a:t>
            </a:r>
            <a:r>
              <a:rPr lang="tr-TR" dirty="0"/>
              <a:t>)</a:t>
            </a:r>
          </a:p>
          <a:p>
            <a:pPr fontAlgn="auto">
              <a:spcAft>
                <a:spcPts val="0"/>
              </a:spcAft>
              <a:buFont typeface="Arial" panose="020B0604020202020204" pitchFamily="34" charset="0"/>
              <a:buChar char="•"/>
              <a:defRPr/>
            </a:pPr>
            <a:endParaRPr lang="tr-TR" b="1" dirty="0"/>
          </a:p>
        </p:txBody>
      </p:sp>
      <p:pic>
        <p:nvPicPr>
          <p:cNvPr id="61443" name="Resim 3"/>
          <p:cNvPicPr>
            <a:picLocks noChangeAspect="1"/>
          </p:cNvPicPr>
          <p:nvPr/>
        </p:nvPicPr>
        <p:blipFill>
          <a:blip r:embed="rId2"/>
          <a:srcRect/>
          <a:stretch>
            <a:fillRect/>
          </a:stretch>
        </p:blipFill>
        <p:spPr bwMode="auto">
          <a:xfrm>
            <a:off x="3624263" y="2949575"/>
            <a:ext cx="4891087" cy="2354263"/>
          </a:xfrm>
          <a:prstGeom prst="rect">
            <a:avLst/>
          </a:prstGeom>
          <a:noFill/>
          <a:ln w="9525">
            <a:noFill/>
            <a:miter lim="800000"/>
            <a:headEnd/>
            <a:tailEnd/>
          </a:ln>
        </p:spPr>
      </p:pic>
      <p:pic>
        <p:nvPicPr>
          <p:cNvPr id="61444" name="Resim 5"/>
          <p:cNvPicPr>
            <a:picLocks noChangeAspect="1"/>
          </p:cNvPicPr>
          <p:nvPr/>
        </p:nvPicPr>
        <p:blipFill>
          <a:blip r:embed="rId3"/>
          <a:srcRect/>
          <a:stretch>
            <a:fillRect/>
          </a:stretch>
        </p:blipFill>
        <p:spPr bwMode="auto">
          <a:xfrm>
            <a:off x="7543800" y="1292225"/>
            <a:ext cx="97155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9938" y="1539875"/>
            <a:ext cx="7886700" cy="993775"/>
          </a:xfrm>
        </p:spPr>
        <p:txBody>
          <a:bodyPr rtlCol="0">
            <a:normAutofit fontScale="90000"/>
          </a:bodyPr>
          <a:lstStyle/>
          <a:p>
            <a:pPr fontAlgn="auto">
              <a:spcAft>
                <a:spcPts val="0"/>
              </a:spcAft>
              <a:defRPr/>
            </a:pPr>
            <a:r>
              <a:rPr lang="tr-TR" b="1" u="sng" dirty="0" smtClean="0">
                <a:solidFill>
                  <a:srgbClr val="C00000"/>
                </a:solidFill>
                <a:latin typeface="+mn-lt"/>
              </a:rPr>
              <a:t>Toronto (Level 2)</a:t>
            </a:r>
            <a:r>
              <a:rPr lang="tr-TR" b="1" u="sng" dirty="0">
                <a:latin typeface="+mn-lt"/>
              </a:rPr>
              <a:t/>
            </a:r>
            <a:br>
              <a:rPr lang="tr-TR" b="1" u="sng" dirty="0">
                <a:latin typeface="+mn-lt"/>
              </a:rPr>
            </a:br>
            <a:endParaRPr lang="tr-TR" b="1" u="sng" dirty="0">
              <a:latin typeface="+mn-lt"/>
            </a:endParaRPr>
          </a:p>
        </p:txBody>
      </p:sp>
      <p:sp>
        <p:nvSpPr>
          <p:cNvPr id="62466" name="İçerik Yer Tutucusu 2"/>
          <p:cNvSpPr>
            <a:spLocks noGrp="1"/>
          </p:cNvSpPr>
          <p:nvPr>
            <p:ph idx="1"/>
          </p:nvPr>
        </p:nvSpPr>
        <p:spPr bwMode="auto">
          <a:xfrm>
            <a:off x="769938" y="2200275"/>
            <a:ext cx="6977062" cy="3624263"/>
          </a:xfrm>
        </p:spPr>
        <p:txBody>
          <a:bodyPr wrap="square" numCol="1" anchor="t" anchorCtr="0" compatLnSpc="1">
            <a:prstTxWarp prst="textNoShape">
              <a:avLst/>
            </a:prstTxWarp>
          </a:bodyPr>
          <a:lstStyle/>
          <a:p>
            <a:pPr marL="0" indent="0">
              <a:buFont typeface="Arial" charset="0"/>
              <a:buNone/>
            </a:pPr>
            <a:r>
              <a:rPr lang="tr-TR" smtClean="0"/>
              <a:t>Ambulans ve Acil Bakım Programı mezunu, iki yıllık pratik tecrübeye sahip EMCA sertifikası almış ve bir ambulans hizmetinde çalışmakta olanlardır.</a:t>
            </a:r>
          </a:p>
          <a:p>
            <a:pPr marL="0" indent="0">
              <a:buFont typeface="Arial" charset="0"/>
              <a:buNone/>
            </a:pPr>
            <a:r>
              <a:rPr lang="tr-TR" smtClean="0"/>
              <a:t>Bir 2. Seviye Paramedik'in işlevi, PCP'nin (1. seviye 1.Parametrik) tüm sorumluluklarını içerir ve ek eğitim ve becerilerle daha da geliştirilir.</a:t>
            </a:r>
          </a:p>
          <a:p>
            <a:pPr marL="0" indent="0">
              <a:buFont typeface="Arial" charset="0"/>
              <a:buNone/>
            </a:pPr>
            <a:r>
              <a:rPr lang="tr-TR" smtClean="0"/>
              <a:t>Ek eğitim 120 saatlik öğretici eğitim, 40 saatlik klinik eğitim ve 120 saatlik preceptorship (denetlenen hizmet sunumu) içerir.</a:t>
            </a:r>
          </a:p>
        </p:txBody>
      </p:sp>
      <p:pic>
        <p:nvPicPr>
          <p:cNvPr id="62467" name="Resim 3"/>
          <p:cNvPicPr>
            <a:picLocks noChangeAspect="1"/>
          </p:cNvPicPr>
          <p:nvPr/>
        </p:nvPicPr>
        <p:blipFill>
          <a:blip r:embed="rId2"/>
          <a:srcRect/>
          <a:stretch>
            <a:fillRect/>
          </a:stretch>
        </p:blipFill>
        <p:spPr bwMode="auto">
          <a:xfrm>
            <a:off x="7605713" y="2533650"/>
            <a:ext cx="1050925" cy="147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0" y="1828800"/>
            <a:ext cx="7773988" cy="1595438"/>
          </a:xfrm>
        </p:spPr>
        <p:txBody>
          <a:bodyPr>
            <a:normAutofit/>
          </a:bodyPr>
          <a:lstStyle/>
          <a:p>
            <a:pPr marL="11113">
              <a:spcBef>
                <a:spcPts val="100"/>
              </a:spcBef>
            </a:pPr>
            <a:r>
              <a:rPr lang="tr-TR" smtClean="0"/>
              <a:t>PARAMEDİĞİN GÖREV YETKİ  VE</a:t>
            </a:r>
            <a:br>
              <a:rPr lang="tr-TR" smtClean="0"/>
            </a:br>
            <a:r>
              <a:rPr lang="tr-TR" smtClean="0"/>
              <a:t>SORUMLULUKLARI</a:t>
            </a:r>
            <a:br>
              <a:rPr lang="tr-TR" smtClean="0"/>
            </a:br>
            <a:endParaRPr lang="tr-TR" smtClean="0"/>
          </a:p>
        </p:txBody>
      </p:sp>
      <p:pic>
        <p:nvPicPr>
          <p:cNvPr id="19458" name="Resim 3"/>
          <p:cNvPicPr>
            <a:picLocks noChangeAspect="1"/>
          </p:cNvPicPr>
          <p:nvPr/>
        </p:nvPicPr>
        <p:blipFill>
          <a:blip r:embed="rId2"/>
          <a:srcRect/>
          <a:stretch>
            <a:fillRect/>
          </a:stretch>
        </p:blipFill>
        <p:spPr bwMode="auto">
          <a:xfrm>
            <a:off x="2171700" y="3432175"/>
            <a:ext cx="48006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1470025"/>
            <a:ext cx="7886700" cy="4186238"/>
          </a:xfrm>
        </p:spPr>
        <p:txBody>
          <a:bodyPr/>
          <a:lstStyle/>
          <a:p>
            <a:pPr marL="0" indent="0" fontAlgn="auto">
              <a:spcAft>
                <a:spcPts val="0"/>
              </a:spcAft>
              <a:buFont typeface="Arial" panose="020B0604020202020204" pitchFamily="34" charset="0"/>
              <a:buNone/>
              <a:defRPr/>
            </a:pPr>
            <a:r>
              <a:rPr lang="tr-TR" b="1" dirty="0" smtClean="0"/>
              <a:t>  </a:t>
            </a:r>
            <a:r>
              <a:rPr lang="tr-TR" b="1" u="sng" dirty="0" smtClean="0"/>
              <a:t>Torontolar bir </a:t>
            </a:r>
            <a:r>
              <a:rPr lang="tr-TR" b="1" u="sng" dirty="0"/>
              <a:t>doktor tarafından aşağıdakiler </a:t>
            </a:r>
            <a:r>
              <a:rPr lang="tr-TR" b="1" u="sng" dirty="0" smtClean="0"/>
              <a:t>için onaylanmıştır</a:t>
            </a:r>
            <a:r>
              <a:rPr lang="tr-TR" b="1" u="sng" dirty="0"/>
              <a:t>:</a:t>
            </a:r>
          </a:p>
          <a:p>
            <a:pPr fontAlgn="auto">
              <a:spcAft>
                <a:spcPts val="0"/>
              </a:spcAft>
              <a:buFont typeface="Arial" panose="020B0604020202020204" pitchFamily="34" charset="0"/>
              <a:buChar char="•"/>
              <a:defRPr/>
            </a:pPr>
            <a:r>
              <a:rPr lang="tr-TR" dirty="0" err="1"/>
              <a:t>İntravenöz</a:t>
            </a:r>
            <a:r>
              <a:rPr lang="tr-TR" dirty="0"/>
              <a:t> Hattı başlatma (özerk IV başlama)</a:t>
            </a:r>
          </a:p>
          <a:p>
            <a:pPr fontAlgn="auto">
              <a:spcAft>
                <a:spcPts val="0"/>
              </a:spcAft>
              <a:buFont typeface="Arial" panose="020B0604020202020204" pitchFamily="34" charset="0"/>
              <a:buChar char="•"/>
              <a:defRPr/>
            </a:pPr>
            <a:r>
              <a:rPr lang="tr-TR" dirty="0"/>
              <a:t>Sıvı </a:t>
            </a:r>
            <a:r>
              <a:rPr lang="tr-TR" dirty="0" err="1"/>
              <a:t>bolusunu</a:t>
            </a:r>
            <a:r>
              <a:rPr lang="tr-TR" dirty="0"/>
              <a:t> </a:t>
            </a:r>
            <a:r>
              <a:rPr lang="tr-TR" dirty="0" smtClean="0"/>
              <a:t>başlatır </a:t>
            </a:r>
            <a:r>
              <a:rPr lang="tr-TR" dirty="0"/>
              <a:t>(Yerçekimi ve Basınç Üzerine </a:t>
            </a:r>
            <a:r>
              <a:rPr lang="tr-TR" dirty="0" err="1"/>
              <a:t>İnfüzyon</a:t>
            </a:r>
            <a:r>
              <a:rPr lang="tr-TR" dirty="0"/>
              <a:t>)</a:t>
            </a:r>
          </a:p>
          <a:p>
            <a:pPr fontAlgn="auto">
              <a:spcAft>
                <a:spcPts val="0"/>
              </a:spcAft>
              <a:buFont typeface="Arial" panose="020B0604020202020204" pitchFamily="34" charset="0"/>
              <a:buChar char="•"/>
              <a:defRPr/>
            </a:pPr>
            <a:r>
              <a:rPr lang="tr-TR" dirty="0"/>
              <a:t>Glikoz IV Uygulaması</a:t>
            </a:r>
          </a:p>
          <a:p>
            <a:pPr fontAlgn="auto">
              <a:spcAft>
                <a:spcPts val="0"/>
              </a:spcAft>
              <a:buFont typeface="Arial" panose="020B0604020202020204" pitchFamily="34" charset="0"/>
              <a:buChar char="•"/>
              <a:defRPr/>
            </a:pPr>
            <a:r>
              <a:rPr lang="tr-TR" dirty="0" err="1"/>
              <a:t>Gravol</a:t>
            </a:r>
            <a:r>
              <a:rPr lang="tr-TR" dirty="0"/>
              <a:t> </a:t>
            </a:r>
            <a:r>
              <a:rPr lang="tr-TR" dirty="0" err="1"/>
              <a:t>IV'ü</a:t>
            </a:r>
            <a:r>
              <a:rPr lang="tr-TR" dirty="0"/>
              <a:t> </a:t>
            </a:r>
            <a:r>
              <a:rPr lang="tr-TR" dirty="0" smtClean="0"/>
              <a:t>yönetin</a:t>
            </a:r>
          </a:p>
          <a:p>
            <a:pPr marL="0" indent="0" fontAlgn="auto">
              <a:spcAft>
                <a:spcPts val="0"/>
              </a:spcAft>
              <a:buFont typeface="Arial" panose="020B0604020202020204" pitchFamily="34" charset="0"/>
              <a:buNone/>
              <a:defRPr/>
            </a:pPr>
            <a:r>
              <a:rPr lang="tr-TR" b="1" dirty="0" smtClean="0"/>
              <a:t>    </a:t>
            </a:r>
            <a:r>
              <a:rPr lang="tr-TR" b="1" u="sng" dirty="0" smtClean="0"/>
              <a:t>Çalışırken</a:t>
            </a:r>
          </a:p>
          <a:p>
            <a:pPr fontAlgn="auto">
              <a:spcAft>
                <a:spcPts val="0"/>
              </a:spcAft>
              <a:buFont typeface="Arial" panose="020B0604020202020204" pitchFamily="34" charset="0"/>
              <a:buChar char="•"/>
              <a:defRPr/>
            </a:pPr>
            <a:r>
              <a:rPr lang="tr-TR" dirty="0" err="1" smtClean="0"/>
              <a:t>Endotrakeal</a:t>
            </a:r>
            <a:r>
              <a:rPr lang="tr-TR" dirty="0" smtClean="0"/>
              <a:t> </a:t>
            </a:r>
            <a:r>
              <a:rPr lang="tr-TR" dirty="0"/>
              <a:t>tüp (ETT) bakımı ve onarımı </a:t>
            </a:r>
            <a:r>
              <a:rPr lang="tr-TR" dirty="0" smtClean="0"/>
              <a:t>gerçekleştirir</a:t>
            </a:r>
            <a:endParaRPr lang="tr-TR" dirty="0"/>
          </a:p>
          <a:p>
            <a:pPr fontAlgn="auto">
              <a:spcAft>
                <a:spcPts val="0"/>
              </a:spcAft>
              <a:buFont typeface="Arial" panose="020B0604020202020204" pitchFamily="34" charset="0"/>
              <a:buChar char="•"/>
              <a:defRPr/>
            </a:pPr>
            <a:r>
              <a:rPr lang="tr-TR" dirty="0"/>
              <a:t>Senkronize </a:t>
            </a:r>
            <a:r>
              <a:rPr lang="tr-TR" dirty="0" err="1"/>
              <a:t>kardiyoversiyon</a:t>
            </a:r>
            <a:r>
              <a:rPr lang="tr-TR" dirty="0"/>
              <a:t> </a:t>
            </a:r>
            <a:r>
              <a:rPr lang="tr-TR" dirty="0" smtClean="0"/>
              <a:t>gerçekleştirir</a:t>
            </a:r>
            <a:endParaRPr lang="tr-TR" dirty="0"/>
          </a:p>
          <a:p>
            <a:pPr fontAlgn="auto">
              <a:spcAft>
                <a:spcPts val="0"/>
              </a:spcAft>
              <a:buFont typeface="Arial" panose="020B0604020202020204" pitchFamily="34" charset="0"/>
              <a:buChar char="•"/>
              <a:defRPr/>
            </a:pPr>
            <a:r>
              <a:rPr lang="tr-TR" dirty="0" err="1"/>
              <a:t>İntraosseöz</a:t>
            </a:r>
            <a:r>
              <a:rPr lang="tr-TR" dirty="0"/>
              <a:t> giriş (IO)</a:t>
            </a:r>
          </a:p>
          <a:p>
            <a:pPr fontAlgn="auto">
              <a:spcAft>
                <a:spcPts val="0"/>
              </a:spcAft>
              <a:buFont typeface="Arial" panose="020B0604020202020204" pitchFamily="34" charset="0"/>
              <a:buChar char="•"/>
              <a:defRPr/>
            </a:pPr>
            <a:r>
              <a:rPr lang="tr-TR" dirty="0"/>
              <a:t>Ek ALS ilaçları </a:t>
            </a:r>
            <a:r>
              <a:rPr lang="tr-TR" dirty="0" smtClean="0"/>
              <a:t>hazırlar</a:t>
            </a:r>
            <a:endParaRPr lang="tr-TR" dirty="0"/>
          </a:p>
          <a:p>
            <a:pPr fontAlgn="auto">
              <a:spcAft>
                <a:spcPts val="0"/>
              </a:spcAft>
              <a:buFont typeface="Arial" panose="020B0604020202020204" pitchFamily="34" charset="0"/>
              <a:buChar char="•"/>
              <a:defRPr/>
            </a:pPr>
            <a:endParaRPr lang="tr-TR" dirty="0"/>
          </a:p>
        </p:txBody>
      </p:sp>
      <p:pic>
        <p:nvPicPr>
          <p:cNvPr id="63490" name="Resim 3"/>
          <p:cNvPicPr>
            <a:picLocks noChangeAspect="1"/>
          </p:cNvPicPr>
          <p:nvPr/>
        </p:nvPicPr>
        <p:blipFill>
          <a:blip r:embed="rId2"/>
          <a:srcRect/>
          <a:stretch>
            <a:fillRect/>
          </a:stretch>
        </p:blipFill>
        <p:spPr bwMode="auto">
          <a:xfrm>
            <a:off x="7464425" y="2824163"/>
            <a:ext cx="1050925" cy="1477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rtlCol="0">
            <a:normAutofit/>
          </a:bodyPr>
          <a:lstStyle/>
          <a:p>
            <a:pPr fontAlgn="auto">
              <a:spcAft>
                <a:spcPts val="0"/>
              </a:spcAft>
              <a:defRPr/>
            </a:pPr>
            <a:r>
              <a:rPr lang="en-US" b="1" u="sng" dirty="0">
                <a:solidFill>
                  <a:srgbClr val="C00000"/>
                </a:solidFill>
                <a:latin typeface="+mn-lt"/>
              </a:rPr>
              <a:t>Advanced Care Paramedic - ACP (Level 3</a:t>
            </a:r>
            <a:r>
              <a:rPr lang="en-US" b="1" u="sng" dirty="0" smtClean="0">
                <a:solidFill>
                  <a:srgbClr val="C00000"/>
                </a:solidFill>
                <a:latin typeface="+mn-lt"/>
              </a:rPr>
              <a:t>)</a:t>
            </a:r>
            <a:endParaRPr lang="tr-TR" b="1" u="sng" dirty="0">
              <a:solidFill>
                <a:srgbClr val="C00000"/>
              </a:solidFill>
              <a:latin typeface="+mn-lt"/>
            </a:endParaRPr>
          </a:p>
        </p:txBody>
      </p:sp>
      <p:sp>
        <p:nvSpPr>
          <p:cNvPr id="64514" name="İçerik Yer Tutucusu 2"/>
          <p:cNvSpPr>
            <a:spLocks noGrp="1"/>
          </p:cNvSpPr>
          <p:nvPr>
            <p:ph idx="1"/>
          </p:nvPr>
        </p:nvSpPr>
        <p:spPr bwMode="auto">
          <a:xfrm>
            <a:off x="628650" y="2227263"/>
            <a:ext cx="6323013" cy="3262312"/>
          </a:xfrm>
        </p:spPr>
        <p:txBody>
          <a:bodyPr wrap="square" numCol="1" anchor="t" anchorCtr="0" compatLnSpc="1">
            <a:prstTxWarp prst="textNoShape">
              <a:avLst/>
            </a:prstTxWarp>
          </a:bodyPr>
          <a:lstStyle/>
          <a:p>
            <a:pPr marL="0" indent="0">
              <a:buFont typeface="Arial" charset="0"/>
              <a:buNone/>
            </a:pPr>
            <a:r>
              <a:rPr lang="tr-TR" smtClean="0"/>
              <a:t>ACP programı, diploma sonrası bir program olarak kabul edilir (1200 saat).Bazı kurumlar, programa girmeden önce bir "PCP" olarak daha önce "yol" tecrübesi istemektedir.</a:t>
            </a:r>
          </a:p>
          <a:p>
            <a:pPr marL="0" indent="0">
              <a:buFont typeface="Arial" charset="0"/>
              <a:buNone/>
            </a:pPr>
            <a:r>
              <a:rPr lang="tr-TR" smtClean="0"/>
              <a:t>ACP öğrencisi doğrudan doktorlarla birlikte çalışır ve aylarca pratisyenlik uygulaması gerektirir. Buna ek olarak, her ACP, yeterliliklerini ve sertifikalarını korumak için yıllık olarak birçok zorunlu ve seçmeli devam eden tıp eğitimi dersini başarıyla tamamlamalıdır.</a:t>
            </a:r>
          </a:p>
        </p:txBody>
      </p:sp>
      <p:pic>
        <p:nvPicPr>
          <p:cNvPr id="64515" name="Resim 3"/>
          <p:cNvPicPr>
            <a:picLocks noChangeAspect="1"/>
          </p:cNvPicPr>
          <p:nvPr/>
        </p:nvPicPr>
        <p:blipFill>
          <a:blip r:embed="rId2"/>
          <a:srcRect/>
          <a:stretch>
            <a:fillRect/>
          </a:stretch>
        </p:blipFill>
        <p:spPr bwMode="auto">
          <a:xfrm>
            <a:off x="7464425" y="2970213"/>
            <a:ext cx="1050925" cy="147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1616075"/>
            <a:ext cx="6835775" cy="4518025"/>
          </a:xfrm>
        </p:spPr>
        <p:txBody>
          <a:bodyPr/>
          <a:lstStyle/>
          <a:p>
            <a:pPr marL="0" indent="0" fontAlgn="auto">
              <a:spcAft>
                <a:spcPts val="0"/>
              </a:spcAft>
              <a:buFont typeface="Arial" panose="020B0604020202020204" pitchFamily="34" charset="0"/>
              <a:buNone/>
              <a:defRPr/>
            </a:pPr>
            <a:r>
              <a:rPr lang="tr-TR" sz="2250" b="1" u="sng" dirty="0"/>
              <a:t>PCP becerilerine ek olarak </a:t>
            </a:r>
            <a:r>
              <a:rPr lang="tr-TR" sz="2250" b="1" u="sng" dirty="0" err="1"/>
              <a:t>ACP’ler</a:t>
            </a:r>
            <a:r>
              <a:rPr lang="tr-TR" sz="2250" b="1" u="sng" dirty="0"/>
              <a:t> şu niteliklere sahiptir;</a:t>
            </a:r>
          </a:p>
          <a:p>
            <a:pPr fontAlgn="auto">
              <a:spcAft>
                <a:spcPts val="0"/>
              </a:spcAft>
              <a:buFont typeface="Arial" panose="020B0604020202020204" pitchFamily="34" charset="0"/>
              <a:buChar char="•"/>
              <a:defRPr/>
            </a:pPr>
            <a:r>
              <a:rPr lang="tr-TR" sz="2250" dirty="0"/>
              <a:t>hava yolu yönetim cihazları gelişmiş</a:t>
            </a:r>
          </a:p>
          <a:p>
            <a:pPr fontAlgn="auto">
              <a:spcAft>
                <a:spcPts val="0"/>
              </a:spcAft>
              <a:buFont typeface="Arial" panose="020B0604020202020204" pitchFamily="34" charset="0"/>
              <a:buChar char="•"/>
              <a:defRPr/>
            </a:pPr>
            <a:r>
              <a:rPr lang="tr-TR" sz="2250" dirty="0" err="1"/>
              <a:t>orotrakeal</a:t>
            </a:r>
            <a:r>
              <a:rPr lang="tr-TR" sz="2250" dirty="0"/>
              <a:t> ve </a:t>
            </a:r>
            <a:r>
              <a:rPr lang="tr-TR" sz="2250" dirty="0" err="1"/>
              <a:t>nazotrakeal</a:t>
            </a:r>
            <a:r>
              <a:rPr lang="tr-TR" sz="2250" dirty="0"/>
              <a:t> </a:t>
            </a:r>
            <a:r>
              <a:rPr lang="tr-TR" sz="2250" dirty="0" err="1"/>
              <a:t>entübasyon</a:t>
            </a:r>
            <a:r>
              <a:rPr lang="tr-TR" sz="2250" dirty="0"/>
              <a:t> ekipmanları</a:t>
            </a:r>
          </a:p>
          <a:p>
            <a:pPr fontAlgn="auto">
              <a:spcAft>
                <a:spcPts val="0"/>
              </a:spcAft>
              <a:buFont typeface="Arial" panose="020B0604020202020204" pitchFamily="34" charset="0"/>
              <a:buChar char="•"/>
              <a:defRPr/>
            </a:pPr>
            <a:r>
              <a:rPr lang="tr-TR" sz="2250" dirty="0"/>
              <a:t>ışıklı stil </a:t>
            </a:r>
            <a:r>
              <a:rPr lang="tr-TR" sz="2250" dirty="0" err="1"/>
              <a:t>entübasyonu</a:t>
            </a:r>
            <a:r>
              <a:rPr lang="tr-TR" sz="2250" dirty="0"/>
              <a:t> ekipmanları</a:t>
            </a:r>
          </a:p>
          <a:p>
            <a:pPr fontAlgn="auto">
              <a:spcAft>
                <a:spcPts val="0"/>
              </a:spcAft>
              <a:buFont typeface="Arial" panose="020B0604020202020204" pitchFamily="34" charset="0"/>
              <a:buChar char="•"/>
              <a:defRPr/>
            </a:pPr>
            <a:r>
              <a:rPr lang="tr-TR" sz="2250" dirty="0" err="1"/>
              <a:t>orogastrik</a:t>
            </a:r>
            <a:r>
              <a:rPr lang="tr-TR" sz="2250" dirty="0"/>
              <a:t> ve </a:t>
            </a:r>
            <a:r>
              <a:rPr lang="tr-TR" sz="2250" dirty="0" err="1"/>
              <a:t>nazogastrik</a:t>
            </a:r>
            <a:r>
              <a:rPr lang="tr-TR" sz="2250" dirty="0"/>
              <a:t> tüpler</a:t>
            </a:r>
          </a:p>
          <a:p>
            <a:pPr fontAlgn="auto">
              <a:spcAft>
                <a:spcPts val="0"/>
              </a:spcAft>
              <a:buFont typeface="Arial" panose="020B0604020202020204" pitchFamily="34" charset="0"/>
              <a:buChar char="•"/>
              <a:defRPr/>
            </a:pPr>
            <a:r>
              <a:rPr lang="tr-TR" sz="2250" dirty="0"/>
              <a:t>mekanik havalandırma</a:t>
            </a:r>
          </a:p>
          <a:p>
            <a:pPr fontAlgn="auto">
              <a:spcAft>
                <a:spcPts val="0"/>
              </a:spcAft>
              <a:buFont typeface="Arial" panose="020B0604020202020204" pitchFamily="34" charset="0"/>
              <a:buChar char="•"/>
              <a:defRPr/>
            </a:pPr>
            <a:r>
              <a:rPr lang="tr-TR" sz="2250" dirty="0" err="1"/>
              <a:t>larngoskopi</a:t>
            </a:r>
            <a:r>
              <a:rPr lang="tr-TR" sz="2250" dirty="0"/>
              <a:t> ve </a:t>
            </a:r>
            <a:r>
              <a:rPr lang="tr-TR" sz="2250" dirty="0" err="1"/>
              <a:t>MacGill</a:t>
            </a:r>
            <a:r>
              <a:rPr lang="tr-TR" sz="2250" dirty="0"/>
              <a:t> forseps kullanarak yabancı cisim obstrüksiyonunun giderilmesi</a:t>
            </a:r>
          </a:p>
        </p:txBody>
      </p:sp>
      <p:pic>
        <p:nvPicPr>
          <p:cNvPr id="65538" name="Resim 3"/>
          <p:cNvPicPr>
            <a:picLocks noChangeAspect="1"/>
          </p:cNvPicPr>
          <p:nvPr/>
        </p:nvPicPr>
        <p:blipFill>
          <a:blip r:embed="rId2"/>
          <a:srcRect/>
          <a:stretch>
            <a:fillRect/>
          </a:stretch>
        </p:blipFill>
        <p:spPr bwMode="auto">
          <a:xfrm>
            <a:off x="7464425" y="3135313"/>
            <a:ext cx="1050925" cy="147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1200" y="1582738"/>
            <a:ext cx="6661150" cy="4241800"/>
          </a:xfrm>
        </p:spPr>
        <p:txBody>
          <a:bodyPr/>
          <a:lstStyle/>
          <a:p>
            <a:pPr fontAlgn="auto">
              <a:spcAft>
                <a:spcPts val="0"/>
              </a:spcAft>
              <a:buFont typeface="Arial" panose="020B0604020202020204" pitchFamily="34" charset="0"/>
              <a:buChar char="•"/>
              <a:defRPr/>
            </a:pPr>
            <a:r>
              <a:rPr lang="tr-TR" sz="2250" dirty="0" err="1"/>
              <a:t>İntravenöz</a:t>
            </a:r>
            <a:r>
              <a:rPr lang="tr-TR" sz="2250" dirty="0"/>
              <a:t> Hattı başlatma (özerk IV başlama)</a:t>
            </a:r>
          </a:p>
          <a:p>
            <a:pPr fontAlgn="auto">
              <a:spcAft>
                <a:spcPts val="0"/>
              </a:spcAft>
              <a:buFont typeface="Arial" panose="020B0604020202020204" pitchFamily="34" charset="0"/>
              <a:buChar char="•"/>
              <a:defRPr/>
            </a:pPr>
            <a:r>
              <a:rPr lang="tr-TR" sz="2250" dirty="0" err="1"/>
              <a:t>intraosseöz</a:t>
            </a:r>
            <a:r>
              <a:rPr lang="tr-TR" sz="2250" dirty="0"/>
              <a:t> ve dış </a:t>
            </a:r>
            <a:r>
              <a:rPr lang="tr-TR" sz="2250" dirty="0" err="1"/>
              <a:t>jugular</a:t>
            </a:r>
            <a:r>
              <a:rPr lang="tr-TR" sz="2250" dirty="0"/>
              <a:t> bölgeleri başlatabilir</a:t>
            </a:r>
          </a:p>
          <a:p>
            <a:pPr fontAlgn="auto">
              <a:spcAft>
                <a:spcPts val="0"/>
              </a:spcAft>
              <a:buFont typeface="Arial" panose="020B0604020202020204" pitchFamily="34" charset="0"/>
              <a:buChar char="•"/>
              <a:defRPr/>
            </a:pPr>
            <a:r>
              <a:rPr lang="tr-TR" sz="2250" dirty="0"/>
              <a:t>sıvı </a:t>
            </a:r>
            <a:r>
              <a:rPr lang="tr-TR" sz="2250" dirty="0" err="1"/>
              <a:t>bolusunu</a:t>
            </a:r>
            <a:r>
              <a:rPr lang="tr-TR" sz="2250" dirty="0"/>
              <a:t> başlatmak (Yerçekimi ve Basıncı </a:t>
            </a:r>
            <a:r>
              <a:rPr lang="tr-TR" sz="2250" dirty="0" err="1"/>
              <a:t>İnfüzeri</a:t>
            </a:r>
            <a:r>
              <a:rPr lang="tr-TR" sz="2250" dirty="0"/>
              <a:t>)</a:t>
            </a:r>
          </a:p>
          <a:p>
            <a:pPr fontAlgn="auto">
              <a:spcAft>
                <a:spcPts val="0"/>
              </a:spcAft>
              <a:buFont typeface="Arial" panose="020B0604020202020204" pitchFamily="34" charset="0"/>
              <a:buChar char="•"/>
              <a:defRPr/>
            </a:pPr>
            <a:r>
              <a:rPr lang="tr-TR" sz="2250" dirty="0"/>
              <a:t>ilaç tedavisi</a:t>
            </a:r>
          </a:p>
          <a:p>
            <a:pPr fontAlgn="auto">
              <a:spcAft>
                <a:spcPts val="0"/>
              </a:spcAft>
              <a:buFont typeface="Arial" panose="020B0604020202020204" pitchFamily="34" charset="0"/>
              <a:buChar char="•"/>
              <a:defRPr/>
            </a:pPr>
            <a:r>
              <a:rPr lang="tr-TR" sz="2250" dirty="0"/>
              <a:t>iğne </a:t>
            </a:r>
            <a:r>
              <a:rPr lang="tr-TR" sz="2250" dirty="0" err="1"/>
              <a:t>torakostomisi</a:t>
            </a:r>
            <a:endParaRPr lang="tr-TR" sz="2250" dirty="0"/>
          </a:p>
          <a:p>
            <a:pPr fontAlgn="auto">
              <a:spcAft>
                <a:spcPts val="0"/>
              </a:spcAft>
              <a:buFont typeface="Arial" panose="020B0604020202020204" pitchFamily="34" charset="0"/>
              <a:buChar char="•"/>
              <a:defRPr/>
            </a:pPr>
            <a:r>
              <a:rPr lang="tr-TR" sz="2250" dirty="0"/>
              <a:t>göğüs izleme</a:t>
            </a:r>
          </a:p>
          <a:p>
            <a:pPr fontAlgn="auto">
              <a:spcAft>
                <a:spcPts val="0"/>
              </a:spcAft>
              <a:buFont typeface="Arial" panose="020B0604020202020204" pitchFamily="34" charset="0"/>
              <a:buChar char="•"/>
              <a:defRPr/>
            </a:pPr>
            <a:r>
              <a:rPr lang="tr-TR" sz="2250" dirty="0"/>
              <a:t>senkronize </a:t>
            </a:r>
            <a:r>
              <a:rPr lang="tr-TR" sz="2250" dirty="0" err="1"/>
              <a:t>kardiyoversiyon</a:t>
            </a:r>
            <a:r>
              <a:rPr lang="tr-TR" sz="2250" dirty="0"/>
              <a:t> ve harici </a:t>
            </a:r>
            <a:r>
              <a:rPr lang="tr-TR" sz="2250" dirty="0" err="1"/>
              <a:t>transkutanöz</a:t>
            </a:r>
            <a:r>
              <a:rPr lang="tr-TR" sz="2250" dirty="0"/>
              <a:t> kalp atış hızı</a:t>
            </a:r>
          </a:p>
          <a:p>
            <a:pPr fontAlgn="auto">
              <a:spcAft>
                <a:spcPts val="0"/>
              </a:spcAft>
              <a:buFont typeface="Arial" panose="020B0604020202020204" pitchFamily="34" charset="0"/>
              <a:buChar char="•"/>
              <a:defRPr/>
            </a:pPr>
            <a:r>
              <a:rPr lang="tr-TR" sz="2250" dirty="0"/>
              <a:t>İleri Kardiyak Yaşam Desteği (ACLS) yönergelerine göre kalp krizlerinin tedavisi</a:t>
            </a:r>
          </a:p>
          <a:p>
            <a:pPr fontAlgn="auto">
              <a:spcAft>
                <a:spcPts val="0"/>
              </a:spcAft>
              <a:buFont typeface="Arial" panose="020B0604020202020204" pitchFamily="34" charset="0"/>
              <a:buChar char="•"/>
              <a:defRPr/>
            </a:pPr>
            <a:endParaRPr lang="tr-TR" sz="2250" dirty="0"/>
          </a:p>
          <a:p>
            <a:pPr fontAlgn="auto">
              <a:spcAft>
                <a:spcPts val="0"/>
              </a:spcAft>
              <a:buFont typeface="Arial" panose="020B0604020202020204" pitchFamily="34" charset="0"/>
              <a:buChar char="•"/>
              <a:defRPr/>
            </a:pPr>
            <a:endParaRPr lang="tr-TR" sz="2250" dirty="0"/>
          </a:p>
        </p:txBody>
      </p:sp>
      <p:pic>
        <p:nvPicPr>
          <p:cNvPr id="66562" name="Resim 3"/>
          <p:cNvPicPr>
            <a:picLocks noChangeAspect="1"/>
          </p:cNvPicPr>
          <p:nvPr/>
        </p:nvPicPr>
        <p:blipFill>
          <a:blip r:embed="rId2"/>
          <a:srcRect/>
          <a:stretch>
            <a:fillRect/>
          </a:stretch>
        </p:blipFill>
        <p:spPr bwMode="auto">
          <a:xfrm>
            <a:off x="7496175" y="2963863"/>
            <a:ext cx="1050925" cy="147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1366838"/>
            <a:ext cx="7886700" cy="4560887"/>
          </a:xfrm>
        </p:spPr>
        <p:txBody>
          <a:bodyPr>
            <a:normAutofit lnSpcReduction="10000"/>
          </a:bodyPr>
          <a:lstStyle/>
          <a:p>
            <a:pPr marL="0" indent="0" fontAlgn="auto">
              <a:spcAft>
                <a:spcPts val="0"/>
              </a:spcAft>
              <a:buFont typeface="Arial" panose="020B0604020202020204" pitchFamily="34" charset="0"/>
              <a:buNone/>
              <a:defRPr/>
            </a:pPr>
            <a:r>
              <a:rPr lang="tr-TR" b="1" u="sng" dirty="0"/>
              <a:t>PCP ilaçlarına ek olarak </a:t>
            </a:r>
            <a:r>
              <a:rPr lang="tr-TR" b="1" u="sng" dirty="0" err="1" smtClean="0"/>
              <a:t>ACP’lerin</a:t>
            </a:r>
            <a:r>
              <a:rPr lang="tr-TR" b="1" u="sng" dirty="0" smtClean="0"/>
              <a:t> ilaç yetkileri</a:t>
            </a:r>
          </a:p>
          <a:p>
            <a:pPr fontAlgn="auto">
              <a:spcAft>
                <a:spcPts val="0"/>
              </a:spcAft>
              <a:buFont typeface="Arial" panose="020B0604020202020204" pitchFamily="34" charset="0"/>
              <a:buChar char="•"/>
              <a:defRPr/>
            </a:pPr>
            <a:r>
              <a:rPr lang="tr-TR" dirty="0" err="1" smtClean="0"/>
              <a:t>Adenozin</a:t>
            </a:r>
            <a:endParaRPr lang="tr-TR" dirty="0"/>
          </a:p>
          <a:p>
            <a:pPr fontAlgn="auto">
              <a:spcAft>
                <a:spcPts val="0"/>
              </a:spcAft>
              <a:buFont typeface="Arial" panose="020B0604020202020204" pitchFamily="34" charset="0"/>
              <a:buChar char="•"/>
              <a:defRPr/>
            </a:pPr>
            <a:r>
              <a:rPr lang="tr-TR" dirty="0"/>
              <a:t>Atropin</a:t>
            </a:r>
          </a:p>
          <a:p>
            <a:pPr fontAlgn="auto">
              <a:spcAft>
                <a:spcPts val="0"/>
              </a:spcAft>
              <a:buFont typeface="Arial" panose="020B0604020202020204" pitchFamily="34" charset="0"/>
              <a:buChar char="•"/>
              <a:defRPr/>
            </a:pPr>
            <a:r>
              <a:rPr lang="tr-TR" dirty="0"/>
              <a:t>Kalsiyum </a:t>
            </a:r>
            <a:r>
              <a:rPr lang="tr-TR" dirty="0" err="1"/>
              <a:t>Glukonat</a:t>
            </a:r>
            <a:endParaRPr lang="tr-TR" dirty="0"/>
          </a:p>
          <a:p>
            <a:pPr fontAlgn="auto">
              <a:spcAft>
                <a:spcPts val="0"/>
              </a:spcAft>
              <a:buFont typeface="Arial" panose="020B0604020202020204" pitchFamily="34" charset="0"/>
              <a:buChar char="•"/>
              <a:defRPr/>
            </a:pPr>
            <a:r>
              <a:rPr lang="tr-TR" dirty="0" err="1"/>
              <a:t>Dextrose</a:t>
            </a:r>
            <a:endParaRPr lang="tr-TR" dirty="0"/>
          </a:p>
          <a:p>
            <a:pPr fontAlgn="auto">
              <a:spcAft>
                <a:spcPts val="0"/>
              </a:spcAft>
              <a:buFont typeface="Arial" panose="020B0604020202020204" pitchFamily="34" charset="0"/>
              <a:buChar char="•"/>
              <a:defRPr/>
            </a:pPr>
            <a:r>
              <a:rPr lang="tr-TR" dirty="0" err="1" smtClean="0"/>
              <a:t>Diazepam</a:t>
            </a:r>
            <a:endParaRPr lang="tr-TR" dirty="0"/>
          </a:p>
          <a:p>
            <a:pPr fontAlgn="auto">
              <a:spcAft>
                <a:spcPts val="0"/>
              </a:spcAft>
              <a:buFont typeface="Arial" panose="020B0604020202020204" pitchFamily="34" charset="0"/>
              <a:buChar char="•"/>
              <a:defRPr/>
            </a:pPr>
            <a:r>
              <a:rPr lang="tr-TR" dirty="0" err="1"/>
              <a:t>Dopamin</a:t>
            </a:r>
            <a:endParaRPr lang="tr-TR" dirty="0"/>
          </a:p>
          <a:p>
            <a:pPr fontAlgn="auto">
              <a:spcAft>
                <a:spcPts val="0"/>
              </a:spcAft>
              <a:buFont typeface="Arial" panose="020B0604020202020204" pitchFamily="34" charset="0"/>
              <a:buChar char="•"/>
              <a:defRPr/>
            </a:pPr>
            <a:r>
              <a:rPr lang="tr-TR" dirty="0" err="1" smtClean="0"/>
              <a:t>Lidokain</a:t>
            </a:r>
            <a:endParaRPr lang="tr-TR" dirty="0"/>
          </a:p>
          <a:p>
            <a:pPr fontAlgn="auto">
              <a:spcAft>
                <a:spcPts val="0"/>
              </a:spcAft>
              <a:buFont typeface="Arial" panose="020B0604020202020204" pitchFamily="34" charset="0"/>
              <a:buChar char="•"/>
              <a:defRPr/>
            </a:pPr>
            <a:r>
              <a:rPr lang="tr-TR" dirty="0" err="1" smtClean="0"/>
              <a:t>Midazolam</a:t>
            </a:r>
            <a:endParaRPr lang="tr-TR" dirty="0"/>
          </a:p>
          <a:p>
            <a:pPr fontAlgn="auto">
              <a:spcAft>
                <a:spcPts val="0"/>
              </a:spcAft>
              <a:buFont typeface="Arial" panose="020B0604020202020204" pitchFamily="34" charset="0"/>
              <a:buChar char="•"/>
              <a:defRPr/>
            </a:pPr>
            <a:r>
              <a:rPr lang="tr-TR" dirty="0"/>
              <a:t>Morfin</a:t>
            </a:r>
          </a:p>
          <a:p>
            <a:pPr fontAlgn="auto">
              <a:spcAft>
                <a:spcPts val="0"/>
              </a:spcAft>
              <a:buFont typeface="Arial" panose="020B0604020202020204" pitchFamily="34" charset="0"/>
              <a:buChar char="•"/>
              <a:defRPr/>
            </a:pPr>
            <a:r>
              <a:rPr lang="tr-TR" dirty="0"/>
              <a:t>Sodyum bikarbonat</a:t>
            </a:r>
          </a:p>
          <a:p>
            <a:pPr fontAlgn="auto">
              <a:spcAft>
                <a:spcPts val="0"/>
              </a:spcAft>
              <a:buFont typeface="Arial" panose="020B0604020202020204" pitchFamily="34" charset="0"/>
              <a:buChar char="•"/>
              <a:defRPr/>
            </a:pPr>
            <a:r>
              <a:rPr lang="tr-TR" dirty="0" smtClean="0"/>
              <a:t>Travma </a:t>
            </a:r>
            <a:r>
              <a:rPr lang="tr-TR" dirty="0"/>
              <a:t>beyin hasarı için </a:t>
            </a:r>
            <a:r>
              <a:rPr lang="tr-TR" dirty="0" err="1"/>
              <a:t>TXA'ya</a:t>
            </a:r>
            <a:r>
              <a:rPr lang="tr-TR" dirty="0"/>
              <a:t> (</a:t>
            </a:r>
            <a:r>
              <a:rPr lang="tr-TR" dirty="0" err="1"/>
              <a:t>Tranexamic</a:t>
            </a:r>
            <a:r>
              <a:rPr lang="tr-TR" dirty="0"/>
              <a:t> asit</a:t>
            </a:r>
            <a:r>
              <a:rPr lang="tr-TR" dirty="0" smtClean="0"/>
              <a:t>)</a:t>
            </a:r>
            <a:endParaRPr lang="tr-TR" dirty="0"/>
          </a:p>
        </p:txBody>
      </p:sp>
      <p:pic>
        <p:nvPicPr>
          <p:cNvPr id="67586" name="Resim 3"/>
          <p:cNvPicPr>
            <a:picLocks noChangeAspect="1"/>
          </p:cNvPicPr>
          <p:nvPr/>
        </p:nvPicPr>
        <p:blipFill>
          <a:blip r:embed="rId2"/>
          <a:srcRect/>
          <a:stretch>
            <a:fillRect/>
          </a:stretch>
        </p:blipFill>
        <p:spPr bwMode="auto">
          <a:xfrm>
            <a:off x="7400925" y="1255713"/>
            <a:ext cx="1050925" cy="1477962"/>
          </a:xfrm>
          <a:prstGeom prst="rect">
            <a:avLst/>
          </a:prstGeom>
          <a:noFill/>
          <a:ln w="9525">
            <a:noFill/>
            <a:miter lim="800000"/>
            <a:headEnd/>
            <a:tailEnd/>
          </a:ln>
        </p:spPr>
      </p:pic>
      <p:pic>
        <p:nvPicPr>
          <p:cNvPr id="67587" name="Resim 4"/>
          <p:cNvPicPr>
            <a:picLocks noChangeAspect="1"/>
          </p:cNvPicPr>
          <p:nvPr/>
        </p:nvPicPr>
        <p:blipFill>
          <a:blip r:embed="rId3"/>
          <a:srcRect/>
          <a:stretch>
            <a:fillRect/>
          </a:stretch>
        </p:blipFill>
        <p:spPr bwMode="auto">
          <a:xfrm>
            <a:off x="4370388" y="2844800"/>
            <a:ext cx="4081462"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rtlCol="0">
            <a:normAutofit/>
          </a:bodyPr>
          <a:lstStyle/>
          <a:p>
            <a:pPr fontAlgn="auto">
              <a:spcAft>
                <a:spcPts val="0"/>
              </a:spcAft>
              <a:defRPr/>
            </a:pPr>
            <a:r>
              <a:rPr lang="tr-TR" b="1" u="sng" dirty="0">
                <a:solidFill>
                  <a:srgbClr val="C00000"/>
                </a:solidFill>
                <a:latin typeface="+mn-lt"/>
              </a:rPr>
              <a:t>Critical </a:t>
            </a:r>
            <a:r>
              <a:rPr lang="tr-TR" b="1" u="sng" dirty="0" err="1">
                <a:solidFill>
                  <a:srgbClr val="C00000"/>
                </a:solidFill>
                <a:latin typeface="+mn-lt"/>
              </a:rPr>
              <a:t>Care</a:t>
            </a:r>
            <a:r>
              <a:rPr lang="tr-TR" b="1" u="sng" dirty="0">
                <a:solidFill>
                  <a:srgbClr val="C00000"/>
                </a:solidFill>
                <a:latin typeface="+mn-lt"/>
              </a:rPr>
              <a:t> </a:t>
            </a:r>
            <a:r>
              <a:rPr lang="tr-TR" b="1" u="sng" dirty="0" err="1" smtClean="0">
                <a:solidFill>
                  <a:srgbClr val="C00000"/>
                </a:solidFill>
                <a:latin typeface="+mn-lt"/>
              </a:rPr>
              <a:t>Paramedic</a:t>
            </a:r>
            <a:r>
              <a:rPr lang="tr-TR" b="1" u="sng" dirty="0" smtClean="0">
                <a:solidFill>
                  <a:srgbClr val="C00000"/>
                </a:solidFill>
                <a:latin typeface="+mn-lt"/>
              </a:rPr>
              <a:t> - CCP (Level 4)</a:t>
            </a:r>
            <a:endParaRPr lang="tr-TR" b="1" u="sng" dirty="0">
              <a:solidFill>
                <a:srgbClr val="C00000"/>
              </a:solidFill>
              <a:latin typeface="+mn-lt"/>
            </a:endParaRPr>
          </a:p>
        </p:txBody>
      </p:sp>
      <p:sp>
        <p:nvSpPr>
          <p:cNvPr id="68610" name="İçerik Yer Tutucusu 2"/>
          <p:cNvSpPr>
            <a:spLocks noGrp="1"/>
          </p:cNvSpPr>
          <p:nvPr>
            <p:ph idx="1"/>
          </p:nvPr>
        </p:nvSpPr>
        <p:spPr bwMode="auto">
          <a:xfrm>
            <a:off x="628650" y="2125663"/>
            <a:ext cx="6853238" cy="3594100"/>
          </a:xfrm>
        </p:spPr>
        <p:txBody>
          <a:bodyPr wrap="square" numCol="1" anchor="t" anchorCtr="0" compatLnSpc="1">
            <a:prstTxWarp prst="textNoShape">
              <a:avLst/>
            </a:prstTxWarp>
          </a:bodyPr>
          <a:lstStyle/>
          <a:p>
            <a:pPr marL="0" indent="0">
              <a:buFont typeface="Arial" charset="0"/>
              <a:buNone/>
            </a:pPr>
            <a:r>
              <a:rPr lang="tr-TR" smtClean="0"/>
              <a:t>En kapsamlı Paramedik uygulaması kapsamına girer.</a:t>
            </a:r>
          </a:p>
          <a:p>
            <a:pPr marL="0" indent="0">
              <a:buFont typeface="Arial" charset="0"/>
              <a:buNone/>
            </a:pPr>
            <a:r>
              <a:rPr lang="da-DK" smtClean="0"/>
              <a:t>Onların bilgi ve beceri setleri PCP'nin temelleri ve ACP'nin paramedik pratik alanlarına dayanır</a:t>
            </a:r>
            <a:r>
              <a:rPr lang="tr-TR" smtClean="0"/>
              <a:t>.</a:t>
            </a:r>
          </a:p>
          <a:p>
            <a:pPr marL="0" indent="0">
              <a:buFont typeface="Arial" charset="0"/>
              <a:buNone/>
            </a:pPr>
            <a:r>
              <a:rPr lang="tr-TR" smtClean="0"/>
              <a:t>CCP'ye özel eğitim, 2 yıl daha ek bir eğitim alınmasıdır.</a:t>
            </a:r>
          </a:p>
          <a:p>
            <a:pPr marL="0" indent="0">
              <a:buFont typeface="Arial" charset="0"/>
              <a:buNone/>
            </a:pPr>
            <a:r>
              <a:rPr lang="tr-TR" smtClean="0"/>
              <a:t>Critical Care Paramedic, Kritik Hastalıklı veya Yaralanan Yetişkinler ve Pediatri veya Yüksek Riskli Doğumların bakımında uzmanlaşmıştır.</a:t>
            </a:r>
          </a:p>
          <a:p>
            <a:pPr marL="0" indent="0">
              <a:buFont typeface="Arial" charset="0"/>
              <a:buNone/>
            </a:pPr>
            <a:r>
              <a:rPr lang="tr-TR" smtClean="0"/>
              <a:t>CCP hemen hemen tüm klinik durumların yönetiminde bakımı, resusitasyonu başlatmaya ve sürekliliği değerlendirmeye zorunludur.</a:t>
            </a:r>
          </a:p>
        </p:txBody>
      </p:sp>
      <p:pic>
        <p:nvPicPr>
          <p:cNvPr id="68611" name="Resim 3"/>
          <p:cNvPicPr>
            <a:picLocks noChangeAspect="1"/>
          </p:cNvPicPr>
          <p:nvPr/>
        </p:nvPicPr>
        <p:blipFill>
          <a:blip r:embed="rId2"/>
          <a:srcRect/>
          <a:stretch>
            <a:fillRect/>
          </a:stretch>
        </p:blipFill>
        <p:spPr bwMode="auto">
          <a:xfrm>
            <a:off x="7481888" y="3090863"/>
            <a:ext cx="971550" cy="166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rtlCol="0">
            <a:normAutofit/>
          </a:bodyPr>
          <a:lstStyle/>
          <a:p>
            <a:pPr fontAlgn="auto">
              <a:spcAft>
                <a:spcPts val="0"/>
              </a:spcAft>
              <a:defRPr/>
            </a:pPr>
            <a:r>
              <a:rPr lang="tr-TR" sz="2100" b="1" u="sng" dirty="0">
                <a:latin typeface="+mn-lt"/>
              </a:rPr>
              <a:t>PCP Ve </a:t>
            </a:r>
            <a:r>
              <a:rPr lang="tr-TR" sz="2100" b="1" u="sng" dirty="0" err="1">
                <a:latin typeface="+mn-lt"/>
              </a:rPr>
              <a:t>ACP’ye</a:t>
            </a:r>
            <a:r>
              <a:rPr lang="tr-TR" sz="2100" b="1" u="sng" dirty="0">
                <a:latin typeface="+mn-lt"/>
              </a:rPr>
              <a:t> ek olarak nitelikleri;</a:t>
            </a:r>
          </a:p>
        </p:txBody>
      </p:sp>
      <p:sp>
        <p:nvSpPr>
          <p:cNvPr id="69634" name="İçerik Yer Tutucusu 2"/>
          <p:cNvSpPr>
            <a:spLocks noGrp="1"/>
          </p:cNvSpPr>
          <p:nvPr>
            <p:ph idx="1"/>
          </p:nvPr>
        </p:nvSpPr>
        <p:spPr bwMode="auto">
          <a:xfrm>
            <a:off x="628650" y="1855788"/>
            <a:ext cx="7886700" cy="3500437"/>
          </a:xfrm>
        </p:spPr>
        <p:txBody>
          <a:bodyPr wrap="square" numCol="1" anchor="t" anchorCtr="0" compatLnSpc="1">
            <a:prstTxWarp prst="textNoShape">
              <a:avLst/>
            </a:prstTxWarp>
          </a:bodyPr>
          <a:lstStyle/>
          <a:p>
            <a:r>
              <a:rPr lang="tr-TR" smtClean="0"/>
              <a:t>Transvenous pacing</a:t>
            </a:r>
          </a:p>
          <a:p>
            <a:r>
              <a:rPr lang="tr-TR" smtClean="0"/>
              <a:t>PA Hatlarının Yönetimi</a:t>
            </a:r>
          </a:p>
          <a:p>
            <a:r>
              <a:rPr lang="tr-TR" smtClean="0"/>
              <a:t>Art Line’ı Monitöre etmek</a:t>
            </a:r>
          </a:p>
          <a:p>
            <a:r>
              <a:rPr lang="tr-TR" smtClean="0"/>
              <a:t>CVP izleme</a:t>
            </a:r>
          </a:p>
          <a:p>
            <a:r>
              <a:rPr lang="tr-TR" smtClean="0"/>
              <a:t>Kapsamlı bir farmakoloji alanı</a:t>
            </a:r>
          </a:p>
          <a:p>
            <a:r>
              <a:rPr lang="tr-TR" smtClean="0"/>
              <a:t>Kan ve kan ürünleri idaresi</a:t>
            </a:r>
          </a:p>
          <a:p>
            <a:r>
              <a:rPr lang="tr-TR" smtClean="0"/>
              <a:t>UVC Hat ekleme</a:t>
            </a:r>
          </a:p>
          <a:p>
            <a:r>
              <a:rPr lang="tr-TR" smtClean="0"/>
              <a:t>Foley kateter yerleştirilmesi</a:t>
            </a:r>
          </a:p>
          <a:p>
            <a:r>
              <a:rPr lang="tr-TR" smtClean="0"/>
              <a:t>NG tüp takma</a:t>
            </a:r>
          </a:p>
          <a:p>
            <a:endParaRPr lang="tr-TR" smtClean="0"/>
          </a:p>
          <a:p>
            <a:endParaRPr lang="tr-TR" smtClean="0"/>
          </a:p>
        </p:txBody>
      </p:sp>
      <p:pic>
        <p:nvPicPr>
          <p:cNvPr id="69635" name="Resim 3"/>
          <p:cNvPicPr>
            <a:picLocks noChangeAspect="1"/>
          </p:cNvPicPr>
          <p:nvPr/>
        </p:nvPicPr>
        <p:blipFill>
          <a:blip r:embed="rId2"/>
          <a:srcRect/>
          <a:stretch>
            <a:fillRect/>
          </a:stretch>
        </p:blipFill>
        <p:spPr bwMode="auto">
          <a:xfrm>
            <a:off x="7543800" y="2908300"/>
            <a:ext cx="971550" cy="1665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1543050"/>
            <a:ext cx="7886700" cy="3946525"/>
          </a:xfrm>
        </p:spPr>
        <p:txBody>
          <a:bodyPr>
            <a:normAutofit lnSpcReduction="10000"/>
          </a:bodyPr>
          <a:lstStyle/>
          <a:p>
            <a:pPr fontAlgn="auto">
              <a:spcAft>
                <a:spcPts val="0"/>
              </a:spcAft>
              <a:buFont typeface="Arial" panose="020B0604020202020204" pitchFamily="34" charset="0"/>
              <a:buChar char="•"/>
              <a:defRPr/>
            </a:pPr>
            <a:r>
              <a:rPr lang="tr-TR" dirty="0"/>
              <a:t>CT-kafa taraması yorumu</a:t>
            </a:r>
          </a:p>
          <a:p>
            <a:pPr fontAlgn="auto">
              <a:spcAft>
                <a:spcPts val="0"/>
              </a:spcAft>
              <a:buFont typeface="Arial" panose="020B0604020202020204" pitchFamily="34" charset="0"/>
              <a:buChar char="•"/>
              <a:defRPr/>
            </a:pPr>
            <a:r>
              <a:rPr lang="tr-TR" dirty="0"/>
              <a:t>Göğüs röntgen yorumu</a:t>
            </a:r>
          </a:p>
          <a:p>
            <a:pPr fontAlgn="auto">
              <a:spcAft>
                <a:spcPts val="0"/>
              </a:spcAft>
              <a:buFont typeface="Arial" panose="020B0604020202020204" pitchFamily="34" charset="0"/>
              <a:buChar char="•"/>
              <a:defRPr/>
            </a:pPr>
            <a:r>
              <a:rPr lang="tr-TR" dirty="0"/>
              <a:t>Çok Zor Havayolu manevraları</a:t>
            </a:r>
          </a:p>
          <a:p>
            <a:pPr fontAlgn="auto">
              <a:spcAft>
                <a:spcPts val="0"/>
              </a:spcAft>
              <a:buFont typeface="Arial" panose="020B0604020202020204" pitchFamily="34" charset="0"/>
              <a:buChar char="•"/>
              <a:defRPr/>
            </a:pPr>
            <a:r>
              <a:rPr lang="tr-TR" dirty="0"/>
              <a:t>Mekanik Havalandırma, çoklu </a:t>
            </a:r>
            <a:r>
              <a:rPr lang="tr-TR" dirty="0" err="1"/>
              <a:t>mod</a:t>
            </a:r>
            <a:endParaRPr lang="tr-TR" dirty="0"/>
          </a:p>
          <a:p>
            <a:pPr fontAlgn="auto">
              <a:spcAft>
                <a:spcPts val="0"/>
              </a:spcAft>
              <a:buFont typeface="Arial" panose="020B0604020202020204" pitchFamily="34" charset="0"/>
              <a:buChar char="•"/>
              <a:defRPr/>
            </a:pPr>
            <a:r>
              <a:rPr lang="tr-TR" dirty="0"/>
              <a:t>Göğüs tüpü yönetimi</a:t>
            </a:r>
          </a:p>
          <a:p>
            <a:pPr fontAlgn="auto">
              <a:spcAft>
                <a:spcPts val="0"/>
              </a:spcAft>
              <a:buFont typeface="Arial" panose="020B0604020202020204" pitchFamily="34" charset="0"/>
              <a:buChar char="•"/>
              <a:defRPr/>
            </a:pPr>
            <a:r>
              <a:rPr lang="tr-TR" dirty="0" err="1"/>
              <a:t>Blakemore</a:t>
            </a:r>
            <a:r>
              <a:rPr lang="tr-TR" dirty="0"/>
              <a:t> Boru yönetimi</a:t>
            </a:r>
          </a:p>
          <a:p>
            <a:pPr fontAlgn="auto">
              <a:spcAft>
                <a:spcPts val="0"/>
              </a:spcAft>
              <a:buFont typeface="Arial" panose="020B0604020202020204" pitchFamily="34" charset="0"/>
              <a:buChar char="•"/>
              <a:defRPr/>
            </a:pPr>
            <a:r>
              <a:rPr lang="tr-TR" dirty="0" err="1"/>
              <a:t>Lab</a:t>
            </a:r>
            <a:r>
              <a:rPr lang="tr-TR" dirty="0"/>
              <a:t> değer analizi</a:t>
            </a:r>
          </a:p>
          <a:p>
            <a:pPr fontAlgn="auto">
              <a:spcAft>
                <a:spcPts val="0"/>
              </a:spcAft>
              <a:buFont typeface="Arial" panose="020B0604020202020204" pitchFamily="34" charset="0"/>
              <a:buChar char="•"/>
              <a:defRPr/>
            </a:pPr>
            <a:r>
              <a:rPr lang="tr-TR" dirty="0"/>
              <a:t>Kan gazı analizi</a:t>
            </a:r>
          </a:p>
          <a:p>
            <a:pPr fontAlgn="auto">
              <a:spcAft>
                <a:spcPts val="0"/>
              </a:spcAft>
              <a:buFont typeface="Arial" panose="020B0604020202020204" pitchFamily="34" charset="0"/>
              <a:buChar char="•"/>
              <a:defRPr/>
            </a:pPr>
            <a:r>
              <a:rPr lang="tr-TR" dirty="0"/>
              <a:t>Doktor emriyle çeşitli </a:t>
            </a:r>
            <a:r>
              <a:rPr lang="tr-TR" dirty="0" smtClean="0"/>
              <a:t>ilaçları uygulamak</a:t>
            </a:r>
          </a:p>
          <a:p>
            <a:pPr marL="0" indent="0" fontAlgn="auto">
              <a:spcAft>
                <a:spcPts val="0"/>
              </a:spcAft>
              <a:buFont typeface="Arial" panose="020B0604020202020204" pitchFamily="34" charset="0"/>
              <a:buNone/>
              <a:defRPr/>
            </a:pPr>
            <a:r>
              <a:rPr lang="tr-TR" dirty="0" smtClean="0"/>
              <a:t>Kanada’daki </a:t>
            </a:r>
            <a:r>
              <a:rPr lang="tr-TR" dirty="0" err="1" smtClean="0"/>
              <a:t>paramediklerin</a:t>
            </a:r>
            <a:r>
              <a:rPr lang="tr-TR" dirty="0" smtClean="0"/>
              <a:t> hastanın durumunu değerlendirip transport yapmama yetkisi vardır.</a:t>
            </a:r>
            <a:endParaRPr lang="tr-TR" dirty="0"/>
          </a:p>
          <a:p>
            <a:pPr fontAlgn="auto">
              <a:spcAft>
                <a:spcPts val="0"/>
              </a:spcAft>
              <a:buFont typeface="Arial" panose="020B0604020202020204" pitchFamily="34" charset="0"/>
              <a:buChar char="•"/>
              <a:defRPr/>
            </a:pPr>
            <a:endParaRPr lang="tr-TR" dirty="0"/>
          </a:p>
        </p:txBody>
      </p:sp>
      <p:pic>
        <p:nvPicPr>
          <p:cNvPr id="70658" name="Resim 3"/>
          <p:cNvPicPr>
            <a:picLocks noChangeAspect="1"/>
          </p:cNvPicPr>
          <p:nvPr/>
        </p:nvPicPr>
        <p:blipFill>
          <a:blip r:embed="rId2"/>
          <a:srcRect/>
          <a:stretch>
            <a:fillRect/>
          </a:stretch>
        </p:blipFill>
        <p:spPr bwMode="auto">
          <a:xfrm>
            <a:off x="7543800" y="2773363"/>
            <a:ext cx="971550" cy="1665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rtlCol="0">
            <a:normAutofit/>
          </a:bodyPr>
          <a:lstStyle/>
          <a:p>
            <a:pPr fontAlgn="auto">
              <a:spcAft>
                <a:spcPts val="0"/>
              </a:spcAft>
              <a:defRPr/>
            </a:pPr>
            <a:r>
              <a:rPr lang="tr-TR" b="1" u="sng" dirty="0" err="1" smtClean="0">
                <a:solidFill>
                  <a:srgbClr val="C00000"/>
                </a:solidFill>
                <a:latin typeface="+mn-lt"/>
              </a:rPr>
              <a:t>FireMedic</a:t>
            </a:r>
            <a:endParaRPr lang="tr-TR" b="1" u="sng" dirty="0">
              <a:solidFill>
                <a:srgbClr val="C00000"/>
              </a:solidFill>
              <a:latin typeface="+mn-lt"/>
            </a:endParaRPr>
          </a:p>
        </p:txBody>
      </p:sp>
      <p:sp>
        <p:nvSpPr>
          <p:cNvPr id="3" name="İçerik Yer Tutucusu 2"/>
          <p:cNvSpPr>
            <a:spLocks noGrp="1"/>
          </p:cNvSpPr>
          <p:nvPr>
            <p:ph idx="1"/>
          </p:nvPr>
        </p:nvSpPr>
        <p:spPr>
          <a:xfrm>
            <a:off x="628650" y="1947863"/>
            <a:ext cx="7886700" cy="3541712"/>
          </a:xfrm>
        </p:spPr>
        <p:txBody>
          <a:bodyPr/>
          <a:lstStyle/>
          <a:p>
            <a:pPr marL="0" indent="0" fontAlgn="auto">
              <a:spcAft>
                <a:spcPts val="0"/>
              </a:spcAft>
              <a:buFont typeface="Arial" panose="020B0604020202020204" pitchFamily="34" charset="0"/>
              <a:buNone/>
              <a:defRPr/>
            </a:pPr>
            <a:r>
              <a:rPr lang="tr-TR" dirty="0" smtClean="0"/>
              <a:t>Yangın - </a:t>
            </a:r>
            <a:r>
              <a:rPr lang="tr-TR" dirty="0"/>
              <a:t>Kurtarma ve EMS eğitimi </a:t>
            </a:r>
            <a:r>
              <a:rPr lang="tr-TR" dirty="0" smtClean="0"/>
              <a:t>ve dersleri alırlar;</a:t>
            </a:r>
          </a:p>
          <a:p>
            <a:pPr fontAlgn="auto">
              <a:spcAft>
                <a:spcPts val="0"/>
              </a:spcAft>
              <a:buFont typeface="Arial" panose="020B0604020202020204" pitchFamily="34" charset="0"/>
              <a:buChar char="•"/>
              <a:defRPr/>
            </a:pPr>
            <a:r>
              <a:rPr lang="tr-TR" dirty="0"/>
              <a:t>İtfaiye teknikleri, becerileri ve muayene</a:t>
            </a:r>
          </a:p>
          <a:p>
            <a:pPr fontAlgn="auto">
              <a:spcAft>
                <a:spcPts val="0"/>
              </a:spcAft>
              <a:buFont typeface="Arial" panose="020B0604020202020204" pitchFamily="34" charset="0"/>
              <a:buChar char="•"/>
              <a:defRPr/>
            </a:pPr>
            <a:r>
              <a:rPr lang="tr-TR" dirty="0"/>
              <a:t>Tıbbi ve </a:t>
            </a:r>
            <a:r>
              <a:rPr lang="tr-TR" dirty="0" err="1"/>
              <a:t>travmatik</a:t>
            </a:r>
            <a:r>
              <a:rPr lang="tr-TR" dirty="0"/>
              <a:t> acil durumlara karşı kurtarma ve tepki verme</a:t>
            </a:r>
          </a:p>
          <a:p>
            <a:pPr fontAlgn="auto">
              <a:spcAft>
                <a:spcPts val="0"/>
              </a:spcAft>
              <a:buFont typeface="Arial" panose="020B0604020202020204" pitchFamily="34" charset="0"/>
              <a:buChar char="•"/>
              <a:defRPr/>
            </a:pPr>
            <a:r>
              <a:rPr lang="tr-TR" dirty="0" smtClean="0"/>
              <a:t>Araçtaki hastayı kurtarma</a:t>
            </a:r>
            <a:endParaRPr lang="tr-TR" dirty="0"/>
          </a:p>
          <a:p>
            <a:pPr fontAlgn="auto">
              <a:spcAft>
                <a:spcPts val="0"/>
              </a:spcAft>
              <a:buFont typeface="Arial" panose="020B0604020202020204" pitchFamily="34" charset="0"/>
              <a:buChar char="•"/>
              <a:defRPr/>
            </a:pPr>
            <a:r>
              <a:rPr lang="tr-TR" dirty="0"/>
              <a:t>Solunum sistemi yönetimi</a:t>
            </a:r>
          </a:p>
          <a:p>
            <a:pPr fontAlgn="auto">
              <a:spcAft>
                <a:spcPts val="0"/>
              </a:spcAft>
              <a:buFont typeface="Arial" panose="020B0604020202020204" pitchFamily="34" charset="0"/>
              <a:buChar char="•"/>
              <a:defRPr/>
            </a:pPr>
            <a:r>
              <a:rPr lang="tr-TR" dirty="0" smtClean="0"/>
              <a:t>Söndürme </a:t>
            </a:r>
            <a:r>
              <a:rPr lang="tr-TR" dirty="0"/>
              <a:t>işlemleri</a:t>
            </a:r>
          </a:p>
          <a:p>
            <a:pPr fontAlgn="auto">
              <a:spcAft>
                <a:spcPts val="0"/>
              </a:spcAft>
              <a:buFont typeface="Arial" panose="020B0604020202020204" pitchFamily="34" charset="0"/>
              <a:buChar char="•"/>
              <a:defRPr/>
            </a:pPr>
            <a:r>
              <a:rPr lang="tr-TR" dirty="0"/>
              <a:t>Hasta değerlendirmesi ve EKG yorumu</a:t>
            </a:r>
          </a:p>
          <a:p>
            <a:pPr fontAlgn="auto">
              <a:spcAft>
                <a:spcPts val="0"/>
              </a:spcAft>
              <a:buFont typeface="Arial" panose="020B0604020202020204" pitchFamily="34" charset="0"/>
              <a:buChar char="•"/>
              <a:defRPr/>
            </a:pPr>
            <a:r>
              <a:rPr lang="tr-TR" dirty="0" smtClean="0"/>
              <a:t>Yangın </a:t>
            </a:r>
            <a:r>
              <a:rPr lang="tr-TR" dirty="0"/>
              <a:t>eğitimi</a:t>
            </a:r>
          </a:p>
          <a:p>
            <a:pPr fontAlgn="auto">
              <a:spcAft>
                <a:spcPts val="0"/>
              </a:spcAft>
              <a:buFont typeface="Arial" panose="020B0604020202020204" pitchFamily="34" charset="0"/>
              <a:buChar char="•"/>
              <a:defRPr/>
            </a:pPr>
            <a:r>
              <a:rPr lang="tr-TR" dirty="0"/>
              <a:t>İtfaiyecilerin gelişimi</a:t>
            </a:r>
          </a:p>
          <a:p>
            <a:pPr marL="0" indent="0" fontAlgn="auto">
              <a:spcAft>
                <a:spcPts val="0"/>
              </a:spcAft>
              <a:buFont typeface="Arial" panose="020B0604020202020204" pitchFamily="34" charset="0"/>
              <a:buNone/>
              <a:defRPr/>
            </a:pPr>
            <a:endParaRPr lang="tr-TR" dirty="0" smtClean="0"/>
          </a:p>
          <a:p>
            <a:pPr marL="0" indent="0" fontAlgn="auto">
              <a:spcAft>
                <a:spcPts val="0"/>
              </a:spcAft>
              <a:buFont typeface="Arial" panose="020B0604020202020204" pitchFamily="34" charset="0"/>
              <a:buNone/>
              <a:defRPr/>
            </a:pPr>
            <a:endParaRPr lang="tr-TR" dirty="0"/>
          </a:p>
        </p:txBody>
      </p:sp>
      <p:pic>
        <p:nvPicPr>
          <p:cNvPr id="72707" name="Resim 3"/>
          <p:cNvPicPr>
            <a:picLocks noChangeAspect="1"/>
          </p:cNvPicPr>
          <p:nvPr/>
        </p:nvPicPr>
        <p:blipFill>
          <a:blip r:embed="rId2"/>
          <a:srcRect/>
          <a:stretch>
            <a:fillRect/>
          </a:stretch>
        </p:blipFill>
        <p:spPr bwMode="auto">
          <a:xfrm>
            <a:off x="6704013" y="3135313"/>
            <a:ext cx="1428750" cy="134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İçerik Yer Tutucusu 2"/>
          <p:cNvSpPr>
            <a:spLocks noGrp="1"/>
          </p:cNvSpPr>
          <p:nvPr>
            <p:ph idx="1"/>
          </p:nvPr>
        </p:nvSpPr>
        <p:spPr bwMode="auto">
          <a:xfrm>
            <a:off x="669925" y="1470025"/>
            <a:ext cx="5772150" cy="4217988"/>
          </a:xfrm>
        </p:spPr>
        <p:txBody>
          <a:bodyPr wrap="square" numCol="1" anchor="t" anchorCtr="0" compatLnSpc="1">
            <a:prstTxWarp prst="textNoShape">
              <a:avLst/>
            </a:prstTxWarp>
          </a:bodyPr>
          <a:lstStyle/>
          <a:p>
            <a:pPr marL="0" indent="0">
              <a:buFont typeface="Arial" charset="0"/>
              <a:buNone/>
            </a:pPr>
            <a:r>
              <a:rPr lang="tr-TR" b="1" u="sng" smtClean="0"/>
              <a:t>Firemedic’ler</a:t>
            </a:r>
          </a:p>
          <a:p>
            <a:pPr marL="0" indent="0">
              <a:buFont typeface="Arial" charset="0"/>
              <a:buNone/>
            </a:pPr>
            <a:r>
              <a:rPr lang="tr-TR" smtClean="0"/>
              <a:t>Bu dersler, su, dar alanlar, hendek ve yüksek açılı kurtarma alanlarında özel dersler içerir. Deneyimlerin yanı sıra derinlemesine sınıf eğitimleride vardır.</a:t>
            </a:r>
          </a:p>
          <a:p>
            <a:pPr marL="0" indent="0">
              <a:buFont typeface="Arial" charset="0"/>
              <a:buNone/>
            </a:pPr>
            <a:r>
              <a:rPr lang="tr-TR" smtClean="0"/>
              <a:t>Bu programdan mezun olduktan sonra Acil Tıbbi Teknisyen-Paramedik (EMT-Paramedic) Ulusal Sicili ve Wisconsin İtfaiye I ve Yangın Cihazı Sürücü Operatörü Sertifikasyon sınavlarına girmeye hak kazanırlar.</a:t>
            </a:r>
          </a:p>
        </p:txBody>
      </p:sp>
      <p:pic>
        <p:nvPicPr>
          <p:cNvPr id="73730" name="Resim 3"/>
          <p:cNvPicPr>
            <a:picLocks noChangeAspect="1"/>
          </p:cNvPicPr>
          <p:nvPr/>
        </p:nvPicPr>
        <p:blipFill>
          <a:blip r:embed="rId2"/>
          <a:srcRect/>
          <a:stretch>
            <a:fillRect/>
          </a:stretch>
        </p:blipFill>
        <p:spPr bwMode="auto">
          <a:xfrm>
            <a:off x="6767513" y="2906713"/>
            <a:ext cx="1428750" cy="134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2400" y="304800"/>
            <a:ext cx="7697788" cy="6015038"/>
          </a:xfrm>
          <a:prstGeom prst="rect">
            <a:avLst/>
          </a:prstGeom>
        </p:spPr>
        <p:txBody>
          <a:bodyPr lIns="0" tIns="13335" rIns="0" bIns="0">
            <a:spAutoFit/>
          </a:bodyPr>
          <a:lstStyle/>
          <a:p>
            <a:pPr marL="12700">
              <a:spcBef>
                <a:spcPts val="100"/>
              </a:spcBef>
              <a:buSzPct val="96000"/>
              <a:buFontTx/>
              <a:buAutoNum type="arabicParenR"/>
              <a:tabLst>
                <a:tab pos="280988" algn="l"/>
              </a:tabLst>
            </a:pPr>
            <a:r>
              <a:rPr lang="tr-TR" sz="2600">
                <a:latin typeface="Calibri" pitchFamily="34" charset="0"/>
                <a:cs typeface="Calibri" pitchFamily="34" charset="0"/>
              </a:rPr>
              <a:t>Acil araç kullanma tekniklerini ve trafik kurallarını  bilmek ve en az B sınıfı sürücü ehliyetine sahip olmak,</a:t>
            </a:r>
          </a:p>
          <a:p>
            <a:pPr marL="12700">
              <a:buFont typeface="Calibri" pitchFamily="34" charset="0"/>
              <a:buAutoNum type="arabicParenR"/>
              <a:tabLst>
                <a:tab pos="280988" algn="l"/>
              </a:tabLst>
            </a:pPr>
            <a:endParaRPr lang="tr-TR" sz="3200">
              <a:latin typeface="Times New Roman" pitchFamily="18" charset="0"/>
              <a:cs typeface="Times New Roman" pitchFamily="18" charset="0"/>
            </a:endParaRPr>
          </a:p>
          <a:p>
            <a:pPr marL="12700">
              <a:buFont typeface="Calibri" pitchFamily="34" charset="0"/>
              <a:buAutoNum type="arabicParenR"/>
              <a:tabLst>
                <a:tab pos="280988" algn="l"/>
              </a:tabLst>
            </a:pPr>
            <a:endParaRPr lang="tr-TR" sz="3200">
              <a:latin typeface="Times New Roman" pitchFamily="18" charset="0"/>
              <a:cs typeface="Times New Roman" pitchFamily="18" charset="0"/>
            </a:endParaRPr>
          </a:p>
          <a:p>
            <a:pPr marL="12700">
              <a:buSzPct val="96000"/>
              <a:buFontTx/>
              <a:buAutoNum type="arabicParenR"/>
              <a:tabLst>
                <a:tab pos="280988" algn="l"/>
              </a:tabLst>
            </a:pPr>
            <a:r>
              <a:rPr lang="tr-TR" sz="2600">
                <a:latin typeface="Calibri" pitchFamily="34" charset="0"/>
                <a:cs typeface="Calibri" pitchFamily="34" charset="0"/>
              </a:rPr>
              <a:t>Kendisini ve hastaları olası kazalardan korumak  amacıyla, kaza yerini kontrol altına almak, olası tehlikeleri  tanımak, uygun koruyucu giysileri ve malzemeleri</a:t>
            </a:r>
          </a:p>
          <a:p>
            <a:pPr marL="12700">
              <a:tabLst>
                <a:tab pos="280988" algn="l"/>
              </a:tabLst>
            </a:pPr>
            <a:r>
              <a:rPr lang="tr-TR" sz="2600">
                <a:latin typeface="Calibri" pitchFamily="34" charset="0"/>
                <a:cs typeface="Calibri" pitchFamily="34" charset="0"/>
              </a:rPr>
              <a:t>gerektiğinde kullanabilmek,</a:t>
            </a:r>
          </a:p>
          <a:p>
            <a:pPr marL="12700">
              <a:tabLst>
                <a:tab pos="280988" algn="l"/>
              </a:tabLst>
            </a:pPr>
            <a:endParaRPr lang="tr-TR" sz="3200">
              <a:latin typeface="Times New Roman" pitchFamily="18" charset="0"/>
              <a:cs typeface="Times New Roman" pitchFamily="18" charset="0"/>
            </a:endParaRPr>
          </a:p>
          <a:p>
            <a:pPr marL="12700">
              <a:tabLst>
                <a:tab pos="280988" algn="l"/>
              </a:tabLst>
            </a:pPr>
            <a:endParaRPr lang="tr-TR" sz="3200">
              <a:latin typeface="Times New Roman" pitchFamily="18" charset="0"/>
              <a:cs typeface="Times New Roman" pitchFamily="18" charset="0"/>
            </a:endParaRPr>
          </a:p>
          <a:p>
            <a:pPr marL="12700">
              <a:buSzPct val="96000"/>
              <a:buFontTx/>
              <a:buAutoNum type="arabicParenR" startAt="3"/>
              <a:tabLst>
                <a:tab pos="280988" algn="l"/>
              </a:tabLst>
            </a:pPr>
            <a:r>
              <a:rPr lang="tr-TR" sz="2600">
                <a:latin typeface="Calibri" pitchFamily="34" charset="0"/>
                <a:cs typeface="Calibri" pitchFamily="34" charset="0"/>
              </a:rPr>
              <a:t>Acil vakayı değerlendirme sonrası, polis, itfaiye ve</a:t>
            </a:r>
          </a:p>
          <a:p>
            <a:pPr marL="12700" algn="just">
              <a:tabLst>
                <a:tab pos="280988" algn="l"/>
              </a:tabLst>
            </a:pPr>
            <a:r>
              <a:rPr lang="tr-TR" sz="2600">
                <a:latin typeface="Calibri" pitchFamily="34" charset="0"/>
                <a:cs typeface="Calibri" pitchFamily="34" charset="0"/>
              </a:rPr>
              <a:t>diğer yardım kuruluşlarından gerektiğinde yardım almaya  karar verebilmek ve bu kararı gerçekleştirmek. Bunun için  tehlikeyi görebilme becerisine sahip olmak.</a:t>
            </a:r>
          </a:p>
        </p:txBody>
      </p:sp>
      <p:pic>
        <p:nvPicPr>
          <p:cNvPr id="20482" name="Resim 2"/>
          <p:cNvPicPr>
            <a:picLocks noChangeAspect="1"/>
          </p:cNvPicPr>
          <p:nvPr/>
        </p:nvPicPr>
        <p:blipFill>
          <a:blip r:embed="rId2"/>
          <a:srcRect/>
          <a:stretch>
            <a:fillRect/>
          </a:stretch>
        </p:blipFill>
        <p:spPr bwMode="auto">
          <a:xfrm>
            <a:off x="6096000" y="1143000"/>
            <a:ext cx="278288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1 Başlık"/>
          <p:cNvSpPr>
            <a:spLocks noGrp="1"/>
          </p:cNvSpPr>
          <p:nvPr>
            <p:ph type="ctrTitle"/>
          </p:nvPr>
        </p:nvSpPr>
        <p:spPr/>
        <p:txBody>
          <a:bodyPr/>
          <a:lstStyle/>
          <a:p>
            <a:r>
              <a:rPr lang="tr-TR" b="1" smtClean="0"/>
              <a:t>FİREMEDİC</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971550" y="188913"/>
            <a:ext cx="6858000" cy="873125"/>
          </a:xfrm>
        </p:spPr>
        <p:txBody>
          <a:bodyPr rtlCol="0">
            <a:normAutofit fontScale="90000"/>
          </a:bodyPr>
          <a:lstStyle/>
          <a:p>
            <a:pPr fontAlgn="auto">
              <a:spcAft>
                <a:spcPts val="0"/>
              </a:spcAft>
              <a:defRPr/>
            </a:pPr>
            <a:r>
              <a:rPr lang="tr-TR" dirty="0" smtClean="0"/>
              <a:t/>
            </a:r>
            <a:br>
              <a:rPr lang="tr-TR" dirty="0" smtClean="0"/>
            </a:br>
            <a:r>
              <a:rPr lang="tr-TR" dirty="0" smtClean="0"/>
              <a:t>Program Çıktıları</a:t>
            </a:r>
            <a:endParaRPr lang="tr-TR" dirty="0"/>
          </a:p>
        </p:txBody>
      </p:sp>
      <p:sp>
        <p:nvSpPr>
          <p:cNvPr id="77826" name="2 Alt Başlık"/>
          <p:cNvSpPr>
            <a:spLocks noGrp="1"/>
          </p:cNvSpPr>
          <p:nvPr>
            <p:ph type="subTitle" idx="1"/>
          </p:nvPr>
        </p:nvSpPr>
        <p:spPr bwMode="auto">
          <a:xfrm>
            <a:off x="827088" y="1412875"/>
            <a:ext cx="7481887" cy="4079875"/>
          </a:xfrm>
        </p:spPr>
        <p:txBody>
          <a:bodyPr wrap="square" numCol="1" anchor="t" anchorCtr="0" compatLnSpc="1">
            <a:prstTxWarp prst="textNoShape">
              <a:avLst/>
            </a:prstTxWarp>
          </a:bodyPr>
          <a:lstStyle/>
          <a:p>
            <a:pPr algn="l"/>
            <a:r>
              <a:rPr lang="tr-TR" smtClean="0"/>
              <a:t/>
            </a:r>
            <a:br>
              <a:rPr lang="tr-TR" smtClean="0"/>
            </a:br>
            <a:r>
              <a:rPr lang="tr-TR" smtClean="0"/>
              <a:t>Olaylara müdahale ve acil durum operasyonlarına hazırlanma</a:t>
            </a:r>
          </a:p>
          <a:p>
            <a:pPr algn="l"/>
            <a:r>
              <a:rPr lang="tr-TR" smtClean="0"/>
              <a:t/>
            </a:r>
            <a:br>
              <a:rPr lang="tr-TR" smtClean="0"/>
            </a:br>
            <a:r>
              <a:rPr lang="tr-TR" smtClean="0"/>
              <a:t>Uygun hasta bakımı sağlamak için patofizyolojik ilkeleri ve değerlendirme bulgularını bütünleştirme</a:t>
            </a:r>
          </a:p>
          <a:p>
            <a:pPr algn="l"/>
            <a:endParaRPr lang="tr-TR" smtClean="0"/>
          </a:p>
          <a:p>
            <a:pPr algn="l"/>
            <a:r>
              <a:rPr lang="tr-TR" smtClean="0"/>
              <a:t>Çeşitli hasta görüşmelerinde belirlenmiş standartlar ve prosedürlerle bağlantılı paramedik becerileri gösterme</a:t>
            </a:r>
          </a:p>
          <a:p>
            <a:pPr algn="l"/>
            <a:endParaRPr lang="tr-TR" smtClean="0"/>
          </a:p>
          <a:p>
            <a:pPr algn="l"/>
            <a:r>
              <a:rPr lang="tr-TR" smtClean="0"/>
              <a:t>Başkalarıyla etkili iletişim kurma</a:t>
            </a:r>
          </a:p>
          <a:p>
            <a:pPr algn="l"/>
            <a:endParaRPr lang="tr-TR" smtClean="0"/>
          </a:p>
          <a:p>
            <a:pPr algn="l"/>
            <a:endParaRPr lang="tr-TR" smtClean="0"/>
          </a:p>
          <a:p>
            <a:pPr algn="l"/>
            <a:endParaRPr lang="tr-TR" smtClean="0"/>
          </a:p>
          <a:p>
            <a:pPr algn="l"/>
            <a:endParaRPr lang="tr-TR" smtClean="0"/>
          </a:p>
          <a:p>
            <a:pPr algn="l"/>
            <a:endParaRPr lang="tr-TR" smtClean="0"/>
          </a:p>
          <a:p>
            <a:pPr algn="l"/>
            <a:endParaRPr lang="tr-TR" smtClean="0"/>
          </a:p>
          <a:p>
            <a:pPr algn="l"/>
            <a:endParaRPr lang="tr-TR" smtClean="0"/>
          </a:p>
          <a:p>
            <a:pPr algn="l"/>
            <a:endParaRPr lang="tr-TR"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1 Başlık"/>
          <p:cNvSpPr>
            <a:spLocks noGrp="1"/>
          </p:cNvSpPr>
          <p:nvPr>
            <p:ph type="ctrTitle"/>
          </p:nvPr>
        </p:nvSpPr>
        <p:spPr>
          <a:xfrm>
            <a:off x="1362075" y="260350"/>
            <a:ext cx="6858000" cy="801688"/>
          </a:xfrm>
        </p:spPr>
        <p:txBody>
          <a:bodyPr/>
          <a:lstStyle/>
          <a:p>
            <a:r>
              <a:rPr lang="tr-TR" smtClean="0"/>
              <a:t>Program Çıktıları</a:t>
            </a:r>
          </a:p>
        </p:txBody>
      </p:sp>
      <p:sp>
        <p:nvSpPr>
          <p:cNvPr id="78850" name="2 Alt Başlık"/>
          <p:cNvSpPr>
            <a:spLocks noGrp="1"/>
          </p:cNvSpPr>
          <p:nvPr>
            <p:ph type="subTitle" idx="1"/>
          </p:nvPr>
        </p:nvSpPr>
        <p:spPr bwMode="auto">
          <a:xfrm>
            <a:off x="971550" y="1557338"/>
            <a:ext cx="7410450" cy="3435350"/>
          </a:xfrm>
        </p:spPr>
        <p:txBody>
          <a:bodyPr wrap="square" numCol="1" anchor="t" anchorCtr="0" compatLnSpc="1">
            <a:prstTxWarp prst="textNoShape">
              <a:avLst/>
            </a:prstTxWarp>
          </a:bodyPr>
          <a:lstStyle/>
          <a:p>
            <a:pPr algn="l"/>
            <a:r>
              <a:rPr lang="tr-TR" smtClean="0"/>
              <a:t/>
            </a:r>
            <a:br>
              <a:rPr lang="tr-TR" smtClean="0"/>
            </a:br>
            <a:r>
              <a:rPr lang="tr-TR" smtClean="0"/>
              <a:t>Mesleki davranış gösterme</a:t>
            </a:r>
          </a:p>
          <a:p>
            <a:pPr algn="l"/>
            <a:r>
              <a:rPr lang="tr-TR" smtClean="0"/>
              <a:t/>
            </a:r>
            <a:br>
              <a:rPr lang="tr-TR" smtClean="0"/>
            </a:br>
            <a:r>
              <a:rPr lang="tr-TR" smtClean="0"/>
              <a:t>Paramedik sertifikasyon için listelenen eyalet ve ulusal yeterliliklerle tanışma</a:t>
            </a:r>
          </a:p>
          <a:p>
            <a:pPr algn="l"/>
            <a:endParaRPr lang="tr-TR" smtClean="0"/>
          </a:p>
          <a:p>
            <a:pPr algn="l"/>
            <a:r>
              <a:rPr lang="tr-TR" smtClean="0"/>
              <a:t>Hayat ve mülk kaybını azaltmak için gerekli yangın söndürme becerilerini uygulama</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1 Başlık"/>
          <p:cNvSpPr>
            <a:spLocks noGrp="1"/>
          </p:cNvSpPr>
          <p:nvPr>
            <p:ph type="title"/>
          </p:nvPr>
        </p:nvSpPr>
        <p:spPr>
          <a:xfrm>
            <a:off x="1042988" y="260350"/>
            <a:ext cx="7362825" cy="868363"/>
          </a:xfrm>
        </p:spPr>
        <p:txBody>
          <a:bodyPr/>
          <a:lstStyle/>
          <a:p>
            <a:pPr algn="ctr"/>
            <a:r>
              <a:rPr lang="tr-TR" smtClean="0"/>
              <a:t>Yangınla Mücadele Eğitimi</a:t>
            </a:r>
          </a:p>
        </p:txBody>
      </p:sp>
      <p:sp>
        <p:nvSpPr>
          <p:cNvPr id="79874" name="2 İçerik Yer Tutucusu"/>
          <p:cNvSpPr>
            <a:spLocks noGrp="1"/>
          </p:cNvSpPr>
          <p:nvPr>
            <p:ph idx="1"/>
          </p:nvPr>
        </p:nvSpPr>
        <p:spPr bwMode="auto"/>
        <p:txBody>
          <a:bodyPr wrap="square" numCol="1" anchor="t" anchorCtr="0" compatLnSpc="1">
            <a:prstTxWarp prst="textNoShape">
              <a:avLst/>
            </a:prstTxWarp>
          </a:bodyPr>
          <a:lstStyle/>
          <a:p>
            <a:r>
              <a:rPr lang="tr-TR" smtClean="0"/>
              <a:t>Potansiyel bir yangın tıbbi görevlisi olarak eğitiminiz, genellikle teknik veya toplum kolejlerinde kazanılan acil tıbbi teknisyen ve itfaiyeci eğitimini bir araya getirir. Kurslar arasında yangınla mücadele ilkeleri ve ekipman yönetimi bulunmaktadır; paramedik tıbbi sınıflar; fizyolojisi; Psikoloji; ve sosyoloji. Çalışmalarınızın süresi, takip ettiğiniz derecenin türüne bağlıdır. İtfaiyeci olarak önlisans derecesi iki yıllık bir çalışma gerektirirken, itfaiyeci olarak sanata başvuran bir bilim lisansının tamamlanması dört yıla kadar sürer. Mezunlar, EMT ve itfaiyeci lisans sınavlarına hazır olan bu programlardan ortaya çıkarlar.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3 Metin Yer Tutucusu"/>
          <p:cNvSpPr>
            <a:spLocks noGrp="1"/>
          </p:cNvSpPr>
          <p:nvPr>
            <p:ph type="body" sz="half" idx="2"/>
          </p:nvPr>
        </p:nvSpPr>
        <p:spPr bwMode="auto">
          <a:xfrm>
            <a:off x="827088" y="2997200"/>
            <a:ext cx="4419600" cy="571500"/>
          </a:xfrm>
        </p:spPr>
        <p:txBody>
          <a:bodyPr wrap="square" numCol="1" anchor="t" anchorCtr="0" compatLnSpc="1">
            <a:prstTxWarp prst="textNoShape">
              <a:avLst/>
            </a:prstTxWarp>
          </a:bodyPr>
          <a:lstStyle/>
          <a:p>
            <a:r>
              <a:rPr lang="tr-TR" sz="3200" b="1" smtClean="0">
                <a:solidFill>
                  <a:srgbClr val="002060"/>
                </a:solidFill>
              </a:rPr>
              <a:t>FİREMEDİC</a:t>
            </a:r>
          </a:p>
        </p:txBody>
      </p:sp>
      <p:sp>
        <p:nvSpPr>
          <p:cNvPr id="2" name="Resim Yer Tutucusu 1"/>
          <p:cNvSpPr>
            <a:spLocks noGrp="1"/>
          </p:cNvSpPr>
          <p:nvPr>
            <p:ph type="pic" idx="1"/>
          </p:nvPr>
        </p:nvSpPr>
        <p:spPr/>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1 Başlık"/>
          <p:cNvSpPr>
            <a:spLocks noGrp="1"/>
          </p:cNvSpPr>
          <p:nvPr>
            <p:ph type="title"/>
          </p:nvPr>
        </p:nvSpPr>
        <p:spPr/>
        <p:txBody>
          <a:bodyPr/>
          <a:lstStyle/>
          <a:p>
            <a:r>
              <a:rPr lang="tr-TR" smtClean="0"/>
              <a:t>Lisanslar ve Sertifikalar</a:t>
            </a:r>
          </a:p>
        </p:txBody>
      </p:sp>
      <p:sp>
        <p:nvSpPr>
          <p:cNvPr id="81922" name="2 İçerik Yer Tutucusu"/>
          <p:cNvSpPr>
            <a:spLocks noGrp="1"/>
          </p:cNvSpPr>
          <p:nvPr>
            <p:ph idx="1"/>
          </p:nvPr>
        </p:nvSpPr>
        <p:spPr bwMode="auto"/>
        <p:txBody>
          <a:bodyPr wrap="square" numCol="1" anchor="t" anchorCtr="0" compatLnSpc="1">
            <a:prstTxWarp prst="textNoShape">
              <a:avLst/>
            </a:prstTxWarp>
          </a:bodyPr>
          <a:lstStyle/>
          <a:p>
            <a:r>
              <a:rPr lang="tr-TR" smtClean="0"/>
              <a:t>Onaylanan bir okuldan dersler tamamladıktan sonra, tüm yangın profesyonelleri, ruhsatlandırılması için Ulusal Acil Tıp Teknisyenliği Kayıt Defteri sınavını geçmelidir. Bazı işverenler, yangın uzmanlarının EMT-temel sertifikadan ziyade EMT-paramedik sertifikasyonunu tamamlamasını ister. Bir acil yardımcısı olarak belgelendirilmesi, daha gelişmiş acil tıbbi becerileri ve eğitimi gösterir. Bazı eyaletler, itfaiyeci olarak çalışmak ve itfaiye arabası kullanabilmek için ek belgelendirme talep etmektedir. Çeşitli sertifikalar, bir itfaiyeci olarak uzmanlık seviyenizi ve genişletilmiş bir rol için hazır olduğunuzu belirtir.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1 Başlık"/>
          <p:cNvSpPr>
            <a:spLocks noGrp="1"/>
          </p:cNvSpPr>
          <p:nvPr>
            <p:ph type="title"/>
          </p:nvPr>
        </p:nvSpPr>
        <p:spPr/>
        <p:txBody>
          <a:bodyPr/>
          <a:lstStyle/>
          <a:p>
            <a:r>
              <a:rPr lang="tr-TR" smtClean="0"/>
              <a:t>Yangınla Mücadele Sorumlulukları</a:t>
            </a:r>
            <a:br>
              <a:rPr lang="tr-TR" smtClean="0"/>
            </a:br>
            <a:endParaRPr lang="tr-TR" smtClean="0"/>
          </a:p>
        </p:txBody>
      </p:sp>
      <p:sp>
        <p:nvSpPr>
          <p:cNvPr id="82946" name="2 İçerik Yer Tutucusu"/>
          <p:cNvSpPr>
            <a:spLocks noGrp="1"/>
          </p:cNvSpPr>
          <p:nvPr>
            <p:ph idx="1"/>
          </p:nvPr>
        </p:nvSpPr>
        <p:spPr bwMode="auto"/>
        <p:txBody>
          <a:bodyPr wrap="square" numCol="1" anchor="t" anchorCtr="0" compatLnSpc="1">
            <a:prstTxWarp prst="textNoShape">
              <a:avLst/>
            </a:prstTxWarp>
          </a:bodyPr>
          <a:lstStyle/>
          <a:p>
            <a:r>
              <a:rPr lang="tr-TR" smtClean="0"/>
              <a:t>Yangın acil durumlarına müdahale ederken, bir yangın tıbbi yardımcısı su pompaları çalıştırabilir, firetrucks tahrik edebilir, hortumları manipüle edebilir ve diğer yangın söndürme donanımını kullanabilir. Tıbbi aciller sırasında teşhis yaralanmaları sağlayabilir ve hastaları tedavi edebilirsiniz. Bir diğer önemli görevi, yangın söndürme ve sağlık gereçleri teftişini ve bakımını yapmak; Topluluğunuzda yangın denetimlerini gerçekleştirmek; ve yangın tatbikatları gibi acil durumlara hazırlık eğitimine katılmak.</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1 Başlık"/>
          <p:cNvSpPr>
            <a:spLocks noGrp="1"/>
          </p:cNvSpPr>
          <p:nvPr>
            <p:ph type="title"/>
          </p:nvPr>
        </p:nvSpPr>
        <p:spPr/>
        <p:txBody>
          <a:bodyPr/>
          <a:lstStyle/>
          <a:p>
            <a:r>
              <a:rPr lang="tr-TR" smtClean="0"/>
              <a:t>İş Görünümü ve Fırsatları</a:t>
            </a:r>
          </a:p>
        </p:txBody>
      </p:sp>
      <p:sp>
        <p:nvSpPr>
          <p:cNvPr id="83970" name="2 İçerik Yer Tutucusu"/>
          <p:cNvSpPr>
            <a:spLocks noGrp="1"/>
          </p:cNvSpPr>
          <p:nvPr>
            <p:ph idx="1"/>
          </p:nvPr>
        </p:nvSpPr>
        <p:spPr bwMode="auto"/>
        <p:txBody>
          <a:bodyPr wrap="square" numCol="1" anchor="t" anchorCtr="0" compatLnSpc="1">
            <a:prstTxWarp prst="textNoShape">
              <a:avLst/>
            </a:prstTxWarp>
          </a:bodyPr>
          <a:lstStyle/>
          <a:p>
            <a:r>
              <a:rPr lang="tr-TR" smtClean="0"/>
              <a:t>Gelişmiş tıbbi eğitimi ve sorumlulukları nedeniyle, yangın uzmanları yangın ekiplerini destekleme konusunda uzmanlaşmış sağlık personeli olarak düşünülür. ABD Çalışma İstatistikleri Bürosu, tüm meslekler için öngörülen yüzde 11'lik artışın ötesinde, EMT'lerin ve sağlık görevlilerinin istihdam edilmesini 2012'den 2022'ye yüzde 23 artıracağını öngörüyor. Yangın medikal eğitimi, endüstriyel acil durum müdahale ekiplerinde veya özel itfaiyeci ve tıbbi cihaz satışlarında istihdam yaratabilir. Deneyim ve ek eğitim, bir paramedik amir, yangın kaptanı ve artan ücret ve sorumlulukla diğer roller gibi tanıtıma neden olabilir.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1 Başlık"/>
          <p:cNvSpPr>
            <a:spLocks noGrp="1"/>
          </p:cNvSpPr>
          <p:nvPr>
            <p:ph type="title"/>
          </p:nvPr>
        </p:nvSpPr>
        <p:spPr/>
        <p:txBody>
          <a:bodyPr/>
          <a:lstStyle/>
          <a:p>
            <a:r>
              <a:rPr lang="tr-TR" smtClean="0"/>
              <a:t>Bazı Dönem Dersleri</a:t>
            </a:r>
          </a:p>
        </p:txBody>
      </p:sp>
      <p:sp>
        <p:nvSpPr>
          <p:cNvPr id="84994" name="2 İçerik Yer Tutucusu"/>
          <p:cNvSpPr>
            <a:spLocks noGrp="1"/>
          </p:cNvSpPr>
          <p:nvPr>
            <p:ph idx="1"/>
          </p:nvPr>
        </p:nvSpPr>
        <p:spPr bwMode="auto"/>
        <p:txBody>
          <a:bodyPr wrap="square" numCol="1" anchor="t" anchorCtr="0" compatLnSpc="1">
            <a:prstTxWarp prst="textNoShape">
              <a:avLst/>
            </a:prstTxWarp>
          </a:bodyPr>
          <a:lstStyle/>
          <a:p>
            <a:r>
              <a:rPr lang="tr-TR" smtClean="0"/>
              <a:t>EMS Temelleri</a:t>
            </a:r>
          </a:p>
          <a:p>
            <a:r>
              <a:rPr lang="tr-TR" smtClean="0"/>
              <a:t>Paramedik Tıbbi İlkeleri</a:t>
            </a:r>
          </a:p>
          <a:p>
            <a:r>
              <a:rPr lang="tr-TR" smtClean="0"/>
              <a:t>Hasta Değerlendirme İlkeleri</a:t>
            </a:r>
          </a:p>
          <a:p>
            <a:r>
              <a:rPr lang="tr-TR" smtClean="0"/>
              <a:t>Hastane Öncesi Farmakoloji</a:t>
            </a:r>
          </a:p>
          <a:p>
            <a:r>
              <a:rPr lang="tr-TR" smtClean="0"/>
              <a:t>Paramedik Solunum Yönetimi</a:t>
            </a:r>
          </a:p>
          <a:p>
            <a:r>
              <a:rPr lang="tr-TR" smtClean="0"/>
              <a:t>Paramedik Kardiyoloji</a:t>
            </a:r>
          </a:p>
          <a:p>
            <a:pPr>
              <a:buFont typeface="Arial" charset="0"/>
              <a:buNone/>
            </a:pPr>
            <a:endParaRPr lang="tr-TR"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1 Başlık"/>
          <p:cNvSpPr>
            <a:spLocks noGrp="1"/>
          </p:cNvSpPr>
          <p:nvPr>
            <p:ph type="title"/>
          </p:nvPr>
        </p:nvSpPr>
        <p:spPr/>
        <p:txBody>
          <a:bodyPr/>
          <a:lstStyle/>
          <a:p>
            <a:r>
              <a:rPr lang="tr-TR" smtClean="0"/>
              <a:t>Bazı Dönem Dersleri</a:t>
            </a:r>
          </a:p>
        </p:txBody>
      </p:sp>
      <p:sp>
        <p:nvSpPr>
          <p:cNvPr id="86018" name="2 İçerik Yer Tutucusu"/>
          <p:cNvSpPr>
            <a:spLocks noGrp="1"/>
          </p:cNvSpPr>
          <p:nvPr>
            <p:ph idx="1"/>
          </p:nvPr>
        </p:nvSpPr>
        <p:spPr bwMode="auto"/>
        <p:txBody>
          <a:bodyPr wrap="square" numCol="1" anchor="t" anchorCtr="0" compatLnSpc="1">
            <a:prstTxWarp prst="textNoShape">
              <a:avLst/>
            </a:prstTxWarp>
          </a:bodyPr>
          <a:lstStyle/>
          <a:p>
            <a:r>
              <a:rPr lang="tr-TR" smtClean="0"/>
              <a:t>İnşaat Yapı</a:t>
            </a:r>
          </a:p>
          <a:p>
            <a:r>
              <a:rPr lang="tr-TR" smtClean="0"/>
              <a:t>Oral/Kişilerarası İletişim</a:t>
            </a:r>
          </a:p>
          <a:p>
            <a:r>
              <a:rPr lang="tr-TR" smtClean="0"/>
              <a:t>Yangın Davranışı ve Yanma</a:t>
            </a:r>
          </a:p>
          <a:p>
            <a:r>
              <a:rPr lang="tr-TR" smtClean="0"/>
              <a:t>Intro için Psikoloji</a:t>
            </a:r>
          </a:p>
          <a:p>
            <a:r>
              <a:rPr lang="tr-TR" smtClean="0"/>
              <a:t>Eleştirel Ve Yaratıcı Düşünme</a:t>
            </a:r>
          </a:p>
          <a:p>
            <a:endParaRPr lang="tr-TR"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2400" y="228600"/>
            <a:ext cx="8839200" cy="5613400"/>
          </a:xfrm>
          <a:prstGeom prst="rect">
            <a:avLst/>
          </a:prstGeom>
        </p:spPr>
        <p:txBody>
          <a:bodyPr lIns="0" tIns="12065" rIns="0" bIns="0">
            <a:spAutoFit/>
          </a:bodyPr>
          <a:lstStyle/>
          <a:p>
            <a:pPr marL="12700" indent="17463">
              <a:spcBef>
                <a:spcPts val="100"/>
              </a:spcBef>
              <a:buFontTx/>
              <a:buAutoNum type="arabicParenR" startAt="4"/>
              <a:tabLst>
                <a:tab pos="400050" algn="l"/>
              </a:tabLst>
            </a:pPr>
            <a:r>
              <a:rPr lang="tr-TR" sz="2800">
                <a:latin typeface="Calibri" pitchFamily="34" charset="0"/>
                <a:cs typeface="Calibri" pitchFamily="34" charset="0"/>
              </a:rPr>
              <a:t>Hastanın/kazazedenin sorununu olay yerini</a:t>
            </a:r>
          </a:p>
          <a:p>
            <a:pPr marL="12700" indent="17463">
              <a:tabLst>
                <a:tab pos="400050" algn="l"/>
              </a:tabLst>
            </a:pPr>
            <a:r>
              <a:rPr lang="tr-TR" sz="2800">
                <a:latin typeface="Calibri" pitchFamily="34" charset="0"/>
                <a:cs typeface="Calibri" pitchFamily="34" charset="0"/>
              </a:rPr>
              <a:t>inceleyerek, çevresinde bulunan kişilerden bilgi  alarak ve hastayı muayene ederek belirlemek,</a:t>
            </a:r>
          </a:p>
          <a:p>
            <a:pPr marL="12700" indent="17463">
              <a:spcBef>
                <a:spcPts val="13"/>
              </a:spcBef>
              <a:tabLst>
                <a:tab pos="400050" algn="l"/>
              </a:tabLst>
            </a:pPr>
            <a:endParaRPr lang="tr-TR" sz="3500">
              <a:latin typeface="Times New Roman" pitchFamily="18" charset="0"/>
              <a:cs typeface="Times New Roman" pitchFamily="18" charset="0"/>
            </a:endParaRPr>
          </a:p>
          <a:p>
            <a:pPr marL="12700" indent="17463">
              <a:spcBef>
                <a:spcPts val="13"/>
              </a:spcBef>
              <a:tabLst>
                <a:tab pos="400050" algn="l"/>
              </a:tabLst>
            </a:pPr>
            <a:endParaRPr lang="tr-TR" sz="3500">
              <a:latin typeface="Times New Roman" pitchFamily="18" charset="0"/>
              <a:cs typeface="Times New Roman" pitchFamily="18" charset="0"/>
            </a:endParaRPr>
          </a:p>
          <a:p>
            <a:pPr marL="12700" indent="17463">
              <a:buFontTx/>
              <a:buAutoNum type="arabicParenR" startAt="5"/>
              <a:tabLst>
                <a:tab pos="400050" algn="l"/>
              </a:tabLst>
            </a:pPr>
            <a:r>
              <a:rPr lang="tr-TR" sz="2800">
                <a:latin typeface="Calibri" pitchFamily="34" charset="0"/>
                <a:cs typeface="Calibri" pitchFamily="34" charset="0"/>
              </a:rPr>
              <a:t>Çok sayıda hastanın/kazazedenin bulunduğu acil  durumlarda triaj yapmak (öncelikleri belirlemek),</a:t>
            </a:r>
          </a:p>
          <a:p>
            <a:pPr marL="12700" indent="17463">
              <a:spcBef>
                <a:spcPts val="13"/>
              </a:spcBef>
              <a:buFont typeface="Calibri" pitchFamily="34" charset="0"/>
              <a:buAutoNum type="arabicParenR" startAt="5"/>
              <a:tabLst>
                <a:tab pos="400050" algn="l"/>
              </a:tabLst>
            </a:pPr>
            <a:endParaRPr lang="tr-TR" sz="3500">
              <a:latin typeface="Times New Roman" pitchFamily="18" charset="0"/>
              <a:cs typeface="Times New Roman" pitchFamily="18" charset="0"/>
            </a:endParaRPr>
          </a:p>
          <a:p>
            <a:pPr marL="12700" indent="17463">
              <a:spcBef>
                <a:spcPts val="13"/>
              </a:spcBef>
              <a:buFont typeface="Calibri" pitchFamily="34" charset="0"/>
              <a:buAutoNum type="arabicParenR" startAt="5"/>
              <a:tabLst>
                <a:tab pos="400050" algn="l"/>
              </a:tabLst>
            </a:pPr>
            <a:endParaRPr lang="tr-TR" sz="3500">
              <a:latin typeface="Times New Roman" pitchFamily="18" charset="0"/>
              <a:cs typeface="Times New Roman" pitchFamily="18" charset="0"/>
            </a:endParaRPr>
          </a:p>
          <a:p>
            <a:pPr marL="12700" indent="17463">
              <a:buFontTx/>
              <a:buAutoNum type="arabicParenR" startAt="5"/>
              <a:tabLst>
                <a:tab pos="400050" algn="l"/>
              </a:tabLst>
            </a:pPr>
            <a:r>
              <a:rPr lang="tr-TR" sz="2800">
                <a:latin typeface="Calibri" pitchFamily="34" charset="0"/>
                <a:cs typeface="Calibri" pitchFamily="34" charset="0"/>
              </a:rPr>
              <a:t>Hastanın/kazazedenin , akrabalarının ve</a:t>
            </a:r>
          </a:p>
          <a:p>
            <a:pPr marL="12700" indent="17463">
              <a:tabLst>
                <a:tab pos="400050" algn="l"/>
              </a:tabLst>
            </a:pPr>
            <a:r>
              <a:rPr lang="tr-TR" sz="2800">
                <a:latin typeface="Calibri" pitchFamily="34" charset="0"/>
                <a:cs typeface="Calibri" pitchFamily="34" charset="0"/>
              </a:rPr>
              <a:t>çevresindeki kişilerin güvenini kazanarak, tedavinin  bir parçası olan psikolojik destek sağlamak,</a:t>
            </a:r>
          </a:p>
        </p:txBody>
      </p:sp>
      <p:pic>
        <p:nvPicPr>
          <p:cNvPr id="21506" name="Resim 2"/>
          <p:cNvPicPr>
            <a:picLocks noChangeAspect="1"/>
          </p:cNvPicPr>
          <p:nvPr/>
        </p:nvPicPr>
        <p:blipFill>
          <a:blip r:embed="rId2"/>
          <a:srcRect/>
          <a:stretch>
            <a:fillRect/>
          </a:stretch>
        </p:blipFill>
        <p:spPr bwMode="auto">
          <a:xfrm>
            <a:off x="6400800" y="3505200"/>
            <a:ext cx="2409825"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600" y="304800"/>
            <a:ext cx="8610600" cy="5864225"/>
          </a:xfrm>
          <a:prstGeom prst="rect">
            <a:avLst/>
          </a:prstGeom>
        </p:spPr>
        <p:txBody>
          <a:bodyPr lIns="0" tIns="53975" rIns="0" bIns="0">
            <a:spAutoFit/>
          </a:bodyPr>
          <a:lstStyle/>
          <a:p>
            <a:pPr marL="12700" indent="17463">
              <a:lnSpc>
                <a:spcPct val="90000"/>
              </a:lnSpc>
              <a:spcBef>
                <a:spcPts val="425"/>
              </a:spcBef>
              <a:buFontTx/>
              <a:buAutoNum type="arabicParenR" startAt="7"/>
              <a:tabLst>
                <a:tab pos="384175" algn="l"/>
              </a:tabLst>
            </a:pPr>
            <a:r>
              <a:rPr lang="tr-TR" sz="2700">
                <a:latin typeface="Calibri" pitchFamily="34" charset="0"/>
                <a:cs typeface="Calibri" pitchFamily="34" charset="0"/>
              </a:rPr>
              <a:t>Temel Yaşam Desteği sağlamak; hasta/kazazede  yeterince soluk alamıyorsa veya şok gelişmişse, acil  bakım desteği ile hastanın/kazazedenin durumunu  korumasını, solunumu durmuşsa ve/ veya kalbi  çalışmıyorsa yeniden çalışmasını sağlamak  (Kardiopulmoner resüsitasyon-CPR yapmak),</a:t>
            </a:r>
          </a:p>
          <a:p>
            <a:pPr marL="12700" indent="17463">
              <a:spcBef>
                <a:spcPts val="38"/>
              </a:spcBef>
              <a:buFont typeface="Calibri" pitchFamily="34" charset="0"/>
              <a:buAutoNum type="arabicParenR" startAt="7"/>
              <a:tabLst>
                <a:tab pos="384175" algn="l"/>
              </a:tabLst>
            </a:pPr>
            <a:endParaRPr lang="tr-TR" sz="3100">
              <a:latin typeface="Times New Roman" pitchFamily="18" charset="0"/>
              <a:cs typeface="Times New Roman" pitchFamily="18" charset="0"/>
            </a:endParaRPr>
          </a:p>
          <a:p>
            <a:pPr marL="12700" indent="17463">
              <a:spcBef>
                <a:spcPts val="38"/>
              </a:spcBef>
              <a:buFont typeface="Calibri" pitchFamily="34" charset="0"/>
              <a:buAutoNum type="arabicParenR" startAt="7"/>
              <a:tabLst>
                <a:tab pos="384175" algn="l"/>
              </a:tabLst>
            </a:pPr>
            <a:endParaRPr lang="tr-TR" sz="3100">
              <a:latin typeface="Times New Roman" pitchFamily="18" charset="0"/>
              <a:cs typeface="Times New Roman" pitchFamily="18" charset="0"/>
            </a:endParaRPr>
          </a:p>
          <a:p>
            <a:pPr marL="12700" indent="17463">
              <a:lnSpc>
                <a:spcPts val="2925"/>
              </a:lnSpc>
              <a:buFontTx/>
              <a:buAutoNum type="arabicParenR" startAt="7"/>
              <a:tabLst>
                <a:tab pos="384175" algn="l"/>
              </a:tabLst>
            </a:pPr>
            <a:r>
              <a:rPr lang="tr-TR" sz="2700">
                <a:latin typeface="Calibri" pitchFamily="34" charset="0"/>
                <a:cs typeface="Calibri" pitchFamily="34" charset="0"/>
              </a:rPr>
              <a:t>İleri Yaşam Desteği sağlamak; hastanın/kazazedenin  elektrokardiyografisini (EKG) çekmek, ritmini</a:t>
            </a:r>
          </a:p>
          <a:p>
            <a:pPr marL="12700" indent="17463">
              <a:lnSpc>
                <a:spcPts val="2713"/>
              </a:lnSpc>
              <a:tabLst>
                <a:tab pos="384175" algn="l"/>
              </a:tabLst>
            </a:pPr>
            <a:r>
              <a:rPr lang="tr-TR" sz="2700">
                <a:latin typeface="Calibri" pitchFamily="34" charset="0"/>
                <a:cs typeface="Calibri" pitchFamily="34" charset="0"/>
              </a:rPr>
              <a:t>değerlendirmek ve tedavi protokolleri ile belirlenmiş</a:t>
            </a:r>
          </a:p>
          <a:p>
            <a:pPr marL="12700" indent="17463">
              <a:lnSpc>
                <a:spcPct val="90000"/>
              </a:lnSpc>
              <a:spcBef>
                <a:spcPts val="163"/>
              </a:spcBef>
              <a:tabLst>
                <a:tab pos="384175" algn="l"/>
              </a:tabLst>
            </a:pPr>
            <a:r>
              <a:rPr lang="tr-TR" sz="2700">
                <a:latin typeface="Calibri" pitchFamily="34" charset="0"/>
                <a:cs typeface="Calibri" pitchFamily="34" charset="0"/>
              </a:rPr>
              <a:t>gerekli tıbbi tedaviyi uygulamak ve/veya defibrile  etmek, tedavi protokolleri haricinde bir sorunla  karşılaştığında tıbbi danışman ile iletişim kurarak istem  doğrultusunda tıbbi tedaviyi sürdürmek,</a:t>
            </a:r>
          </a:p>
        </p:txBody>
      </p:sp>
      <p:pic>
        <p:nvPicPr>
          <p:cNvPr id="22530" name="Resim 2"/>
          <p:cNvPicPr>
            <a:picLocks noChangeAspect="1"/>
          </p:cNvPicPr>
          <p:nvPr/>
        </p:nvPicPr>
        <p:blipFill>
          <a:blip r:embed="rId2"/>
          <a:srcRect/>
          <a:stretch>
            <a:fillRect/>
          </a:stretch>
        </p:blipFill>
        <p:spPr bwMode="auto">
          <a:xfrm>
            <a:off x="2552700" y="2246313"/>
            <a:ext cx="63627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2400" y="228600"/>
            <a:ext cx="8763000" cy="6557963"/>
          </a:xfrm>
          <a:prstGeom prst="rect">
            <a:avLst/>
          </a:prstGeom>
        </p:spPr>
        <p:txBody>
          <a:bodyPr lIns="0" tIns="48260" rIns="0" bIns="0">
            <a:spAutoFit/>
          </a:bodyPr>
          <a:lstStyle/>
          <a:p>
            <a:pPr marL="12700" indent="17463">
              <a:lnSpc>
                <a:spcPct val="90000"/>
              </a:lnSpc>
              <a:spcBef>
                <a:spcPts val="375"/>
              </a:spcBef>
              <a:buFontTx/>
              <a:buAutoNum type="arabicParenR" startAt="9"/>
              <a:tabLst>
                <a:tab pos="333375" algn="l"/>
              </a:tabLst>
            </a:pPr>
            <a:r>
              <a:rPr lang="tr-TR" sz="2300">
                <a:latin typeface="Calibri" pitchFamily="34" charset="0"/>
                <a:cs typeface="Calibri" pitchFamily="34" charset="0"/>
              </a:rPr>
              <a:t>Kaza sonrası kazazedeyi desteklemek ( immobilize etmek,  atellemek, hastanın hareketini önlemek için desteklerle  sabitlemek) sedye ile taşımak,</a:t>
            </a:r>
          </a:p>
          <a:p>
            <a:pPr marL="12700" indent="17463">
              <a:spcBef>
                <a:spcPts val="50"/>
              </a:spcBef>
              <a:buFont typeface="Calibri" pitchFamily="34" charset="0"/>
              <a:buAutoNum type="arabicParenR" startAt="9"/>
              <a:tabLst>
                <a:tab pos="333375" algn="l"/>
              </a:tabLst>
            </a:pPr>
            <a:endParaRPr lang="tr-TR" sz="2600">
              <a:latin typeface="Times New Roman" pitchFamily="18" charset="0"/>
              <a:cs typeface="Times New Roman" pitchFamily="18" charset="0"/>
            </a:endParaRPr>
          </a:p>
          <a:p>
            <a:pPr marL="12700" indent="17463">
              <a:spcBef>
                <a:spcPts val="50"/>
              </a:spcBef>
              <a:buFont typeface="Calibri" pitchFamily="34" charset="0"/>
              <a:buAutoNum type="arabicParenR" startAt="9"/>
              <a:tabLst>
                <a:tab pos="333375" algn="l"/>
              </a:tabLst>
            </a:pPr>
            <a:endParaRPr lang="tr-TR" sz="2600">
              <a:latin typeface="Times New Roman" pitchFamily="18" charset="0"/>
              <a:cs typeface="Times New Roman" pitchFamily="18" charset="0"/>
            </a:endParaRPr>
          </a:p>
          <a:p>
            <a:pPr marL="12700" indent="17463" algn="just">
              <a:lnSpc>
                <a:spcPct val="90000"/>
              </a:lnSpc>
              <a:buFontTx/>
              <a:buAutoNum type="arabicParenR" startAt="9"/>
              <a:tabLst>
                <a:tab pos="333375" algn="l"/>
              </a:tabLst>
            </a:pPr>
            <a:r>
              <a:rPr lang="tr-TR" sz="2300">
                <a:latin typeface="Calibri" pitchFamily="34" charset="0"/>
                <a:cs typeface="Calibri" pitchFamily="34" charset="0"/>
              </a:rPr>
              <a:t>Gereksinim durumunda sırt tahtası (back board), travma  yeleği (K.E.D.), boyunluk (cervikal collar), traksiyon ateli, sert  destek (atel), havalı destek, vakumlu destek vb. malzemeleri  amacına uygun ve doğru yöntemle uygulamak,</a:t>
            </a:r>
          </a:p>
          <a:p>
            <a:pPr marL="12700" indent="17463">
              <a:buFont typeface="Calibri" pitchFamily="34" charset="0"/>
              <a:buAutoNum type="arabicParenR" startAt="9"/>
              <a:tabLst>
                <a:tab pos="333375" algn="l"/>
              </a:tabLst>
            </a:pPr>
            <a:endParaRPr lang="tr-TR" sz="2400">
              <a:latin typeface="Times New Roman" pitchFamily="18" charset="0"/>
              <a:cs typeface="Times New Roman" pitchFamily="18" charset="0"/>
            </a:endParaRPr>
          </a:p>
          <a:p>
            <a:pPr marL="12700" indent="17463">
              <a:buFont typeface="Calibri" pitchFamily="34" charset="0"/>
              <a:buAutoNum type="arabicParenR" startAt="9"/>
              <a:tabLst>
                <a:tab pos="333375" algn="l"/>
              </a:tabLst>
            </a:pPr>
            <a:endParaRPr lang="tr-TR" sz="2400">
              <a:latin typeface="Times New Roman" pitchFamily="18" charset="0"/>
              <a:cs typeface="Times New Roman" pitchFamily="18" charset="0"/>
            </a:endParaRPr>
          </a:p>
          <a:p>
            <a:pPr marL="12700" indent="17463">
              <a:lnSpc>
                <a:spcPts val="2625"/>
              </a:lnSpc>
              <a:buFontTx/>
              <a:buAutoNum type="arabicParenR" startAt="9"/>
              <a:tabLst>
                <a:tab pos="333375" algn="l"/>
              </a:tabLst>
            </a:pPr>
            <a:r>
              <a:rPr lang="tr-TR" sz="2300">
                <a:latin typeface="Calibri" pitchFamily="34" charset="0"/>
                <a:cs typeface="Calibri" pitchFamily="34" charset="0"/>
              </a:rPr>
              <a:t>Kazazedede kesik, yara, kırık, yanık ve iç-dış kanama varsa,</a:t>
            </a:r>
          </a:p>
          <a:p>
            <a:pPr marL="12700" indent="17463">
              <a:lnSpc>
                <a:spcPts val="2625"/>
              </a:lnSpc>
              <a:tabLst>
                <a:tab pos="333375" algn="l"/>
              </a:tabLst>
            </a:pPr>
            <a:r>
              <a:rPr lang="tr-TR" sz="2300">
                <a:latin typeface="Calibri" pitchFamily="34" charset="0"/>
                <a:cs typeface="Calibri" pitchFamily="34" charset="0"/>
              </a:rPr>
              <a:t>gerekli bakımı vermek,</a:t>
            </a:r>
          </a:p>
          <a:p>
            <a:pPr marL="12700" indent="17463">
              <a:spcBef>
                <a:spcPts val="50"/>
              </a:spcBef>
              <a:tabLst>
                <a:tab pos="333375" algn="l"/>
              </a:tabLst>
            </a:pPr>
            <a:endParaRPr lang="tr-TR" sz="2600">
              <a:latin typeface="Times New Roman" pitchFamily="18" charset="0"/>
              <a:cs typeface="Times New Roman" pitchFamily="18" charset="0"/>
            </a:endParaRPr>
          </a:p>
          <a:p>
            <a:pPr marL="12700" indent="17463">
              <a:spcBef>
                <a:spcPts val="50"/>
              </a:spcBef>
              <a:tabLst>
                <a:tab pos="333375" algn="l"/>
              </a:tabLst>
            </a:pPr>
            <a:endParaRPr lang="tr-TR" sz="2600">
              <a:latin typeface="Times New Roman" pitchFamily="18" charset="0"/>
              <a:cs typeface="Times New Roman" pitchFamily="18" charset="0"/>
            </a:endParaRPr>
          </a:p>
          <a:p>
            <a:pPr marL="12700" indent="17463">
              <a:lnSpc>
                <a:spcPct val="90000"/>
              </a:lnSpc>
              <a:buFontTx/>
              <a:buAutoNum type="arabicParenR" startAt="12"/>
              <a:tabLst>
                <a:tab pos="333375" algn="l"/>
              </a:tabLst>
            </a:pPr>
            <a:r>
              <a:rPr lang="tr-TR" sz="2300">
                <a:latin typeface="Calibri" pitchFamily="34" charset="0"/>
                <a:cs typeface="Calibri" pitchFamily="34" charset="0"/>
              </a:rPr>
              <a:t>Kalp krizi, felç, solunum yolu hastalıkları, epilepsi, diyabetik  koma, insülin şoku, doğum, zehirlenme, aşırı doz ilaç kullanımı,  aşırı sıcak ve soğuğa maruz kalma gibi sorunlar için çağrıldığında  gerekli acil bakımı vermek,</a:t>
            </a:r>
          </a:p>
        </p:txBody>
      </p:sp>
      <p:pic>
        <p:nvPicPr>
          <p:cNvPr id="23554" name="Resim 2"/>
          <p:cNvPicPr>
            <a:picLocks noChangeAspect="1"/>
          </p:cNvPicPr>
          <p:nvPr/>
        </p:nvPicPr>
        <p:blipFill>
          <a:blip r:embed="rId2"/>
          <a:srcRect/>
          <a:stretch>
            <a:fillRect/>
          </a:stretch>
        </p:blipFill>
        <p:spPr bwMode="auto">
          <a:xfrm>
            <a:off x="7558088" y="3508375"/>
            <a:ext cx="13716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6200" y="228600"/>
            <a:ext cx="8763000" cy="6399213"/>
          </a:xfrm>
          <a:prstGeom prst="rect">
            <a:avLst/>
          </a:prstGeom>
        </p:spPr>
        <p:txBody>
          <a:bodyPr lIns="0" tIns="12065" rIns="0" bIns="0">
            <a:spAutoFit/>
          </a:bodyPr>
          <a:lstStyle/>
          <a:p>
            <a:pPr marL="12700" indent="17463">
              <a:spcBef>
                <a:spcPts val="100"/>
              </a:spcBef>
              <a:buFontTx/>
              <a:buAutoNum type="arabicParenR" startAt="13"/>
              <a:tabLst>
                <a:tab pos="519113" algn="l"/>
              </a:tabLst>
            </a:pPr>
            <a:r>
              <a:rPr lang="tr-TR" sz="2500">
                <a:latin typeface="Calibri" pitchFamily="34" charset="0"/>
                <a:cs typeface="Calibri" pitchFamily="34" charset="0"/>
              </a:rPr>
              <a:t>Psikiyatrik hastalara gerekli bakımı vermek,</a:t>
            </a:r>
          </a:p>
          <a:p>
            <a:pPr marL="12700" indent="17463">
              <a:spcBef>
                <a:spcPts val="50"/>
              </a:spcBef>
              <a:buFont typeface="Calibri" pitchFamily="34" charset="0"/>
              <a:buAutoNum type="arabicParenR" startAt="13"/>
              <a:tabLst>
                <a:tab pos="519113" algn="l"/>
              </a:tabLst>
            </a:pPr>
            <a:endParaRPr lang="tr-TR" sz="2000">
              <a:latin typeface="Times New Roman" pitchFamily="18" charset="0"/>
              <a:cs typeface="Times New Roman" pitchFamily="18" charset="0"/>
            </a:endParaRPr>
          </a:p>
          <a:p>
            <a:pPr marL="12700" indent="17463">
              <a:spcBef>
                <a:spcPts val="50"/>
              </a:spcBef>
              <a:buFont typeface="Calibri" pitchFamily="34" charset="0"/>
              <a:buAutoNum type="arabicParenR" startAt="13"/>
              <a:tabLst>
                <a:tab pos="519113" algn="l"/>
              </a:tabLst>
            </a:pPr>
            <a:endParaRPr lang="tr-TR" sz="2000">
              <a:latin typeface="Times New Roman" pitchFamily="18" charset="0"/>
              <a:cs typeface="Times New Roman" pitchFamily="18" charset="0"/>
            </a:endParaRPr>
          </a:p>
          <a:p>
            <a:pPr marL="12700" indent="17463">
              <a:buFontTx/>
              <a:buAutoNum type="arabicParenR" startAt="13"/>
              <a:tabLst>
                <a:tab pos="519113" algn="l"/>
              </a:tabLst>
            </a:pPr>
            <a:r>
              <a:rPr lang="tr-TR" sz="2500">
                <a:latin typeface="Calibri" pitchFamily="34" charset="0"/>
                <a:cs typeface="Calibri" pitchFamily="34" charset="0"/>
              </a:rPr>
              <a:t>Entübasyon yapmak,</a:t>
            </a:r>
          </a:p>
          <a:p>
            <a:pPr marL="12700" indent="17463">
              <a:spcBef>
                <a:spcPts val="38"/>
              </a:spcBef>
              <a:buFont typeface="Calibri" pitchFamily="34" charset="0"/>
              <a:buAutoNum type="arabicParenR" startAt="13"/>
              <a:tabLst>
                <a:tab pos="519113" algn="l"/>
              </a:tabLst>
            </a:pPr>
            <a:endParaRPr lang="tr-TR" sz="2000">
              <a:latin typeface="Times New Roman" pitchFamily="18" charset="0"/>
              <a:cs typeface="Times New Roman" pitchFamily="18" charset="0"/>
            </a:endParaRPr>
          </a:p>
          <a:p>
            <a:pPr marL="12700" indent="17463">
              <a:spcBef>
                <a:spcPts val="38"/>
              </a:spcBef>
              <a:buFont typeface="Calibri" pitchFamily="34" charset="0"/>
              <a:buAutoNum type="arabicParenR" startAt="13"/>
              <a:tabLst>
                <a:tab pos="519113" algn="l"/>
              </a:tabLst>
            </a:pPr>
            <a:endParaRPr lang="tr-TR" sz="2000">
              <a:latin typeface="Times New Roman" pitchFamily="18" charset="0"/>
              <a:cs typeface="Times New Roman" pitchFamily="18" charset="0"/>
            </a:endParaRPr>
          </a:p>
          <a:p>
            <a:pPr marL="12700" indent="17463">
              <a:buFontTx/>
              <a:buAutoNum type="arabicParenR" startAt="13"/>
              <a:tabLst>
                <a:tab pos="519113" algn="l"/>
              </a:tabLst>
            </a:pPr>
            <a:r>
              <a:rPr lang="tr-TR" sz="2500">
                <a:latin typeface="Calibri" pitchFamily="34" charset="0"/>
                <a:cs typeface="Calibri" pitchFamily="34" charset="0"/>
              </a:rPr>
              <a:t>İntravenöz girişim yaparak, uygun sıvıyı başlamak,</a:t>
            </a:r>
          </a:p>
          <a:p>
            <a:pPr marL="12700" indent="17463">
              <a:spcBef>
                <a:spcPts val="50"/>
              </a:spcBef>
              <a:buFont typeface="Calibri" pitchFamily="34" charset="0"/>
              <a:buAutoNum type="arabicParenR" startAt="13"/>
              <a:tabLst>
                <a:tab pos="519113" algn="l"/>
              </a:tabLst>
            </a:pPr>
            <a:endParaRPr lang="tr-TR" sz="2000">
              <a:latin typeface="Times New Roman" pitchFamily="18" charset="0"/>
              <a:cs typeface="Times New Roman" pitchFamily="18" charset="0"/>
            </a:endParaRPr>
          </a:p>
          <a:p>
            <a:pPr marL="12700" indent="17463">
              <a:spcBef>
                <a:spcPts val="50"/>
              </a:spcBef>
              <a:buFont typeface="Calibri" pitchFamily="34" charset="0"/>
              <a:buAutoNum type="arabicParenR" startAt="13"/>
              <a:tabLst>
                <a:tab pos="519113" algn="l"/>
              </a:tabLst>
            </a:pPr>
            <a:endParaRPr lang="tr-TR" sz="2000">
              <a:latin typeface="Times New Roman" pitchFamily="18" charset="0"/>
              <a:cs typeface="Times New Roman" pitchFamily="18" charset="0"/>
            </a:endParaRPr>
          </a:p>
          <a:p>
            <a:pPr marL="12700" indent="17463">
              <a:lnSpc>
                <a:spcPts val="2700"/>
              </a:lnSpc>
              <a:buFontTx/>
              <a:buAutoNum type="arabicParenR" startAt="13"/>
              <a:tabLst>
                <a:tab pos="519113" algn="l"/>
              </a:tabLst>
            </a:pPr>
            <a:r>
              <a:rPr lang="tr-TR" sz="2500">
                <a:latin typeface="Calibri" pitchFamily="34" charset="0"/>
                <a:cs typeface="Calibri" pitchFamily="34" charset="0"/>
              </a:rPr>
              <a:t>Hastayı/kazazedeyi güvenli bir şekilde ambulansa</a:t>
            </a:r>
          </a:p>
          <a:p>
            <a:pPr marL="12700" indent="17463">
              <a:lnSpc>
                <a:spcPts val="2400"/>
              </a:lnSpc>
              <a:spcBef>
                <a:spcPts val="275"/>
              </a:spcBef>
              <a:tabLst>
                <a:tab pos="519113" algn="l"/>
              </a:tabLst>
            </a:pPr>
            <a:r>
              <a:rPr lang="tr-TR" sz="2500">
                <a:latin typeface="Calibri" pitchFamily="34" charset="0"/>
                <a:cs typeface="Calibri" pitchFamily="34" charset="0"/>
              </a:rPr>
              <a:t>yerleştirmek, yolda hastaya gereksindiği acil bakımı vermek,  hastayı sağlık kuruluşuna nakletmek ve bu arada acil servis  elemanları ile/ veya çağrı merkezi aracılığıyla haberleşmek,</a:t>
            </a:r>
          </a:p>
          <a:p>
            <a:pPr marL="12700" indent="17463">
              <a:spcBef>
                <a:spcPts val="25"/>
              </a:spcBef>
              <a:tabLst>
                <a:tab pos="519113" algn="l"/>
              </a:tabLst>
            </a:pPr>
            <a:endParaRPr lang="tr-TR" sz="2600">
              <a:latin typeface="Times New Roman" pitchFamily="18" charset="0"/>
              <a:cs typeface="Times New Roman" pitchFamily="18" charset="0"/>
            </a:endParaRPr>
          </a:p>
          <a:p>
            <a:pPr marL="12700" indent="17463">
              <a:spcBef>
                <a:spcPts val="25"/>
              </a:spcBef>
              <a:tabLst>
                <a:tab pos="519113" algn="l"/>
              </a:tabLst>
            </a:pPr>
            <a:endParaRPr lang="tr-TR" sz="2600">
              <a:latin typeface="Times New Roman" pitchFamily="18" charset="0"/>
              <a:cs typeface="Times New Roman" pitchFamily="18" charset="0"/>
            </a:endParaRPr>
          </a:p>
          <a:p>
            <a:pPr marL="12700" indent="17463">
              <a:lnSpc>
                <a:spcPct val="80000"/>
              </a:lnSpc>
              <a:buFontTx/>
              <a:buAutoNum type="arabicParenR" startAt="17"/>
              <a:tabLst>
                <a:tab pos="519113" algn="l"/>
              </a:tabLst>
            </a:pPr>
            <a:r>
              <a:rPr lang="tr-TR" sz="2500">
                <a:latin typeface="Calibri" pitchFamily="34" charset="0"/>
                <a:cs typeface="Calibri" pitchFamily="34" charset="0"/>
              </a:rPr>
              <a:t>Hastanın/kazazedenin götürüldüğü hastanenin acil  servis elemanlarına hastayı/kazazedeyi teslim etmek, bilgi  ve rapor vermek; gerektiğinde acil serviste acil bakım  konusunda yardımcı olmak,</a:t>
            </a:r>
          </a:p>
        </p:txBody>
      </p:sp>
      <p:pic>
        <p:nvPicPr>
          <p:cNvPr id="24578" name="Resim 2"/>
          <p:cNvPicPr>
            <a:picLocks noChangeAspect="1"/>
          </p:cNvPicPr>
          <p:nvPr/>
        </p:nvPicPr>
        <p:blipFill>
          <a:blip r:embed="rId2"/>
          <a:srcRect/>
          <a:stretch>
            <a:fillRect/>
          </a:stretch>
        </p:blipFill>
        <p:spPr bwMode="auto">
          <a:xfrm>
            <a:off x="6096000" y="381000"/>
            <a:ext cx="27432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191</TotalTime>
  <Words>2859</Words>
  <Application>Microsoft Office PowerPoint</Application>
  <PresentationFormat>Ekran Gösterisi (4:3)</PresentationFormat>
  <Paragraphs>316</Paragraphs>
  <Slides>59</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59</vt:i4>
      </vt:variant>
    </vt:vector>
  </HeadingPairs>
  <TitlesOfParts>
    <vt:vector size="65" baseType="lpstr">
      <vt:lpstr>Arial</vt:lpstr>
      <vt:lpstr>Calibri</vt:lpstr>
      <vt:lpstr>Calibri Light</vt:lpstr>
      <vt:lpstr>Times New Roman</vt:lpstr>
      <vt:lpstr>Wingdings</vt:lpstr>
      <vt:lpstr>Office Teması</vt:lpstr>
      <vt:lpstr>PowerPoint Sunusu</vt:lpstr>
      <vt:lpstr>Paramedik nedir ?</vt:lpstr>
      <vt:lpstr>Acil Tıp Hizmetlerinde, yaşam zincirinin anahtarı olarak tanımlanan ve Hastane Öncesi Acil Bakımın önemli bir parçasını oluşturan; genellikle kritik durumdaki hastaya ya da yaralıya ilk anda müdahale eden sağlık profesyonelidir.  </vt:lpstr>
      <vt:lpstr>PARAMEDİĞİN GÖREV YETKİ  VE SORUMLULUKLARI </vt:lpstr>
      <vt:lpstr>PowerPoint Sunusu</vt:lpstr>
      <vt:lpstr>PowerPoint Sunusu</vt:lpstr>
      <vt:lpstr>PowerPoint Sunusu</vt:lpstr>
      <vt:lpstr>PowerPoint Sunusu</vt:lpstr>
      <vt:lpstr>PowerPoint Sunusu</vt:lpstr>
      <vt:lpstr>PowerPoint Sunusu</vt:lpstr>
      <vt:lpstr>PowerPoint Sunusu</vt:lpstr>
      <vt:lpstr>PowerPoint Sunusu</vt:lpstr>
      <vt:lpstr>Çağrı Haberi Alındığında</vt:lpstr>
      <vt:lpstr>PowerPoint Sunusu</vt:lpstr>
      <vt:lpstr>TIBBİ DURUMU DEĞERLENDİRME</vt:lpstr>
      <vt:lpstr>PowerPoint Sunusu</vt:lpstr>
      <vt:lpstr>HASTAYI KURTARMA VE HASTANEYE NAKİL İÇİN  HAZIRLAMA</vt:lpstr>
      <vt:lpstr>PowerPoint Sunusu</vt:lpstr>
      <vt:lpstr>PARAMEDİKLERİN HUKUKİ VE CEZAİ SORUMLULUĞU</vt:lpstr>
      <vt:lpstr>HUKUKİ SORUMLULUKLAR</vt:lpstr>
      <vt:lpstr>PowerPoint Sunusu</vt:lpstr>
      <vt:lpstr>PowerPoint Sunusu</vt:lpstr>
      <vt:lpstr>PowerPoint Sunusu</vt:lpstr>
      <vt:lpstr>PowerPoint Sunusu</vt:lpstr>
      <vt:lpstr>CEZA SORUMLULUĞU</vt:lpstr>
      <vt:lpstr>PowerPoint Sunusu</vt:lpstr>
      <vt:lpstr>PowerPoint Sunusu</vt:lpstr>
      <vt:lpstr>SONUÇ OLARAK </vt:lpstr>
      <vt:lpstr>PowerPoint Sunusu</vt:lpstr>
      <vt:lpstr>PowerPoint Sunusu</vt:lpstr>
      <vt:lpstr>PowerPoint Sunusu</vt:lpstr>
      <vt:lpstr>Kanada’da Paramediklerin Yetki Ve Sorumlulukları</vt:lpstr>
      <vt:lpstr>Kanada’da Paramedikler Eğitimlerine göre 4 kısımda rütbelendirilir.</vt:lpstr>
      <vt:lpstr>Primary Care Paramedic - PCP (Level 1)</vt:lpstr>
      <vt:lpstr>PowerPoint Sunusu</vt:lpstr>
      <vt:lpstr>PowerPoint Sunusu</vt:lpstr>
      <vt:lpstr>PowerPoint Sunusu</vt:lpstr>
      <vt:lpstr>Kanada’da PCP’lerin ilaç yetkileri</vt:lpstr>
      <vt:lpstr>Toronto (Level 2) </vt:lpstr>
      <vt:lpstr>PowerPoint Sunusu</vt:lpstr>
      <vt:lpstr>Advanced Care Paramedic - ACP (Level 3)</vt:lpstr>
      <vt:lpstr>PowerPoint Sunusu</vt:lpstr>
      <vt:lpstr>PowerPoint Sunusu</vt:lpstr>
      <vt:lpstr>PowerPoint Sunusu</vt:lpstr>
      <vt:lpstr>Critical Care Paramedic - CCP (Level 4)</vt:lpstr>
      <vt:lpstr>PCP Ve ACP’ye ek olarak nitelikleri;</vt:lpstr>
      <vt:lpstr>PowerPoint Sunusu</vt:lpstr>
      <vt:lpstr>FireMedic</vt:lpstr>
      <vt:lpstr>PowerPoint Sunusu</vt:lpstr>
      <vt:lpstr>FİREMEDİC</vt:lpstr>
      <vt:lpstr> Program Çıktıları</vt:lpstr>
      <vt:lpstr>Program Çıktıları</vt:lpstr>
      <vt:lpstr>Yangınla Mücadele Eğitimi</vt:lpstr>
      <vt:lpstr>PowerPoint Sunusu</vt:lpstr>
      <vt:lpstr>Lisanslar ve Sertifikalar</vt:lpstr>
      <vt:lpstr>Yangınla Mücadele Sorumlulukları </vt:lpstr>
      <vt:lpstr>İş Görünümü ve Fırsatları</vt:lpstr>
      <vt:lpstr>Bazı Dönem Dersleri</vt:lpstr>
      <vt:lpstr>Bazı Dönem Dersleri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PARAMEDİĞİN GÖREV YETKİ  VE  SORUMLULUKLARI</dc:title>
  <dc:creator>Shanks</dc:creator>
  <cp:lastModifiedBy>HP</cp:lastModifiedBy>
  <cp:revision>18</cp:revision>
  <dcterms:created xsi:type="dcterms:W3CDTF">2017-11-16T10:16:00Z</dcterms:created>
  <dcterms:modified xsi:type="dcterms:W3CDTF">2018-07-31T22:30:43Z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2011-11-03T00:00:00Z</vt:filetime>
  </property>
  <property fmtid="{D5CDD505-2E9C-101B-9397-08002B2CF9AE}" pid="3" name="Creator">
    <vt:lpwstr>Microsoft® Office PowerPoint® 2007</vt:lpwstr>
  </property>
  <property fmtid="{D5CDD505-2E9C-101B-9397-08002B2CF9AE}" pid="4" name="LastSaved">
    <vt:filetime>2017-11-16T00:00:00Z</vt:filetime>
  </property>
</Properties>
</file>