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1"/>
  </p:sldMasterIdLst>
  <p:sldIdLst>
    <p:sldId id="310" r:id="rId2"/>
    <p:sldId id="256" r:id="rId3"/>
    <p:sldId id="257" r:id="rId4"/>
    <p:sldId id="312" r:id="rId5"/>
    <p:sldId id="313" r:id="rId6"/>
    <p:sldId id="314" r:id="rId7"/>
    <p:sldId id="315" r:id="rId8"/>
    <p:sldId id="304" r:id="rId9"/>
    <p:sldId id="296" r:id="rId10"/>
    <p:sldId id="305" r:id="rId11"/>
    <p:sldId id="307" r:id="rId12"/>
    <p:sldId id="306" r:id="rId13"/>
    <p:sldId id="308" r:id="rId14"/>
    <p:sldId id="309" r:id="rId15"/>
    <p:sldId id="261" r:id="rId16"/>
    <p:sldId id="297" r:id="rId17"/>
    <p:sldId id="263" r:id="rId18"/>
    <p:sldId id="298" r:id="rId19"/>
    <p:sldId id="292" r:id="rId20"/>
    <p:sldId id="299" r:id="rId21"/>
    <p:sldId id="311"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E317FB6-A5C5-40B3-A059-10FCAD948644}"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A1240D-99DF-45F4-B184-3D0B7BA8D36C}" type="slidenum">
              <a:rPr lang="tr-TR" smtClean="0"/>
              <a:t>‹#›</a:t>
            </a:fld>
            <a:endParaRPr lang="tr-TR"/>
          </a:p>
        </p:txBody>
      </p:sp>
    </p:spTree>
    <p:extLst>
      <p:ext uri="{BB962C8B-B14F-4D97-AF65-F5344CB8AC3E}">
        <p14:creationId xmlns:p14="http://schemas.microsoft.com/office/powerpoint/2010/main" val="1278092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E317FB6-A5C5-40B3-A059-10FCAD948644}"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A1240D-99DF-45F4-B184-3D0B7BA8D36C}" type="slidenum">
              <a:rPr lang="tr-TR" smtClean="0"/>
              <a:t>‹#›</a:t>
            </a:fld>
            <a:endParaRPr lang="tr-TR"/>
          </a:p>
        </p:txBody>
      </p:sp>
    </p:spTree>
    <p:extLst>
      <p:ext uri="{BB962C8B-B14F-4D97-AF65-F5344CB8AC3E}">
        <p14:creationId xmlns:p14="http://schemas.microsoft.com/office/powerpoint/2010/main" val="1123175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E317FB6-A5C5-40B3-A059-10FCAD948644}"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A1240D-99DF-45F4-B184-3D0B7BA8D36C}"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958388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E317FB6-A5C5-40B3-A059-10FCAD948644}" type="datetimeFigureOut">
              <a:rPr lang="tr-TR" smtClean="0"/>
              <a:t>02.08.2018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A1240D-99DF-45F4-B184-3D0B7BA8D36C}" type="slidenum">
              <a:rPr lang="tr-TR" smtClean="0"/>
              <a:t>‹#›</a:t>
            </a:fld>
            <a:endParaRPr lang="tr-TR"/>
          </a:p>
        </p:txBody>
      </p:sp>
    </p:spTree>
    <p:extLst>
      <p:ext uri="{BB962C8B-B14F-4D97-AF65-F5344CB8AC3E}">
        <p14:creationId xmlns:p14="http://schemas.microsoft.com/office/powerpoint/2010/main" val="2642940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E317FB6-A5C5-40B3-A059-10FCAD948644}" type="datetimeFigureOut">
              <a:rPr lang="tr-TR" smtClean="0"/>
              <a:t>02.08.2018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A1240D-99DF-45F4-B184-3D0B7BA8D36C}"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75805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E317FB6-A5C5-40B3-A059-10FCAD948644}" type="datetimeFigureOut">
              <a:rPr lang="tr-TR" smtClean="0"/>
              <a:t>02.08.2018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A1240D-99DF-45F4-B184-3D0B7BA8D36C}" type="slidenum">
              <a:rPr lang="tr-TR" smtClean="0"/>
              <a:t>‹#›</a:t>
            </a:fld>
            <a:endParaRPr lang="tr-TR"/>
          </a:p>
        </p:txBody>
      </p:sp>
    </p:spTree>
    <p:extLst>
      <p:ext uri="{BB962C8B-B14F-4D97-AF65-F5344CB8AC3E}">
        <p14:creationId xmlns:p14="http://schemas.microsoft.com/office/powerpoint/2010/main" val="5829253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E317FB6-A5C5-40B3-A059-10FCAD948644}"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A1240D-99DF-45F4-B184-3D0B7BA8D36C}" type="slidenum">
              <a:rPr lang="tr-TR" smtClean="0"/>
              <a:t>‹#›</a:t>
            </a:fld>
            <a:endParaRPr lang="tr-TR"/>
          </a:p>
        </p:txBody>
      </p:sp>
    </p:spTree>
    <p:extLst>
      <p:ext uri="{BB962C8B-B14F-4D97-AF65-F5344CB8AC3E}">
        <p14:creationId xmlns:p14="http://schemas.microsoft.com/office/powerpoint/2010/main" val="13292349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E317FB6-A5C5-40B3-A059-10FCAD948644}"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A1240D-99DF-45F4-B184-3D0B7BA8D36C}" type="slidenum">
              <a:rPr lang="tr-TR" smtClean="0"/>
              <a:t>‹#›</a:t>
            </a:fld>
            <a:endParaRPr lang="tr-TR"/>
          </a:p>
        </p:txBody>
      </p:sp>
    </p:spTree>
    <p:extLst>
      <p:ext uri="{BB962C8B-B14F-4D97-AF65-F5344CB8AC3E}">
        <p14:creationId xmlns:p14="http://schemas.microsoft.com/office/powerpoint/2010/main" val="3619712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E317FB6-A5C5-40B3-A059-10FCAD948644}"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A1240D-99DF-45F4-B184-3D0B7BA8D36C}" type="slidenum">
              <a:rPr lang="tr-TR" smtClean="0"/>
              <a:t>‹#›</a:t>
            </a:fld>
            <a:endParaRPr lang="tr-TR"/>
          </a:p>
        </p:txBody>
      </p:sp>
    </p:spTree>
    <p:extLst>
      <p:ext uri="{BB962C8B-B14F-4D97-AF65-F5344CB8AC3E}">
        <p14:creationId xmlns:p14="http://schemas.microsoft.com/office/powerpoint/2010/main" val="2736560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E317FB6-A5C5-40B3-A059-10FCAD948644}"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A1240D-99DF-45F4-B184-3D0B7BA8D36C}" type="slidenum">
              <a:rPr lang="tr-TR" smtClean="0"/>
              <a:t>‹#›</a:t>
            </a:fld>
            <a:endParaRPr lang="tr-TR"/>
          </a:p>
        </p:txBody>
      </p:sp>
    </p:spTree>
    <p:extLst>
      <p:ext uri="{BB962C8B-B14F-4D97-AF65-F5344CB8AC3E}">
        <p14:creationId xmlns:p14="http://schemas.microsoft.com/office/powerpoint/2010/main" val="1225403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E317FB6-A5C5-40B3-A059-10FCAD948644}" type="datetimeFigureOut">
              <a:rPr lang="tr-TR" smtClean="0"/>
              <a:t>02.08.2018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1A1240D-99DF-45F4-B184-3D0B7BA8D36C}" type="slidenum">
              <a:rPr lang="tr-TR" smtClean="0"/>
              <a:t>‹#›</a:t>
            </a:fld>
            <a:endParaRPr lang="tr-TR"/>
          </a:p>
        </p:txBody>
      </p:sp>
    </p:spTree>
    <p:extLst>
      <p:ext uri="{BB962C8B-B14F-4D97-AF65-F5344CB8AC3E}">
        <p14:creationId xmlns:p14="http://schemas.microsoft.com/office/powerpoint/2010/main" val="4107370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E317FB6-A5C5-40B3-A059-10FCAD948644}" type="datetimeFigureOut">
              <a:rPr lang="tr-TR" smtClean="0"/>
              <a:t>02.08.2018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A1240D-99DF-45F4-B184-3D0B7BA8D36C}" type="slidenum">
              <a:rPr lang="tr-TR" smtClean="0"/>
              <a:t>‹#›</a:t>
            </a:fld>
            <a:endParaRPr lang="tr-TR"/>
          </a:p>
        </p:txBody>
      </p:sp>
    </p:spTree>
    <p:extLst>
      <p:ext uri="{BB962C8B-B14F-4D97-AF65-F5344CB8AC3E}">
        <p14:creationId xmlns:p14="http://schemas.microsoft.com/office/powerpoint/2010/main" val="1461556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E317FB6-A5C5-40B3-A059-10FCAD948644}" type="datetimeFigureOut">
              <a:rPr lang="tr-TR" smtClean="0"/>
              <a:t>02.08.2018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A1240D-99DF-45F4-B184-3D0B7BA8D36C}" type="slidenum">
              <a:rPr lang="tr-TR" smtClean="0"/>
              <a:t>‹#›</a:t>
            </a:fld>
            <a:endParaRPr lang="tr-TR"/>
          </a:p>
        </p:txBody>
      </p:sp>
    </p:spTree>
    <p:extLst>
      <p:ext uri="{BB962C8B-B14F-4D97-AF65-F5344CB8AC3E}">
        <p14:creationId xmlns:p14="http://schemas.microsoft.com/office/powerpoint/2010/main" val="2567851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317FB6-A5C5-40B3-A059-10FCAD948644}" type="datetimeFigureOut">
              <a:rPr lang="tr-TR" smtClean="0"/>
              <a:t>02.08.2018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A1240D-99DF-45F4-B184-3D0B7BA8D36C}" type="slidenum">
              <a:rPr lang="tr-TR" smtClean="0"/>
              <a:t>‹#›</a:t>
            </a:fld>
            <a:endParaRPr lang="tr-TR"/>
          </a:p>
        </p:txBody>
      </p:sp>
    </p:spTree>
    <p:extLst>
      <p:ext uri="{BB962C8B-B14F-4D97-AF65-F5344CB8AC3E}">
        <p14:creationId xmlns:p14="http://schemas.microsoft.com/office/powerpoint/2010/main" val="1375905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E317FB6-A5C5-40B3-A059-10FCAD948644}" type="datetimeFigureOut">
              <a:rPr lang="tr-TR" smtClean="0"/>
              <a:t>02.08.2018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A1240D-99DF-45F4-B184-3D0B7BA8D36C}" type="slidenum">
              <a:rPr lang="tr-TR" smtClean="0"/>
              <a:t>‹#›</a:t>
            </a:fld>
            <a:endParaRPr lang="tr-TR"/>
          </a:p>
        </p:txBody>
      </p:sp>
    </p:spTree>
    <p:extLst>
      <p:ext uri="{BB962C8B-B14F-4D97-AF65-F5344CB8AC3E}">
        <p14:creationId xmlns:p14="http://schemas.microsoft.com/office/powerpoint/2010/main" val="2496755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E317FB6-A5C5-40B3-A059-10FCAD948644}" type="datetimeFigureOut">
              <a:rPr lang="tr-TR" smtClean="0"/>
              <a:t>02.08.2018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A1240D-99DF-45F4-B184-3D0B7BA8D36C}" type="slidenum">
              <a:rPr lang="tr-TR" smtClean="0"/>
              <a:t>‹#›</a:t>
            </a:fld>
            <a:endParaRPr lang="tr-TR"/>
          </a:p>
        </p:txBody>
      </p:sp>
    </p:spTree>
    <p:extLst>
      <p:ext uri="{BB962C8B-B14F-4D97-AF65-F5344CB8AC3E}">
        <p14:creationId xmlns:p14="http://schemas.microsoft.com/office/powerpoint/2010/main" val="1877932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E317FB6-A5C5-40B3-A059-10FCAD948644}" type="datetimeFigureOut">
              <a:rPr lang="tr-TR" smtClean="0"/>
              <a:t>02.08.2018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A1240D-99DF-45F4-B184-3D0B7BA8D36C}" type="slidenum">
              <a:rPr lang="tr-TR" smtClean="0"/>
              <a:t>‹#›</a:t>
            </a:fld>
            <a:endParaRPr lang="tr-TR"/>
          </a:p>
        </p:txBody>
      </p:sp>
    </p:spTree>
    <p:extLst>
      <p:ext uri="{BB962C8B-B14F-4D97-AF65-F5344CB8AC3E}">
        <p14:creationId xmlns:p14="http://schemas.microsoft.com/office/powerpoint/2010/main" val="45331714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 id="2147483754" r:id="rId12"/>
    <p:sldLayoutId id="2147483755" r:id="rId13"/>
    <p:sldLayoutId id="2147483756" r:id="rId14"/>
    <p:sldLayoutId id="2147483757" r:id="rId15"/>
    <p:sldLayoutId id="214748375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351584" y="2780929"/>
            <a:ext cx="7128792" cy="1323439"/>
          </a:xfrm>
          <a:prstGeom prst="rect">
            <a:avLst/>
          </a:prstGeom>
          <a:noFill/>
        </p:spPr>
        <p:txBody>
          <a:bodyPr wrap="square" rtlCol="0">
            <a:spAutoFit/>
          </a:bodyPr>
          <a:lstStyle/>
          <a:p>
            <a:pPr algn="ctr"/>
            <a:r>
              <a:rPr lang="tr-TR" sz="4000" dirty="0"/>
              <a:t>NİTEL ARAŞTIRMA</a:t>
            </a:r>
            <a:r>
              <a:rPr lang="en-US" sz="4000" dirty="0"/>
              <a:t/>
            </a:r>
            <a:br>
              <a:rPr lang="en-US" sz="4000" dirty="0"/>
            </a:br>
            <a:r>
              <a:rPr lang="en-US" sz="4000" dirty="0"/>
              <a:t>HAYRİYE ERBAŞ</a:t>
            </a:r>
          </a:p>
        </p:txBody>
      </p:sp>
    </p:spTree>
    <p:extLst>
      <p:ext uri="{BB962C8B-B14F-4D97-AF65-F5344CB8AC3E}">
        <p14:creationId xmlns:p14="http://schemas.microsoft.com/office/powerpoint/2010/main" val="32867765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Biyografi-1</a:t>
            </a:r>
            <a:endParaRPr lang="tr-TR" dirty="0"/>
          </a:p>
        </p:txBody>
      </p:sp>
      <p:sp>
        <p:nvSpPr>
          <p:cNvPr id="3" name="İçerik Yer Tutucusu 2"/>
          <p:cNvSpPr>
            <a:spLocks noGrp="1"/>
          </p:cNvSpPr>
          <p:nvPr>
            <p:ph idx="1"/>
          </p:nvPr>
        </p:nvSpPr>
        <p:spPr/>
        <p:txBody>
          <a:bodyPr/>
          <a:lstStyle/>
          <a:p>
            <a:r>
              <a:rPr lang="tr-TR" dirty="0" smtClean="0"/>
              <a:t>Arşiv ya da belgelerine ya da kişi tarafından araştırmacıya anlatılan bireysel bir deneyim çalışmasıdır. </a:t>
            </a:r>
          </a:p>
          <a:p>
            <a:r>
              <a:rPr lang="tr-TR" dirty="0" smtClean="0"/>
              <a:t>Bu çalışmalar aracılığı ile önemli </a:t>
            </a:r>
            <a:r>
              <a:rPr lang="tr-TR" dirty="0"/>
              <a:t>yaşamlar, daha önemsiz yaşamlar, engelli yaşamlar, kısa kesilen yaşamlar ya da olağanüstü </a:t>
            </a:r>
            <a:r>
              <a:rPr lang="tr-TR" dirty="0" smtClean="0"/>
              <a:t>yaşamlar keşfedilir. Yaşamın </a:t>
            </a:r>
            <a:r>
              <a:rPr lang="tr-TR" dirty="0"/>
              <a:t>türlerine önem vermeden, </a:t>
            </a:r>
            <a:r>
              <a:rPr lang="tr-TR" dirty="0" err="1"/>
              <a:t>Creswell</a:t>
            </a:r>
            <a:r>
              <a:rPr lang="tr-TR" dirty="0"/>
              <a:t>, sözlü tarih, yaşam tarihi, otobiyografi ve bireysel biyografileri içeren biyografik yazıların önemli </a:t>
            </a:r>
            <a:r>
              <a:rPr lang="tr-TR" dirty="0" smtClean="0"/>
              <a:t>türlerinin tümünü tanımlama amacı ile </a:t>
            </a:r>
            <a:r>
              <a:rPr lang="tr-TR" dirty="0"/>
              <a:t>“biyografi” terimini kullanmıştır. </a:t>
            </a:r>
          </a:p>
        </p:txBody>
      </p:sp>
    </p:spTree>
    <p:extLst>
      <p:ext uri="{BB962C8B-B14F-4D97-AF65-F5344CB8AC3E}">
        <p14:creationId xmlns:p14="http://schemas.microsoft.com/office/powerpoint/2010/main" val="35178009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Biyografi-3</a:t>
            </a:r>
            <a:endParaRPr lang="tr-TR" dirty="0"/>
          </a:p>
        </p:txBody>
      </p:sp>
      <p:sp>
        <p:nvSpPr>
          <p:cNvPr id="3" name="İçerik Yer Tutucusu 2"/>
          <p:cNvSpPr>
            <a:spLocks noGrp="1"/>
          </p:cNvSpPr>
          <p:nvPr>
            <p:ph idx="1"/>
          </p:nvPr>
        </p:nvSpPr>
        <p:spPr/>
        <p:txBody>
          <a:bodyPr/>
          <a:lstStyle/>
          <a:p>
            <a:r>
              <a:rPr lang="tr-TR" b="1" dirty="0" smtClean="0"/>
              <a:t>Yaşam </a:t>
            </a:r>
            <a:r>
              <a:rPr lang="tr-TR" b="1" dirty="0"/>
              <a:t>tarihi </a:t>
            </a:r>
            <a:r>
              <a:rPr lang="tr-TR" dirty="0"/>
              <a:t>(life </a:t>
            </a:r>
            <a:r>
              <a:rPr lang="tr-TR" dirty="0" err="1"/>
              <a:t>history</a:t>
            </a:r>
            <a:r>
              <a:rPr lang="tr-TR" dirty="0"/>
              <a:t>)</a:t>
            </a:r>
            <a:r>
              <a:rPr lang="tr-TR" b="1" dirty="0"/>
              <a:t>, </a:t>
            </a:r>
            <a:r>
              <a:rPr lang="tr-TR" dirty="0"/>
              <a:t>antropoloji ve sosyal bilimlerde bulunan bir yaklaşımdır. Araştırmacı, bir bireyin yaşamını rapor ederek, bunun sosyal tarih ve kurumsal konular, kişisel konular ve toplumun kültürel konularını nasıl yansıttığını gösterir (Cole,1994). Araştırmacı birey ile konuşmalar ve görüşmeler aracılığıyla veri toplamaktadır. Sosyolojik bir tanımlamayı ise </a:t>
            </a:r>
            <a:r>
              <a:rPr lang="tr-TR" dirty="0" err="1"/>
              <a:t>Plummer</a:t>
            </a:r>
            <a:r>
              <a:rPr lang="tr-TR" dirty="0"/>
              <a:t> yapar: “Yaşam</a:t>
            </a:r>
            <a:r>
              <a:rPr lang="tr-TR" b="1" dirty="0"/>
              <a:t> </a:t>
            </a:r>
            <a:r>
              <a:rPr lang="tr-TR" dirty="0"/>
              <a:t>tarihi, bir kişinin kendi kelimeleriyle yaşamının tam boy bir muhasebe defteridir.” Yaşam tarihi verileri, sosyal bilimlerin hoşgörülü bir rehberi ile belirli bir süre/zaman dilimi için toplanmış olur. Özne, ya yaşam vakalarını not eder ya da kayıt cihazına kaydeder. Yaşam tarihi çalışmasına, fotoğraflar ve mektupların okunması, arkadaşlar ile görüşmeler ve öznenin yaşamının yoğun gözlemi de katkıda bulunur. </a:t>
            </a:r>
          </a:p>
          <a:p>
            <a:endParaRPr lang="tr-TR" dirty="0"/>
          </a:p>
        </p:txBody>
      </p:sp>
      <p:sp>
        <p:nvSpPr>
          <p:cNvPr id="4" name="Veri Yer Tutucusu 3"/>
          <p:cNvSpPr>
            <a:spLocks noGrp="1"/>
          </p:cNvSpPr>
          <p:nvPr>
            <p:ph type="dt" sz="half" idx="10"/>
          </p:nvPr>
        </p:nvSpPr>
        <p:spPr/>
        <p:txBody>
          <a:bodyPr/>
          <a:lstStyle/>
          <a:p>
            <a:fld id="{35753FCC-8803-4BA0-9498-4D1C7D167515}" type="datetime1">
              <a:rPr lang="tr-TR" smtClean="0"/>
              <a:t>02.08.2018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11</a:t>
            </a:fld>
            <a:endParaRPr lang="tr-TR"/>
          </a:p>
        </p:txBody>
      </p:sp>
    </p:spTree>
    <p:extLst>
      <p:ext uri="{BB962C8B-B14F-4D97-AF65-F5344CB8AC3E}">
        <p14:creationId xmlns:p14="http://schemas.microsoft.com/office/powerpoint/2010/main" val="22895395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Biyografi-2</a:t>
            </a:r>
            <a:endParaRPr lang="tr-TR" dirty="0"/>
          </a:p>
        </p:txBody>
      </p:sp>
      <p:sp>
        <p:nvSpPr>
          <p:cNvPr id="3" name="İçerik Yer Tutucusu 2"/>
          <p:cNvSpPr>
            <a:spLocks noGrp="1"/>
          </p:cNvSpPr>
          <p:nvPr>
            <p:ph idx="1"/>
          </p:nvPr>
        </p:nvSpPr>
        <p:spPr/>
        <p:txBody>
          <a:bodyPr/>
          <a:lstStyle/>
          <a:p>
            <a:r>
              <a:rPr lang="tr-TR" dirty="0" smtClean="0"/>
              <a:t>Biyografik çalışma türleri:</a:t>
            </a:r>
          </a:p>
          <a:p>
            <a:r>
              <a:rPr lang="tr-TR" b="1" dirty="0" smtClean="0"/>
              <a:t>Biyografi:</a:t>
            </a:r>
            <a:r>
              <a:rPr lang="tr-TR" dirty="0" smtClean="0"/>
              <a:t> bir </a:t>
            </a:r>
            <a:r>
              <a:rPr lang="tr-TR" dirty="0"/>
              <a:t>bireyin yaşam hikayesi, </a:t>
            </a:r>
            <a:r>
              <a:rPr lang="tr-TR" dirty="0" err="1"/>
              <a:t>arşivsel</a:t>
            </a:r>
            <a:r>
              <a:rPr lang="tr-TR" dirty="0"/>
              <a:t> dokümanlar ve kayıtlar kullanılarak, çalışılmış olan bireyden başka bir kimse tarafından yazılır (Denzin,1989). Biyografilerin özneleri, ölmüş veya yaşıyor olabilir. Bu kitap boyunca yazar, biyografik çalışma üzerinde odaklandığını belirtmektedir</a:t>
            </a:r>
            <a:r>
              <a:rPr lang="tr-TR" dirty="0" smtClean="0"/>
              <a:t>.</a:t>
            </a:r>
          </a:p>
          <a:p>
            <a:r>
              <a:rPr lang="tr-TR" b="1" dirty="0"/>
              <a:t>O</a:t>
            </a:r>
            <a:r>
              <a:rPr lang="tr-TR" b="1" dirty="0" smtClean="0"/>
              <a:t>tobiyografi</a:t>
            </a:r>
            <a:r>
              <a:rPr lang="tr-TR" dirty="0"/>
              <a:t>, yazarın kendi yaşam hikayesini yazmasıdır </a:t>
            </a:r>
            <a:r>
              <a:rPr lang="tr-TR" dirty="0" smtClean="0"/>
              <a:t>(</a:t>
            </a:r>
            <a:r>
              <a:rPr lang="tr-TR" dirty="0"/>
              <a:t>Angrosino,1989a). </a:t>
            </a:r>
            <a:endParaRPr lang="tr-TR" dirty="0" smtClean="0"/>
          </a:p>
          <a:p>
            <a:endParaRPr lang="tr-TR" dirty="0" smtClean="0"/>
          </a:p>
          <a:p>
            <a:endParaRPr lang="tr-TR" dirty="0"/>
          </a:p>
          <a:p>
            <a:endParaRPr lang="tr-TR" dirty="0"/>
          </a:p>
          <a:p>
            <a:endParaRPr lang="tr-TR" dirty="0"/>
          </a:p>
        </p:txBody>
      </p:sp>
      <p:sp>
        <p:nvSpPr>
          <p:cNvPr id="4" name="Veri Yer Tutucusu 3"/>
          <p:cNvSpPr>
            <a:spLocks noGrp="1"/>
          </p:cNvSpPr>
          <p:nvPr>
            <p:ph type="dt" sz="half" idx="10"/>
          </p:nvPr>
        </p:nvSpPr>
        <p:spPr/>
        <p:txBody>
          <a:bodyPr/>
          <a:lstStyle/>
          <a:p>
            <a:fld id="{1CB875E7-C001-4FC8-8BB7-329E3A40BFDC}" type="datetime1">
              <a:rPr lang="tr-TR" smtClean="0"/>
              <a:t>02.08.2018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12</a:t>
            </a:fld>
            <a:endParaRPr lang="tr-TR"/>
          </a:p>
        </p:txBody>
      </p:sp>
    </p:spTree>
    <p:extLst>
      <p:ext uri="{BB962C8B-B14F-4D97-AF65-F5344CB8AC3E}">
        <p14:creationId xmlns:p14="http://schemas.microsoft.com/office/powerpoint/2010/main" val="2496331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Biyografi-4</a:t>
            </a:r>
            <a:endParaRPr lang="tr-TR" dirty="0"/>
          </a:p>
        </p:txBody>
      </p:sp>
      <p:sp>
        <p:nvSpPr>
          <p:cNvPr id="3" name="İçerik Yer Tutucusu 2"/>
          <p:cNvSpPr>
            <a:spLocks noGrp="1"/>
          </p:cNvSpPr>
          <p:nvPr>
            <p:ph idx="1"/>
          </p:nvPr>
        </p:nvSpPr>
        <p:spPr/>
        <p:txBody>
          <a:bodyPr/>
          <a:lstStyle/>
          <a:p>
            <a:r>
              <a:rPr lang="tr-TR" b="1" dirty="0" smtClean="0"/>
              <a:t>Sözlü </a:t>
            </a:r>
            <a:r>
              <a:rPr lang="tr-TR" b="1" dirty="0"/>
              <a:t>tarih </a:t>
            </a:r>
            <a:r>
              <a:rPr lang="tr-TR" dirty="0"/>
              <a:t>(oral </a:t>
            </a:r>
            <a:r>
              <a:rPr lang="tr-TR" dirty="0" err="1"/>
              <a:t>history</a:t>
            </a:r>
            <a:r>
              <a:rPr lang="tr-TR" b="1" dirty="0"/>
              <a:t>) </a:t>
            </a:r>
            <a:r>
              <a:rPr lang="tr-TR" dirty="0"/>
              <a:t>bir birey ya da farklı bireylerden araştırmacının topladığı olaylarla ilgili kişisel anıları, onların nedenleri ve etkilerini içeren bir yaklaşımdır. Bu bilgi, ölen ya da hala yaşayan bireylerin yazılmış çalışmaları aracılığıyla ya da teyp kayıtları aracılığıyla toplanmış olabilir. </a:t>
            </a:r>
          </a:p>
          <a:p>
            <a:endParaRPr lang="tr-TR" dirty="0"/>
          </a:p>
        </p:txBody>
      </p:sp>
      <p:sp>
        <p:nvSpPr>
          <p:cNvPr id="4" name="Veri Yer Tutucusu 3"/>
          <p:cNvSpPr>
            <a:spLocks noGrp="1"/>
          </p:cNvSpPr>
          <p:nvPr>
            <p:ph type="dt" sz="half" idx="10"/>
          </p:nvPr>
        </p:nvSpPr>
        <p:spPr/>
        <p:txBody>
          <a:bodyPr/>
          <a:lstStyle/>
          <a:p>
            <a:fld id="{B18D21F5-2E74-4250-A46C-18598519A6DF}" type="datetime1">
              <a:rPr lang="tr-TR" smtClean="0"/>
              <a:t>02.08.2018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13</a:t>
            </a:fld>
            <a:endParaRPr lang="tr-TR"/>
          </a:p>
        </p:txBody>
      </p:sp>
    </p:spTree>
    <p:extLst>
      <p:ext uri="{BB962C8B-B14F-4D97-AF65-F5344CB8AC3E}">
        <p14:creationId xmlns:p14="http://schemas.microsoft.com/office/powerpoint/2010/main" val="39175634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Biyografi Çalışmalarında farklı anlayışlar</a:t>
            </a:r>
            <a:endParaRPr lang="tr-TR" dirty="0"/>
          </a:p>
        </p:txBody>
      </p:sp>
      <p:sp>
        <p:nvSpPr>
          <p:cNvPr id="3" name="İçerik Yer Tutucusu 2"/>
          <p:cNvSpPr>
            <a:spLocks noGrp="1"/>
          </p:cNvSpPr>
          <p:nvPr>
            <p:ph idx="1"/>
          </p:nvPr>
        </p:nvSpPr>
        <p:spPr/>
        <p:txBody>
          <a:bodyPr/>
          <a:lstStyle/>
          <a:p>
            <a:r>
              <a:rPr lang="tr-TR" b="1" dirty="0"/>
              <a:t>Klasik bir biyografi</a:t>
            </a:r>
            <a:r>
              <a:rPr lang="tr-TR" dirty="0"/>
              <a:t>de araştırmacı, hipotezler formüle ederek materyaller ve dokümanların kritiği ve geçerliliği ile ilgilenerek teori hakkındaki açıklamalar yapar. </a:t>
            </a:r>
          </a:p>
          <a:p>
            <a:r>
              <a:rPr lang="tr-TR" b="1" dirty="0"/>
              <a:t>Yorumlayıcı biyografi, </a:t>
            </a:r>
            <a:r>
              <a:rPr lang="tr-TR" dirty="0"/>
              <a:t>geleneksel yaklaşımlara meydan okur. Yorumlayıcı biyografide, biyografiler, yazarların otobiyografilerinden oluşur. Böylece, metinde “yaratılan” özneye yazarlar rehberlik eder ve kurgu ile olgu arasındaki çizgiler bulanıklaşır. Biyografi yazarları, sahip oldukları değerler ve önyargıları dışlayamazlar ve biyografiler yazarlarının yaşamlarını da yansıtır. </a:t>
            </a:r>
          </a:p>
          <a:p>
            <a:endParaRPr lang="tr-TR" dirty="0"/>
          </a:p>
        </p:txBody>
      </p:sp>
      <p:sp>
        <p:nvSpPr>
          <p:cNvPr id="4" name="Veri Yer Tutucusu 3"/>
          <p:cNvSpPr>
            <a:spLocks noGrp="1"/>
          </p:cNvSpPr>
          <p:nvPr>
            <p:ph type="dt" sz="half" idx="10"/>
          </p:nvPr>
        </p:nvSpPr>
        <p:spPr/>
        <p:txBody>
          <a:bodyPr/>
          <a:lstStyle/>
          <a:p>
            <a:fld id="{ECA47F7E-4F25-428C-A821-EF9F377018CF}" type="datetime1">
              <a:rPr lang="tr-TR" smtClean="0"/>
              <a:t>02.08.2018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14</a:t>
            </a:fld>
            <a:endParaRPr lang="tr-TR"/>
          </a:p>
        </p:txBody>
      </p:sp>
    </p:spTree>
    <p:extLst>
      <p:ext uri="{BB962C8B-B14F-4D97-AF65-F5344CB8AC3E}">
        <p14:creationId xmlns:p14="http://schemas.microsoft.com/office/powerpoint/2010/main" val="23011861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Anlatı Araştırması (Biyografi)</a:t>
            </a:r>
            <a:endParaRPr lang="tr-TR" dirty="0"/>
          </a:p>
        </p:txBody>
      </p:sp>
      <p:sp>
        <p:nvSpPr>
          <p:cNvPr id="3" name="İçerik Yer Tutucusu 2"/>
          <p:cNvSpPr>
            <a:spLocks noGrp="1"/>
          </p:cNvSpPr>
          <p:nvPr>
            <p:ph idx="1"/>
          </p:nvPr>
        </p:nvSpPr>
        <p:spPr>
          <a:xfrm>
            <a:off x="586854" y="2715491"/>
            <a:ext cx="11054686" cy="3767196"/>
          </a:xfrm>
        </p:spPr>
        <p:txBody>
          <a:bodyPr>
            <a:normAutofit/>
          </a:bodyPr>
          <a:lstStyle/>
          <a:p>
            <a:r>
              <a:rPr lang="tr-TR" sz="3000" dirty="0" smtClean="0"/>
              <a:t>Bir </a:t>
            </a:r>
            <a:r>
              <a:rPr lang="tr-TR" sz="3000" dirty="0"/>
              <a:t>dizi olayın </a:t>
            </a:r>
            <a:r>
              <a:rPr lang="tr-TR" sz="3000" dirty="0">
                <a:solidFill>
                  <a:schemeClr val="accent2">
                    <a:lumMod val="75000"/>
                  </a:schemeClr>
                </a:solidFill>
              </a:rPr>
              <a:t>kronolojik</a:t>
            </a:r>
            <a:r>
              <a:rPr lang="tr-TR" sz="3000" dirty="0"/>
              <a:t> olarak </a:t>
            </a:r>
            <a:r>
              <a:rPr lang="tr-TR" sz="3000" dirty="0" smtClean="0"/>
              <a:t>değerlendirilip, bu çerçevede yeni ilişkiler sunulması süreci.</a:t>
            </a:r>
          </a:p>
          <a:p>
            <a:r>
              <a:rPr lang="tr-TR" sz="3000" dirty="0"/>
              <a:t>bireylerin yaşam öykülerini bir araya getirerek veri toplamayı, kişisel deneyimleri rapor etmeyi ve bu deneyimlerin içerdiği anlamları kronolojik olarak sıralamayı </a:t>
            </a:r>
            <a:r>
              <a:rPr lang="tr-TR" sz="3000" dirty="0" smtClean="0"/>
              <a:t>içermektedir</a:t>
            </a:r>
            <a:r>
              <a:rPr lang="tr-TR" sz="3000" dirty="0"/>
              <a:t>.</a:t>
            </a:r>
            <a:endParaRPr lang="tr-TR" sz="3000" dirty="0" smtClean="0"/>
          </a:p>
        </p:txBody>
      </p:sp>
    </p:spTree>
    <p:extLst>
      <p:ext uri="{BB962C8B-B14F-4D97-AF65-F5344CB8AC3E}">
        <p14:creationId xmlns:p14="http://schemas.microsoft.com/office/powerpoint/2010/main" val="23307435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Anlatı Araştırması (Biyografi)</a:t>
            </a:r>
            <a:endParaRPr lang="tr-TR" dirty="0"/>
          </a:p>
        </p:txBody>
      </p:sp>
      <p:sp>
        <p:nvSpPr>
          <p:cNvPr id="3" name="İçerik Yer Tutucusu 2"/>
          <p:cNvSpPr>
            <a:spLocks noGrp="1"/>
          </p:cNvSpPr>
          <p:nvPr>
            <p:ph idx="1"/>
          </p:nvPr>
        </p:nvSpPr>
        <p:spPr>
          <a:xfrm>
            <a:off x="586854" y="2743199"/>
            <a:ext cx="11054686" cy="3739487"/>
          </a:xfrm>
        </p:spPr>
        <p:txBody>
          <a:bodyPr>
            <a:normAutofit/>
          </a:bodyPr>
          <a:lstStyle/>
          <a:p>
            <a:r>
              <a:rPr lang="tr-TR" sz="3100" dirty="0" smtClean="0"/>
              <a:t>Olayların akış sırası önemli. </a:t>
            </a:r>
          </a:p>
          <a:p>
            <a:r>
              <a:rPr lang="tr-TR" sz="3100" dirty="0" smtClean="0"/>
              <a:t>Birinin anlatısından hareketle; bir kuralın, bir topluluğun ezilmişliğinin, bir olayın, bir örgütün, bir teknolojinin tarihsel anlamını ortaya koymak.</a:t>
            </a:r>
          </a:p>
          <a:p>
            <a:r>
              <a:rPr lang="tr-TR" sz="3100" dirty="0" smtClean="0"/>
              <a:t>Tarihsellik ve deneyim önemli kavramlar.</a:t>
            </a:r>
          </a:p>
          <a:p>
            <a:pPr marL="457200" lvl="1" indent="0">
              <a:buNone/>
            </a:pPr>
            <a:endParaRPr lang="tr-TR" b="1" dirty="0" smtClean="0"/>
          </a:p>
        </p:txBody>
      </p:sp>
    </p:spTree>
    <p:extLst>
      <p:ext uri="{BB962C8B-B14F-4D97-AF65-F5344CB8AC3E}">
        <p14:creationId xmlns:p14="http://schemas.microsoft.com/office/powerpoint/2010/main" val="39216270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Anlatı Araştırmasında Analiz</a:t>
            </a:r>
            <a:endParaRPr lang="tr-TR" dirty="0"/>
          </a:p>
        </p:txBody>
      </p:sp>
      <p:sp>
        <p:nvSpPr>
          <p:cNvPr id="3" name="İçerik Yer Tutucusu 2"/>
          <p:cNvSpPr>
            <a:spLocks noGrp="1"/>
          </p:cNvSpPr>
          <p:nvPr>
            <p:ph idx="1"/>
          </p:nvPr>
        </p:nvSpPr>
        <p:spPr>
          <a:xfrm>
            <a:off x="586854" y="2320119"/>
            <a:ext cx="11054686" cy="4162568"/>
          </a:xfrm>
        </p:spPr>
        <p:txBody>
          <a:bodyPr>
            <a:normAutofit/>
          </a:bodyPr>
          <a:lstStyle/>
          <a:p>
            <a:r>
              <a:rPr lang="tr-TR" sz="3100" dirty="0" smtClean="0"/>
              <a:t>Sözlü tarih ve yaşam öyküsü olabilir. Mülakat deşifresi olabilir.</a:t>
            </a:r>
          </a:p>
          <a:p>
            <a:r>
              <a:rPr lang="tr-TR" sz="3100" dirty="0" smtClean="0"/>
              <a:t>«Bunu nasıl yorumlayabilirim?» sorusu akılda tutularak, birden </a:t>
            </a:r>
            <a:r>
              <a:rPr lang="tr-TR" sz="3100" dirty="0"/>
              <a:t>fazla kere </a:t>
            </a:r>
            <a:r>
              <a:rPr lang="tr-TR" sz="3100" dirty="0" smtClean="0"/>
              <a:t>okunur.</a:t>
            </a:r>
          </a:p>
          <a:p>
            <a:r>
              <a:rPr lang="tr-TR" sz="3100" dirty="0" smtClean="0"/>
              <a:t>Önemli noktaların ve alıntılanabilecek </a:t>
            </a:r>
            <a:r>
              <a:rPr lang="tr-TR" sz="3100" dirty="0"/>
              <a:t>ifadelerin </a:t>
            </a:r>
            <a:r>
              <a:rPr lang="tr-TR" sz="3100" dirty="0" smtClean="0"/>
              <a:t>altı çizilir.</a:t>
            </a:r>
            <a:endParaRPr lang="tr-TR" sz="3100" dirty="0"/>
          </a:p>
        </p:txBody>
      </p:sp>
    </p:spTree>
    <p:extLst>
      <p:ext uri="{BB962C8B-B14F-4D97-AF65-F5344CB8AC3E}">
        <p14:creationId xmlns:p14="http://schemas.microsoft.com/office/powerpoint/2010/main" val="20912375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Anlatı Araştırmasında Analiz</a:t>
            </a:r>
            <a:endParaRPr lang="tr-TR" dirty="0"/>
          </a:p>
        </p:txBody>
      </p:sp>
      <p:sp>
        <p:nvSpPr>
          <p:cNvPr id="3" name="İçerik Yer Tutucusu 2"/>
          <p:cNvSpPr>
            <a:spLocks noGrp="1"/>
          </p:cNvSpPr>
          <p:nvPr>
            <p:ph idx="1"/>
          </p:nvPr>
        </p:nvSpPr>
        <p:spPr>
          <a:xfrm>
            <a:off x="586854" y="2320119"/>
            <a:ext cx="11054686" cy="4162568"/>
          </a:xfrm>
        </p:spPr>
        <p:txBody>
          <a:bodyPr>
            <a:normAutofit/>
          </a:bodyPr>
          <a:lstStyle/>
          <a:p>
            <a:r>
              <a:rPr lang="tr-TR" sz="3200" dirty="0" smtClean="0"/>
              <a:t>Sayfanın kenarlarına notlar alınarak, hangi verilerin bir arada sunulacağına karar verilir.</a:t>
            </a:r>
          </a:p>
          <a:p>
            <a:r>
              <a:rPr lang="tr-TR" sz="3200" dirty="0" smtClean="0"/>
              <a:t>Sonra benzer şekilde kodlanmış olan ifadeler bir arada sunularak yorumlanır.</a:t>
            </a:r>
          </a:p>
          <a:p>
            <a:r>
              <a:rPr lang="tr-TR" sz="3200" dirty="0" smtClean="0"/>
              <a:t>Bunun belli bir yolu yok, tek yapmanız gereken yaratıcılığınızı zorlamanızdır.</a:t>
            </a:r>
            <a:endParaRPr lang="tr-TR" sz="3200" dirty="0"/>
          </a:p>
        </p:txBody>
      </p:sp>
    </p:spTree>
    <p:extLst>
      <p:ext uri="{BB962C8B-B14F-4D97-AF65-F5344CB8AC3E}">
        <p14:creationId xmlns:p14="http://schemas.microsoft.com/office/powerpoint/2010/main" val="27822047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Anlatı Araştırmasında Raporlama</a:t>
            </a:r>
            <a:endParaRPr lang="tr-TR" dirty="0"/>
          </a:p>
        </p:txBody>
      </p:sp>
      <p:sp>
        <p:nvSpPr>
          <p:cNvPr id="3" name="İçerik Yer Tutucusu 2"/>
          <p:cNvSpPr>
            <a:spLocks noGrp="1"/>
          </p:cNvSpPr>
          <p:nvPr>
            <p:ph idx="1"/>
          </p:nvPr>
        </p:nvSpPr>
        <p:spPr>
          <a:xfrm>
            <a:off x="586854" y="2320119"/>
            <a:ext cx="11054686" cy="4162568"/>
          </a:xfrm>
        </p:spPr>
        <p:txBody>
          <a:bodyPr>
            <a:normAutofit/>
          </a:bodyPr>
          <a:lstStyle/>
          <a:p>
            <a:r>
              <a:rPr lang="tr-TR" sz="3300" dirty="0" smtClean="0"/>
              <a:t>Özgün bir öyküleme tekniği geliştirerek sunulur:</a:t>
            </a:r>
          </a:p>
          <a:p>
            <a:pPr lvl="1"/>
            <a:r>
              <a:rPr lang="tr-TR" sz="3300" dirty="0" smtClean="0"/>
              <a:t>Hikayeyi örneğin üç dönüm noktası çerçevesinde üçe bölüp her bir bölümdeki öyküyü o dönüm noktası çerçevesinde değerlendirmek.</a:t>
            </a:r>
          </a:p>
          <a:p>
            <a:pPr lvl="1"/>
            <a:r>
              <a:rPr lang="tr-TR" sz="3300" dirty="0" smtClean="0"/>
              <a:t>Değişen, dönüşen faktörleri öne çıkartmak.</a:t>
            </a:r>
          </a:p>
          <a:p>
            <a:pPr marL="457200" lvl="1" indent="0">
              <a:buNone/>
            </a:pPr>
            <a:endParaRPr lang="tr-TR" b="1" dirty="0" smtClean="0"/>
          </a:p>
        </p:txBody>
      </p:sp>
    </p:spTree>
    <p:extLst>
      <p:ext uri="{BB962C8B-B14F-4D97-AF65-F5344CB8AC3E}">
        <p14:creationId xmlns:p14="http://schemas.microsoft.com/office/powerpoint/2010/main" val="38557976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54955" y="1310185"/>
            <a:ext cx="9667720" cy="3467196"/>
          </a:xfrm>
        </p:spPr>
        <p:txBody>
          <a:bodyPr/>
          <a:lstStyle/>
          <a:p>
            <a:r>
              <a:rPr lang="tr-TR" dirty="0" err="1" smtClean="0"/>
              <a:t>Creswell’in</a:t>
            </a:r>
            <a:r>
              <a:rPr lang="tr-TR" dirty="0" smtClean="0"/>
              <a:t> Beş Nitel Geleneği</a:t>
            </a:r>
            <a:br>
              <a:rPr lang="tr-TR" dirty="0" smtClean="0"/>
            </a:br>
            <a:r>
              <a:rPr lang="tr-TR" sz="3500" i="1" dirty="0" smtClean="0">
                <a:solidFill>
                  <a:schemeClr val="tx2">
                    <a:lumMod val="60000"/>
                    <a:lumOff val="40000"/>
                  </a:schemeClr>
                </a:solidFill>
              </a:rPr>
              <a:t>Anlatı Araştırması</a:t>
            </a:r>
            <a:endParaRPr lang="tr-TR" sz="3500" i="1" dirty="0">
              <a:solidFill>
                <a:schemeClr val="tx2">
                  <a:lumMod val="60000"/>
                  <a:lumOff val="40000"/>
                </a:schemeClr>
              </a:solidFill>
            </a:endParaRPr>
          </a:p>
        </p:txBody>
      </p:sp>
    </p:spTree>
    <p:extLst>
      <p:ext uri="{BB962C8B-B14F-4D97-AF65-F5344CB8AC3E}">
        <p14:creationId xmlns:p14="http://schemas.microsoft.com/office/powerpoint/2010/main" val="9609104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Anlatı Araştırmasında Raporlama</a:t>
            </a:r>
            <a:endParaRPr lang="tr-TR" dirty="0"/>
          </a:p>
        </p:txBody>
      </p:sp>
      <p:sp>
        <p:nvSpPr>
          <p:cNvPr id="3" name="İçerik Yer Tutucusu 2"/>
          <p:cNvSpPr>
            <a:spLocks noGrp="1"/>
          </p:cNvSpPr>
          <p:nvPr>
            <p:ph idx="1"/>
          </p:nvPr>
        </p:nvSpPr>
        <p:spPr>
          <a:xfrm>
            <a:off x="586854" y="2320119"/>
            <a:ext cx="11054686" cy="4162568"/>
          </a:xfrm>
        </p:spPr>
        <p:txBody>
          <a:bodyPr>
            <a:normAutofit/>
          </a:bodyPr>
          <a:lstStyle/>
          <a:p>
            <a:pPr lvl="1"/>
            <a:r>
              <a:rPr lang="tr-TR" sz="3300" dirty="0" smtClean="0"/>
              <a:t>Öyküden hareketle yeni ilişkiler keşfetmek ya da farklı bir biçimde yeniden betimlemek.</a:t>
            </a:r>
          </a:p>
          <a:p>
            <a:pPr lvl="1"/>
            <a:r>
              <a:rPr lang="tr-TR" sz="3300" dirty="0" smtClean="0"/>
              <a:t>Olayın sanıldığından farklı olduğunu ortaya çıkartmak.</a:t>
            </a:r>
          </a:p>
          <a:p>
            <a:pPr lvl="1"/>
            <a:r>
              <a:rPr lang="tr-TR" sz="3300" dirty="0" smtClean="0"/>
              <a:t>Temalar yakalamaya çalışın (</a:t>
            </a:r>
            <a:r>
              <a:rPr lang="tr-TR" sz="3300" dirty="0" err="1" smtClean="0"/>
              <a:t>Örn</a:t>
            </a:r>
            <a:r>
              <a:rPr lang="tr-TR" sz="3300" dirty="0" smtClean="0"/>
              <a:t>. Bir kadının yaşam öyküsünden «Direnme – çekilme» anlarını yakalamak gibi)</a:t>
            </a:r>
          </a:p>
          <a:p>
            <a:pPr marL="457200" lvl="1" indent="0">
              <a:buNone/>
            </a:pPr>
            <a:endParaRPr lang="tr-TR" b="1" dirty="0" smtClean="0"/>
          </a:p>
        </p:txBody>
      </p:sp>
    </p:spTree>
    <p:extLst>
      <p:ext uri="{BB962C8B-B14F-4D97-AF65-F5344CB8AC3E}">
        <p14:creationId xmlns:p14="http://schemas.microsoft.com/office/powerpoint/2010/main" val="41127390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err="1"/>
              <a:t>Creswell</a:t>
            </a:r>
            <a:r>
              <a:rPr lang="tr-TR" dirty="0"/>
              <a:t>, John W. (1998). </a:t>
            </a:r>
            <a:r>
              <a:rPr lang="tr-TR" i="1" dirty="0" err="1"/>
              <a:t>Qualitative</a:t>
            </a:r>
            <a:r>
              <a:rPr lang="tr-TR" i="1" dirty="0"/>
              <a:t> </a:t>
            </a:r>
            <a:r>
              <a:rPr lang="tr-TR" i="1" dirty="0" err="1"/>
              <a:t>Inquiry</a:t>
            </a:r>
            <a:r>
              <a:rPr lang="tr-TR" i="1" dirty="0"/>
              <a:t> </a:t>
            </a:r>
            <a:r>
              <a:rPr lang="tr-TR" i="1" dirty="0" err="1"/>
              <a:t>and</a:t>
            </a:r>
            <a:r>
              <a:rPr lang="tr-TR" i="1" dirty="0"/>
              <a:t> </a:t>
            </a:r>
            <a:r>
              <a:rPr lang="tr-TR" i="1" dirty="0" err="1"/>
              <a:t>Research</a:t>
            </a:r>
            <a:r>
              <a:rPr lang="tr-TR" i="1" dirty="0"/>
              <a:t> Design</a:t>
            </a:r>
            <a:r>
              <a:rPr lang="tr-TR" dirty="0"/>
              <a:t>, </a:t>
            </a:r>
            <a:r>
              <a:rPr lang="tr-TR" i="1" dirty="0" err="1"/>
              <a:t>Choosing</a:t>
            </a:r>
            <a:r>
              <a:rPr lang="tr-TR" i="1" dirty="0"/>
              <a:t> </a:t>
            </a:r>
            <a:r>
              <a:rPr lang="tr-TR" i="1" dirty="0" err="1"/>
              <a:t>Among</a:t>
            </a:r>
            <a:r>
              <a:rPr lang="tr-TR" i="1" dirty="0"/>
              <a:t> </a:t>
            </a:r>
            <a:r>
              <a:rPr lang="tr-TR" i="1" dirty="0" err="1"/>
              <a:t>Five</a:t>
            </a:r>
            <a:r>
              <a:rPr lang="tr-TR" i="1" dirty="0"/>
              <a:t> </a:t>
            </a:r>
            <a:r>
              <a:rPr lang="tr-TR" i="1" dirty="0" err="1"/>
              <a:t>Traditions</a:t>
            </a:r>
            <a:r>
              <a:rPr lang="tr-TR" dirty="0"/>
              <a:t>, </a:t>
            </a:r>
            <a:r>
              <a:rPr lang="tr-TR" dirty="0" err="1"/>
              <a:t>Thousand</a:t>
            </a:r>
            <a:r>
              <a:rPr lang="tr-TR" dirty="0"/>
              <a:t> </a:t>
            </a:r>
            <a:r>
              <a:rPr lang="tr-TR" dirty="0" err="1"/>
              <a:t>Oaks</a:t>
            </a:r>
            <a:r>
              <a:rPr lang="tr-TR" dirty="0"/>
              <a:t>, CA: </a:t>
            </a:r>
            <a:r>
              <a:rPr lang="tr-TR" dirty="0" err="1"/>
              <a:t>Sage</a:t>
            </a:r>
            <a:r>
              <a:rPr lang="tr-TR" dirty="0"/>
              <a:t>, s. 47-50</a:t>
            </a:r>
            <a:r>
              <a:rPr lang="tr-TR" dirty="0" smtClean="0"/>
              <a:t>.</a:t>
            </a:r>
          </a:p>
          <a:p>
            <a:endParaRPr lang="tr-TR" dirty="0"/>
          </a:p>
          <a:p>
            <a:endParaRPr lang="tr-TR" dirty="0"/>
          </a:p>
        </p:txBody>
      </p:sp>
      <p:sp>
        <p:nvSpPr>
          <p:cNvPr id="4" name="Veri Yer Tutucusu 3"/>
          <p:cNvSpPr>
            <a:spLocks noGrp="1"/>
          </p:cNvSpPr>
          <p:nvPr>
            <p:ph type="dt" sz="half" idx="10"/>
          </p:nvPr>
        </p:nvSpPr>
        <p:spPr/>
        <p:txBody>
          <a:bodyPr/>
          <a:lstStyle/>
          <a:p>
            <a:fld id="{20F3F48A-B2C3-496D-AD73-6922B814AC0C}" type="datetime1">
              <a:rPr lang="tr-TR" smtClean="0"/>
              <a:t>02.08.2018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21</a:t>
            </a:fld>
            <a:endParaRPr lang="tr-TR"/>
          </a:p>
        </p:txBody>
      </p:sp>
    </p:spTree>
    <p:extLst>
      <p:ext uri="{BB962C8B-B14F-4D97-AF65-F5344CB8AC3E}">
        <p14:creationId xmlns:p14="http://schemas.microsoft.com/office/powerpoint/2010/main" val="2228877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54954" y="973668"/>
            <a:ext cx="9039924" cy="706964"/>
          </a:xfrm>
        </p:spPr>
        <p:txBody>
          <a:bodyPr>
            <a:normAutofit/>
          </a:bodyPr>
          <a:lstStyle/>
          <a:p>
            <a:pPr lvl="0">
              <a:spcBef>
                <a:spcPts val="1000"/>
              </a:spcBef>
              <a:buClr>
                <a:srgbClr val="B31166"/>
              </a:buClr>
              <a:buSzPct val="80000"/>
            </a:pPr>
            <a:r>
              <a:rPr lang="tr-TR" dirty="0" smtClean="0"/>
              <a:t>Beş Nitel Gelenek/Yöntem 		</a:t>
            </a:r>
            <a:r>
              <a:rPr lang="tr-TR" sz="1800" cap="all" dirty="0" smtClean="0">
                <a:solidFill>
                  <a:srgbClr val="B31166">
                    <a:lumMod val="60000"/>
                    <a:lumOff val="40000"/>
                  </a:srgbClr>
                </a:solidFill>
                <a:ea typeface="+mn-ea"/>
                <a:cs typeface="+mn-cs"/>
              </a:rPr>
              <a:t>John </a:t>
            </a:r>
            <a:r>
              <a:rPr lang="tr-TR" sz="1800" cap="all" dirty="0">
                <a:solidFill>
                  <a:srgbClr val="B31166">
                    <a:lumMod val="60000"/>
                    <a:lumOff val="40000"/>
                  </a:srgbClr>
                </a:solidFill>
                <a:ea typeface="+mn-ea"/>
                <a:cs typeface="+mn-cs"/>
              </a:rPr>
              <a:t>W. </a:t>
            </a:r>
            <a:r>
              <a:rPr lang="tr-TR" sz="1800" cap="all" dirty="0" smtClean="0">
                <a:solidFill>
                  <a:srgbClr val="B31166">
                    <a:lumMod val="60000"/>
                    <a:lumOff val="40000"/>
                  </a:srgbClr>
                </a:solidFill>
                <a:ea typeface="+mn-ea"/>
                <a:cs typeface="+mn-cs"/>
              </a:rPr>
              <a:t>Creswell</a:t>
            </a:r>
            <a:endParaRPr lang="tr-TR" dirty="0"/>
          </a:p>
        </p:txBody>
      </p:sp>
      <p:sp>
        <p:nvSpPr>
          <p:cNvPr id="3" name="İçerik Yer Tutucusu 2"/>
          <p:cNvSpPr>
            <a:spLocks noGrp="1"/>
          </p:cNvSpPr>
          <p:nvPr>
            <p:ph idx="1"/>
          </p:nvPr>
        </p:nvSpPr>
        <p:spPr>
          <a:xfrm>
            <a:off x="1154954" y="2603500"/>
            <a:ext cx="9463004" cy="3416300"/>
          </a:xfrm>
        </p:spPr>
        <p:txBody>
          <a:bodyPr>
            <a:normAutofit/>
          </a:bodyPr>
          <a:lstStyle/>
          <a:p>
            <a:r>
              <a:rPr lang="tr-TR" sz="3000" dirty="0" smtClean="0">
                <a:solidFill>
                  <a:schemeClr val="accent2"/>
                </a:solidFill>
              </a:rPr>
              <a:t>Anlatı Araştırması (Biyografi / Yaşam öyküsü)</a:t>
            </a:r>
          </a:p>
          <a:p>
            <a:r>
              <a:rPr lang="tr-TR" sz="3000" dirty="0" smtClean="0"/>
              <a:t>Fenomenoloji</a:t>
            </a:r>
          </a:p>
          <a:p>
            <a:r>
              <a:rPr lang="tr-TR" sz="3000" dirty="0" smtClean="0"/>
              <a:t>Kuram Oluşturma (Temellendirilmiş Kuram / </a:t>
            </a:r>
            <a:r>
              <a:rPr lang="tr-TR" sz="3000" dirty="0" err="1" smtClean="0"/>
              <a:t>Grounded</a:t>
            </a:r>
            <a:r>
              <a:rPr lang="tr-TR" sz="3000" dirty="0" smtClean="0"/>
              <a:t> </a:t>
            </a:r>
            <a:r>
              <a:rPr lang="tr-TR" sz="3000" dirty="0" err="1" smtClean="0"/>
              <a:t>Theory</a:t>
            </a:r>
            <a:r>
              <a:rPr lang="tr-TR" sz="3000" dirty="0" smtClean="0"/>
              <a:t>)</a:t>
            </a:r>
          </a:p>
          <a:p>
            <a:r>
              <a:rPr lang="tr-TR" sz="3000" dirty="0" err="1" smtClean="0"/>
              <a:t>Etnografi</a:t>
            </a:r>
            <a:endParaRPr lang="tr-TR" sz="3000" dirty="0" smtClean="0"/>
          </a:p>
          <a:p>
            <a:r>
              <a:rPr lang="tr-TR" sz="3000" smtClean="0"/>
              <a:t>Örnek Olay </a:t>
            </a:r>
            <a:r>
              <a:rPr lang="tr-TR" sz="3000" dirty="0" smtClean="0"/>
              <a:t>İncelemesi / Case </a:t>
            </a:r>
            <a:r>
              <a:rPr lang="tr-TR" sz="3000" dirty="0" err="1" smtClean="0"/>
              <a:t>Study</a:t>
            </a:r>
            <a:r>
              <a:rPr lang="tr-TR" sz="3000" dirty="0" smtClean="0"/>
              <a:t>)</a:t>
            </a:r>
            <a:endParaRPr lang="tr-TR" sz="3000" dirty="0"/>
          </a:p>
        </p:txBody>
      </p:sp>
    </p:spTree>
    <p:extLst>
      <p:ext uri="{BB962C8B-B14F-4D97-AF65-F5344CB8AC3E}">
        <p14:creationId xmlns:p14="http://schemas.microsoft.com/office/powerpoint/2010/main" val="36979099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Beş Nitel </a:t>
            </a:r>
            <a:r>
              <a:rPr lang="tr-TR" dirty="0"/>
              <a:t>A</a:t>
            </a:r>
            <a:r>
              <a:rPr lang="tr-TR" dirty="0" smtClean="0"/>
              <a:t>raştırma </a:t>
            </a:r>
            <a:r>
              <a:rPr lang="tr-TR" dirty="0"/>
              <a:t>T</a:t>
            </a:r>
            <a:r>
              <a:rPr lang="tr-TR" dirty="0" smtClean="0"/>
              <a:t>ürünün </a:t>
            </a:r>
            <a:r>
              <a:rPr lang="tr-TR" dirty="0"/>
              <a:t>K</a:t>
            </a:r>
            <a:r>
              <a:rPr lang="tr-TR" dirty="0" smtClean="0"/>
              <a:t>arşılaştırılması</a:t>
            </a:r>
            <a:endParaRPr lang="tr-TR" dirty="0"/>
          </a:p>
        </p:txBody>
      </p:sp>
      <p:sp>
        <p:nvSpPr>
          <p:cNvPr id="3" name="Metin Yer Tutucusu 2"/>
          <p:cNvSpPr>
            <a:spLocks noGrp="1"/>
          </p:cNvSpPr>
          <p:nvPr>
            <p:ph type="body" idx="1"/>
          </p:nvPr>
        </p:nvSpPr>
        <p:spPr>
          <a:xfrm>
            <a:off x="6590759" y="4284771"/>
            <a:ext cx="3757545" cy="2283824"/>
          </a:xfrm>
        </p:spPr>
        <p:txBody>
          <a:bodyPr/>
          <a:lstStyle/>
          <a:p>
            <a:r>
              <a:rPr lang="tr-TR" dirty="0" smtClean="0"/>
              <a:t>Kaynak: </a:t>
            </a:r>
            <a:r>
              <a:rPr lang="tr-TR" dirty="0" err="1" smtClean="0"/>
              <a:t>Creswell</a:t>
            </a:r>
            <a:endParaRPr lang="tr-TR" dirty="0"/>
          </a:p>
        </p:txBody>
      </p:sp>
    </p:spTree>
    <p:extLst>
      <p:ext uri="{BB962C8B-B14F-4D97-AF65-F5344CB8AC3E}">
        <p14:creationId xmlns:p14="http://schemas.microsoft.com/office/powerpoint/2010/main" val="2790958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Amaç / odak</a:t>
            </a:r>
            <a:endParaRPr lang="tr-TR" dirty="0"/>
          </a:p>
        </p:txBody>
      </p:sp>
      <p:graphicFrame>
        <p:nvGraphicFramePr>
          <p:cNvPr id="5" name="İçerik Yer Tutucusu 4"/>
          <p:cNvGraphicFramePr>
            <a:graphicFrameLocks noGrp="1"/>
          </p:cNvGraphicFramePr>
          <p:nvPr>
            <p:ph idx="1"/>
            <p:extLst/>
          </p:nvPr>
        </p:nvGraphicFramePr>
        <p:xfrm>
          <a:off x="933733" y="2617192"/>
          <a:ext cx="9984475" cy="3088336"/>
        </p:xfrm>
        <a:graphic>
          <a:graphicData uri="http://schemas.openxmlformats.org/drawingml/2006/table">
            <a:tbl>
              <a:tblPr firstRow="1" bandRow="1">
                <a:tableStyleId>{69CF1AB2-1976-4502-BF36-3FF5EA218861}</a:tableStyleId>
              </a:tblPr>
              <a:tblGrid>
                <a:gridCol w="2914936">
                  <a:extLst>
                    <a:ext uri="{9D8B030D-6E8A-4147-A177-3AD203B41FA5}">
                      <a16:colId xmlns:a16="http://schemas.microsoft.com/office/drawing/2014/main" val="20000"/>
                    </a:ext>
                  </a:extLst>
                </a:gridCol>
                <a:gridCol w="7069539">
                  <a:extLst>
                    <a:ext uri="{9D8B030D-6E8A-4147-A177-3AD203B41FA5}">
                      <a16:colId xmlns:a16="http://schemas.microsoft.com/office/drawing/2014/main" val="20001"/>
                    </a:ext>
                  </a:extLst>
                </a:gridCol>
              </a:tblGrid>
              <a:tr h="562736">
                <a:tc>
                  <a:txBody>
                    <a:bodyPr/>
                    <a:lstStyle/>
                    <a:p>
                      <a:r>
                        <a:rPr lang="tr-TR" dirty="0" smtClean="0"/>
                        <a:t>Anlatı Araştırması</a:t>
                      </a:r>
                      <a:endParaRPr lang="tr-TR" dirty="0"/>
                    </a:p>
                  </a:txBody>
                  <a:tcPr/>
                </a:tc>
                <a:tc>
                  <a:txBody>
                    <a:bodyPr/>
                    <a:lstStyle/>
                    <a:p>
                      <a:r>
                        <a:rPr lang="tr-TR" b="1" dirty="0" smtClean="0">
                          <a:solidFill>
                            <a:schemeClr val="accent2"/>
                          </a:solidFill>
                        </a:rPr>
                        <a:t>Bir</a:t>
                      </a:r>
                      <a:r>
                        <a:rPr lang="tr-TR" b="0" dirty="0" smtClean="0"/>
                        <a:t> bireyin hayatı, bir yerin/şeyin tarihini ortaya koyma</a:t>
                      </a:r>
                      <a:endParaRPr lang="tr-TR" b="0" dirty="0"/>
                    </a:p>
                  </a:txBody>
                  <a:tcPr/>
                </a:tc>
                <a:extLst>
                  <a:ext uri="{0D108BD9-81ED-4DB2-BD59-A6C34878D82A}">
                    <a16:rowId xmlns:a16="http://schemas.microsoft.com/office/drawing/2014/main" val="10000"/>
                  </a:ext>
                </a:extLst>
              </a:tr>
              <a:tr h="498586">
                <a:tc>
                  <a:txBody>
                    <a:bodyPr/>
                    <a:lstStyle/>
                    <a:p>
                      <a:r>
                        <a:rPr lang="tr-TR" b="1" dirty="0" smtClean="0"/>
                        <a:t>Fenomenoloji</a:t>
                      </a:r>
                      <a:endParaRPr lang="tr-TR" b="1" dirty="0"/>
                    </a:p>
                  </a:txBody>
                  <a:tcPr/>
                </a:tc>
                <a:tc>
                  <a:txBody>
                    <a:bodyPr/>
                    <a:lstStyle/>
                    <a:p>
                      <a:r>
                        <a:rPr lang="tr-TR" dirty="0" smtClean="0"/>
                        <a:t>Deneyimin </a:t>
                      </a:r>
                      <a:r>
                        <a:rPr lang="tr-TR" b="1" dirty="0" smtClean="0">
                          <a:solidFill>
                            <a:schemeClr val="accent2"/>
                          </a:solidFill>
                        </a:rPr>
                        <a:t>özü</a:t>
                      </a:r>
                      <a:r>
                        <a:rPr lang="tr-TR" dirty="0" smtClean="0"/>
                        <a:t>nü ortaya</a:t>
                      </a:r>
                      <a:r>
                        <a:rPr lang="tr-TR" baseline="0" dirty="0" smtClean="0"/>
                        <a:t> çıkarma</a:t>
                      </a:r>
                      <a:endParaRPr lang="tr-TR" dirty="0"/>
                    </a:p>
                  </a:txBody>
                  <a:tcPr/>
                </a:tc>
                <a:extLst>
                  <a:ext uri="{0D108BD9-81ED-4DB2-BD59-A6C34878D82A}">
                    <a16:rowId xmlns:a16="http://schemas.microsoft.com/office/drawing/2014/main" val="10001"/>
                  </a:ext>
                </a:extLst>
              </a:tr>
              <a:tr h="498586">
                <a:tc>
                  <a:txBody>
                    <a:bodyPr/>
                    <a:lstStyle/>
                    <a:p>
                      <a:r>
                        <a:rPr lang="tr-TR" b="1" dirty="0" smtClean="0"/>
                        <a:t>Kuram Oluşturma</a:t>
                      </a:r>
                      <a:endParaRPr lang="tr-TR" b="1" dirty="0"/>
                    </a:p>
                  </a:txBody>
                  <a:tcPr/>
                </a:tc>
                <a:tc>
                  <a:txBody>
                    <a:bodyPr/>
                    <a:lstStyle/>
                    <a:p>
                      <a:r>
                        <a:rPr lang="tr-TR" dirty="0" smtClean="0"/>
                        <a:t>Verilerde </a:t>
                      </a:r>
                      <a:r>
                        <a:rPr lang="tr-TR" b="1" dirty="0" smtClean="0">
                          <a:solidFill>
                            <a:schemeClr val="accent2"/>
                          </a:solidFill>
                        </a:rPr>
                        <a:t>gömülü kuram</a:t>
                      </a:r>
                      <a:r>
                        <a:rPr lang="tr-TR" dirty="0" smtClean="0"/>
                        <a:t>ı</a:t>
                      </a:r>
                      <a:r>
                        <a:rPr lang="tr-TR" baseline="0" dirty="0" smtClean="0"/>
                        <a:t> ortaya çıkarma</a:t>
                      </a:r>
                      <a:endParaRPr lang="tr-TR" dirty="0"/>
                    </a:p>
                  </a:txBody>
                  <a:tcPr/>
                </a:tc>
                <a:extLst>
                  <a:ext uri="{0D108BD9-81ED-4DB2-BD59-A6C34878D82A}">
                    <a16:rowId xmlns:a16="http://schemas.microsoft.com/office/drawing/2014/main" val="10002"/>
                  </a:ext>
                </a:extLst>
              </a:tr>
              <a:tr h="667855">
                <a:tc>
                  <a:txBody>
                    <a:bodyPr/>
                    <a:lstStyle/>
                    <a:p>
                      <a:r>
                        <a:rPr lang="tr-TR" b="1" dirty="0" err="1" smtClean="0"/>
                        <a:t>Etnografi</a:t>
                      </a:r>
                      <a:endParaRPr lang="tr-TR" b="1" dirty="0"/>
                    </a:p>
                  </a:txBody>
                  <a:tcPr/>
                </a:tc>
                <a:tc>
                  <a:txBody>
                    <a:bodyPr/>
                    <a:lstStyle/>
                    <a:p>
                      <a:r>
                        <a:rPr lang="tr-TR" dirty="0" smtClean="0"/>
                        <a:t>Aynı </a:t>
                      </a:r>
                      <a:r>
                        <a:rPr lang="tr-TR" b="1" dirty="0" smtClean="0">
                          <a:solidFill>
                            <a:schemeClr val="accent2"/>
                          </a:solidFill>
                        </a:rPr>
                        <a:t>kültür</a:t>
                      </a:r>
                      <a:r>
                        <a:rPr lang="tr-TR" dirty="0" smtClean="0"/>
                        <a:t>ü paylaşan bir grubu</a:t>
                      </a:r>
                      <a:r>
                        <a:rPr lang="tr-TR" baseline="0" dirty="0" smtClean="0"/>
                        <a:t> betimleme ve yorumlama</a:t>
                      </a:r>
                      <a:endParaRPr lang="tr-TR" dirty="0"/>
                    </a:p>
                  </a:txBody>
                  <a:tcPr/>
                </a:tc>
                <a:extLst>
                  <a:ext uri="{0D108BD9-81ED-4DB2-BD59-A6C34878D82A}">
                    <a16:rowId xmlns:a16="http://schemas.microsoft.com/office/drawing/2014/main" val="10003"/>
                  </a:ext>
                </a:extLst>
              </a:tr>
              <a:tr h="860573">
                <a:tc>
                  <a:txBody>
                    <a:bodyPr/>
                    <a:lstStyle/>
                    <a:p>
                      <a:r>
                        <a:rPr lang="tr-TR" b="1" dirty="0" smtClean="0"/>
                        <a:t>Durum Analizi</a:t>
                      </a:r>
                      <a:endParaRPr lang="tr-TR" b="1" dirty="0"/>
                    </a:p>
                  </a:txBody>
                  <a:tcPr/>
                </a:tc>
                <a:tc>
                  <a:txBody>
                    <a:bodyPr/>
                    <a:lstStyle/>
                    <a:p>
                      <a:r>
                        <a:rPr lang="tr-TR" dirty="0" smtClean="0"/>
                        <a:t>Bir </a:t>
                      </a:r>
                      <a:r>
                        <a:rPr lang="tr-TR" b="1" dirty="0" smtClean="0">
                          <a:solidFill>
                            <a:schemeClr val="accent2"/>
                          </a:solidFill>
                        </a:rPr>
                        <a:t>durum</a:t>
                      </a:r>
                      <a:r>
                        <a:rPr lang="tr-TR" dirty="0" smtClean="0"/>
                        <a:t>, biricik</a:t>
                      </a:r>
                      <a:r>
                        <a:rPr lang="tr-TR" baseline="0" dirty="0" smtClean="0"/>
                        <a:t> </a:t>
                      </a:r>
                      <a:r>
                        <a:rPr lang="tr-TR" b="1" baseline="0" dirty="0" smtClean="0">
                          <a:solidFill>
                            <a:schemeClr val="accent2"/>
                          </a:solidFill>
                        </a:rPr>
                        <a:t>vaka</a:t>
                      </a:r>
                      <a:r>
                        <a:rPr lang="tr-TR" baseline="0" dirty="0" smtClean="0"/>
                        <a:t>ya dair derinlemesine betimleme ve yorumlama</a:t>
                      </a:r>
                      <a:endParaRPr lang="tr-TR"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8538460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Veri toplama biçimleri</a:t>
            </a:r>
            <a:endParaRPr lang="tr-TR" dirty="0"/>
          </a:p>
        </p:txBody>
      </p:sp>
      <p:graphicFrame>
        <p:nvGraphicFramePr>
          <p:cNvPr id="5" name="İçerik Yer Tutucusu 4"/>
          <p:cNvGraphicFramePr>
            <a:graphicFrameLocks noGrp="1"/>
          </p:cNvGraphicFramePr>
          <p:nvPr>
            <p:ph idx="1"/>
            <p:extLst/>
          </p:nvPr>
        </p:nvGraphicFramePr>
        <p:xfrm>
          <a:off x="933733" y="2617192"/>
          <a:ext cx="9984475" cy="3229830"/>
        </p:xfrm>
        <a:graphic>
          <a:graphicData uri="http://schemas.openxmlformats.org/drawingml/2006/table">
            <a:tbl>
              <a:tblPr firstRow="1" bandRow="1">
                <a:tableStyleId>{69CF1AB2-1976-4502-BF36-3FF5EA218861}</a:tableStyleId>
              </a:tblPr>
              <a:tblGrid>
                <a:gridCol w="2914936">
                  <a:extLst>
                    <a:ext uri="{9D8B030D-6E8A-4147-A177-3AD203B41FA5}">
                      <a16:colId xmlns:a16="http://schemas.microsoft.com/office/drawing/2014/main" val="20000"/>
                    </a:ext>
                  </a:extLst>
                </a:gridCol>
                <a:gridCol w="7069539">
                  <a:extLst>
                    <a:ext uri="{9D8B030D-6E8A-4147-A177-3AD203B41FA5}">
                      <a16:colId xmlns:a16="http://schemas.microsoft.com/office/drawing/2014/main" val="20001"/>
                    </a:ext>
                  </a:extLst>
                </a:gridCol>
              </a:tblGrid>
              <a:tr h="562736">
                <a:tc>
                  <a:txBody>
                    <a:bodyPr/>
                    <a:lstStyle/>
                    <a:p>
                      <a:r>
                        <a:rPr lang="tr-TR" dirty="0" smtClean="0"/>
                        <a:t>Anlatı Araştırması</a:t>
                      </a:r>
                      <a:endParaRPr lang="tr-TR" dirty="0"/>
                    </a:p>
                  </a:txBody>
                  <a:tcPr/>
                </a:tc>
                <a:tc>
                  <a:txBody>
                    <a:bodyPr/>
                    <a:lstStyle/>
                    <a:p>
                      <a:r>
                        <a:rPr lang="tr-TR" b="0" dirty="0" smtClean="0"/>
                        <a:t>Öncelikle </a:t>
                      </a:r>
                      <a:r>
                        <a:rPr lang="tr-TR" b="1" dirty="0" smtClean="0">
                          <a:solidFill>
                            <a:schemeClr val="accent2"/>
                          </a:solidFill>
                        </a:rPr>
                        <a:t>mülakatlar ve dokümanlar.</a:t>
                      </a:r>
                      <a:endParaRPr lang="tr-TR" b="1" dirty="0">
                        <a:solidFill>
                          <a:schemeClr val="accent2"/>
                        </a:solidFill>
                      </a:endParaRPr>
                    </a:p>
                  </a:txBody>
                  <a:tcPr/>
                </a:tc>
                <a:extLst>
                  <a:ext uri="{0D108BD9-81ED-4DB2-BD59-A6C34878D82A}">
                    <a16:rowId xmlns:a16="http://schemas.microsoft.com/office/drawing/2014/main" val="10000"/>
                  </a:ext>
                </a:extLst>
              </a:tr>
              <a:tr h="498586">
                <a:tc>
                  <a:txBody>
                    <a:bodyPr/>
                    <a:lstStyle/>
                    <a:p>
                      <a:r>
                        <a:rPr lang="tr-TR" b="1" dirty="0" smtClean="0"/>
                        <a:t>Fenomenoloji</a:t>
                      </a:r>
                      <a:endParaRPr lang="tr-TR" b="1" dirty="0"/>
                    </a:p>
                  </a:txBody>
                  <a:tcPr/>
                </a:tc>
                <a:tc>
                  <a:txBody>
                    <a:bodyPr/>
                    <a:lstStyle/>
                    <a:p>
                      <a:r>
                        <a:rPr lang="tr-TR" dirty="0" smtClean="0"/>
                        <a:t>Doküman,</a:t>
                      </a:r>
                      <a:r>
                        <a:rPr lang="tr-TR" baseline="0" dirty="0" smtClean="0"/>
                        <a:t> gözlem, sanat eseri göz önünde bulundurulabilir ancak öncelikli veri kaynağı </a:t>
                      </a:r>
                      <a:r>
                        <a:rPr lang="tr-TR" b="1" baseline="0" dirty="0" smtClean="0">
                          <a:solidFill>
                            <a:schemeClr val="accent2"/>
                          </a:solidFill>
                        </a:rPr>
                        <a:t>mülakatlardır.</a:t>
                      </a:r>
                      <a:endParaRPr lang="tr-TR" b="1" dirty="0">
                        <a:solidFill>
                          <a:schemeClr val="accent2"/>
                        </a:solidFill>
                      </a:endParaRPr>
                    </a:p>
                  </a:txBody>
                  <a:tcPr/>
                </a:tc>
                <a:extLst>
                  <a:ext uri="{0D108BD9-81ED-4DB2-BD59-A6C34878D82A}">
                    <a16:rowId xmlns:a16="http://schemas.microsoft.com/office/drawing/2014/main" val="10001"/>
                  </a:ext>
                </a:extLst>
              </a:tr>
              <a:tr h="498586">
                <a:tc>
                  <a:txBody>
                    <a:bodyPr/>
                    <a:lstStyle/>
                    <a:p>
                      <a:r>
                        <a:rPr lang="tr-TR" b="1" dirty="0" smtClean="0"/>
                        <a:t>Kuram Oluşturma</a:t>
                      </a:r>
                      <a:endParaRPr lang="tr-TR" b="1" dirty="0"/>
                    </a:p>
                  </a:txBody>
                  <a:tcPr/>
                </a:tc>
                <a:tc>
                  <a:txBody>
                    <a:bodyPr/>
                    <a:lstStyle/>
                    <a:p>
                      <a:r>
                        <a:rPr lang="tr-TR" dirty="0" smtClean="0"/>
                        <a:t>Öncelikle ve genellikle 20-60 kişi ile yapılan </a:t>
                      </a:r>
                      <a:r>
                        <a:rPr lang="tr-TR" b="1" dirty="0" smtClean="0">
                          <a:solidFill>
                            <a:schemeClr val="accent2"/>
                          </a:solidFill>
                        </a:rPr>
                        <a:t>mülakatlar.</a:t>
                      </a:r>
                      <a:endParaRPr lang="tr-TR" b="1" dirty="0">
                        <a:solidFill>
                          <a:schemeClr val="accent2"/>
                        </a:solidFill>
                      </a:endParaRPr>
                    </a:p>
                  </a:txBody>
                  <a:tcPr/>
                </a:tc>
                <a:extLst>
                  <a:ext uri="{0D108BD9-81ED-4DB2-BD59-A6C34878D82A}">
                    <a16:rowId xmlns:a16="http://schemas.microsoft.com/office/drawing/2014/main" val="10002"/>
                  </a:ext>
                </a:extLst>
              </a:tr>
              <a:tr h="667855">
                <a:tc>
                  <a:txBody>
                    <a:bodyPr/>
                    <a:lstStyle/>
                    <a:p>
                      <a:r>
                        <a:rPr lang="tr-TR" b="1" dirty="0" err="1" smtClean="0"/>
                        <a:t>Etnografi</a:t>
                      </a:r>
                      <a:endParaRPr lang="tr-TR" b="1" dirty="0"/>
                    </a:p>
                  </a:txBody>
                  <a:tcPr/>
                </a:tc>
                <a:tc>
                  <a:txBody>
                    <a:bodyPr/>
                    <a:lstStyle/>
                    <a:p>
                      <a:r>
                        <a:rPr lang="tr-TR" dirty="0" smtClean="0"/>
                        <a:t>Öncelikle </a:t>
                      </a:r>
                      <a:r>
                        <a:rPr lang="tr-TR" b="1" dirty="0" smtClean="0">
                          <a:solidFill>
                            <a:schemeClr val="accent2"/>
                          </a:solidFill>
                        </a:rPr>
                        <a:t>gözlem ve mülakatlar</a:t>
                      </a:r>
                      <a:r>
                        <a:rPr lang="tr-TR" dirty="0" smtClean="0"/>
                        <a:t>.</a:t>
                      </a:r>
                      <a:r>
                        <a:rPr lang="tr-TR" baseline="0" dirty="0" smtClean="0"/>
                        <a:t> Bu sırada çevrede geçirilen uzun süre içinde farklı kaynaklar da toplanır.</a:t>
                      </a:r>
                      <a:endParaRPr lang="tr-TR" dirty="0"/>
                    </a:p>
                  </a:txBody>
                  <a:tcPr/>
                </a:tc>
                <a:extLst>
                  <a:ext uri="{0D108BD9-81ED-4DB2-BD59-A6C34878D82A}">
                    <a16:rowId xmlns:a16="http://schemas.microsoft.com/office/drawing/2014/main" val="10003"/>
                  </a:ext>
                </a:extLst>
              </a:tr>
              <a:tr h="860573">
                <a:tc>
                  <a:txBody>
                    <a:bodyPr/>
                    <a:lstStyle/>
                    <a:p>
                      <a:r>
                        <a:rPr lang="tr-TR" b="1" dirty="0" smtClean="0"/>
                        <a:t>Durum Analizi</a:t>
                      </a:r>
                      <a:endParaRPr lang="tr-TR" b="1" dirty="0"/>
                    </a:p>
                  </a:txBody>
                  <a:tcPr/>
                </a:tc>
                <a:tc>
                  <a:txBody>
                    <a:bodyPr/>
                    <a:lstStyle/>
                    <a:p>
                      <a:r>
                        <a:rPr lang="tr-TR" dirty="0" smtClean="0"/>
                        <a:t>Öncelikli olarak </a:t>
                      </a:r>
                      <a:r>
                        <a:rPr lang="tr-TR" b="1" dirty="0" smtClean="0">
                          <a:solidFill>
                            <a:schemeClr val="accent2"/>
                          </a:solidFill>
                        </a:rPr>
                        <a:t>mülakat,</a:t>
                      </a:r>
                      <a:r>
                        <a:rPr lang="tr-TR" b="1" baseline="0" dirty="0" smtClean="0">
                          <a:solidFill>
                            <a:schemeClr val="accent2"/>
                          </a:solidFill>
                        </a:rPr>
                        <a:t> gözlem, doküman ve insan ürünü diğer eserler</a:t>
                      </a:r>
                      <a:r>
                        <a:rPr lang="tr-TR" baseline="0" dirty="0" smtClean="0"/>
                        <a:t>.</a:t>
                      </a:r>
                      <a:endParaRPr lang="tr-TR"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3317509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Veri analiz biçimleri</a:t>
            </a:r>
            <a:endParaRPr lang="tr-TR" dirty="0"/>
          </a:p>
        </p:txBody>
      </p:sp>
      <p:graphicFrame>
        <p:nvGraphicFramePr>
          <p:cNvPr id="5" name="İçerik Yer Tutucusu 4"/>
          <p:cNvGraphicFramePr>
            <a:graphicFrameLocks noGrp="1"/>
          </p:cNvGraphicFramePr>
          <p:nvPr>
            <p:ph idx="1"/>
            <p:extLst/>
          </p:nvPr>
        </p:nvGraphicFramePr>
        <p:xfrm>
          <a:off x="565244" y="2470245"/>
          <a:ext cx="8005550" cy="3927233"/>
        </p:xfrm>
        <a:graphic>
          <a:graphicData uri="http://schemas.openxmlformats.org/drawingml/2006/table">
            <a:tbl>
              <a:tblPr firstRow="1" bandRow="1">
                <a:tableStyleId>{69CF1AB2-1976-4502-BF36-3FF5EA218861}</a:tableStyleId>
              </a:tblPr>
              <a:tblGrid>
                <a:gridCol w="2586783">
                  <a:extLst>
                    <a:ext uri="{9D8B030D-6E8A-4147-A177-3AD203B41FA5}">
                      <a16:colId xmlns:a16="http://schemas.microsoft.com/office/drawing/2014/main" val="20000"/>
                    </a:ext>
                  </a:extLst>
                </a:gridCol>
                <a:gridCol w="5418767">
                  <a:extLst>
                    <a:ext uri="{9D8B030D-6E8A-4147-A177-3AD203B41FA5}">
                      <a16:colId xmlns:a16="http://schemas.microsoft.com/office/drawing/2014/main" val="20001"/>
                    </a:ext>
                  </a:extLst>
                </a:gridCol>
              </a:tblGrid>
              <a:tr h="771714">
                <a:tc>
                  <a:txBody>
                    <a:bodyPr/>
                    <a:lstStyle/>
                    <a:p>
                      <a:r>
                        <a:rPr lang="tr-TR" dirty="0" smtClean="0"/>
                        <a:t>Anlatı Araştırması</a:t>
                      </a:r>
                      <a:endParaRPr lang="tr-TR" dirty="0"/>
                    </a:p>
                  </a:txBody>
                  <a:tcPr/>
                </a:tc>
                <a:tc>
                  <a:txBody>
                    <a:bodyPr/>
                    <a:lstStyle/>
                    <a:p>
                      <a:r>
                        <a:rPr lang="tr-TR" b="0" dirty="0" smtClean="0"/>
                        <a:t>Öykülerin analizi. Yeniden hikayeleme. Temalar geliştirme. Kronoloji kullanma</a:t>
                      </a:r>
                      <a:r>
                        <a:rPr lang="tr-TR" b="0" baseline="0" dirty="0" smtClean="0"/>
                        <a:t> </a:t>
                      </a:r>
                      <a:endParaRPr lang="tr-TR" b="1" dirty="0">
                        <a:solidFill>
                          <a:schemeClr val="accent2"/>
                        </a:solidFill>
                      </a:endParaRPr>
                    </a:p>
                  </a:txBody>
                  <a:tcPr/>
                </a:tc>
                <a:extLst>
                  <a:ext uri="{0D108BD9-81ED-4DB2-BD59-A6C34878D82A}">
                    <a16:rowId xmlns:a16="http://schemas.microsoft.com/office/drawing/2014/main" val="10000"/>
                  </a:ext>
                </a:extLst>
              </a:tr>
              <a:tr h="667371">
                <a:tc>
                  <a:txBody>
                    <a:bodyPr/>
                    <a:lstStyle/>
                    <a:p>
                      <a:r>
                        <a:rPr lang="tr-TR" b="1" dirty="0" smtClean="0"/>
                        <a:t>Fenomenoloji</a:t>
                      </a:r>
                      <a:endParaRPr lang="tr-TR" b="1" dirty="0"/>
                    </a:p>
                  </a:txBody>
                  <a:tcPr/>
                </a:tc>
                <a:tc>
                  <a:txBody>
                    <a:bodyPr/>
                    <a:lstStyle/>
                    <a:p>
                      <a:r>
                        <a:rPr lang="tr-TR" b="0" dirty="0" smtClean="0">
                          <a:solidFill>
                            <a:schemeClr val="tx1"/>
                          </a:solidFill>
                        </a:rPr>
                        <a:t>Önemli ifadeler.</a:t>
                      </a:r>
                      <a:r>
                        <a:rPr lang="tr-TR" b="0" baseline="0" dirty="0" smtClean="0">
                          <a:solidFill>
                            <a:schemeClr val="tx1"/>
                          </a:solidFill>
                        </a:rPr>
                        <a:t> Anlamlı birimler. İçerikteki öz </a:t>
                      </a:r>
                      <a:endParaRPr lang="tr-TR" b="0" dirty="0">
                        <a:solidFill>
                          <a:schemeClr val="tx1"/>
                        </a:solidFill>
                      </a:endParaRPr>
                    </a:p>
                  </a:txBody>
                  <a:tcPr/>
                </a:tc>
                <a:extLst>
                  <a:ext uri="{0D108BD9-81ED-4DB2-BD59-A6C34878D82A}">
                    <a16:rowId xmlns:a16="http://schemas.microsoft.com/office/drawing/2014/main" val="10001"/>
                  </a:ext>
                </a:extLst>
              </a:tr>
              <a:tr h="667371">
                <a:tc>
                  <a:txBody>
                    <a:bodyPr/>
                    <a:lstStyle/>
                    <a:p>
                      <a:r>
                        <a:rPr lang="tr-TR" b="1" dirty="0" smtClean="0"/>
                        <a:t>Kuram Oluşturma</a:t>
                      </a:r>
                      <a:endParaRPr lang="tr-TR" b="1" dirty="0"/>
                    </a:p>
                  </a:txBody>
                  <a:tcPr/>
                </a:tc>
                <a:tc>
                  <a:txBody>
                    <a:bodyPr/>
                    <a:lstStyle/>
                    <a:p>
                      <a:r>
                        <a:rPr lang="tr-TR" dirty="0" smtClean="0"/>
                        <a:t>Açık, </a:t>
                      </a:r>
                      <a:r>
                        <a:rPr lang="tr-TR" dirty="0" err="1" smtClean="0"/>
                        <a:t>eksenel</a:t>
                      </a:r>
                      <a:r>
                        <a:rPr lang="tr-TR" dirty="0" smtClean="0"/>
                        <a:t> ve seçici kodlama. Kavram geliştirme</a:t>
                      </a:r>
                      <a:endParaRPr lang="tr-TR" b="1" dirty="0">
                        <a:solidFill>
                          <a:schemeClr val="accent2"/>
                        </a:solidFill>
                      </a:endParaRPr>
                    </a:p>
                  </a:txBody>
                  <a:tcPr/>
                </a:tc>
                <a:extLst>
                  <a:ext uri="{0D108BD9-81ED-4DB2-BD59-A6C34878D82A}">
                    <a16:rowId xmlns:a16="http://schemas.microsoft.com/office/drawing/2014/main" val="10002"/>
                  </a:ext>
                </a:extLst>
              </a:tr>
              <a:tr h="953387">
                <a:tc>
                  <a:txBody>
                    <a:bodyPr/>
                    <a:lstStyle/>
                    <a:p>
                      <a:r>
                        <a:rPr lang="tr-TR" b="1" dirty="0" err="1" smtClean="0"/>
                        <a:t>Etnografi</a:t>
                      </a:r>
                      <a:endParaRPr lang="tr-TR" b="1" dirty="0"/>
                    </a:p>
                  </a:txBody>
                  <a:tcPr/>
                </a:tc>
                <a:tc>
                  <a:txBody>
                    <a:bodyPr/>
                    <a:lstStyle/>
                    <a:p>
                      <a:r>
                        <a:rPr lang="tr-TR" dirty="0" smtClean="0"/>
                        <a:t>Grubun</a:t>
                      </a:r>
                      <a:r>
                        <a:rPr lang="tr-TR" baseline="0" dirty="0" smtClean="0"/>
                        <a:t> ve kültürün betimlenmesi ve yorumlanması. Çapraz ilişkiler ve temalar ile analiz.</a:t>
                      </a:r>
                      <a:endParaRPr lang="tr-TR" dirty="0"/>
                    </a:p>
                  </a:txBody>
                  <a:tcPr/>
                </a:tc>
                <a:extLst>
                  <a:ext uri="{0D108BD9-81ED-4DB2-BD59-A6C34878D82A}">
                    <a16:rowId xmlns:a16="http://schemas.microsoft.com/office/drawing/2014/main" val="10003"/>
                  </a:ext>
                </a:extLst>
              </a:tr>
              <a:tr h="867390">
                <a:tc>
                  <a:txBody>
                    <a:bodyPr/>
                    <a:lstStyle/>
                    <a:p>
                      <a:r>
                        <a:rPr lang="tr-TR" b="1" dirty="0" smtClean="0"/>
                        <a:t>Örnek</a:t>
                      </a:r>
                      <a:r>
                        <a:rPr lang="tr-TR" b="1" baseline="0" dirty="0" smtClean="0"/>
                        <a:t> Olay İncelemesi</a:t>
                      </a:r>
                      <a:endParaRPr lang="tr-TR" b="1" dirty="0"/>
                    </a:p>
                  </a:txBody>
                  <a:tcPr/>
                </a:tc>
                <a:tc>
                  <a:txBody>
                    <a:bodyPr/>
                    <a:lstStyle/>
                    <a:p>
                      <a:r>
                        <a:rPr lang="tr-TR" dirty="0" smtClean="0"/>
                        <a:t>Durumun betimlenmesi ve yorumlanması. Çapraz ilişkiler ve temalar</a:t>
                      </a:r>
                      <a:r>
                        <a:rPr lang="tr-TR" baseline="0" dirty="0" smtClean="0"/>
                        <a:t> ile analiz.</a:t>
                      </a:r>
                      <a:endParaRPr lang="tr-TR" dirty="0"/>
                    </a:p>
                  </a:txBody>
                  <a:tcPr/>
                </a:tc>
                <a:extLst>
                  <a:ext uri="{0D108BD9-81ED-4DB2-BD59-A6C34878D82A}">
                    <a16:rowId xmlns:a16="http://schemas.microsoft.com/office/drawing/2014/main" val="10004"/>
                  </a:ext>
                </a:extLst>
              </a:tr>
            </a:tbl>
          </a:graphicData>
        </a:graphic>
      </p:graphicFrame>
      <p:sp>
        <p:nvSpPr>
          <p:cNvPr id="3" name="Metin kutusu 2"/>
          <p:cNvSpPr txBox="1"/>
          <p:nvPr/>
        </p:nvSpPr>
        <p:spPr>
          <a:xfrm>
            <a:off x="8884693" y="2470244"/>
            <a:ext cx="2743199" cy="1754326"/>
          </a:xfrm>
          <a:prstGeom prst="rect">
            <a:avLst/>
          </a:prstGeom>
          <a:noFill/>
        </p:spPr>
        <p:txBody>
          <a:bodyPr wrap="square" rtlCol="0">
            <a:spAutoFit/>
          </a:bodyPr>
          <a:lstStyle/>
          <a:p>
            <a:pPr marL="285750" indent="-285750">
              <a:buFontTx/>
              <a:buChar char="-"/>
            </a:pPr>
            <a:r>
              <a:rPr lang="tr-TR" dirty="0" err="1" smtClean="0">
                <a:solidFill>
                  <a:prstClr val="black"/>
                </a:solidFill>
              </a:rPr>
              <a:t>Creswell’in</a:t>
            </a:r>
            <a:r>
              <a:rPr lang="tr-TR" dirty="0" smtClean="0">
                <a:solidFill>
                  <a:prstClr val="black"/>
                </a:solidFill>
              </a:rPr>
              <a:t> kitabı</a:t>
            </a:r>
          </a:p>
          <a:p>
            <a:pPr marL="285750" indent="-285750">
              <a:buFontTx/>
              <a:buChar char="-"/>
            </a:pPr>
            <a:r>
              <a:rPr lang="tr-TR" dirty="0" smtClean="0">
                <a:solidFill>
                  <a:prstClr val="black"/>
                </a:solidFill>
              </a:rPr>
              <a:t>Tek bir biçim/reçete yok. </a:t>
            </a:r>
          </a:p>
          <a:p>
            <a:pPr marL="285750" indent="-285750">
              <a:buFontTx/>
              <a:buChar char="-"/>
            </a:pPr>
            <a:r>
              <a:rPr lang="tr-TR" dirty="0" smtClean="0">
                <a:solidFill>
                  <a:prstClr val="black"/>
                </a:solidFill>
              </a:rPr>
              <a:t>Doğrusu sizin ne anladığınız</a:t>
            </a:r>
          </a:p>
          <a:p>
            <a:pPr marL="285750" indent="-285750">
              <a:buFontTx/>
              <a:buChar char="-"/>
            </a:pPr>
            <a:endParaRPr lang="tr-TR" dirty="0">
              <a:solidFill>
                <a:prstClr val="black"/>
              </a:solidFill>
            </a:endParaRPr>
          </a:p>
        </p:txBody>
      </p:sp>
    </p:spTree>
    <p:extLst>
      <p:ext uri="{BB962C8B-B14F-4D97-AF65-F5344CB8AC3E}">
        <p14:creationId xmlns:p14="http://schemas.microsoft.com/office/powerpoint/2010/main" val="24767370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C40EB43-D84B-4B77-96EB-28E35E19A575}" type="datetime1">
              <a:rPr lang="tr-TR" smtClean="0"/>
              <a:t>02.08.2018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8</a:t>
            </a:fld>
            <a:endParaRPr lang="tr-TR"/>
          </a:p>
        </p:txBody>
      </p:sp>
      <p:sp>
        <p:nvSpPr>
          <p:cNvPr id="5" name="Dikdörtgen 4"/>
          <p:cNvSpPr/>
          <p:nvPr/>
        </p:nvSpPr>
        <p:spPr>
          <a:xfrm>
            <a:off x="3432895" y="3212977"/>
            <a:ext cx="5328591" cy="2554545"/>
          </a:xfrm>
          <a:prstGeom prst="rect">
            <a:avLst/>
          </a:prstGeom>
        </p:spPr>
        <p:txBody>
          <a:bodyPr wrap="square">
            <a:spAutoFit/>
          </a:bodyPr>
          <a:lstStyle/>
          <a:p>
            <a:pPr algn="ctr"/>
            <a:r>
              <a:rPr lang="tr-TR" sz="4000" dirty="0"/>
              <a:t>AYRINTILARI İLE NİTEL ARAŞTIRMA TÜRLERİ</a:t>
            </a:r>
          </a:p>
          <a:p>
            <a:pPr algn="ctr"/>
            <a:r>
              <a:rPr lang="tr-TR" sz="4000" dirty="0"/>
              <a:t>Biyografi</a:t>
            </a:r>
          </a:p>
          <a:p>
            <a:pPr algn="ctr"/>
            <a:endParaRPr lang="tr-TR" sz="4000" dirty="0"/>
          </a:p>
        </p:txBody>
      </p:sp>
    </p:spTree>
    <p:extLst>
      <p:ext uri="{BB962C8B-B14F-4D97-AF65-F5344CB8AC3E}">
        <p14:creationId xmlns:p14="http://schemas.microsoft.com/office/powerpoint/2010/main" val="1782837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Anlatı Araştırması;</a:t>
            </a:r>
            <a:endParaRPr lang="tr-TR" dirty="0"/>
          </a:p>
        </p:txBody>
      </p:sp>
      <p:sp>
        <p:nvSpPr>
          <p:cNvPr id="3" name="İçerik Yer Tutucusu 2"/>
          <p:cNvSpPr>
            <a:spLocks noGrp="1"/>
          </p:cNvSpPr>
          <p:nvPr>
            <p:ph idx="1"/>
          </p:nvPr>
        </p:nvSpPr>
        <p:spPr/>
        <p:txBody>
          <a:bodyPr>
            <a:normAutofit/>
          </a:bodyPr>
          <a:lstStyle/>
          <a:p>
            <a:r>
              <a:rPr lang="tr-TR" sz="3000" b="1" dirty="0"/>
              <a:t>bir veya birden fazla bireyin </a:t>
            </a:r>
            <a:r>
              <a:rPr lang="tr-TR" sz="3000" b="1" dirty="0">
                <a:solidFill>
                  <a:schemeClr val="accent1">
                    <a:lumMod val="60000"/>
                    <a:lumOff val="40000"/>
                  </a:schemeClr>
                </a:solidFill>
              </a:rPr>
              <a:t>deneyim</a:t>
            </a:r>
            <a:r>
              <a:rPr lang="tr-TR" sz="3000" b="1" dirty="0"/>
              <a:t>lerini araştırmayı, </a:t>
            </a:r>
            <a:endParaRPr lang="tr-TR" sz="3000" b="1" dirty="0" smtClean="0"/>
          </a:p>
          <a:p>
            <a:r>
              <a:rPr lang="tr-TR" sz="3000" b="1" dirty="0" smtClean="0"/>
              <a:t>bu </a:t>
            </a:r>
            <a:r>
              <a:rPr lang="tr-TR" sz="3000" b="1" dirty="0"/>
              <a:t>bireylerin </a:t>
            </a:r>
            <a:r>
              <a:rPr lang="tr-TR" sz="3000" b="1" dirty="0">
                <a:solidFill>
                  <a:schemeClr val="accent1">
                    <a:lumMod val="60000"/>
                    <a:lumOff val="40000"/>
                  </a:schemeClr>
                </a:solidFill>
              </a:rPr>
              <a:t>yaşam öyküleri</a:t>
            </a:r>
            <a:r>
              <a:rPr lang="tr-TR" sz="3000" b="1" dirty="0"/>
              <a:t>ni bir araya getirerek veri toplamayı, </a:t>
            </a:r>
            <a:endParaRPr lang="tr-TR" sz="3000" b="1" dirty="0" smtClean="0"/>
          </a:p>
          <a:p>
            <a:r>
              <a:rPr lang="tr-TR" sz="3000" b="1" dirty="0" smtClean="0"/>
              <a:t>kişisel </a:t>
            </a:r>
            <a:r>
              <a:rPr lang="tr-TR" sz="3000" b="1" dirty="0">
                <a:solidFill>
                  <a:schemeClr val="accent1">
                    <a:lumMod val="60000"/>
                    <a:lumOff val="40000"/>
                  </a:schemeClr>
                </a:solidFill>
              </a:rPr>
              <a:t>deneyim</a:t>
            </a:r>
            <a:r>
              <a:rPr lang="tr-TR" sz="3000" b="1" dirty="0"/>
              <a:t>leri rapor etmeyi </a:t>
            </a:r>
            <a:endParaRPr lang="tr-TR" sz="3000" b="1" dirty="0" smtClean="0"/>
          </a:p>
          <a:p>
            <a:r>
              <a:rPr lang="tr-TR" sz="3000" b="1" dirty="0" smtClean="0"/>
              <a:t>ve </a:t>
            </a:r>
            <a:r>
              <a:rPr lang="tr-TR" sz="3000" b="1" dirty="0"/>
              <a:t>bu deneyimlerin içerdiği </a:t>
            </a:r>
            <a:r>
              <a:rPr lang="tr-TR" sz="3000" b="1" dirty="0">
                <a:solidFill>
                  <a:schemeClr val="accent1">
                    <a:lumMod val="60000"/>
                    <a:lumOff val="40000"/>
                  </a:schemeClr>
                </a:solidFill>
              </a:rPr>
              <a:t>anlam</a:t>
            </a:r>
            <a:r>
              <a:rPr lang="tr-TR" sz="3000" b="1" dirty="0"/>
              <a:t>ları </a:t>
            </a:r>
            <a:r>
              <a:rPr lang="tr-TR" sz="3000" b="1" dirty="0">
                <a:solidFill>
                  <a:schemeClr val="accent1">
                    <a:lumMod val="60000"/>
                    <a:lumOff val="40000"/>
                  </a:schemeClr>
                </a:solidFill>
              </a:rPr>
              <a:t>kronolojik</a:t>
            </a:r>
            <a:r>
              <a:rPr lang="tr-TR" sz="3000" b="1" dirty="0"/>
              <a:t> olarak sıralamayı içermektedir.</a:t>
            </a:r>
          </a:p>
          <a:p>
            <a:endParaRPr lang="tr-TR" dirty="0"/>
          </a:p>
        </p:txBody>
      </p:sp>
    </p:spTree>
    <p:extLst>
      <p:ext uri="{BB962C8B-B14F-4D97-AF65-F5344CB8AC3E}">
        <p14:creationId xmlns:p14="http://schemas.microsoft.com/office/powerpoint/2010/main" val="2208033561"/>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2004</TotalTime>
  <Words>934</Words>
  <Application>Microsoft Office PowerPoint</Application>
  <PresentationFormat>Geniş ekran</PresentationFormat>
  <Paragraphs>106</Paragraphs>
  <Slides>21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21</vt:i4>
      </vt:variant>
    </vt:vector>
  </HeadingPairs>
  <TitlesOfParts>
    <vt:vector size="25" baseType="lpstr">
      <vt:lpstr>Arial</vt:lpstr>
      <vt:lpstr>Century Gothic</vt:lpstr>
      <vt:lpstr>Wingdings 3</vt:lpstr>
      <vt:lpstr>Duman</vt:lpstr>
      <vt:lpstr>PowerPoint Sunusu</vt:lpstr>
      <vt:lpstr>Creswell’in Beş Nitel Geleneği Anlatı Araştırması</vt:lpstr>
      <vt:lpstr>Beş Nitel Gelenek/Yöntem   John W. Creswell</vt:lpstr>
      <vt:lpstr>Beş Nitel Araştırma Türünün Karşılaştırılması</vt:lpstr>
      <vt:lpstr>Amaç / odak</vt:lpstr>
      <vt:lpstr>Veri toplama biçimleri</vt:lpstr>
      <vt:lpstr>Veri analiz biçimleri</vt:lpstr>
      <vt:lpstr>PowerPoint Sunusu</vt:lpstr>
      <vt:lpstr>Anlatı Araştırması;</vt:lpstr>
      <vt:lpstr>Biyografi-1</vt:lpstr>
      <vt:lpstr>Biyografi-3</vt:lpstr>
      <vt:lpstr>Biyografi-2</vt:lpstr>
      <vt:lpstr>Biyografi-4</vt:lpstr>
      <vt:lpstr>Biyografi Çalışmalarında farklı anlayışlar</vt:lpstr>
      <vt:lpstr>Anlatı Araştırması (Biyografi)</vt:lpstr>
      <vt:lpstr>Anlatı Araştırması (Biyografi)</vt:lpstr>
      <vt:lpstr>Anlatı Araştırmasında Analiz</vt:lpstr>
      <vt:lpstr>Anlatı Araştırmasında Analiz</vt:lpstr>
      <vt:lpstr>Anlatı Araştırmasında Raporlama</vt:lpstr>
      <vt:lpstr>Anlatı Araştırmasında Raporlama</vt:lpstr>
      <vt:lpstr>Kaynaklar</vt:lpstr>
    </vt:vector>
  </TitlesOfParts>
  <Company>SilentAll Team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Nitel Araştırmalarda Beş Gelenek</dc:title>
  <cp:lastModifiedBy>Kullanıcı</cp:lastModifiedBy>
  <cp:revision>66</cp:revision>
  <dcterms:created xsi:type="dcterms:W3CDTF">2016-10-05T22:41:29Z</dcterms:created>
  <dcterms:modified xsi:type="dcterms:W3CDTF">2018-08-02T07:35:49Z</dcterms:modified>
</cp:coreProperties>
</file>