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84"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5"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3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C1B7A-5BDB-44D8-A10A-491D5371BBC1}" type="datetimeFigureOut">
              <a:rPr lang="tr-TR" smtClean="0"/>
              <a:t>28.11.2017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4F72A8-B426-4FBC-8326-C69A688DCAAE}" type="slidenum">
              <a:rPr lang="tr-TR" smtClean="0"/>
              <a:t>‹#›</a:t>
            </a:fld>
            <a:endParaRPr lang="tr-TR"/>
          </a:p>
        </p:txBody>
      </p:sp>
    </p:spTree>
    <p:extLst>
      <p:ext uri="{BB962C8B-B14F-4D97-AF65-F5344CB8AC3E}">
        <p14:creationId xmlns:p14="http://schemas.microsoft.com/office/powerpoint/2010/main" val="295125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Slayt Görüntüsü Yer Tutucusu"/>
          <p:cNvSpPr>
            <a:spLocks noGrp="1" noRot="1" noChangeAspect="1" noTextEdit="1"/>
          </p:cNvSpPr>
          <p:nvPr>
            <p:ph type="sldImg"/>
          </p:nvPr>
        </p:nvSpPr>
        <p:spPr>
          <a:ln/>
        </p:spPr>
      </p:sp>
      <p:sp>
        <p:nvSpPr>
          <p:cNvPr id="79875" name="2 Not Yer Tutucusu"/>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smtClean="0"/>
          </a:p>
        </p:txBody>
      </p:sp>
      <p:sp>
        <p:nvSpPr>
          <p:cNvPr id="79876" name="3 Slayt Numarası Yer Tutucusu"/>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4E0FD355-FE31-4BC0-9BD9-1359F13A30BF}" type="slidenum">
              <a:rPr lang="en-US" altLang="tr-TR" smtClean="0">
                <a:latin typeface="Arial" charset="0"/>
              </a:rPr>
              <a:pPr eaLnBrk="1" hangingPunct="1">
                <a:spcBef>
                  <a:spcPct val="0"/>
                </a:spcBef>
              </a:pPr>
              <a:t>1</a:t>
            </a:fld>
            <a:endParaRPr lang="en-US" altLang="tr-TR"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0AAF8081-4F23-4424-810B-45C195EC36D1}" type="slidenum">
              <a:rPr lang="en-US" altLang="tr-TR">
                <a:solidFill>
                  <a:prstClr val="black"/>
                </a:solidFill>
              </a:rPr>
              <a:pPr eaLnBrk="1" hangingPunct="1">
                <a:spcBef>
                  <a:spcPct val="0"/>
                </a:spcBef>
              </a:pPr>
              <a:t>13</a:t>
            </a:fld>
            <a:endParaRPr lang="en-US" altLang="tr-TR">
              <a:solidFill>
                <a:prstClr val="black"/>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AEDA50F5-EF87-4571-B62A-CDDE0CB05A19}" type="slidenum">
              <a:rPr lang="en-US" altLang="tr-TR">
                <a:solidFill>
                  <a:prstClr val="black"/>
                </a:solidFill>
              </a:rPr>
              <a:pPr eaLnBrk="1" hangingPunct="1">
                <a:spcBef>
                  <a:spcPct val="0"/>
                </a:spcBef>
              </a:pPr>
              <a:t>14</a:t>
            </a:fld>
            <a:endParaRPr lang="en-US" altLang="tr-TR">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117576AD-9267-4078-9DC5-7551FC350DA7}" type="slidenum">
              <a:rPr lang="en-US" altLang="tr-TR">
                <a:solidFill>
                  <a:prstClr val="black"/>
                </a:solidFill>
              </a:rPr>
              <a:pPr eaLnBrk="1" hangingPunct="1">
                <a:spcBef>
                  <a:spcPct val="0"/>
                </a:spcBef>
              </a:pPr>
              <a:t>15</a:t>
            </a:fld>
            <a:endParaRPr lang="en-US" altLang="tr-TR">
              <a:solidFill>
                <a:prstClr val="black"/>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FB994C73-2B79-4F29-9E61-A9B6FD94FEF0}" type="slidenum">
              <a:rPr lang="en-US" altLang="tr-TR">
                <a:solidFill>
                  <a:prstClr val="black"/>
                </a:solidFill>
              </a:rPr>
              <a:pPr eaLnBrk="1" hangingPunct="1">
                <a:spcBef>
                  <a:spcPct val="0"/>
                </a:spcBef>
              </a:pPr>
              <a:t>16</a:t>
            </a:fld>
            <a:endParaRPr lang="en-US" altLang="tr-TR">
              <a:solidFill>
                <a:prstClr val="black"/>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E492B29B-59CE-4AC7-A533-DCC1A73C1860}" type="slidenum">
              <a:rPr lang="en-US" altLang="tr-TR">
                <a:solidFill>
                  <a:prstClr val="black"/>
                </a:solidFill>
              </a:rPr>
              <a:pPr eaLnBrk="1" hangingPunct="1">
                <a:spcBef>
                  <a:spcPct val="0"/>
                </a:spcBef>
              </a:pPr>
              <a:t>18</a:t>
            </a:fld>
            <a:endParaRPr lang="en-US" altLang="tr-TR">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97BAFA45-1BD1-4FD5-8DFD-F3C1A6C32E54}" type="slidenum">
              <a:rPr lang="en-US" altLang="tr-TR">
                <a:solidFill>
                  <a:prstClr val="black"/>
                </a:solidFill>
              </a:rPr>
              <a:pPr eaLnBrk="1" hangingPunct="1">
                <a:spcBef>
                  <a:spcPct val="0"/>
                </a:spcBef>
              </a:pPr>
              <a:t>19</a:t>
            </a:fld>
            <a:endParaRPr lang="en-US" altLang="tr-TR">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27E8138C-8461-45C1-9312-A0EA321F559A}" type="slidenum">
              <a:rPr lang="en-US" altLang="tr-TR">
                <a:solidFill>
                  <a:prstClr val="black"/>
                </a:solidFill>
              </a:rPr>
              <a:pPr eaLnBrk="1" hangingPunct="1">
                <a:spcBef>
                  <a:spcPct val="0"/>
                </a:spcBef>
              </a:pPr>
              <a:t>20</a:t>
            </a:fld>
            <a:endParaRPr lang="en-US" altLang="tr-TR">
              <a:solidFill>
                <a:prstClr val="black"/>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7996FF85-0013-4CFF-A872-E9B207AA3027}" type="slidenum">
              <a:rPr lang="en-US" altLang="tr-TR">
                <a:solidFill>
                  <a:prstClr val="black"/>
                </a:solidFill>
              </a:rPr>
              <a:pPr eaLnBrk="1" hangingPunct="1">
                <a:spcBef>
                  <a:spcPct val="0"/>
                </a:spcBef>
              </a:pPr>
              <a:t>21</a:t>
            </a:fld>
            <a:endParaRPr lang="en-US" altLang="tr-TR">
              <a:solidFill>
                <a:prstClr val="black"/>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188EA2FE-E1AD-418B-998B-E336CF9EDAEF}" type="slidenum">
              <a:rPr lang="en-US" altLang="tr-TR">
                <a:solidFill>
                  <a:prstClr val="black"/>
                </a:solidFill>
              </a:rPr>
              <a:pPr eaLnBrk="1" hangingPunct="1">
                <a:spcBef>
                  <a:spcPct val="0"/>
                </a:spcBef>
              </a:pPr>
              <a:t>22</a:t>
            </a:fld>
            <a:endParaRPr lang="en-US" altLang="tr-TR">
              <a:solidFill>
                <a:prstClr val="black"/>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24FC2E0C-1B44-4EB3-A73A-8092383BCC2B}" type="slidenum">
              <a:rPr lang="en-US" altLang="tr-TR">
                <a:solidFill>
                  <a:prstClr val="black"/>
                </a:solidFill>
              </a:rPr>
              <a:pPr eaLnBrk="1" hangingPunct="1">
                <a:spcBef>
                  <a:spcPct val="0"/>
                </a:spcBef>
              </a:pPr>
              <a:t>23</a:t>
            </a:fld>
            <a:endParaRPr lang="en-US" altLang="tr-TR">
              <a:solidFill>
                <a:prstClr val="black"/>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7D4CB4F8-C373-4451-831D-90CE315BF360}" type="slidenum">
              <a:rPr lang="en-US" altLang="tr-TR">
                <a:solidFill>
                  <a:prstClr val="black"/>
                </a:solidFill>
              </a:rPr>
              <a:pPr eaLnBrk="1" hangingPunct="1">
                <a:spcBef>
                  <a:spcPct val="0"/>
                </a:spcBef>
              </a:pPr>
              <a:t>2</a:t>
            </a:fld>
            <a:endParaRPr lang="en-US" altLang="tr-TR">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11A08F75-D5F8-42F7-9D65-940DC262CEAC}" type="slidenum">
              <a:rPr lang="en-US" altLang="tr-TR">
                <a:solidFill>
                  <a:prstClr val="black"/>
                </a:solidFill>
              </a:rPr>
              <a:pPr eaLnBrk="1" hangingPunct="1">
                <a:spcBef>
                  <a:spcPct val="0"/>
                </a:spcBef>
              </a:pPr>
              <a:t>25</a:t>
            </a:fld>
            <a:endParaRPr lang="en-US" altLang="tr-TR">
              <a:solidFill>
                <a:prstClr val="black"/>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AD9D0C96-5497-4B45-950A-E31C95745D6E}" type="slidenum">
              <a:rPr lang="en-US" altLang="tr-TR">
                <a:solidFill>
                  <a:prstClr val="black"/>
                </a:solidFill>
              </a:rPr>
              <a:pPr eaLnBrk="1" hangingPunct="1">
                <a:spcBef>
                  <a:spcPct val="0"/>
                </a:spcBef>
              </a:pPr>
              <a:t>26</a:t>
            </a:fld>
            <a:endParaRPr lang="en-US" altLang="tr-TR">
              <a:solidFill>
                <a:prstClr val="black"/>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EF5C4E30-1E55-4D90-9250-3D82BAF08E6C}" type="slidenum">
              <a:rPr lang="en-US" altLang="tr-TR">
                <a:solidFill>
                  <a:prstClr val="black"/>
                </a:solidFill>
              </a:rPr>
              <a:pPr eaLnBrk="1" hangingPunct="1">
                <a:spcBef>
                  <a:spcPct val="0"/>
                </a:spcBef>
              </a:pPr>
              <a:t>27</a:t>
            </a:fld>
            <a:endParaRPr lang="en-US" altLang="tr-TR">
              <a:solidFill>
                <a:prstClr val="black"/>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4BCEF976-3A82-4B3D-8BE3-6A5AA117AE28}" type="slidenum">
              <a:rPr lang="en-US" altLang="tr-TR">
                <a:solidFill>
                  <a:prstClr val="black"/>
                </a:solidFill>
              </a:rPr>
              <a:pPr eaLnBrk="1" hangingPunct="1">
                <a:spcBef>
                  <a:spcPct val="0"/>
                </a:spcBef>
              </a:pPr>
              <a:t>28</a:t>
            </a:fld>
            <a:endParaRPr lang="en-US" altLang="tr-TR">
              <a:solidFill>
                <a:prstClr val="black"/>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BB80640B-B318-45D4-AB7A-6B98DCE5F48C}" type="slidenum">
              <a:rPr lang="en-US" altLang="tr-TR">
                <a:solidFill>
                  <a:prstClr val="black"/>
                </a:solidFill>
              </a:rPr>
              <a:pPr eaLnBrk="1" hangingPunct="1">
                <a:spcBef>
                  <a:spcPct val="0"/>
                </a:spcBef>
              </a:pPr>
              <a:t>4</a:t>
            </a:fld>
            <a:endParaRPr lang="en-US" altLang="tr-TR">
              <a:solidFill>
                <a:prstClr val="black"/>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62783849-0558-4D83-BB69-DBFA9BFF36D0}" type="slidenum">
              <a:rPr lang="en-US" altLang="tr-TR">
                <a:solidFill>
                  <a:prstClr val="black"/>
                </a:solidFill>
              </a:rPr>
              <a:pPr eaLnBrk="1" hangingPunct="1">
                <a:spcBef>
                  <a:spcPct val="0"/>
                </a:spcBef>
              </a:pPr>
              <a:t>6</a:t>
            </a:fld>
            <a:endParaRPr lang="en-US" altLang="tr-TR">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B02AE5C4-D430-4610-830A-FEBF83B8F725}" type="slidenum">
              <a:rPr lang="en-US" altLang="tr-TR">
                <a:solidFill>
                  <a:prstClr val="black"/>
                </a:solidFill>
              </a:rPr>
              <a:pPr eaLnBrk="1" hangingPunct="1">
                <a:spcBef>
                  <a:spcPct val="0"/>
                </a:spcBef>
              </a:pPr>
              <a:t>7</a:t>
            </a:fld>
            <a:endParaRPr lang="en-US" altLang="tr-TR">
              <a:solidFill>
                <a:prstClr val="black"/>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32AF2A39-41B6-4A32-8613-B72A1A868B4B}" type="slidenum">
              <a:rPr lang="en-US" altLang="tr-TR">
                <a:solidFill>
                  <a:prstClr val="black"/>
                </a:solidFill>
              </a:rPr>
              <a:pPr eaLnBrk="1" hangingPunct="1">
                <a:spcBef>
                  <a:spcPct val="0"/>
                </a:spcBef>
              </a:pPr>
              <a:t>8</a:t>
            </a:fld>
            <a:endParaRPr lang="en-US" altLang="tr-TR">
              <a:solidFill>
                <a:prstClr val="black"/>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85883043-6DF5-49AA-8A3D-BA9FA0C2DA88}" type="slidenum">
              <a:rPr lang="en-US" altLang="tr-TR">
                <a:solidFill>
                  <a:prstClr val="black"/>
                </a:solidFill>
              </a:rPr>
              <a:pPr eaLnBrk="1" hangingPunct="1">
                <a:spcBef>
                  <a:spcPct val="0"/>
                </a:spcBef>
              </a:pPr>
              <a:t>10</a:t>
            </a:fld>
            <a:endParaRPr lang="en-US" altLang="tr-TR">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B2888EBF-01BE-451B-A233-2B5FF64C49FB}" type="slidenum">
              <a:rPr lang="en-US" altLang="tr-TR">
                <a:solidFill>
                  <a:prstClr val="black"/>
                </a:solidFill>
              </a:rPr>
              <a:pPr eaLnBrk="1" hangingPunct="1">
                <a:spcBef>
                  <a:spcPct val="0"/>
                </a:spcBef>
              </a:pPr>
              <a:t>11</a:t>
            </a:fld>
            <a:endParaRPr lang="en-US" altLang="tr-TR">
              <a:solidFill>
                <a:prstClr val="black"/>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1E6F7C3D-D458-4AFC-9F14-783ED0CBFE44}" type="slidenum">
              <a:rPr lang="en-US" altLang="tr-TR">
                <a:solidFill>
                  <a:prstClr val="black"/>
                </a:solidFill>
              </a:rPr>
              <a:pPr eaLnBrk="1" hangingPunct="1">
                <a:spcBef>
                  <a:spcPct val="0"/>
                </a:spcBef>
              </a:pPr>
              <a:t>12</a:t>
            </a:fld>
            <a:endParaRPr lang="en-US" altLang="tr-TR">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grpSp>
            <p:nvGrpSpPr>
              <p:cNvPr id="29" name="Group 5"/>
              <p:cNvGrpSpPr>
                <a:grpSpLocks/>
              </p:cNvGrpSpPr>
              <p:nvPr/>
            </p:nvGrpSpPr>
            <p:grpSpPr bwMode="auto">
              <a:xfrm>
                <a:off x="422910" y="0"/>
                <a:ext cx="2514600" cy="6858000"/>
                <a:chOff x="0" y="0"/>
                <a:chExt cx="2514600"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endParaRPr lang="en-US" altLang="tr-TR"/>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US" altLang="tr-TR">
              <a:solidFill>
                <a:srgbClr val="94C600"/>
              </a:solidFill>
            </a:endParaRPr>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D906B627-DE69-49FA-ABDF-B79B9E272CB8}" type="slidenum">
              <a:rPr lang="en-US" altLang="tr-TR">
                <a:solidFill>
                  <a:srgbClr val="94C600"/>
                </a:solidFill>
              </a:rPr>
              <a:pPr>
                <a:defRPr/>
              </a:pPr>
              <a:t>‹#›</a:t>
            </a:fld>
            <a:endParaRPr lang="en-US" altLang="tr-TR">
              <a:solidFill>
                <a:srgbClr val="94C600"/>
              </a:solidFill>
            </a:endParaRPr>
          </a:p>
        </p:txBody>
      </p:sp>
    </p:spTree>
    <p:extLst>
      <p:ext uri="{BB962C8B-B14F-4D97-AF65-F5344CB8AC3E}">
        <p14:creationId xmlns:p14="http://schemas.microsoft.com/office/powerpoint/2010/main" val="3442669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tr-TR"/>
          </a:p>
        </p:txBody>
      </p:sp>
      <p:sp>
        <p:nvSpPr>
          <p:cNvPr id="5" name="Footer Placeholder 4"/>
          <p:cNvSpPr>
            <a:spLocks noGrp="1"/>
          </p:cNvSpPr>
          <p:nvPr>
            <p:ph type="ftr" sz="quarter" idx="11"/>
          </p:nvPr>
        </p:nvSpPr>
        <p:spPr/>
        <p:txBody>
          <a:bodyPr/>
          <a:lstStyle>
            <a:lvl1pPr>
              <a:defRPr/>
            </a:lvl1pPr>
          </a:lstStyle>
          <a:p>
            <a:pPr>
              <a:defRPr/>
            </a:pPr>
            <a:endParaRPr lang="en-US" altLang="tr-TR">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B97FBD9F-38D8-46A5-9F6C-A844F6994C63}" type="slidenum">
              <a:rPr lang="en-US" altLang="tr-TR"/>
              <a:pPr>
                <a:defRPr/>
              </a:pPr>
              <a:t>‹#›</a:t>
            </a:fld>
            <a:endParaRPr lang="en-US" altLang="tr-TR"/>
          </a:p>
        </p:txBody>
      </p:sp>
    </p:spTree>
    <p:extLst>
      <p:ext uri="{BB962C8B-B14F-4D97-AF65-F5344CB8AC3E}">
        <p14:creationId xmlns:p14="http://schemas.microsoft.com/office/powerpoint/2010/main" val="4155552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en-US" altLang="tr-TR"/>
          </a:p>
        </p:txBody>
      </p:sp>
      <p:sp>
        <p:nvSpPr>
          <p:cNvPr id="5" name="Footer Placeholder 4"/>
          <p:cNvSpPr>
            <a:spLocks noGrp="1"/>
          </p:cNvSpPr>
          <p:nvPr>
            <p:ph type="ftr" sz="quarter" idx="11"/>
          </p:nvPr>
        </p:nvSpPr>
        <p:spPr/>
        <p:txBody>
          <a:bodyPr/>
          <a:lstStyle>
            <a:lvl1pPr>
              <a:defRPr/>
            </a:lvl1pPr>
          </a:lstStyle>
          <a:p>
            <a:pPr>
              <a:defRPr/>
            </a:pPr>
            <a:endParaRPr lang="en-US" altLang="tr-TR">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7926CC6D-8201-401F-840F-E71CBCCBA5D9}" type="slidenum">
              <a:rPr lang="en-US" altLang="tr-TR"/>
              <a:pPr>
                <a:defRPr/>
              </a:pPr>
              <a:t>‹#›</a:t>
            </a:fld>
            <a:endParaRPr lang="en-US" altLang="tr-TR"/>
          </a:p>
        </p:txBody>
      </p:sp>
    </p:spTree>
    <p:extLst>
      <p:ext uri="{BB962C8B-B14F-4D97-AF65-F5344CB8AC3E}">
        <p14:creationId xmlns:p14="http://schemas.microsoft.com/office/powerpoint/2010/main" val="3915832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5"/>
          </p:nvPr>
        </p:nvSpPr>
        <p:spPr/>
        <p:txBody>
          <a:bodyPr/>
          <a:lstStyle>
            <a:lvl1pPr>
              <a:defRPr/>
            </a:lvl1pPr>
          </a:lstStyle>
          <a:p>
            <a:pPr>
              <a:defRPr/>
            </a:pPr>
            <a:endParaRPr lang="en-US" altLang="tr-TR"/>
          </a:p>
        </p:txBody>
      </p:sp>
      <p:sp>
        <p:nvSpPr>
          <p:cNvPr id="6" name="Footer Placeholder 4"/>
          <p:cNvSpPr>
            <a:spLocks noGrp="1"/>
          </p:cNvSpPr>
          <p:nvPr>
            <p:ph type="ftr" sz="quarter" idx="16"/>
          </p:nvPr>
        </p:nvSpPr>
        <p:spPr/>
        <p:txBody>
          <a:bodyPr/>
          <a:lstStyle>
            <a:lvl1pPr>
              <a:defRPr/>
            </a:lvl1pPr>
          </a:lstStyle>
          <a:p>
            <a:pPr>
              <a:defRPr/>
            </a:pPr>
            <a:endParaRPr lang="en-US" altLang="tr-TR">
              <a:solidFill>
                <a:srgbClr val="94C600"/>
              </a:solidFill>
            </a:endParaRPr>
          </a:p>
        </p:txBody>
      </p:sp>
      <p:sp>
        <p:nvSpPr>
          <p:cNvPr id="7" name="Slide Number Placeholder 5"/>
          <p:cNvSpPr>
            <a:spLocks noGrp="1"/>
          </p:cNvSpPr>
          <p:nvPr>
            <p:ph type="sldNum" sz="quarter" idx="17"/>
          </p:nvPr>
        </p:nvSpPr>
        <p:spPr/>
        <p:txBody>
          <a:bodyPr/>
          <a:lstStyle>
            <a:lvl1pPr>
              <a:defRPr/>
            </a:lvl1pPr>
          </a:lstStyle>
          <a:p>
            <a:pPr>
              <a:defRPr/>
            </a:pPr>
            <a:fld id="{907F5876-47E9-4503-A3E7-517E30601300}" type="slidenum">
              <a:rPr lang="en-US" altLang="tr-TR"/>
              <a:pPr>
                <a:defRPr/>
              </a:pPr>
              <a:t>‹#›</a:t>
            </a:fld>
            <a:endParaRPr lang="en-US" altLang="tr-TR"/>
          </a:p>
        </p:txBody>
      </p:sp>
    </p:spTree>
    <p:extLst>
      <p:ext uri="{BB962C8B-B14F-4D97-AF65-F5344CB8AC3E}">
        <p14:creationId xmlns:p14="http://schemas.microsoft.com/office/powerpoint/2010/main" val="3030672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tr-TR"/>
          </a:p>
        </p:txBody>
      </p:sp>
      <p:sp>
        <p:nvSpPr>
          <p:cNvPr id="8" name="Footer Placeholder 4"/>
          <p:cNvSpPr>
            <a:spLocks noGrp="1"/>
          </p:cNvSpPr>
          <p:nvPr>
            <p:ph type="ftr" sz="quarter" idx="11"/>
          </p:nvPr>
        </p:nvSpPr>
        <p:spPr/>
        <p:txBody>
          <a:bodyPr/>
          <a:lstStyle>
            <a:lvl1pPr>
              <a:defRPr/>
            </a:lvl1pPr>
          </a:lstStyle>
          <a:p>
            <a:pPr>
              <a:defRPr/>
            </a:pPr>
            <a:endParaRPr lang="en-US" altLang="tr-TR">
              <a:solidFill>
                <a:srgbClr val="94C600"/>
              </a:solidFill>
            </a:endParaRPr>
          </a:p>
        </p:txBody>
      </p:sp>
      <p:sp>
        <p:nvSpPr>
          <p:cNvPr id="9" name="Slide Number Placeholder 5"/>
          <p:cNvSpPr>
            <a:spLocks noGrp="1"/>
          </p:cNvSpPr>
          <p:nvPr>
            <p:ph type="sldNum" sz="quarter" idx="12"/>
          </p:nvPr>
        </p:nvSpPr>
        <p:spPr/>
        <p:txBody>
          <a:bodyPr/>
          <a:lstStyle>
            <a:lvl1pPr>
              <a:defRPr/>
            </a:lvl1pPr>
          </a:lstStyle>
          <a:p>
            <a:pPr>
              <a:defRPr/>
            </a:pPr>
            <a:fld id="{2D75B0D3-7462-4A9D-BAE2-3CD317C5AE42}" type="slidenum">
              <a:rPr lang="en-US" altLang="tr-TR"/>
              <a:pPr>
                <a:defRPr/>
              </a:pPr>
              <a:t>‹#›</a:t>
            </a:fld>
            <a:endParaRPr lang="en-US" altLang="tr-TR"/>
          </a:p>
        </p:txBody>
      </p:sp>
    </p:spTree>
    <p:extLst>
      <p:ext uri="{BB962C8B-B14F-4D97-AF65-F5344CB8AC3E}">
        <p14:creationId xmlns:p14="http://schemas.microsoft.com/office/powerpoint/2010/main" val="1519258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tr-TR"/>
          </a:p>
        </p:txBody>
      </p:sp>
      <p:sp>
        <p:nvSpPr>
          <p:cNvPr id="4" name="Footer Placeholder 4"/>
          <p:cNvSpPr>
            <a:spLocks noGrp="1"/>
          </p:cNvSpPr>
          <p:nvPr>
            <p:ph type="ftr" sz="quarter" idx="11"/>
          </p:nvPr>
        </p:nvSpPr>
        <p:spPr/>
        <p:txBody>
          <a:bodyPr/>
          <a:lstStyle>
            <a:lvl1pPr>
              <a:defRPr/>
            </a:lvl1pPr>
          </a:lstStyle>
          <a:p>
            <a:pPr>
              <a:defRPr/>
            </a:pPr>
            <a:endParaRPr lang="en-US" altLang="tr-TR">
              <a:solidFill>
                <a:srgbClr val="94C600"/>
              </a:solidFill>
            </a:endParaRPr>
          </a:p>
        </p:txBody>
      </p:sp>
      <p:sp>
        <p:nvSpPr>
          <p:cNvPr id="5" name="Slide Number Placeholder 5"/>
          <p:cNvSpPr>
            <a:spLocks noGrp="1"/>
          </p:cNvSpPr>
          <p:nvPr>
            <p:ph type="sldNum" sz="quarter" idx="12"/>
          </p:nvPr>
        </p:nvSpPr>
        <p:spPr/>
        <p:txBody>
          <a:bodyPr/>
          <a:lstStyle>
            <a:lvl1pPr>
              <a:defRPr/>
            </a:lvl1pPr>
          </a:lstStyle>
          <a:p>
            <a:pPr>
              <a:defRPr/>
            </a:pPr>
            <a:fld id="{C1544056-F844-46B7-B859-0275913D8F35}" type="slidenum">
              <a:rPr lang="en-US" altLang="tr-TR"/>
              <a:pPr>
                <a:defRPr/>
              </a:pPr>
              <a:t>‹#›</a:t>
            </a:fld>
            <a:endParaRPr lang="en-US" altLang="tr-TR"/>
          </a:p>
        </p:txBody>
      </p:sp>
    </p:spTree>
    <p:extLst>
      <p:ext uri="{BB962C8B-B14F-4D97-AF65-F5344CB8AC3E}">
        <p14:creationId xmlns:p14="http://schemas.microsoft.com/office/powerpoint/2010/main" val="4224344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tr-TR"/>
          </a:p>
        </p:txBody>
      </p:sp>
      <p:sp>
        <p:nvSpPr>
          <p:cNvPr id="3" name="Footer Placeholder 4"/>
          <p:cNvSpPr>
            <a:spLocks noGrp="1"/>
          </p:cNvSpPr>
          <p:nvPr>
            <p:ph type="ftr" sz="quarter" idx="11"/>
          </p:nvPr>
        </p:nvSpPr>
        <p:spPr/>
        <p:txBody>
          <a:bodyPr/>
          <a:lstStyle>
            <a:lvl1pPr>
              <a:defRPr/>
            </a:lvl1pPr>
          </a:lstStyle>
          <a:p>
            <a:pPr>
              <a:defRPr/>
            </a:pPr>
            <a:endParaRPr lang="en-US" altLang="tr-TR">
              <a:solidFill>
                <a:srgbClr val="94C600"/>
              </a:solidFill>
            </a:endParaRPr>
          </a:p>
        </p:txBody>
      </p:sp>
      <p:sp>
        <p:nvSpPr>
          <p:cNvPr id="4" name="Slide Number Placeholder 5"/>
          <p:cNvSpPr>
            <a:spLocks noGrp="1"/>
          </p:cNvSpPr>
          <p:nvPr>
            <p:ph type="sldNum" sz="quarter" idx="12"/>
          </p:nvPr>
        </p:nvSpPr>
        <p:spPr/>
        <p:txBody>
          <a:bodyPr/>
          <a:lstStyle>
            <a:lvl1pPr>
              <a:defRPr/>
            </a:lvl1pPr>
          </a:lstStyle>
          <a:p>
            <a:pPr>
              <a:defRPr/>
            </a:pPr>
            <a:fld id="{976313CA-A2BD-401D-B20C-33B3C80D9D5C}" type="slidenum">
              <a:rPr lang="en-US" altLang="tr-TR"/>
              <a:pPr>
                <a:defRPr/>
              </a:pPr>
              <a:t>‹#›</a:t>
            </a:fld>
            <a:endParaRPr lang="en-US" altLang="tr-TR"/>
          </a:p>
        </p:txBody>
      </p:sp>
    </p:spTree>
    <p:extLst>
      <p:ext uri="{BB962C8B-B14F-4D97-AF65-F5344CB8AC3E}">
        <p14:creationId xmlns:p14="http://schemas.microsoft.com/office/powerpoint/2010/main" val="936803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8" name="Date Placeholder 4"/>
          <p:cNvSpPr>
            <a:spLocks noGrp="1"/>
          </p:cNvSpPr>
          <p:nvPr>
            <p:ph type="dt" sz="half" idx="10"/>
          </p:nvPr>
        </p:nvSpPr>
        <p:spPr/>
        <p:txBody>
          <a:bodyPr/>
          <a:lstStyle>
            <a:lvl1pPr>
              <a:defRPr/>
            </a:lvl1pPr>
          </a:lstStyle>
          <a:p>
            <a:pPr>
              <a:defRPr/>
            </a:pPr>
            <a:endParaRPr lang="en-US" altLang="tr-TR"/>
          </a:p>
        </p:txBody>
      </p:sp>
      <p:sp>
        <p:nvSpPr>
          <p:cNvPr id="49" name="Slide Number Placeholder 6"/>
          <p:cNvSpPr>
            <a:spLocks noGrp="1"/>
          </p:cNvSpPr>
          <p:nvPr>
            <p:ph type="sldNum" sz="quarter" idx="11"/>
          </p:nvPr>
        </p:nvSpPr>
        <p:spPr/>
        <p:txBody>
          <a:bodyPr/>
          <a:lstStyle>
            <a:lvl1pPr>
              <a:defRPr/>
            </a:lvl1pPr>
          </a:lstStyle>
          <a:p>
            <a:pPr>
              <a:defRPr/>
            </a:pPr>
            <a:fld id="{3E99FC93-9343-4A15-A932-4EC93C051B3F}" type="slidenum">
              <a:rPr lang="en-US" altLang="tr-TR"/>
              <a:pPr>
                <a:defRPr/>
              </a:pPr>
              <a:t>‹#›</a:t>
            </a:fld>
            <a:endParaRPr lang="en-US" altLang="tr-TR"/>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US" altLang="tr-TR">
              <a:solidFill>
                <a:srgbClr val="94C600"/>
              </a:solidFill>
            </a:endParaRPr>
          </a:p>
        </p:txBody>
      </p:sp>
    </p:spTree>
    <p:extLst>
      <p:ext uri="{BB962C8B-B14F-4D97-AF65-F5344CB8AC3E}">
        <p14:creationId xmlns:p14="http://schemas.microsoft.com/office/powerpoint/2010/main" val="151718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8" name="Date Placeholder 4"/>
          <p:cNvSpPr>
            <a:spLocks noGrp="1"/>
          </p:cNvSpPr>
          <p:nvPr>
            <p:ph type="dt" sz="half" idx="10"/>
          </p:nvPr>
        </p:nvSpPr>
        <p:spPr/>
        <p:txBody>
          <a:bodyPr/>
          <a:lstStyle>
            <a:lvl1pPr>
              <a:defRPr/>
            </a:lvl1pPr>
          </a:lstStyle>
          <a:p>
            <a:pPr>
              <a:defRPr/>
            </a:pPr>
            <a:endParaRPr lang="en-US" altLang="tr-TR"/>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US" altLang="tr-TR">
              <a:solidFill>
                <a:srgbClr val="94C600"/>
              </a:solidFill>
            </a:endParaRPr>
          </a:p>
        </p:txBody>
      </p:sp>
      <p:sp>
        <p:nvSpPr>
          <p:cNvPr id="50" name="Slide Number Placeholder 6"/>
          <p:cNvSpPr>
            <a:spLocks noGrp="1"/>
          </p:cNvSpPr>
          <p:nvPr>
            <p:ph type="sldNum" sz="quarter" idx="12"/>
          </p:nvPr>
        </p:nvSpPr>
        <p:spPr/>
        <p:txBody>
          <a:bodyPr/>
          <a:lstStyle>
            <a:lvl1pPr>
              <a:defRPr/>
            </a:lvl1pPr>
          </a:lstStyle>
          <a:p>
            <a:pPr>
              <a:defRPr/>
            </a:pPr>
            <a:fld id="{4AE87EEC-805E-4E56-BDFC-22E823139131}" type="slidenum">
              <a:rPr lang="en-US" altLang="tr-TR"/>
              <a:pPr>
                <a:defRPr/>
              </a:pPr>
              <a:t>‹#›</a:t>
            </a:fld>
            <a:endParaRPr lang="en-US" altLang="tr-TR"/>
          </a:p>
        </p:txBody>
      </p:sp>
    </p:spTree>
    <p:extLst>
      <p:ext uri="{BB962C8B-B14F-4D97-AF65-F5344CB8AC3E}">
        <p14:creationId xmlns:p14="http://schemas.microsoft.com/office/powerpoint/2010/main" val="4067088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tr-TR"/>
          </a:p>
        </p:txBody>
      </p:sp>
      <p:sp>
        <p:nvSpPr>
          <p:cNvPr id="5" name="Footer Placeholder 4"/>
          <p:cNvSpPr>
            <a:spLocks noGrp="1"/>
          </p:cNvSpPr>
          <p:nvPr>
            <p:ph type="ftr" sz="quarter" idx="11"/>
          </p:nvPr>
        </p:nvSpPr>
        <p:spPr/>
        <p:txBody>
          <a:bodyPr/>
          <a:lstStyle>
            <a:lvl1pPr>
              <a:defRPr/>
            </a:lvl1pPr>
          </a:lstStyle>
          <a:p>
            <a:pPr>
              <a:defRPr/>
            </a:pPr>
            <a:endParaRPr lang="en-US" altLang="tr-TR">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8C238753-BFD2-4CC1-B40C-F99DBAAC97D6}" type="slidenum">
              <a:rPr lang="en-US" altLang="tr-TR"/>
              <a:pPr>
                <a:defRPr/>
              </a:pPr>
              <a:t>‹#›</a:t>
            </a:fld>
            <a:endParaRPr lang="en-US" altLang="tr-TR"/>
          </a:p>
        </p:txBody>
      </p:sp>
    </p:spTree>
    <p:extLst>
      <p:ext uri="{BB962C8B-B14F-4D97-AF65-F5344CB8AC3E}">
        <p14:creationId xmlns:p14="http://schemas.microsoft.com/office/powerpoint/2010/main" val="491527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tr-TR"/>
          </a:p>
        </p:txBody>
      </p:sp>
      <p:sp>
        <p:nvSpPr>
          <p:cNvPr id="5" name="Footer Placeholder 4"/>
          <p:cNvSpPr>
            <a:spLocks noGrp="1"/>
          </p:cNvSpPr>
          <p:nvPr>
            <p:ph type="ftr" sz="quarter" idx="11"/>
          </p:nvPr>
        </p:nvSpPr>
        <p:spPr/>
        <p:txBody>
          <a:bodyPr/>
          <a:lstStyle>
            <a:lvl1pPr>
              <a:defRPr/>
            </a:lvl1pPr>
          </a:lstStyle>
          <a:p>
            <a:pPr>
              <a:defRPr/>
            </a:pPr>
            <a:endParaRPr lang="en-US" altLang="tr-TR">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E94D6DA1-B1AA-4641-8981-1590C7348BE7}" type="slidenum">
              <a:rPr lang="en-US" altLang="tr-TR"/>
              <a:pPr>
                <a:defRPr/>
              </a:pPr>
              <a:t>‹#›</a:t>
            </a:fld>
            <a:endParaRPr lang="en-US" altLang="tr-TR"/>
          </a:p>
        </p:txBody>
      </p:sp>
    </p:spTree>
    <p:extLst>
      <p:ext uri="{BB962C8B-B14F-4D97-AF65-F5344CB8AC3E}">
        <p14:creationId xmlns:p14="http://schemas.microsoft.com/office/powerpoint/2010/main" val="303752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28.11.2017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2F35F"/>
            </a:gs>
            <a:gs pos="62000">
              <a:srgbClr val="92BE3F"/>
            </a:gs>
            <a:gs pos="100000">
              <a:srgbClr val="80A33D"/>
            </a:gs>
          </a:gsLst>
          <a:lin ang="5400000"/>
        </a:gradFill>
        <a:effectLst/>
      </p:bgPr>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030"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ltLang="tr-TR" smtClean="0"/>
              <a:t>Asıl başlık stili için tıklatın</a:t>
            </a:r>
            <a:endParaRPr lang="en-US" altLang="tr-TR" smtClean="0"/>
          </a:p>
        </p:txBody>
      </p:sp>
      <p:sp>
        <p:nvSpPr>
          <p:cNvPr id="1031"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a:defRPr sz="1200">
                <a:solidFill>
                  <a:srgbClr val="FEFEFE"/>
                </a:solidFill>
              </a:defRPr>
            </a:lvl1pPr>
          </a:lstStyle>
          <a:p>
            <a:pPr fontAlgn="base">
              <a:spcBef>
                <a:spcPct val="0"/>
              </a:spcBef>
              <a:spcAft>
                <a:spcPct val="0"/>
              </a:spcAft>
              <a:defRPr/>
            </a:pPr>
            <a:endParaRPr lang="en-US" altLang="tr-TR">
              <a:latin typeface="Times New Roman" charset="0"/>
            </a:endParaRPr>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a:defRPr sz="1200">
                <a:solidFill>
                  <a:schemeClr val="accent1"/>
                </a:solidFill>
              </a:defRPr>
            </a:lvl1pPr>
          </a:lstStyle>
          <a:p>
            <a:pPr fontAlgn="base">
              <a:spcBef>
                <a:spcPct val="0"/>
              </a:spcBef>
              <a:spcAft>
                <a:spcPct val="0"/>
              </a:spcAft>
              <a:defRPr/>
            </a:pPr>
            <a:endParaRPr lang="en-US" altLang="tr-TR">
              <a:solidFill>
                <a:srgbClr val="94C600"/>
              </a:solidFill>
              <a:latin typeface="Times New Roman" charset="0"/>
            </a:endParaRPr>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a:defRPr sz="1200">
                <a:solidFill>
                  <a:srgbClr val="FEFEFE"/>
                </a:solidFill>
              </a:defRPr>
            </a:lvl1pPr>
          </a:lstStyle>
          <a:p>
            <a:pPr fontAlgn="base">
              <a:spcBef>
                <a:spcPct val="0"/>
              </a:spcBef>
              <a:spcAft>
                <a:spcPct val="0"/>
              </a:spcAft>
              <a:defRPr/>
            </a:pPr>
            <a:fld id="{D71AD6D7-DAA2-4683-83DB-CB14F4C1A5F7}" type="slidenum">
              <a:rPr lang="en-US" altLang="tr-TR">
                <a:latin typeface="Times New Roman" charset="0"/>
              </a:rPr>
              <a:pPr fontAlgn="base">
                <a:spcBef>
                  <a:spcPct val="0"/>
                </a:spcBef>
                <a:spcAft>
                  <a:spcPct val="0"/>
                </a:spcAft>
                <a:defRPr/>
              </a:pPr>
              <a:t>‹#›</a:t>
            </a:fld>
            <a:endParaRPr lang="en-US" altLang="tr-TR">
              <a:latin typeface="Times New Roman" charset="0"/>
            </a:endParaRPr>
          </a:p>
        </p:txBody>
      </p:sp>
    </p:spTree>
    <p:extLst>
      <p:ext uri="{BB962C8B-B14F-4D97-AF65-F5344CB8AC3E}">
        <p14:creationId xmlns:p14="http://schemas.microsoft.com/office/powerpoint/2010/main" val="3627918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68313" y="1873250"/>
            <a:ext cx="820737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ctr">
              <a:spcBef>
                <a:spcPct val="0"/>
              </a:spcBef>
              <a:buClrTx/>
              <a:buSzTx/>
              <a:buFontTx/>
              <a:buNone/>
            </a:pPr>
            <a:r>
              <a:rPr lang="tr-TR" altLang="tr-TR" sz="3600" dirty="0">
                <a:solidFill>
                  <a:schemeClr val="tx1"/>
                </a:solidFill>
                <a:latin typeface="Arial Black" pitchFamily="34" charset="0"/>
              </a:rPr>
              <a:t>BİTKİ TANIMA VE DEĞERLENDİRME II </a:t>
            </a:r>
          </a:p>
          <a:p>
            <a:pPr algn="ctr">
              <a:spcBef>
                <a:spcPct val="0"/>
              </a:spcBef>
              <a:buClrTx/>
              <a:buSzTx/>
              <a:buFontTx/>
              <a:buNone/>
            </a:pPr>
            <a:endParaRPr lang="tr-TR" altLang="tr-TR" sz="3600" dirty="0">
              <a:solidFill>
                <a:schemeClr val="tx1"/>
              </a:solidFill>
              <a:latin typeface="Arial Black" pitchFamily="34" charset="0"/>
            </a:endParaRPr>
          </a:p>
          <a:p>
            <a:pPr algn="ctr">
              <a:spcBef>
                <a:spcPct val="0"/>
              </a:spcBef>
              <a:buClrTx/>
              <a:buSzTx/>
              <a:buFontTx/>
              <a:buNone/>
            </a:pPr>
            <a:r>
              <a:rPr lang="tr-TR" altLang="tr-TR" sz="3600" dirty="0">
                <a:solidFill>
                  <a:schemeClr val="tx1"/>
                </a:solidFill>
                <a:latin typeface="Arial Black" pitchFamily="34" charset="0"/>
              </a:rPr>
              <a:t> DERS </a:t>
            </a:r>
            <a:r>
              <a:rPr lang="tr-TR" altLang="tr-TR" sz="3600" dirty="0" smtClean="0">
                <a:solidFill>
                  <a:schemeClr val="tx1"/>
                </a:solidFill>
                <a:latin typeface="Arial Black" pitchFamily="34" charset="0"/>
              </a:rPr>
              <a:t>NOTLARI-XII</a:t>
            </a:r>
          </a:p>
          <a:p>
            <a:pPr algn="ctr">
              <a:spcBef>
                <a:spcPct val="0"/>
              </a:spcBef>
              <a:buClrTx/>
              <a:buSzTx/>
              <a:buFontTx/>
              <a:buNone/>
            </a:pPr>
            <a:r>
              <a:rPr lang="tr-TR" altLang="tr-TR" sz="3600" dirty="0" smtClean="0">
                <a:solidFill>
                  <a:schemeClr val="tx1"/>
                </a:solidFill>
                <a:latin typeface="Arial Black" pitchFamily="34" charset="0"/>
              </a:rPr>
              <a:t>(THUJA-THUJOPSIS)</a:t>
            </a:r>
            <a:endParaRPr lang="tr-TR" altLang="tr-TR" sz="3600" dirty="0">
              <a:solidFill>
                <a:schemeClr val="tx1"/>
              </a:solidFill>
              <a:latin typeface="Arial Black" pitchFamily="34" charset="0"/>
            </a:endParaRPr>
          </a:p>
          <a:p>
            <a:pPr>
              <a:spcBef>
                <a:spcPct val="0"/>
              </a:spcBef>
              <a:buClrTx/>
              <a:buSzTx/>
              <a:buFontTx/>
              <a:buNone/>
            </a:pPr>
            <a:r>
              <a:rPr lang="tr-TR" altLang="tr-TR" sz="1800" b="1" dirty="0">
                <a:solidFill>
                  <a:schemeClr val="tx1"/>
                </a:solidFill>
                <a:latin typeface="Times New Roman" charset="0"/>
              </a:rPr>
              <a:t>                 </a:t>
            </a:r>
          </a:p>
          <a:p>
            <a:pPr>
              <a:spcBef>
                <a:spcPct val="0"/>
              </a:spcBef>
              <a:buClrTx/>
              <a:buSzTx/>
              <a:buFontTx/>
              <a:buNone/>
            </a:pPr>
            <a:endParaRPr lang="tr-TR" altLang="tr-TR" sz="1800" b="1" dirty="0">
              <a:solidFill>
                <a:schemeClr val="tx1"/>
              </a:solidFill>
              <a:latin typeface="Times New Roman" charset="0"/>
            </a:endParaRPr>
          </a:p>
          <a:p>
            <a:pPr>
              <a:spcBef>
                <a:spcPct val="0"/>
              </a:spcBef>
              <a:buClrTx/>
              <a:buSzTx/>
              <a:buFontTx/>
              <a:buNone/>
            </a:pPr>
            <a:endParaRPr lang="tr-TR" altLang="tr-TR" sz="1800" b="1" dirty="0">
              <a:solidFill>
                <a:schemeClr val="tx1"/>
              </a:solidFill>
              <a:latin typeface="Times New Roman" charset="0"/>
            </a:endParaRPr>
          </a:p>
        </p:txBody>
      </p:sp>
    </p:spTree>
    <p:extLst>
      <p:ext uri="{BB962C8B-B14F-4D97-AF65-F5344CB8AC3E}">
        <p14:creationId xmlns:p14="http://schemas.microsoft.com/office/powerpoint/2010/main" val="3787202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ikdörtgen 1"/>
          <p:cNvSpPr>
            <a:spLocks noChangeArrowheads="1"/>
          </p:cNvSpPr>
          <p:nvPr/>
        </p:nvSpPr>
        <p:spPr bwMode="auto">
          <a:xfrm>
            <a:off x="539750" y="1196975"/>
            <a:ext cx="7993063"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fontAlgn="base" hangingPunct="1">
              <a:spcBef>
                <a:spcPct val="0"/>
              </a:spcBef>
              <a:spcAft>
                <a:spcPct val="0"/>
              </a:spcAft>
            </a:pPr>
            <a:r>
              <a:rPr lang="tr-TR" altLang="tr-TR" sz="1800" b="1" i="1" smtClean="0">
                <a:solidFill>
                  <a:prstClr val="black"/>
                </a:solidFill>
              </a:rPr>
              <a:t>Th. plicata </a:t>
            </a:r>
            <a:r>
              <a:rPr lang="tr-TR" altLang="tr-TR" sz="1800" b="1" smtClean="0">
                <a:solidFill>
                  <a:prstClr val="black"/>
                </a:solidFill>
              </a:rPr>
              <a:t>cv. 'Euchlora' (Tk. plicata eucklora Timm) </a:t>
            </a:r>
          </a:p>
          <a:p>
            <a:pPr algn="just" eaLnBrk="1" fontAlgn="base" hangingPunct="1">
              <a:spcBef>
                <a:spcPct val="0"/>
              </a:spcBef>
              <a:spcAft>
                <a:spcPct val="0"/>
              </a:spcAft>
            </a:pPr>
            <a:endParaRPr lang="tr-TR" altLang="tr-TR" sz="1800" b="1" smtClean="0">
              <a:solidFill>
                <a:prstClr val="black"/>
              </a:solidFill>
            </a:endParaRPr>
          </a:p>
          <a:p>
            <a:pPr algn="just" eaLnBrk="1" fontAlgn="base" hangingPunct="1">
              <a:spcBef>
                <a:spcPct val="0"/>
              </a:spcBef>
              <a:spcAft>
                <a:spcPct val="0"/>
              </a:spcAft>
            </a:pPr>
            <a:r>
              <a:rPr lang="tr-TR" altLang="tr-TR" sz="1800" smtClean="0">
                <a:solidFill>
                  <a:prstClr val="black"/>
                </a:solidFill>
              </a:rPr>
              <a:t>Dar konik gelişme gösterir. Dalları kalınca olup seyrek dizilmişlerdir. Dalcıkları: taze yeşil renkte, 6-8 cm uzunlukta, yumuşak, ince, bol sayıda, az çatallanmıştır. Küçük yeşil sahalarda soliter halde veya diğer bodur koniferlerle birlikte bulundurulmalıdır. </a:t>
            </a:r>
          </a:p>
          <a:p>
            <a:pPr algn="just" eaLnBrk="1" fontAlgn="base" hangingPunct="1">
              <a:spcBef>
                <a:spcPct val="0"/>
              </a:spcBef>
              <a:spcAft>
                <a:spcPct val="0"/>
              </a:spcAft>
            </a:pPr>
            <a:endParaRPr lang="tr-TR" altLang="tr-TR" sz="1800" smtClean="0">
              <a:solidFill>
                <a:prstClr val="black"/>
              </a:solidFill>
            </a:endParaRPr>
          </a:p>
          <a:p>
            <a:pPr algn="just" eaLnBrk="1" fontAlgn="base" hangingPunct="1">
              <a:spcBef>
                <a:spcPct val="0"/>
              </a:spcBef>
              <a:spcAft>
                <a:spcPct val="0"/>
              </a:spcAft>
            </a:pPr>
            <a:r>
              <a:rPr lang="tr-TR" altLang="tr-TR" sz="1800" b="1" i="1" smtClean="0">
                <a:solidFill>
                  <a:prstClr val="black"/>
                </a:solidFill>
              </a:rPr>
              <a:t>Th. plicata </a:t>
            </a:r>
            <a:r>
              <a:rPr lang="tr-TR" altLang="tr-TR" sz="1800" b="1" smtClean="0">
                <a:solidFill>
                  <a:prstClr val="black"/>
                </a:solidFill>
              </a:rPr>
              <a:t>cv. 'Fastigiata' (Th. plicata var. lastiıiata Schn., Th. menziessii fastiıiata Carr., Tk. plicata var. pyramidalis Bean, Tk. gigantea columnaris Carr., Th. gigantea fastigiata Beissn., Th. gigantea pyramidalis Zed.)</a:t>
            </a:r>
          </a:p>
          <a:p>
            <a:pPr algn="just" eaLnBrk="1" fontAlgn="base" hangingPunct="1">
              <a:spcBef>
                <a:spcPct val="0"/>
              </a:spcBef>
              <a:spcAft>
                <a:spcPct val="0"/>
              </a:spcAft>
            </a:pPr>
            <a:endParaRPr lang="tr-TR" altLang="tr-TR" sz="1800" smtClean="0">
              <a:solidFill>
                <a:prstClr val="black"/>
              </a:solidFill>
            </a:endParaRPr>
          </a:p>
          <a:p>
            <a:pPr algn="just" eaLnBrk="1" fontAlgn="base" hangingPunct="1">
              <a:spcBef>
                <a:spcPct val="0"/>
              </a:spcBef>
              <a:spcAft>
                <a:spcPct val="0"/>
              </a:spcAft>
            </a:pPr>
            <a:r>
              <a:rPr lang="tr-TR" altLang="tr-TR" sz="1800" smtClean="0">
                <a:solidFill>
                  <a:prstClr val="black"/>
                </a:solidFill>
              </a:rPr>
              <a:t>Dar sütun şeklinde gelişme gösterir. Dalları ana türe nazaran daha sık dizilmiş, ince ve daha kısadır. Geniş yeşil alanlarda gruplar halinde bulundurulmalıdır.</a:t>
            </a:r>
          </a:p>
        </p:txBody>
      </p:sp>
    </p:spTree>
    <p:extLst>
      <p:ext uri="{BB962C8B-B14F-4D97-AF65-F5344CB8AC3E}">
        <p14:creationId xmlns:p14="http://schemas.microsoft.com/office/powerpoint/2010/main" val="2992856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Thujaocci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981075"/>
            <a:ext cx="3209925"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Dikdörtgen 1"/>
          <p:cNvSpPr>
            <a:spLocks noChangeArrowheads="1"/>
          </p:cNvSpPr>
          <p:nvPr/>
        </p:nvSpPr>
        <p:spPr bwMode="auto">
          <a:xfrm>
            <a:off x="4081463" y="1125538"/>
            <a:ext cx="4572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fontAlgn="base" hangingPunct="1">
              <a:spcBef>
                <a:spcPct val="0"/>
              </a:spcBef>
              <a:spcAft>
                <a:spcPct val="0"/>
              </a:spcAft>
            </a:pPr>
            <a:r>
              <a:rPr lang="tr-TR" altLang="tr-TR" sz="1800" b="1" i="1" smtClean="0">
                <a:solidFill>
                  <a:prstClr val="black"/>
                </a:solidFill>
              </a:rPr>
              <a:t>Thuja occidentalis </a:t>
            </a:r>
            <a:r>
              <a:rPr lang="tr-TR" altLang="tr-TR" sz="1800" smtClean="0">
                <a:solidFill>
                  <a:prstClr val="black"/>
                </a:solidFill>
              </a:rPr>
              <a:t>L., Batı Mazısı</a:t>
            </a:r>
          </a:p>
          <a:p>
            <a:pPr algn="just" eaLnBrk="1" fontAlgn="base" hangingPunct="1">
              <a:spcBef>
                <a:spcPct val="0"/>
              </a:spcBef>
              <a:spcAft>
                <a:spcPct val="0"/>
              </a:spcAft>
            </a:pPr>
            <a:endParaRPr lang="tr-TR" altLang="tr-TR" sz="1800" smtClean="0">
              <a:solidFill>
                <a:prstClr val="black"/>
              </a:solidFill>
            </a:endParaRPr>
          </a:p>
          <a:p>
            <a:pPr algn="just" eaLnBrk="1" fontAlgn="base" hangingPunct="1">
              <a:spcBef>
                <a:spcPct val="0"/>
              </a:spcBef>
              <a:spcAft>
                <a:spcPct val="0"/>
              </a:spcAft>
            </a:pPr>
            <a:r>
              <a:rPr lang="tr-TR" altLang="tr-TR" sz="1800" smtClean="0">
                <a:solidFill>
                  <a:prstClr val="black"/>
                </a:solidFill>
              </a:rPr>
              <a:t>Kuzey Amerika'nın doğusu, özellikle büyük göller bölgesi ile Kanada da geniş bir yayılışa sahiptir. Vatanında genellikle serin, kayalık yamaçlarda, nehir kıyılarında, bilhassa bataklık sahalarda, ekseriya </a:t>
            </a:r>
            <a:r>
              <a:rPr lang="tr-TR" altLang="tr-TR" sz="1800" i="1" smtClean="0">
                <a:solidFill>
                  <a:prstClr val="black"/>
                </a:solidFill>
              </a:rPr>
              <a:t>Abies balsamea</a:t>
            </a:r>
            <a:r>
              <a:rPr lang="tr-TR" altLang="tr-TR" sz="1800" smtClean="0">
                <a:solidFill>
                  <a:prstClr val="black"/>
                </a:solidFill>
              </a:rPr>
              <a:t>, </a:t>
            </a:r>
            <a:r>
              <a:rPr lang="tr-TR" altLang="tr-TR" sz="1800" i="1" smtClean="0">
                <a:solidFill>
                  <a:prstClr val="black"/>
                </a:solidFill>
              </a:rPr>
              <a:t>Picea glauca, P. mariana</a:t>
            </a:r>
            <a:r>
              <a:rPr lang="tr-TR" altLang="tr-TR" sz="1800" smtClean="0">
                <a:solidFill>
                  <a:prstClr val="black"/>
                </a:solidFill>
              </a:rPr>
              <a:t> ve </a:t>
            </a:r>
            <a:r>
              <a:rPr lang="tr-TR" altLang="tr-TR" sz="1800" i="1" smtClean="0">
                <a:solidFill>
                  <a:prstClr val="black"/>
                </a:solidFill>
              </a:rPr>
              <a:t>Larix laricina </a:t>
            </a:r>
            <a:r>
              <a:rPr lang="tr-TR" altLang="tr-TR" sz="1800" smtClean="0">
                <a:solidFill>
                  <a:prstClr val="black"/>
                </a:solidFill>
              </a:rPr>
              <a:t>ile birlikte bulunur. En çok 20 m boya ulaşır. Gövde kabuğu kırmızımsı kahverengi olup dar şeritler halinde ayrılır. Yaşlı gövdeler gayri muntazam, derin çatlaklıdır.</a:t>
            </a:r>
          </a:p>
          <a:p>
            <a:pPr algn="just" eaLnBrk="1" fontAlgn="base" hangingPunct="1">
              <a:spcBef>
                <a:spcPct val="0"/>
              </a:spcBef>
              <a:spcAft>
                <a:spcPct val="0"/>
              </a:spcAft>
            </a:pPr>
            <a:endParaRPr lang="tr-TR" altLang="tr-TR" sz="1800" smtClean="0">
              <a:solidFill>
                <a:prstClr val="black"/>
              </a:solidFill>
            </a:endParaRPr>
          </a:p>
          <a:p>
            <a:pPr algn="just" eaLnBrk="1" fontAlgn="base" hangingPunct="1">
              <a:spcBef>
                <a:spcPct val="0"/>
              </a:spcBef>
              <a:spcAft>
                <a:spcPct val="0"/>
              </a:spcAft>
            </a:pPr>
            <a:r>
              <a:rPr lang="tr-TR" altLang="tr-TR" sz="1800" i="1" smtClean="0">
                <a:solidFill>
                  <a:prstClr val="black"/>
                </a:solidFill>
              </a:rPr>
              <a:t>Th. occidentalis </a:t>
            </a:r>
            <a:r>
              <a:rPr lang="tr-TR" altLang="tr-TR" sz="1800" smtClean="0">
                <a:solidFill>
                  <a:prstClr val="black"/>
                </a:solidFill>
              </a:rPr>
              <a:t>piramidal tepeye, kısa ve gövdeden horizontal çıkan dallara sahiptir. Gövde bazen çatallanma gösterir. Yan dallar bol sayıda, basık, üst yüzü koyu yeşil, alt kısmı soluk yeşil sürgünleri bulunur. </a:t>
            </a:r>
          </a:p>
        </p:txBody>
      </p:sp>
      <p:sp>
        <p:nvSpPr>
          <p:cNvPr id="59396" name="Dikdörtgen 2"/>
          <p:cNvSpPr>
            <a:spLocks noChangeArrowheads="1"/>
          </p:cNvSpPr>
          <p:nvPr/>
        </p:nvSpPr>
        <p:spPr bwMode="auto">
          <a:xfrm>
            <a:off x="5219700" y="44450"/>
            <a:ext cx="2609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tr-TR" altLang="tr-TR" b="1" i="1" smtClean="0">
                <a:solidFill>
                  <a:prstClr val="white"/>
                </a:solidFill>
              </a:rPr>
              <a:t>Thuja occidentalis </a:t>
            </a:r>
            <a:endParaRPr lang="tr-TR" altLang="tr-TR" smtClean="0">
              <a:solidFill>
                <a:prstClr val="white"/>
              </a:solidFill>
            </a:endParaRPr>
          </a:p>
        </p:txBody>
      </p:sp>
    </p:spTree>
    <p:extLst>
      <p:ext uri="{BB962C8B-B14F-4D97-AF65-F5344CB8AC3E}">
        <p14:creationId xmlns:p14="http://schemas.microsoft.com/office/powerpoint/2010/main" val="1910100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descr="thucaocciden-yaprak"/>
          <p:cNvPicPr>
            <a:picLocks noChangeAspect="1" noChangeArrowheads="1"/>
          </p:cNvPicPr>
          <p:nvPr/>
        </p:nvPicPr>
        <p:blipFill>
          <a:blip r:embed="rId3">
            <a:extLst>
              <a:ext uri="{28A0092B-C50C-407E-A947-70E740481C1C}">
                <a14:useLocalDpi xmlns:a14="http://schemas.microsoft.com/office/drawing/2010/main" val="0"/>
              </a:ext>
            </a:extLst>
          </a:blip>
          <a:srcRect r="2097" b="6812"/>
          <a:stretch>
            <a:fillRect/>
          </a:stretch>
        </p:blipFill>
        <p:spPr bwMode="auto">
          <a:xfrm>
            <a:off x="1331913" y="862013"/>
            <a:ext cx="631507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Dikdörtgen 3"/>
          <p:cNvSpPr>
            <a:spLocks noChangeArrowheads="1"/>
          </p:cNvSpPr>
          <p:nvPr/>
        </p:nvSpPr>
        <p:spPr bwMode="auto">
          <a:xfrm>
            <a:off x="5219700" y="44450"/>
            <a:ext cx="2609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tr-TR" altLang="tr-TR" b="1" i="1" smtClean="0">
                <a:solidFill>
                  <a:prstClr val="white"/>
                </a:solidFill>
              </a:rPr>
              <a:t>Thuja occidentalis </a:t>
            </a:r>
            <a:endParaRPr lang="tr-TR" altLang="tr-TR" smtClean="0">
              <a:solidFill>
                <a:prstClr val="white"/>
              </a:solidFill>
            </a:endParaRPr>
          </a:p>
        </p:txBody>
      </p:sp>
      <p:sp>
        <p:nvSpPr>
          <p:cNvPr id="60420" name="Dikdörtgen 1"/>
          <p:cNvSpPr>
            <a:spLocks noChangeArrowheads="1"/>
          </p:cNvSpPr>
          <p:nvPr/>
        </p:nvSpPr>
        <p:spPr bwMode="auto">
          <a:xfrm>
            <a:off x="468313" y="5084763"/>
            <a:ext cx="813593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fontAlgn="base" hangingPunct="1">
              <a:spcBef>
                <a:spcPct val="0"/>
              </a:spcBef>
              <a:spcAft>
                <a:spcPct val="0"/>
              </a:spcAft>
            </a:pPr>
            <a:r>
              <a:rPr lang="tr-TR" altLang="tr-TR" sz="1800" smtClean="0">
                <a:solidFill>
                  <a:prstClr val="black"/>
                </a:solidFill>
              </a:rPr>
              <a:t>Ana sürgünlerde bulunan pul yapraklar seyrek dizilmiş, 4 mm uzunlukta, uçları sivridir. Yan sürgünlerde bulunanlar ise sık dizilmiş olup 2,5 mm uzunlukta, yumurta şeklinde, uçlan küttür. Yan sürgünlerin geniş yüzlerinde bulunan pul yapraklar, sırtlarında yuvarlak yağ bezelerine sahiptir. Kenarda bulunan pul yapraklar ise daha kısa ve kayık şeklindedir.</a:t>
            </a:r>
          </a:p>
        </p:txBody>
      </p:sp>
    </p:spTree>
    <p:extLst>
      <p:ext uri="{BB962C8B-B14F-4D97-AF65-F5344CB8AC3E}">
        <p14:creationId xmlns:p14="http://schemas.microsoft.com/office/powerpoint/2010/main" val="368489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THOCCI7"/>
          <p:cNvPicPr>
            <a:picLocks noChangeAspect="1" noChangeArrowheads="1"/>
          </p:cNvPicPr>
          <p:nvPr/>
        </p:nvPicPr>
        <p:blipFill>
          <a:blip r:embed="rId3">
            <a:extLst>
              <a:ext uri="{28A0092B-C50C-407E-A947-70E740481C1C}">
                <a14:useLocalDpi xmlns:a14="http://schemas.microsoft.com/office/drawing/2010/main" val="0"/>
              </a:ext>
            </a:extLst>
          </a:blip>
          <a:srcRect l="2879" t="3020" r="4820" b="9789"/>
          <a:stretch>
            <a:fillRect/>
          </a:stretch>
        </p:blipFill>
        <p:spPr bwMode="auto">
          <a:xfrm>
            <a:off x="1025525" y="836613"/>
            <a:ext cx="6804025"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Dikdörtgen 3"/>
          <p:cNvSpPr>
            <a:spLocks noChangeArrowheads="1"/>
          </p:cNvSpPr>
          <p:nvPr/>
        </p:nvSpPr>
        <p:spPr bwMode="auto">
          <a:xfrm>
            <a:off x="5219700" y="44450"/>
            <a:ext cx="2609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tr-TR" altLang="tr-TR" b="1" i="1" smtClean="0">
                <a:solidFill>
                  <a:prstClr val="white"/>
                </a:solidFill>
              </a:rPr>
              <a:t>Thuja occidentalis </a:t>
            </a:r>
            <a:endParaRPr lang="tr-TR" altLang="tr-TR" smtClean="0">
              <a:solidFill>
                <a:prstClr val="white"/>
              </a:solidFill>
            </a:endParaRPr>
          </a:p>
        </p:txBody>
      </p:sp>
      <p:sp>
        <p:nvSpPr>
          <p:cNvPr id="61444" name="Dikdörtgen 1"/>
          <p:cNvSpPr>
            <a:spLocks noChangeArrowheads="1"/>
          </p:cNvSpPr>
          <p:nvPr/>
        </p:nvSpPr>
        <p:spPr bwMode="auto">
          <a:xfrm>
            <a:off x="468313" y="5253038"/>
            <a:ext cx="828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fontAlgn="base" hangingPunct="1">
              <a:spcBef>
                <a:spcPct val="0"/>
              </a:spcBef>
              <a:spcAft>
                <a:spcPct val="0"/>
              </a:spcAft>
            </a:pPr>
            <a:r>
              <a:rPr lang="tr-TR" altLang="tr-TR" sz="1800" smtClean="0">
                <a:solidFill>
                  <a:prstClr val="black"/>
                </a:solidFill>
              </a:rPr>
              <a:t>Kozalakları açık kahverengi, yumurta biçiminde, 8 mm uzunlukta olup 8-10 adet, derimsi, sert pul bulunur. Bu pullardan 4 tanesi fertildir. Her fertil pul a1tında 2 tohum bulunur. Kozalaklar kısa sürgün uçlarında yer alırlar; önce yukarıya, daha sonra aşağıya doğru yönelmişlerdir. Kozalaklar 1. yılda olgunlaşırlar.</a:t>
            </a:r>
          </a:p>
        </p:txBody>
      </p:sp>
    </p:spTree>
    <p:extLst>
      <p:ext uri="{BB962C8B-B14F-4D97-AF65-F5344CB8AC3E}">
        <p14:creationId xmlns:p14="http://schemas.microsoft.com/office/powerpoint/2010/main" val="729093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thucaocciden-olgunmey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125538"/>
            <a:ext cx="7007225"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Dikdörtgen 2"/>
          <p:cNvSpPr>
            <a:spLocks noChangeArrowheads="1"/>
          </p:cNvSpPr>
          <p:nvPr/>
        </p:nvSpPr>
        <p:spPr bwMode="auto">
          <a:xfrm>
            <a:off x="5219700" y="44450"/>
            <a:ext cx="2609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tr-TR" altLang="tr-TR" b="1" i="1" smtClean="0">
                <a:solidFill>
                  <a:prstClr val="white"/>
                </a:solidFill>
              </a:rPr>
              <a:t>Thuja occidentalis </a:t>
            </a:r>
            <a:endParaRPr lang="tr-TR" altLang="tr-TR" smtClean="0">
              <a:solidFill>
                <a:prstClr val="white"/>
              </a:solidFill>
            </a:endParaRPr>
          </a:p>
        </p:txBody>
      </p:sp>
    </p:spTree>
    <p:extLst>
      <p:ext uri="{BB962C8B-B14F-4D97-AF65-F5344CB8AC3E}">
        <p14:creationId xmlns:p14="http://schemas.microsoft.com/office/powerpoint/2010/main" val="2085367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Thujaoccidenta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011238"/>
            <a:ext cx="3919538"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Dikdörtgen 1"/>
          <p:cNvSpPr>
            <a:spLocks noChangeArrowheads="1"/>
          </p:cNvSpPr>
          <p:nvPr/>
        </p:nvSpPr>
        <p:spPr bwMode="auto">
          <a:xfrm>
            <a:off x="4518025" y="749300"/>
            <a:ext cx="40862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fontAlgn="base" hangingPunct="1">
              <a:spcBef>
                <a:spcPct val="0"/>
              </a:spcBef>
              <a:spcAft>
                <a:spcPct val="0"/>
              </a:spcAft>
            </a:pPr>
            <a:r>
              <a:rPr lang="tr-TR" altLang="tr-TR" sz="1800" i="1" smtClean="0">
                <a:solidFill>
                  <a:prstClr val="black"/>
                </a:solidFill>
              </a:rPr>
              <a:t>Th. occidentalis'in </a:t>
            </a:r>
            <a:r>
              <a:rPr lang="tr-TR" altLang="tr-TR" sz="1800" smtClean="0">
                <a:solidFill>
                  <a:prstClr val="black"/>
                </a:solidFill>
              </a:rPr>
              <a:t>yeşil alanlarda bulundurulmaktan çok, çoğu kolleksiyon kıymetine sahip olan ve arboretumlar için önem taşıyan 100 den fazla kültür formu mevcuttur.</a:t>
            </a:r>
          </a:p>
          <a:p>
            <a:pPr algn="just" eaLnBrk="1" fontAlgn="base" hangingPunct="1">
              <a:spcBef>
                <a:spcPct val="0"/>
              </a:spcBef>
              <a:spcAft>
                <a:spcPct val="0"/>
              </a:spcAft>
            </a:pPr>
            <a:endParaRPr lang="tr-TR" altLang="tr-TR" sz="1800" smtClean="0">
              <a:solidFill>
                <a:prstClr val="black"/>
              </a:solidFill>
            </a:endParaRPr>
          </a:p>
          <a:p>
            <a:pPr algn="just" eaLnBrk="1" fontAlgn="base" hangingPunct="1">
              <a:spcBef>
                <a:spcPct val="0"/>
              </a:spcBef>
              <a:spcAft>
                <a:spcPct val="0"/>
              </a:spcAft>
            </a:pPr>
            <a:r>
              <a:rPr lang="tr-TR" altLang="tr-TR" sz="1800" smtClean="0">
                <a:solidFill>
                  <a:prstClr val="black"/>
                </a:solidFill>
              </a:rPr>
              <a:t>Batı Mazısı toprak istekleri bakımından gayet kanaatkardır. Kireçli topraklardan hoşlanır. Bataklık yerlerde de bulundurulabilir. Ancak serin ve nispi nemi zengin iklim şartlarını tercih eder. Soğuğa karşı gayet dayanıklıdır.</a:t>
            </a:r>
          </a:p>
          <a:p>
            <a:pPr algn="just" eaLnBrk="1" fontAlgn="base" hangingPunct="1">
              <a:spcBef>
                <a:spcPct val="0"/>
              </a:spcBef>
              <a:spcAft>
                <a:spcPct val="0"/>
              </a:spcAft>
            </a:pPr>
            <a:endParaRPr lang="tr-TR" altLang="tr-TR" sz="1800" smtClean="0">
              <a:solidFill>
                <a:prstClr val="black"/>
              </a:solidFill>
            </a:endParaRPr>
          </a:p>
          <a:p>
            <a:pPr algn="just" eaLnBrk="1" fontAlgn="base" hangingPunct="1">
              <a:spcBef>
                <a:spcPct val="0"/>
              </a:spcBef>
              <a:spcAft>
                <a:spcPct val="0"/>
              </a:spcAft>
            </a:pPr>
            <a:r>
              <a:rPr lang="tr-TR" altLang="tr-TR" sz="1800" i="1" smtClean="0">
                <a:solidFill>
                  <a:prstClr val="black"/>
                </a:solidFill>
              </a:rPr>
              <a:t>Th. occidentalis </a:t>
            </a:r>
            <a:r>
              <a:rPr lang="tr-TR" altLang="tr-TR" sz="1800" smtClean="0">
                <a:solidFill>
                  <a:prstClr val="black"/>
                </a:solidFill>
              </a:rPr>
              <a:t>peyzajda, geniş yeşil alanlarda soliter kullanılmalıdır. Ancak çok geniş yeşil alanlarda grup kullanılabilir. Makasa gelen çit bitkisi olarak elverişlidir. Kuzey ve Orta Avrupa ülkelerinde mezarlıklarda bulundurulan ve çok sık kullanılan bir mazı türüdür.</a:t>
            </a:r>
          </a:p>
        </p:txBody>
      </p:sp>
      <p:sp>
        <p:nvSpPr>
          <p:cNvPr id="63492" name="Dikdörtgen 4"/>
          <p:cNvSpPr>
            <a:spLocks noChangeArrowheads="1"/>
          </p:cNvSpPr>
          <p:nvPr/>
        </p:nvSpPr>
        <p:spPr bwMode="auto">
          <a:xfrm>
            <a:off x="5219700" y="44450"/>
            <a:ext cx="2609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tr-TR" altLang="tr-TR" b="1" i="1" smtClean="0">
                <a:solidFill>
                  <a:prstClr val="white"/>
                </a:solidFill>
              </a:rPr>
              <a:t>Thuja occidentalis </a:t>
            </a:r>
            <a:endParaRPr lang="tr-TR" altLang="tr-TR" smtClean="0">
              <a:solidFill>
                <a:prstClr val="white"/>
              </a:solidFill>
            </a:endParaRPr>
          </a:p>
        </p:txBody>
      </p:sp>
    </p:spTree>
    <p:extLst>
      <p:ext uri="{BB962C8B-B14F-4D97-AF65-F5344CB8AC3E}">
        <p14:creationId xmlns:p14="http://schemas.microsoft.com/office/powerpoint/2010/main" val="571954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026" descr="Thuja occidentalis 'Cloth of G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923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1027"/>
          <p:cNvSpPr>
            <a:spLocks noChangeArrowheads="1"/>
          </p:cNvSpPr>
          <p:nvPr/>
        </p:nvSpPr>
        <p:spPr bwMode="auto">
          <a:xfrm>
            <a:off x="-76200" y="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altLang="tr-TR" sz="1400" b="1" smtClean="0">
                <a:solidFill>
                  <a:prstClr val="white"/>
                </a:solidFill>
              </a:rPr>
              <a:t>T</a:t>
            </a:r>
            <a:r>
              <a:rPr lang="tr-TR" altLang="tr-TR" sz="1400" b="1" smtClean="0">
                <a:solidFill>
                  <a:prstClr val="white"/>
                </a:solidFill>
              </a:rPr>
              <a:t>.</a:t>
            </a:r>
            <a:r>
              <a:rPr lang="en-US" altLang="tr-TR" sz="1400" b="1" smtClean="0">
                <a:solidFill>
                  <a:prstClr val="white"/>
                </a:solidFill>
              </a:rPr>
              <a:t> occidentalis 'Cloth of Gold'</a:t>
            </a:r>
          </a:p>
        </p:txBody>
      </p:sp>
      <p:pic>
        <p:nvPicPr>
          <p:cNvPr id="64516" name="Picture 1028" descr="Thuja occidentalis 'Dan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41288"/>
            <a:ext cx="44196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1029"/>
          <p:cNvSpPr>
            <a:spLocks noChangeArrowheads="1"/>
          </p:cNvSpPr>
          <p:nvPr/>
        </p:nvSpPr>
        <p:spPr bwMode="auto">
          <a:xfrm>
            <a:off x="2362200" y="2667000"/>
            <a:ext cx="1957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altLang="tr-TR" sz="1400" b="1" smtClean="0">
                <a:solidFill>
                  <a:prstClr val="white"/>
                </a:solidFill>
              </a:rPr>
              <a:t>T</a:t>
            </a:r>
            <a:r>
              <a:rPr lang="tr-TR" altLang="tr-TR" sz="1400" b="1" smtClean="0">
                <a:solidFill>
                  <a:prstClr val="white"/>
                </a:solidFill>
              </a:rPr>
              <a:t>.</a:t>
            </a:r>
            <a:r>
              <a:rPr lang="en-US" altLang="tr-TR" sz="1400" b="1" smtClean="0">
                <a:solidFill>
                  <a:prstClr val="white"/>
                </a:solidFill>
              </a:rPr>
              <a:t> occidentalis 'Danica'</a:t>
            </a:r>
          </a:p>
        </p:txBody>
      </p:sp>
      <p:pic>
        <p:nvPicPr>
          <p:cNvPr id="64518" name="Picture 1030" descr="Thuja occidentalis 'Elegantissi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1488" y="0"/>
            <a:ext cx="21256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Rectangle 1031"/>
          <p:cNvSpPr>
            <a:spLocks noChangeArrowheads="1"/>
          </p:cNvSpPr>
          <p:nvPr/>
        </p:nvSpPr>
        <p:spPr bwMode="auto">
          <a:xfrm>
            <a:off x="6738938" y="0"/>
            <a:ext cx="2481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altLang="tr-TR" sz="1400" b="1" smtClean="0">
                <a:solidFill>
                  <a:prstClr val="black"/>
                </a:solidFill>
              </a:rPr>
              <a:t>T</a:t>
            </a:r>
            <a:r>
              <a:rPr lang="tr-TR" altLang="tr-TR" sz="1400" b="1" smtClean="0">
                <a:solidFill>
                  <a:prstClr val="black"/>
                </a:solidFill>
              </a:rPr>
              <a:t>.</a:t>
            </a:r>
            <a:r>
              <a:rPr lang="en-US" altLang="tr-TR" sz="1400" b="1" smtClean="0">
                <a:solidFill>
                  <a:prstClr val="black"/>
                </a:solidFill>
              </a:rPr>
              <a:t> occidentalis 'Elegantissima'</a:t>
            </a:r>
          </a:p>
        </p:txBody>
      </p:sp>
      <p:pic>
        <p:nvPicPr>
          <p:cNvPr id="64520" name="Picture 1032" descr="Thuja occidentalis 'Europe Gol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352800"/>
            <a:ext cx="22748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Rectangle 1033"/>
          <p:cNvSpPr>
            <a:spLocks noChangeArrowheads="1"/>
          </p:cNvSpPr>
          <p:nvPr/>
        </p:nvSpPr>
        <p:spPr bwMode="auto">
          <a:xfrm>
            <a:off x="2133600" y="64770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altLang="tr-TR" sz="1400" b="1" smtClean="0">
                <a:solidFill>
                  <a:prstClr val="white"/>
                </a:solidFill>
              </a:rPr>
              <a:t>T</a:t>
            </a:r>
            <a:r>
              <a:rPr lang="tr-TR" altLang="tr-TR" sz="1400" b="1" smtClean="0">
                <a:solidFill>
                  <a:prstClr val="white"/>
                </a:solidFill>
              </a:rPr>
              <a:t>.</a:t>
            </a:r>
            <a:r>
              <a:rPr lang="en-US" altLang="tr-TR" sz="1400" b="1" smtClean="0">
                <a:solidFill>
                  <a:prstClr val="white"/>
                </a:solidFill>
              </a:rPr>
              <a:t> occidentalis 'Europe Gold'</a:t>
            </a:r>
          </a:p>
        </p:txBody>
      </p:sp>
      <p:pic>
        <p:nvPicPr>
          <p:cNvPr id="64522" name="Picture 1035" descr="Thuja occidentalis 'Frieslan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52800"/>
            <a:ext cx="22828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3" name="Rectangle 1036"/>
          <p:cNvSpPr>
            <a:spLocks noChangeArrowheads="1"/>
          </p:cNvSpPr>
          <p:nvPr/>
        </p:nvSpPr>
        <p:spPr bwMode="auto">
          <a:xfrm>
            <a:off x="-73025" y="6400800"/>
            <a:ext cx="2282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altLang="tr-TR" sz="1400" b="1" smtClean="0">
                <a:solidFill>
                  <a:prstClr val="white"/>
                </a:solidFill>
              </a:rPr>
              <a:t>T</a:t>
            </a:r>
            <a:r>
              <a:rPr lang="tr-TR" altLang="tr-TR" sz="1400" b="1" smtClean="0">
                <a:solidFill>
                  <a:prstClr val="white"/>
                </a:solidFill>
              </a:rPr>
              <a:t>. </a:t>
            </a:r>
            <a:r>
              <a:rPr lang="en-US" altLang="tr-TR" sz="1400" b="1" smtClean="0">
                <a:solidFill>
                  <a:prstClr val="white"/>
                </a:solidFill>
              </a:rPr>
              <a:t>occidentalis 'Frieslandia'</a:t>
            </a:r>
          </a:p>
        </p:txBody>
      </p:sp>
      <p:pic>
        <p:nvPicPr>
          <p:cNvPr id="64524" name="Picture 1037" descr="Thuja occidentalis 'Globos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352800"/>
            <a:ext cx="22129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5" name="Rectangle 1038"/>
          <p:cNvSpPr>
            <a:spLocks noChangeArrowheads="1"/>
          </p:cNvSpPr>
          <p:nvPr/>
        </p:nvSpPr>
        <p:spPr bwMode="auto">
          <a:xfrm>
            <a:off x="4495800" y="647700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altLang="tr-TR" sz="1400" b="1" smtClean="0">
                <a:solidFill>
                  <a:prstClr val="white"/>
                </a:solidFill>
              </a:rPr>
              <a:t>Thuja occidentalis 'Globosa'</a:t>
            </a:r>
          </a:p>
        </p:txBody>
      </p:sp>
      <p:pic>
        <p:nvPicPr>
          <p:cNvPr id="64526" name="Picture 1040" descr="Thuja occidentalis 'Holmstru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0375" y="3352800"/>
            <a:ext cx="22574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7" name="Rectangle 1041"/>
          <p:cNvSpPr>
            <a:spLocks noChangeArrowheads="1"/>
          </p:cNvSpPr>
          <p:nvPr/>
        </p:nvSpPr>
        <p:spPr bwMode="auto">
          <a:xfrm>
            <a:off x="6781800" y="33528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altLang="tr-TR" sz="1400" b="1" smtClean="0">
                <a:solidFill>
                  <a:prstClr val="black"/>
                </a:solidFill>
              </a:rPr>
              <a:t>T</a:t>
            </a:r>
            <a:r>
              <a:rPr lang="tr-TR" altLang="tr-TR" sz="1400" b="1" smtClean="0">
                <a:solidFill>
                  <a:prstClr val="black"/>
                </a:solidFill>
              </a:rPr>
              <a:t>.</a:t>
            </a:r>
            <a:r>
              <a:rPr lang="en-US" altLang="tr-TR" sz="1400" b="1" smtClean="0">
                <a:solidFill>
                  <a:prstClr val="black"/>
                </a:solidFill>
              </a:rPr>
              <a:t> occidentalis 'Holmstrup'</a:t>
            </a:r>
          </a:p>
        </p:txBody>
      </p:sp>
    </p:spTree>
    <p:extLst>
      <p:ext uri="{BB962C8B-B14F-4D97-AF65-F5344CB8AC3E}">
        <p14:creationId xmlns:p14="http://schemas.microsoft.com/office/powerpoint/2010/main" val="2923395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Thuja occidentalis 'Golden G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012825"/>
            <a:ext cx="31242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ChangeArrowheads="1"/>
          </p:cNvSpPr>
          <p:nvPr/>
        </p:nvSpPr>
        <p:spPr bwMode="auto">
          <a:xfrm>
            <a:off x="1547813" y="302895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altLang="tr-TR" sz="1400" b="1" i="1" smtClean="0">
                <a:solidFill>
                  <a:prstClr val="black"/>
                </a:solidFill>
              </a:rPr>
              <a:t>T</a:t>
            </a:r>
            <a:r>
              <a:rPr lang="tr-TR" altLang="tr-TR" sz="1400" b="1" i="1" smtClean="0">
                <a:solidFill>
                  <a:prstClr val="black"/>
                </a:solidFill>
              </a:rPr>
              <a:t>.</a:t>
            </a:r>
            <a:r>
              <a:rPr lang="en-US" altLang="tr-TR" sz="1400" b="1" i="1" smtClean="0">
                <a:solidFill>
                  <a:prstClr val="black"/>
                </a:solidFill>
              </a:rPr>
              <a:t> occidentalis </a:t>
            </a:r>
            <a:r>
              <a:rPr lang="en-US" altLang="tr-TR" sz="1400" b="1" smtClean="0">
                <a:solidFill>
                  <a:prstClr val="black"/>
                </a:solidFill>
              </a:rPr>
              <a:t>'Golden Globe'</a:t>
            </a:r>
          </a:p>
        </p:txBody>
      </p:sp>
      <p:pic>
        <p:nvPicPr>
          <p:cNvPr id="65540" name="Picture 4" descr="Thuja occidentalis 'Little Champ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316288"/>
            <a:ext cx="31242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5"/>
          <p:cNvSpPr>
            <a:spLocks noChangeArrowheads="1"/>
          </p:cNvSpPr>
          <p:nvPr/>
        </p:nvSpPr>
        <p:spPr bwMode="auto">
          <a:xfrm>
            <a:off x="1331913" y="5405438"/>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base" hangingPunct="1">
              <a:spcBef>
                <a:spcPct val="0"/>
              </a:spcBef>
              <a:spcAft>
                <a:spcPct val="0"/>
              </a:spcAft>
            </a:pPr>
            <a:r>
              <a:rPr lang="en-US" altLang="tr-TR" sz="1400" b="1" i="1" smtClean="0">
                <a:solidFill>
                  <a:prstClr val="black"/>
                </a:solidFill>
              </a:rPr>
              <a:t>T</a:t>
            </a:r>
            <a:r>
              <a:rPr lang="tr-TR" altLang="tr-TR" sz="1400" b="1" i="1" smtClean="0">
                <a:solidFill>
                  <a:prstClr val="black"/>
                </a:solidFill>
              </a:rPr>
              <a:t>.</a:t>
            </a:r>
            <a:r>
              <a:rPr lang="en-US" altLang="tr-TR" sz="1400" b="1" i="1" smtClean="0">
                <a:solidFill>
                  <a:prstClr val="black"/>
                </a:solidFill>
              </a:rPr>
              <a:t> occidentalis </a:t>
            </a:r>
            <a:r>
              <a:rPr lang="en-US" altLang="tr-TR" sz="1400" b="1" smtClean="0">
                <a:solidFill>
                  <a:prstClr val="black"/>
                </a:solidFill>
              </a:rPr>
              <a:t>'Little Champion'</a:t>
            </a:r>
          </a:p>
        </p:txBody>
      </p:sp>
      <p:pic>
        <p:nvPicPr>
          <p:cNvPr id="65542" name="Picture 6" descr="Thuja occidentalis 'Little G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475" y="1316038"/>
            <a:ext cx="3124200"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Rectangle 7"/>
          <p:cNvSpPr>
            <a:spLocks noChangeArrowheads="1"/>
          </p:cNvSpPr>
          <p:nvPr/>
        </p:nvSpPr>
        <p:spPr bwMode="auto">
          <a:xfrm>
            <a:off x="4816475" y="3316288"/>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base" hangingPunct="1">
              <a:spcBef>
                <a:spcPct val="0"/>
              </a:spcBef>
              <a:spcAft>
                <a:spcPct val="0"/>
              </a:spcAft>
            </a:pPr>
            <a:r>
              <a:rPr lang="en-US" altLang="tr-TR" sz="1400" b="1" i="1" smtClean="0">
                <a:solidFill>
                  <a:prstClr val="black"/>
                </a:solidFill>
              </a:rPr>
              <a:t>T</a:t>
            </a:r>
            <a:r>
              <a:rPr lang="tr-TR" altLang="tr-TR" sz="1400" b="1" i="1" smtClean="0">
                <a:solidFill>
                  <a:prstClr val="black"/>
                </a:solidFill>
              </a:rPr>
              <a:t>.</a:t>
            </a:r>
            <a:r>
              <a:rPr lang="en-US" altLang="tr-TR" sz="1400" b="1" i="1" smtClean="0">
                <a:solidFill>
                  <a:prstClr val="black"/>
                </a:solidFill>
              </a:rPr>
              <a:t> occidentalis </a:t>
            </a:r>
            <a:r>
              <a:rPr lang="en-US" altLang="tr-TR" sz="1400" b="1" smtClean="0">
                <a:solidFill>
                  <a:prstClr val="black"/>
                </a:solidFill>
              </a:rPr>
              <a:t>'Little Gem'</a:t>
            </a:r>
          </a:p>
        </p:txBody>
      </p:sp>
      <p:pic>
        <p:nvPicPr>
          <p:cNvPr id="65544" name="Picture 2" descr="Thuja occidentalis 'Rheingo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3138" y="3644900"/>
            <a:ext cx="31305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Rectangle 3"/>
          <p:cNvSpPr>
            <a:spLocks noChangeArrowheads="1"/>
          </p:cNvSpPr>
          <p:nvPr/>
        </p:nvSpPr>
        <p:spPr bwMode="auto">
          <a:xfrm>
            <a:off x="5167313" y="5724525"/>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altLang="tr-TR" sz="1400" b="1" i="1" smtClean="0">
                <a:solidFill>
                  <a:prstClr val="black"/>
                </a:solidFill>
              </a:rPr>
              <a:t>T</a:t>
            </a:r>
            <a:r>
              <a:rPr lang="tr-TR" altLang="tr-TR" sz="1400" b="1" i="1" smtClean="0">
                <a:solidFill>
                  <a:prstClr val="black"/>
                </a:solidFill>
              </a:rPr>
              <a:t>.</a:t>
            </a:r>
            <a:r>
              <a:rPr lang="en-US" altLang="tr-TR" sz="1400" b="1" i="1" smtClean="0">
                <a:solidFill>
                  <a:prstClr val="black"/>
                </a:solidFill>
              </a:rPr>
              <a:t> occidentalis </a:t>
            </a:r>
            <a:r>
              <a:rPr lang="en-US" altLang="tr-TR" sz="1400" b="1" smtClean="0">
                <a:solidFill>
                  <a:prstClr val="black"/>
                </a:solidFill>
              </a:rPr>
              <a:t>'Rheingold'</a:t>
            </a:r>
          </a:p>
        </p:txBody>
      </p:sp>
    </p:spTree>
    <p:extLst>
      <p:ext uri="{BB962C8B-B14F-4D97-AF65-F5344CB8AC3E}">
        <p14:creationId xmlns:p14="http://schemas.microsoft.com/office/powerpoint/2010/main" val="2431995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Thuja occidentalis 'Lut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908050"/>
            <a:ext cx="20193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9"/>
          <p:cNvSpPr>
            <a:spLocks noChangeArrowheads="1"/>
          </p:cNvSpPr>
          <p:nvPr/>
        </p:nvSpPr>
        <p:spPr bwMode="auto">
          <a:xfrm>
            <a:off x="638175" y="40767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altLang="tr-TR" sz="1400" b="1" i="1" smtClean="0">
                <a:solidFill>
                  <a:prstClr val="black"/>
                </a:solidFill>
              </a:rPr>
              <a:t>T</a:t>
            </a:r>
            <a:r>
              <a:rPr lang="tr-TR" altLang="tr-TR" sz="1400" b="1" i="1" smtClean="0">
                <a:solidFill>
                  <a:prstClr val="black"/>
                </a:solidFill>
              </a:rPr>
              <a:t>.</a:t>
            </a:r>
            <a:r>
              <a:rPr lang="en-US" altLang="tr-TR" sz="1400" b="1" i="1" smtClean="0">
                <a:solidFill>
                  <a:prstClr val="black"/>
                </a:solidFill>
              </a:rPr>
              <a:t> occidentalis </a:t>
            </a:r>
            <a:r>
              <a:rPr lang="en-US" altLang="tr-TR" sz="1400" b="1" smtClean="0">
                <a:solidFill>
                  <a:prstClr val="black"/>
                </a:solidFill>
              </a:rPr>
              <a:t>'Lutea'</a:t>
            </a:r>
          </a:p>
        </p:txBody>
      </p:sp>
      <p:pic>
        <p:nvPicPr>
          <p:cNvPr id="66564" name="Picture 10" descr="Thuja occidentalis 'Pyramidalis Compac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1341438"/>
            <a:ext cx="20621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11"/>
          <p:cNvSpPr>
            <a:spLocks noChangeArrowheads="1"/>
          </p:cNvSpPr>
          <p:nvPr/>
        </p:nvSpPr>
        <p:spPr bwMode="auto">
          <a:xfrm>
            <a:off x="2555875" y="4581525"/>
            <a:ext cx="21336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base" hangingPunct="1">
              <a:spcBef>
                <a:spcPct val="0"/>
              </a:spcBef>
              <a:spcAft>
                <a:spcPct val="0"/>
              </a:spcAft>
            </a:pPr>
            <a:r>
              <a:rPr lang="en-US" altLang="tr-TR" sz="1400" b="1" i="1" smtClean="0">
                <a:solidFill>
                  <a:prstClr val="black"/>
                </a:solidFill>
              </a:rPr>
              <a:t>T</a:t>
            </a:r>
            <a:r>
              <a:rPr lang="tr-TR" altLang="tr-TR" sz="1400" b="1" i="1" smtClean="0">
                <a:solidFill>
                  <a:prstClr val="black"/>
                </a:solidFill>
              </a:rPr>
              <a:t>. </a:t>
            </a:r>
            <a:r>
              <a:rPr lang="en-US" altLang="tr-TR" sz="1400" b="1" i="1" smtClean="0">
                <a:solidFill>
                  <a:prstClr val="black"/>
                </a:solidFill>
              </a:rPr>
              <a:t>occidentalis </a:t>
            </a:r>
            <a:r>
              <a:rPr lang="en-US" altLang="tr-TR" sz="1400" b="1" smtClean="0">
                <a:solidFill>
                  <a:prstClr val="black"/>
                </a:solidFill>
              </a:rPr>
              <a:t>'Pyramidalis Compacta'</a:t>
            </a:r>
          </a:p>
        </p:txBody>
      </p:sp>
      <p:pic>
        <p:nvPicPr>
          <p:cNvPr id="66566" name="Picture 14" descr="Thuja occidentalis 'Rosenthali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875" y="2636838"/>
            <a:ext cx="198437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Rectangle 15"/>
          <p:cNvSpPr>
            <a:spLocks noChangeArrowheads="1"/>
          </p:cNvSpPr>
          <p:nvPr/>
        </p:nvSpPr>
        <p:spPr bwMode="auto">
          <a:xfrm>
            <a:off x="6605588" y="5800725"/>
            <a:ext cx="243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tr-TR" altLang="tr-TR" sz="1400" b="1" i="1" smtClean="0">
                <a:solidFill>
                  <a:prstClr val="black"/>
                </a:solidFill>
              </a:rPr>
              <a:t>T.</a:t>
            </a:r>
            <a:r>
              <a:rPr lang="en-US" altLang="tr-TR" sz="1400" b="1" i="1" smtClean="0">
                <a:solidFill>
                  <a:prstClr val="black"/>
                </a:solidFill>
              </a:rPr>
              <a:t> occidentalis </a:t>
            </a:r>
            <a:r>
              <a:rPr lang="en-US" altLang="tr-TR" sz="1400" b="1" smtClean="0">
                <a:solidFill>
                  <a:prstClr val="black"/>
                </a:solidFill>
              </a:rPr>
              <a:t>'Rosenthalii'</a:t>
            </a:r>
          </a:p>
        </p:txBody>
      </p:sp>
      <p:pic>
        <p:nvPicPr>
          <p:cNvPr id="66568" name="Picture 16" descr="Thuja occidentalis 'Smarag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916113"/>
            <a:ext cx="2052638"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Rectangle 17"/>
          <p:cNvSpPr>
            <a:spLocks noChangeArrowheads="1"/>
          </p:cNvSpPr>
          <p:nvPr/>
        </p:nvSpPr>
        <p:spPr bwMode="auto">
          <a:xfrm>
            <a:off x="4502150" y="5156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altLang="tr-TR" sz="1400" b="1" i="1" smtClean="0">
                <a:solidFill>
                  <a:prstClr val="black"/>
                </a:solidFill>
              </a:rPr>
              <a:t>T</a:t>
            </a:r>
            <a:r>
              <a:rPr lang="tr-TR" altLang="tr-TR" sz="1400" b="1" i="1" smtClean="0">
                <a:solidFill>
                  <a:prstClr val="black"/>
                </a:solidFill>
              </a:rPr>
              <a:t>.</a:t>
            </a:r>
            <a:r>
              <a:rPr lang="en-US" altLang="tr-TR" sz="1400" b="1" i="1" smtClean="0">
                <a:solidFill>
                  <a:prstClr val="black"/>
                </a:solidFill>
              </a:rPr>
              <a:t>occidentalis </a:t>
            </a:r>
            <a:r>
              <a:rPr lang="en-US" altLang="tr-TR" sz="1400" b="1" smtClean="0">
                <a:solidFill>
                  <a:prstClr val="black"/>
                </a:solidFill>
              </a:rPr>
              <a:t>'Smaragd'</a:t>
            </a:r>
          </a:p>
        </p:txBody>
      </p:sp>
    </p:spTree>
    <p:extLst>
      <p:ext uri="{BB962C8B-B14F-4D97-AF65-F5344CB8AC3E}">
        <p14:creationId xmlns:p14="http://schemas.microsoft.com/office/powerpoint/2010/main" val="857213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Thuja occidentalis 'Spira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25538"/>
            <a:ext cx="2617788"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5"/>
          <p:cNvSpPr>
            <a:spLocks noChangeArrowheads="1"/>
          </p:cNvSpPr>
          <p:nvPr/>
        </p:nvSpPr>
        <p:spPr bwMode="auto">
          <a:xfrm>
            <a:off x="879475" y="5229225"/>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altLang="tr-TR" sz="1400" b="1" i="1" smtClean="0">
                <a:solidFill>
                  <a:prstClr val="black"/>
                </a:solidFill>
              </a:rPr>
              <a:t>T</a:t>
            </a:r>
            <a:r>
              <a:rPr lang="tr-TR" altLang="tr-TR" sz="1400" b="1" i="1" smtClean="0">
                <a:solidFill>
                  <a:prstClr val="black"/>
                </a:solidFill>
              </a:rPr>
              <a:t>. </a:t>
            </a:r>
            <a:r>
              <a:rPr lang="en-US" altLang="tr-TR" sz="1400" b="1" i="1" smtClean="0">
                <a:solidFill>
                  <a:prstClr val="black"/>
                </a:solidFill>
              </a:rPr>
              <a:t>occidentalis </a:t>
            </a:r>
            <a:r>
              <a:rPr lang="en-US" altLang="tr-TR" sz="1400" b="1" smtClean="0">
                <a:solidFill>
                  <a:prstClr val="black"/>
                </a:solidFill>
              </a:rPr>
              <a:t>'Spiralis'</a:t>
            </a:r>
          </a:p>
        </p:txBody>
      </p:sp>
      <p:pic>
        <p:nvPicPr>
          <p:cNvPr id="67588" name="Picture 6" descr="Thuja occidentalis 'Sunk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288" y="1700213"/>
            <a:ext cx="2606675"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7"/>
          <p:cNvSpPr>
            <a:spLocks noChangeArrowheads="1"/>
          </p:cNvSpPr>
          <p:nvPr/>
        </p:nvSpPr>
        <p:spPr bwMode="auto">
          <a:xfrm>
            <a:off x="3425825" y="5667375"/>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altLang="tr-TR" sz="1400" b="1" i="1" smtClean="0">
                <a:solidFill>
                  <a:prstClr val="black"/>
                </a:solidFill>
              </a:rPr>
              <a:t>T</a:t>
            </a:r>
            <a:r>
              <a:rPr lang="tr-TR" altLang="tr-TR" sz="1400" b="1" i="1" smtClean="0">
                <a:solidFill>
                  <a:prstClr val="black"/>
                </a:solidFill>
              </a:rPr>
              <a:t>.</a:t>
            </a:r>
            <a:r>
              <a:rPr lang="en-US" altLang="tr-TR" sz="1400" b="1" i="1" smtClean="0">
                <a:solidFill>
                  <a:prstClr val="black"/>
                </a:solidFill>
              </a:rPr>
              <a:t> occidentalis </a:t>
            </a:r>
            <a:r>
              <a:rPr lang="en-US" altLang="tr-TR" sz="1400" b="1" smtClean="0">
                <a:solidFill>
                  <a:prstClr val="black"/>
                </a:solidFill>
              </a:rPr>
              <a:t>'Sunkist'</a:t>
            </a:r>
          </a:p>
        </p:txBody>
      </p:sp>
      <p:pic>
        <p:nvPicPr>
          <p:cNvPr id="67590" name="Picture 10" descr="Thuja occidentalis 'Yellow Ribb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133600"/>
            <a:ext cx="2592388"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Rectangle 11"/>
          <p:cNvSpPr>
            <a:spLocks noChangeArrowheads="1"/>
          </p:cNvSpPr>
          <p:nvPr/>
        </p:nvSpPr>
        <p:spPr bwMode="auto">
          <a:xfrm>
            <a:off x="6011863" y="6172200"/>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altLang="tr-TR" sz="1400" b="1" i="1" smtClean="0">
                <a:solidFill>
                  <a:prstClr val="black"/>
                </a:solidFill>
              </a:rPr>
              <a:t>T</a:t>
            </a:r>
            <a:r>
              <a:rPr lang="tr-TR" altLang="tr-TR" sz="1400" b="1" i="1" smtClean="0">
                <a:solidFill>
                  <a:prstClr val="black"/>
                </a:solidFill>
              </a:rPr>
              <a:t>.</a:t>
            </a:r>
            <a:r>
              <a:rPr lang="en-US" altLang="tr-TR" sz="1400" b="1" i="1" smtClean="0">
                <a:solidFill>
                  <a:prstClr val="black"/>
                </a:solidFill>
              </a:rPr>
              <a:t> occidentalis </a:t>
            </a:r>
            <a:r>
              <a:rPr lang="en-US" altLang="tr-TR" sz="1400" b="1" smtClean="0">
                <a:solidFill>
                  <a:prstClr val="black"/>
                </a:solidFill>
              </a:rPr>
              <a:t>'Yellow Ribbon'</a:t>
            </a:r>
          </a:p>
        </p:txBody>
      </p:sp>
    </p:spTree>
    <p:extLst>
      <p:ext uri="{BB962C8B-B14F-4D97-AF65-F5344CB8AC3E}">
        <p14:creationId xmlns:p14="http://schemas.microsoft.com/office/powerpoint/2010/main" val="123693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 Box 3"/>
          <p:cNvSpPr txBox="1">
            <a:spLocks noChangeArrowheads="1"/>
          </p:cNvSpPr>
          <p:nvPr/>
        </p:nvSpPr>
        <p:spPr bwMode="auto">
          <a:xfrm>
            <a:off x="468313" y="1352550"/>
            <a:ext cx="82073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fontAlgn="base">
              <a:spcBef>
                <a:spcPct val="0"/>
              </a:spcBef>
              <a:spcAft>
                <a:spcPct val="0"/>
              </a:spcAft>
            </a:pPr>
            <a:r>
              <a:rPr lang="tr-TR" altLang="tr-TR" sz="1800" b="1" smtClean="0">
                <a:solidFill>
                  <a:prstClr val="black"/>
                </a:solidFill>
                <a:cs typeface="Times New Roman" charset="0"/>
              </a:rPr>
              <a:t>Vatan: </a:t>
            </a:r>
            <a:r>
              <a:rPr lang="tr-TR" altLang="tr-TR" sz="1800" smtClean="0">
                <a:solidFill>
                  <a:prstClr val="black"/>
                </a:solidFill>
                <a:cs typeface="Times New Roman" charset="0"/>
              </a:rPr>
              <a:t>Kuzey Amerika ve Doğu Asya'dır. </a:t>
            </a:r>
          </a:p>
          <a:p>
            <a:pPr algn="just" fontAlgn="base">
              <a:spcBef>
                <a:spcPct val="0"/>
              </a:spcBef>
              <a:spcAft>
                <a:spcPct val="0"/>
              </a:spcAft>
            </a:pPr>
            <a:r>
              <a:rPr lang="tr-TR" altLang="tr-TR" sz="1800" b="1" smtClean="0">
                <a:solidFill>
                  <a:prstClr val="black"/>
                </a:solidFill>
                <a:cs typeface="Times New Roman" charset="0"/>
              </a:rPr>
              <a:t>Tür sayısı: </a:t>
            </a:r>
            <a:r>
              <a:rPr lang="tr-TR" altLang="tr-TR" sz="1800" smtClean="0">
                <a:solidFill>
                  <a:prstClr val="black"/>
                </a:solidFill>
                <a:cs typeface="Times New Roman" charset="0"/>
              </a:rPr>
              <a:t>6</a:t>
            </a:r>
          </a:p>
          <a:p>
            <a:pPr algn="just" fontAlgn="base">
              <a:spcBef>
                <a:spcPct val="0"/>
              </a:spcBef>
              <a:spcAft>
                <a:spcPct val="0"/>
              </a:spcAft>
            </a:pPr>
            <a:r>
              <a:rPr lang="tr-TR" altLang="tr-TR" sz="1800" b="1" smtClean="0">
                <a:solidFill>
                  <a:prstClr val="black"/>
                </a:solidFill>
                <a:cs typeface="Times New Roman" charset="0"/>
              </a:rPr>
              <a:t>Habitusu: </a:t>
            </a:r>
            <a:r>
              <a:rPr lang="tr-TR" altLang="tr-TR" sz="1800" smtClean="0">
                <a:solidFill>
                  <a:prstClr val="black"/>
                </a:solidFill>
                <a:cs typeface="Times New Roman" charset="0"/>
              </a:rPr>
              <a:t>Ağaç veya nadiren çalı formunda gelişme gösteren yaz kış yeşil koniferlerdir. Gövde kabuğu ince, çatlaklıdır; pul şeklinde, gayri muntazam parçalar veya dar şeritler halinde ayrılır. Dallan ekseriya horizontal şekilde yanlara veya yukarıya doğru yönelmiştir. Mazılar genellikle piramidal formda tepe teşkil ederler. Dalcıklar yassıdır.</a:t>
            </a:r>
          </a:p>
          <a:p>
            <a:pPr algn="just" fontAlgn="base">
              <a:spcBef>
                <a:spcPct val="0"/>
              </a:spcBef>
              <a:spcAft>
                <a:spcPct val="0"/>
              </a:spcAft>
            </a:pPr>
            <a:r>
              <a:rPr lang="tr-TR" altLang="tr-TR" sz="1800" b="1" smtClean="0">
                <a:solidFill>
                  <a:prstClr val="black"/>
                </a:solidFill>
                <a:cs typeface="Times New Roman" charset="0"/>
              </a:rPr>
              <a:t>Yaprakları: </a:t>
            </a:r>
            <a:r>
              <a:rPr lang="tr-TR" altLang="tr-TR" sz="1800" smtClean="0">
                <a:solidFill>
                  <a:prstClr val="black"/>
                </a:solidFill>
                <a:cs typeface="Times New Roman" charset="0"/>
              </a:rPr>
              <a:t>Pul şeklinde, karşılıklı dizilmiş olup, sürgüne sıkıca temas ederler; kiremit dizilişinde ve gayet sık sıralanmışlardır. Sürgüncüklerin alt yüzleri açık yeşil, üst yüzleri ise koyu yeşildir. Alt yüzlerinde stoma leke veya çizgileri yoktur. Yalnız bazı tür veya formlarda sadece açık gri lekeler bulunur. </a:t>
            </a:r>
          </a:p>
          <a:p>
            <a:pPr algn="just" fontAlgn="base">
              <a:spcBef>
                <a:spcPct val="0"/>
              </a:spcBef>
              <a:spcAft>
                <a:spcPct val="0"/>
              </a:spcAft>
            </a:pPr>
            <a:r>
              <a:rPr lang="tr-TR" altLang="tr-TR" sz="1800" b="1" smtClean="0">
                <a:solidFill>
                  <a:prstClr val="black"/>
                </a:solidFill>
                <a:cs typeface="Times New Roman" charset="0"/>
              </a:rPr>
              <a:t>Çiçek ve kozalakları: </a:t>
            </a:r>
            <a:r>
              <a:rPr lang="tr-TR" altLang="tr-TR" sz="1800" smtClean="0">
                <a:solidFill>
                  <a:prstClr val="black"/>
                </a:solidFill>
                <a:cs typeface="Times New Roman" charset="0"/>
              </a:rPr>
              <a:t>Çiçekleri bir evciklidir. Erkek çiçekleri küçük, hemen hemen yuvarlak olup teker teker ve terminal olarak dizilmişlerdir. Kozalakları yumurta biçiminde veya uzunca ve küçüktür. Kozalak pullan olgun halde derimsi sert veya odunsudur. Tohumları yassı, mercimek şeklinde, ya çepeçevre dar kanatlı veya </a:t>
            </a:r>
            <a:r>
              <a:rPr lang="tr-TR" altLang="tr-TR" sz="1800" i="1" smtClean="0">
                <a:solidFill>
                  <a:prstClr val="black"/>
                </a:solidFill>
                <a:cs typeface="Times New Roman" charset="0"/>
              </a:rPr>
              <a:t>Platycladus orien</a:t>
            </a:r>
            <a:r>
              <a:rPr lang="tr-TR" altLang="tr-TR" sz="1800" smtClean="0">
                <a:solidFill>
                  <a:prstClr val="black"/>
                </a:solidFill>
                <a:cs typeface="Times New Roman" charset="0"/>
              </a:rPr>
              <a:t>talis (</a:t>
            </a:r>
            <a:r>
              <a:rPr lang="tr-TR" altLang="tr-TR" sz="1800" i="1" smtClean="0">
                <a:solidFill>
                  <a:prstClr val="black"/>
                </a:solidFill>
                <a:cs typeface="Times New Roman" charset="0"/>
              </a:rPr>
              <a:t>Thuja orientalis)'de </a:t>
            </a:r>
            <a:r>
              <a:rPr lang="tr-TR" altLang="tr-TR" sz="1800" smtClean="0">
                <a:solidFill>
                  <a:prstClr val="black"/>
                </a:solidFill>
                <a:cs typeface="Times New Roman" charset="0"/>
              </a:rPr>
              <a:t>olduğu gibi kanatsızdır. </a:t>
            </a:r>
            <a:endParaRPr lang="tr-TR" altLang="tr-TR" sz="1800" smtClean="0">
              <a:solidFill>
                <a:prstClr val="black"/>
              </a:solidFill>
              <a:latin typeface="Arial" charset="0"/>
              <a:cs typeface="Times New Roman" charset="0"/>
            </a:endParaRPr>
          </a:p>
        </p:txBody>
      </p:sp>
      <p:sp>
        <p:nvSpPr>
          <p:cNvPr id="50179" name="Dikdörtgen 1"/>
          <p:cNvSpPr>
            <a:spLocks noChangeArrowheads="1"/>
          </p:cNvSpPr>
          <p:nvPr/>
        </p:nvSpPr>
        <p:spPr bwMode="auto">
          <a:xfrm>
            <a:off x="5795963" y="44450"/>
            <a:ext cx="119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tr-TR" altLang="tr-TR" b="1" i="1" smtClean="0">
                <a:solidFill>
                  <a:prstClr val="white"/>
                </a:solidFill>
                <a:cs typeface="Times New Roman" charset="0"/>
              </a:rPr>
              <a:t>THUJA</a:t>
            </a:r>
            <a:endParaRPr lang="tr-TR" altLang="tr-TR" b="1" smtClean="0">
              <a:solidFill>
                <a:prstClr val="white"/>
              </a:solidFill>
            </a:endParaRPr>
          </a:p>
        </p:txBody>
      </p:sp>
      <p:sp>
        <p:nvSpPr>
          <p:cNvPr id="50180" name="Dikdörtgen 1"/>
          <p:cNvSpPr>
            <a:spLocks noChangeArrowheads="1"/>
          </p:cNvSpPr>
          <p:nvPr/>
        </p:nvSpPr>
        <p:spPr bwMode="auto">
          <a:xfrm>
            <a:off x="468313" y="669925"/>
            <a:ext cx="538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pt-BR" altLang="tr-TR" sz="1800" b="1" smtClean="0">
                <a:solidFill>
                  <a:prstClr val="black"/>
                </a:solidFill>
              </a:rPr>
              <a:t>THUJA L., MAZI -FAM.: CUPRESSACEAE</a:t>
            </a:r>
          </a:p>
        </p:txBody>
      </p:sp>
    </p:spTree>
    <p:extLst>
      <p:ext uri="{BB962C8B-B14F-4D97-AF65-F5344CB8AC3E}">
        <p14:creationId xmlns:p14="http://schemas.microsoft.com/office/powerpoint/2010/main" val="2215576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Effect transition="in" filter="dissolve">
                                      <p:cBhvr>
                                        <p:cTn id="7" dur="500"/>
                                        <p:tgtEl>
                                          <p:spTgt spid="11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Thuja orienta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484313"/>
            <a:ext cx="390525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Dikdörtgen 1"/>
          <p:cNvSpPr>
            <a:spLocks noChangeArrowheads="1"/>
          </p:cNvSpPr>
          <p:nvPr/>
        </p:nvSpPr>
        <p:spPr bwMode="auto">
          <a:xfrm>
            <a:off x="5364163" y="6350"/>
            <a:ext cx="2303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tr-TR" altLang="tr-TR" b="1" i="1" smtClean="0">
                <a:solidFill>
                  <a:prstClr val="white"/>
                </a:solidFill>
                <a:cs typeface="Times New Roman" charset="0"/>
              </a:rPr>
              <a:t>Thuja orientalis </a:t>
            </a:r>
            <a:endParaRPr lang="tr-TR" altLang="tr-TR" smtClean="0">
              <a:solidFill>
                <a:prstClr val="black"/>
              </a:solidFill>
            </a:endParaRPr>
          </a:p>
        </p:txBody>
      </p:sp>
      <p:sp>
        <p:nvSpPr>
          <p:cNvPr id="68612" name="Dikdörtgen 2"/>
          <p:cNvSpPr>
            <a:spLocks noChangeArrowheads="1"/>
          </p:cNvSpPr>
          <p:nvPr/>
        </p:nvSpPr>
        <p:spPr bwMode="auto">
          <a:xfrm>
            <a:off x="4572000" y="1014413"/>
            <a:ext cx="403225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fontAlgn="base" hangingPunct="1">
              <a:spcBef>
                <a:spcPct val="0"/>
              </a:spcBef>
              <a:spcAft>
                <a:spcPct val="0"/>
              </a:spcAft>
            </a:pPr>
            <a:r>
              <a:rPr lang="tr-TR" altLang="tr-TR" sz="1800" b="1" i="1" smtClean="0">
                <a:solidFill>
                  <a:prstClr val="black"/>
                </a:solidFill>
              </a:rPr>
              <a:t>Platycladus orientalis </a:t>
            </a:r>
            <a:r>
              <a:rPr lang="tr-TR" altLang="tr-TR" sz="1800" b="1" smtClean="0">
                <a:solidFill>
                  <a:prstClr val="black"/>
                </a:solidFill>
              </a:rPr>
              <a:t>Franko. (Thuja orientalis L., Biota orientalis  Endl.), Doğu Mazısı</a:t>
            </a:r>
          </a:p>
          <a:p>
            <a:pPr algn="just" eaLnBrk="1" fontAlgn="base" hangingPunct="1">
              <a:spcBef>
                <a:spcPct val="0"/>
              </a:spcBef>
              <a:spcAft>
                <a:spcPct val="0"/>
              </a:spcAft>
            </a:pPr>
            <a:endParaRPr lang="tr-TR" altLang="tr-TR" sz="1800" smtClean="0">
              <a:solidFill>
                <a:prstClr val="black"/>
              </a:solidFill>
            </a:endParaRPr>
          </a:p>
          <a:p>
            <a:pPr algn="just" eaLnBrk="1" fontAlgn="base" hangingPunct="1">
              <a:spcBef>
                <a:spcPct val="0"/>
              </a:spcBef>
              <a:spcAft>
                <a:spcPct val="0"/>
              </a:spcAft>
            </a:pPr>
            <a:r>
              <a:rPr lang="tr-TR" altLang="tr-TR" sz="1800" smtClean="0">
                <a:solidFill>
                  <a:prstClr val="black"/>
                </a:solidFill>
              </a:rPr>
              <a:t>Doğu Mazısı; Kore, Mançurya ve Kuzey Çin'de doğal  halde yetişmektedir. Vatanında 20-25 m boya ulaşan bu tür, ülkemiz ve Avrupa iklim şartlarında ancak 5-10 m boylanır. Oval veya geniş piramidal gelişme ve bol dallanma gösterir. Yaşlı halde kısa bir gövdeden çıkan birçok ana dalı haiz bir habitusa sahiptir. Gövde kabuğu kırmızımsı kahverengi, ince olup lifler halinde ayrılır. Dalları yukarıya doğru yönelmiştir. Ana dallan yuvarlaktır. Dalcıkları vertikal bir düzlem üzerinde yayılma gösterirler ve her iki yüzü de açık yeşil veya sarımsı yeşildir. </a:t>
            </a:r>
          </a:p>
        </p:txBody>
      </p:sp>
    </p:spTree>
    <p:extLst>
      <p:ext uri="{BB962C8B-B14F-4D97-AF65-F5344CB8AC3E}">
        <p14:creationId xmlns:p14="http://schemas.microsoft.com/office/powerpoint/2010/main" val="25474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descr="Thuja orientali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692150"/>
            <a:ext cx="3933825"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4" descr="Thuja orientali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5825" y="3794125"/>
            <a:ext cx="3640138"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Dikdörtgen 4"/>
          <p:cNvSpPr>
            <a:spLocks noChangeArrowheads="1"/>
          </p:cNvSpPr>
          <p:nvPr/>
        </p:nvSpPr>
        <p:spPr bwMode="auto">
          <a:xfrm>
            <a:off x="5364163" y="6350"/>
            <a:ext cx="2303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tr-TR" altLang="tr-TR" b="1" i="1" smtClean="0">
                <a:solidFill>
                  <a:prstClr val="white"/>
                </a:solidFill>
                <a:cs typeface="Times New Roman" charset="0"/>
              </a:rPr>
              <a:t>Thuja orientalis </a:t>
            </a:r>
            <a:endParaRPr lang="tr-TR" altLang="tr-TR" smtClean="0">
              <a:solidFill>
                <a:prstClr val="black"/>
              </a:solidFill>
            </a:endParaRPr>
          </a:p>
        </p:txBody>
      </p:sp>
      <p:sp>
        <p:nvSpPr>
          <p:cNvPr id="69637" name="Dikdörtgen 1"/>
          <p:cNvSpPr>
            <a:spLocks noChangeArrowheads="1"/>
          </p:cNvSpPr>
          <p:nvPr/>
        </p:nvSpPr>
        <p:spPr bwMode="auto">
          <a:xfrm>
            <a:off x="4733925" y="793750"/>
            <a:ext cx="36544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fontAlgn="base" hangingPunct="1">
              <a:spcBef>
                <a:spcPct val="0"/>
              </a:spcBef>
              <a:spcAft>
                <a:spcPct val="0"/>
              </a:spcAft>
            </a:pPr>
            <a:r>
              <a:rPr lang="tr-TR" altLang="tr-TR" sz="1800" smtClean="0">
                <a:solidFill>
                  <a:prstClr val="black"/>
                </a:solidFill>
              </a:rPr>
              <a:t>Pul yaprakları sürgüne sıkıca temas eder; parmaklar arasında oğuşturulduklarında hafif reçine kokusu çıkarırlar. </a:t>
            </a:r>
          </a:p>
          <a:p>
            <a:pPr algn="just" eaLnBrk="1" fontAlgn="base" hangingPunct="1">
              <a:spcBef>
                <a:spcPct val="0"/>
              </a:spcBef>
              <a:spcAft>
                <a:spcPct val="0"/>
              </a:spcAft>
            </a:pPr>
            <a:endParaRPr lang="tr-TR" altLang="tr-TR" sz="1800" smtClean="0">
              <a:solidFill>
                <a:prstClr val="black"/>
              </a:solidFill>
            </a:endParaRPr>
          </a:p>
          <a:p>
            <a:pPr algn="just" eaLnBrk="1" fontAlgn="base" hangingPunct="1">
              <a:spcBef>
                <a:spcPct val="0"/>
              </a:spcBef>
              <a:spcAft>
                <a:spcPct val="0"/>
              </a:spcAft>
            </a:pPr>
            <a:r>
              <a:rPr lang="tr-TR" altLang="tr-TR" sz="1800" smtClean="0">
                <a:solidFill>
                  <a:prstClr val="black"/>
                </a:solidFill>
              </a:rPr>
              <a:t>Kozalakları olgunlaşmadan önce mavi yeşil, dumanlı, etli; olgun halde kahverengi, odunsu ve serttir. Uzunca yuvarlak, yumurta biçiminde olan kozalaklar, 1-2 cm uzunluktadır. </a:t>
            </a:r>
          </a:p>
          <a:p>
            <a:pPr algn="just" eaLnBrk="1" fontAlgn="base" hangingPunct="1">
              <a:spcBef>
                <a:spcPct val="0"/>
              </a:spcBef>
              <a:spcAft>
                <a:spcPct val="0"/>
              </a:spcAft>
            </a:pPr>
            <a:endParaRPr lang="tr-TR" altLang="tr-TR" sz="1800" smtClean="0">
              <a:solidFill>
                <a:prstClr val="black"/>
              </a:solidFill>
            </a:endParaRPr>
          </a:p>
        </p:txBody>
      </p:sp>
    </p:spTree>
    <p:extLst>
      <p:ext uri="{BB962C8B-B14F-4D97-AF65-F5344CB8AC3E}">
        <p14:creationId xmlns:p14="http://schemas.microsoft.com/office/powerpoint/2010/main" val="1594254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BIOT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17600"/>
            <a:ext cx="3095625"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Dikdörtgen 3"/>
          <p:cNvSpPr>
            <a:spLocks noChangeArrowheads="1"/>
          </p:cNvSpPr>
          <p:nvPr/>
        </p:nvSpPr>
        <p:spPr bwMode="auto">
          <a:xfrm>
            <a:off x="5364163" y="6350"/>
            <a:ext cx="2303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tr-TR" altLang="tr-TR" b="1" i="1" smtClean="0">
                <a:solidFill>
                  <a:prstClr val="white"/>
                </a:solidFill>
                <a:cs typeface="Times New Roman" charset="0"/>
              </a:rPr>
              <a:t>Thuja orientalis </a:t>
            </a:r>
            <a:endParaRPr lang="tr-TR" altLang="tr-TR" smtClean="0">
              <a:solidFill>
                <a:prstClr val="black"/>
              </a:solidFill>
            </a:endParaRPr>
          </a:p>
        </p:txBody>
      </p:sp>
      <p:sp>
        <p:nvSpPr>
          <p:cNvPr id="70660" name="Dikdörtgen 1"/>
          <p:cNvSpPr>
            <a:spLocks noChangeArrowheads="1"/>
          </p:cNvSpPr>
          <p:nvPr/>
        </p:nvSpPr>
        <p:spPr bwMode="auto">
          <a:xfrm>
            <a:off x="3708400" y="882650"/>
            <a:ext cx="49307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fontAlgn="base" hangingPunct="1">
              <a:spcBef>
                <a:spcPct val="0"/>
              </a:spcBef>
              <a:spcAft>
                <a:spcPct val="0"/>
              </a:spcAft>
            </a:pPr>
            <a:r>
              <a:rPr lang="tr-TR" altLang="tr-TR" sz="1800" smtClean="0">
                <a:solidFill>
                  <a:prstClr val="black"/>
                </a:solidFill>
              </a:rPr>
              <a:t>Vatanında kayalık, kurak yamaçlarda, kireçli topraklarda yetişen </a:t>
            </a:r>
            <a:r>
              <a:rPr lang="tr-TR" altLang="tr-TR" sz="1800" i="1" smtClean="0">
                <a:solidFill>
                  <a:prstClr val="black"/>
                </a:solidFill>
              </a:rPr>
              <a:t>T. orientalis</a:t>
            </a:r>
            <a:r>
              <a:rPr lang="tr-TR" altLang="tr-TR" sz="1800" smtClean="0">
                <a:solidFill>
                  <a:prstClr val="black"/>
                </a:solidFill>
              </a:rPr>
              <a:t>, memleketimizde Ege, Akdeniz ve Marmara Bölgesi'nde bulunan yeşil sahalarda çok fazla bulunan bir türüdür. Çin ve Japonya'da mabetIere ait yeşil alanlarda bulundurulmaktadır. Soğuk ve sert iklim şartlarından zarar görür. Aydınlık, güneşli yerlerde veya yarı gölgede bulundurulabilir.</a:t>
            </a:r>
          </a:p>
          <a:p>
            <a:pPr algn="just" eaLnBrk="1" fontAlgn="base" hangingPunct="1">
              <a:spcBef>
                <a:spcPct val="0"/>
              </a:spcBef>
              <a:spcAft>
                <a:spcPct val="0"/>
              </a:spcAft>
            </a:pPr>
            <a:endParaRPr lang="tr-TR" altLang="tr-TR" sz="1800" smtClean="0">
              <a:solidFill>
                <a:prstClr val="black"/>
              </a:solidFill>
            </a:endParaRPr>
          </a:p>
          <a:p>
            <a:pPr algn="just" eaLnBrk="1" fontAlgn="base" hangingPunct="1">
              <a:spcBef>
                <a:spcPct val="0"/>
              </a:spcBef>
              <a:spcAft>
                <a:spcPct val="0"/>
              </a:spcAft>
            </a:pPr>
            <a:r>
              <a:rPr lang="tr-TR" altLang="tr-TR" sz="1800" smtClean="0">
                <a:solidFill>
                  <a:prstClr val="black"/>
                </a:solidFill>
              </a:rPr>
              <a:t>Oldukça sert kontura sahip bulunan </a:t>
            </a:r>
            <a:r>
              <a:rPr lang="tr-TR" altLang="tr-TR" sz="1800" i="1" smtClean="0">
                <a:solidFill>
                  <a:prstClr val="black"/>
                </a:solidFill>
              </a:rPr>
              <a:t>T. orientalis</a:t>
            </a:r>
            <a:r>
              <a:rPr lang="tr-TR" altLang="tr-TR" sz="1800" smtClean="0">
                <a:solidFill>
                  <a:prstClr val="black"/>
                </a:solidFill>
              </a:rPr>
              <a:t>, peyzajda ancak belirli ölçüde kullanılmaya uygundur. Kanaatkar olduğundan ve ılıman, kurak iklim şartlarında iyi gelişebildiğinden, ülkemizde ılıman iklime sahip bölgelerdeki yeşil alanlarda çok fazla ve gelişi güzel bulundurulmaktadır.</a:t>
            </a:r>
          </a:p>
          <a:p>
            <a:pPr algn="just" eaLnBrk="1" fontAlgn="base" hangingPunct="1">
              <a:spcBef>
                <a:spcPct val="0"/>
              </a:spcBef>
              <a:spcAft>
                <a:spcPct val="0"/>
              </a:spcAft>
            </a:pPr>
            <a:endParaRPr lang="tr-TR" altLang="tr-TR" sz="1800" smtClean="0">
              <a:solidFill>
                <a:prstClr val="black"/>
              </a:solidFill>
            </a:endParaRPr>
          </a:p>
          <a:p>
            <a:pPr algn="just" eaLnBrk="1" fontAlgn="base" hangingPunct="1">
              <a:spcBef>
                <a:spcPct val="0"/>
              </a:spcBef>
              <a:spcAft>
                <a:spcPct val="0"/>
              </a:spcAft>
            </a:pPr>
            <a:r>
              <a:rPr lang="tr-TR" altLang="tr-TR" sz="1800" smtClean="0">
                <a:solidFill>
                  <a:prstClr val="black"/>
                </a:solidFill>
              </a:rPr>
              <a:t>Doğu Mazısı küçük yeşil sahalarda soliter veya ufak gruplar halinde bulundurulmalıdır. Geniş yeşil sahalarda ise sadece gruplar oluşturulmalıdır. Makasa gelen çit olarak da kullanılabilir. </a:t>
            </a:r>
          </a:p>
        </p:txBody>
      </p:sp>
    </p:spTree>
    <p:extLst>
      <p:ext uri="{BB962C8B-B14F-4D97-AF65-F5344CB8AC3E}">
        <p14:creationId xmlns:p14="http://schemas.microsoft.com/office/powerpoint/2010/main" val="986511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Thuja orientalis 'Aurea N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50" y="1079500"/>
            <a:ext cx="22621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3"/>
          <p:cNvSpPr>
            <a:spLocks noChangeArrowheads="1"/>
          </p:cNvSpPr>
          <p:nvPr/>
        </p:nvSpPr>
        <p:spPr bwMode="auto">
          <a:xfrm>
            <a:off x="1000125" y="4637088"/>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altLang="tr-TR" sz="1400" b="1" i="1" smtClean="0">
                <a:solidFill>
                  <a:prstClr val="black"/>
                </a:solidFill>
              </a:rPr>
              <a:t>T</a:t>
            </a:r>
            <a:r>
              <a:rPr lang="tr-TR" altLang="tr-TR" sz="1400" b="1" i="1" smtClean="0">
                <a:solidFill>
                  <a:prstClr val="black"/>
                </a:solidFill>
              </a:rPr>
              <a:t>.</a:t>
            </a:r>
            <a:r>
              <a:rPr lang="en-US" altLang="tr-TR" sz="1400" b="1" i="1" smtClean="0">
                <a:solidFill>
                  <a:prstClr val="black"/>
                </a:solidFill>
              </a:rPr>
              <a:t> orientalis </a:t>
            </a:r>
            <a:r>
              <a:rPr lang="en-US" altLang="tr-TR" sz="1400" b="1" smtClean="0">
                <a:solidFill>
                  <a:prstClr val="black"/>
                </a:solidFill>
              </a:rPr>
              <a:t>'Aurea Nana'</a:t>
            </a:r>
          </a:p>
        </p:txBody>
      </p:sp>
      <p:pic>
        <p:nvPicPr>
          <p:cNvPr id="71684" name="Picture 4" descr="Thuja orientalis 'Athrotaxoi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1508125"/>
            <a:ext cx="22288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5"/>
          <p:cNvSpPr>
            <a:spLocks noChangeArrowheads="1"/>
          </p:cNvSpPr>
          <p:nvPr/>
        </p:nvSpPr>
        <p:spPr bwMode="auto">
          <a:xfrm>
            <a:off x="3362325" y="514350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altLang="tr-TR" sz="1400" b="1" i="1" smtClean="0">
                <a:solidFill>
                  <a:prstClr val="black"/>
                </a:solidFill>
              </a:rPr>
              <a:t>T</a:t>
            </a:r>
            <a:r>
              <a:rPr lang="tr-TR" altLang="tr-TR" sz="1400" b="1" i="1" smtClean="0">
                <a:solidFill>
                  <a:prstClr val="black"/>
                </a:solidFill>
              </a:rPr>
              <a:t>.</a:t>
            </a:r>
            <a:r>
              <a:rPr lang="en-US" altLang="tr-TR" sz="1400" b="1" i="1" smtClean="0">
                <a:solidFill>
                  <a:prstClr val="black"/>
                </a:solidFill>
              </a:rPr>
              <a:t> orientalis </a:t>
            </a:r>
            <a:r>
              <a:rPr lang="en-US" altLang="tr-TR" sz="1400" b="1" smtClean="0">
                <a:solidFill>
                  <a:prstClr val="black"/>
                </a:solidFill>
              </a:rPr>
              <a:t>'Athrotaxoides'</a:t>
            </a:r>
          </a:p>
        </p:txBody>
      </p:sp>
      <p:pic>
        <p:nvPicPr>
          <p:cNvPr id="71686" name="Picture 6" descr="Thuja orientalis 'Bala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944688"/>
            <a:ext cx="22367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Rectangle 7"/>
          <p:cNvSpPr>
            <a:spLocks noChangeArrowheads="1"/>
          </p:cNvSpPr>
          <p:nvPr/>
        </p:nvSpPr>
        <p:spPr bwMode="auto">
          <a:xfrm>
            <a:off x="6076950" y="5500688"/>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altLang="tr-TR" sz="1400" b="1" i="1" smtClean="0">
                <a:solidFill>
                  <a:prstClr val="black"/>
                </a:solidFill>
              </a:rPr>
              <a:t>T</a:t>
            </a:r>
            <a:r>
              <a:rPr lang="tr-TR" altLang="tr-TR" sz="1400" b="1" i="1" smtClean="0">
                <a:solidFill>
                  <a:prstClr val="black"/>
                </a:solidFill>
              </a:rPr>
              <a:t>.</a:t>
            </a:r>
            <a:r>
              <a:rPr lang="en-US" altLang="tr-TR" sz="1400" b="1" i="1" smtClean="0">
                <a:solidFill>
                  <a:prstClr val="black"/>
                </a:solidFill>
              </a:rPr>
              <a:t> orientalis </a:t>
            </a:r>
            <a:r>
              <a:rPr lang="en-US" altLang="tr-TR" sz="1400" b="1" smtClean="0">
                <a:solidFill>
                  <a:prstClr val="black"/>
                </a:solidFill>
              </a:rPr>
              <a:t>'Balaton'</a:t>
            </a:r>
          </a:p>
        </p:txBody>
      </p:sp>
    </p:spTree>
    <p:extLst>
      <p:ext uri="{BB962C8B-B14F-4D97-AF65-F5344CB8AC3E}">
        <p14:creationId xmlns:p14="http://schemas.microsoft.com/office/powerpoint/2010/main" val="401463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0" descr="Thuja orientalis 'Golden Minar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96975"/>
            <a:ext cx="44958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11"/>
          <p:cNvSpPr>
            <a:spLocks noChangeArrowheads="1"/>
          </p:cNvSpPr>
          <p:nvPr/>
        </p:nvSpPr>
        <p:spPr bwMode="auto">
          <a:xfrm>
            <a:off x="1601788" y="4492625"/>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altLang="tr-TR" sz="1400" b="1" i="1" smtClean="0">
                <a:solidFill>
                  <a:prstClr val="black"/>
                </a:solidFill>
              </a:rPr>
              <a:t>T</a:t>
            </a:r>
            <a:r>
              <a:rPr lang="tr-TR" altLang="tr-TR" sz="1400" b="1" i="1" smtClean="0">
                <a:solidFill>
                  <a:prstClr val="black"/>
                </a:solidFill>
              </a:rPr>
              <a:t>.</a:t>
            </a:r>
            <a:r>
              <a:rPr lang="en-US" altLang="tr-TR" sz="1400" b="1" i="1" smtClean="0">
                <a:solidFill>
                  <a:prstClr val="black"/>
                </a:solidFill>
              </a:rPr>
              <a:t>  orientalis </a:t>
            </a:r>
            <a:r>
              <a:rPr lang="en-US" altLang="tr-TR" sz="1400" b="1" smtClean="0">
                <a:solidFill>
                  <a:prstClr val="black"/>
                </a:solidFill>
              </a:rPr>
              <a:t>'Golden Minaret'</a:t>
            </a:r>
          </a:p>
        </p:txBody>
      </p:sp>
      <p:pic>
        <p:nvPicPr>
          <p:cNvPr id="72708" name="Picture 8" descr="Thuja orientalis 'Elegantissi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919163"/>
            <a:ext cx="28082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9"/>
          <p:cNvSpPr>
            <a:spLocks noChangeArrowheads="1"/>
          </p:cNvSpPr>
          <p:nvPr/>
        </p:nvSpPr>
        <p:spPr bwMode="auto">
          <a:xfrm>
            <a:off x="6018213" y="5373688"/>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altLang="tr-TR" sz="1400" b="1" i="1" smtClean="0">
                <a:solidFill>
                  <a:prstClr val="black"/>
                </a:solidFill>
              </a:rPr>
              <a:t>T</a:t>
            </a:r>
            <a:r>
              <a:rPr lang="tr-TR" altLang="tr-TR" sz="1400" b="1" i="1" smtClean="0">
                <a:solidFill>
                  <a:prstClr val="black"/>
                </a:solidFill>
              </a:rPr>
              <a:t>.</a:t>
            </a:r>
            <a:r>
              <a:rPr lang="en-US" altLang="tr-TR" sz="1400" b="1" i="1" smtClean="0">
                <a:solidFill>
                  <a:prstClr val="black"/>
                </a:solidFill>
              </a:rPr>
              <a:t> orientalis </a:t>
            </a:r>
            <a:r>
              <a:rPr lang="en-US" altLang="tr-TR" sz="1400" b="1" smtClean="0">
                <a:solidFill>
                  <a:prstClr val="black"/>
                </a:solidFill>
              </a:rPr>
              <a:t>'Elegantissima'</a:t>
            </a:r>
          </a:p>
        </p:txBody>
      </p:sp>
    </p:spTree>
    <p:extLst>
      <p:ext uri="{BB962C8B-B14F-4D97-AF65-F5344CB8AC3E}">
        <p14:creationId xmlns:p14="http://schemas.microsoft.com/office/powerpoint/2010/main" val="4169148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ikdörtgen 1"/>
          <p:cNvSpPr>
            <a:spLocks noChangeArrowheads="1"/>
          </p:cNvSpPr>
          <p:nvPr/>
        </p:nvSpPr>
        <p:spPr bwMode="auto">
          <a:xfrm>
            <a:off x="611188" y="1065213"/>
            <a:ext cx="7939087"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fontAlgn="base" hangingPunct="1">
              <a:spcBef>
                <a:spcPct val="0"/>
              </a:spcBef>
              <a:spcAft>
                <a:spcPct val="0"/>
              </a:spcAft>
            </a:pPr>
            <a:r>
              <a:rPr lang="tr-TR" altLang="tr-TR" sz="1800" smtClean="0">
                <a:solidFill>
                  <a:prstClr val="black"/>
                </a:solidFill>
              </a:rPr>
              <a:t>THUJOPIS SI EB. ET ZUCC. -FAM. CUPRESSACEAE</a:t>
            </a:r>
          </a:p>
          <a:p>
            <a:pPr algn="just" eaLnBrk="1" fontAlgn="base" hangingPunct="1">
              <a:spcBef>
                <a:spcPct val="0"/>
              </a:spcBef>
              <a:spcAft>
                <a:spcPct val="0"/>
              </a:spcAft>
            </a:pPr>
            <a:r>
              <a:rPr lang="tr-TR" altLang="tr-TR" sz="1800" smtClean="0">
                <a:solidFill>
                  <a:prstClr val="black"/>
                </a:solidFill>
              </a:rPr>
              <a:t> </a:t>
            </a:r>
          </a:p>
          <a:p>
            <a:pPr algn="just" eaLnBrk="1" fontAlgn="base" hangingPunct="1">
              <a:spcBef>
                <a:spcPct val="0"/>
              </a:spcBef>
              <a:spcAft>
                <a:spcPct val="0"/>
              </a:spcAft>
            </a:pPr>
            <a:r>
              <a:rPr lang="tr-TR" altLang="tr-TR" sz="1800" smtClean="0">
                <a:solidFill>
                  <a:prstClr val="black"/>
                </a:solidFill>
              </a:rPr>
              <a:t>Yaz kış yeşil, vatanında boylu ağaçlar olan, doğal yetişme ortamları dışında ekseriya çalımsı gelişme gösteren koniferlerdir. Tek bir türe sahiptir. </a:t>
            </a:r>
          </a:p>
          <a:p>
            <a:pPr algn="just" eaLnBrk="1" fontAlgn="base" hangingPunct="1">
              <a:spcBef>
                <a:spcPct val="0"/>
              </a:spcBef>
              <a:spcAft>
                <a:spcPct val="0"/>
              </a:spcAft>
            </a:pPr>
            <a:endParaRPr lang="tr-TR" altLang="tr-TR" sz="1800" smtClean="0">
              <a:solidFill>
                <a:prstClr val="black"/>
              </a:solidFill>
            </a:endParaRPr>
          </a:p>
          <a:p>
            <a:pPr algn="just" eaLnBrk="1" fontAlgn="base" hangingPunct="1">
              <a:spcBef>
                <a:spcPct val="0"/>
              </a:spcBef>
              <a:spcAft>
                <a:spcPct val="0"/>
              </a:spcAft>
            </a:pPr>
            <a:r>
              <a:rPr lang="tr-TR" altLang="tr-TR" sz="1800" b="1" smtClean="0">
                <a:solidFill>
                  <a:prstClr val="black"/>
                </a:solidFill>
              </a:rPr>
              <a:t>Thujopsis dolobrata Sieb. et Zucc. (Thuja dolobrata L. f., Thujopsis dolobrata australis Henry)</a:t>
            </a:r>
          </a:p>
          <a:p>
            <a:pPr algn="just" eaLnBrk="1" fontAlgn="base" hangingPunct="1">
              <a:spcBef>
                <a:spcPct val="0"/>
              </a:spcBef>
              <a:spcAft>
                <a:spcPct val="0"/>
              </a:spcAft>
            </a:pPr>
            <a:endParaRPr lang="tr-TR" altLang="tr-TR" sz="1800" smtClean="0">
              <a:solidFill>
                <a:prstClr val="black"/>
              </a:solidFill>
            </a:endParaRPr>
          </a:p>
          <a:p>
            <a:pPr algn="just" eaLnBrk="1" fontAlgn="base" hangingPunct="1">
              <a:spcBef>
                <a:spcPct val="0"/>
              </a:spcBef>
              <a:spcAft>
                <a:spcPct val="0"/>
              </a:spcAft>
            </a:pPr>
            <a:r>
              <a:rPr lang="tr-TR" altLang="tr-TR" sz="1800" smtClean="0">
                <a:solidFill>
                  <a:prstClr val="black"/>
                </a:solidFill>
              </a:rPr>
              <a:t>Orta Japonya'da, 30° ve 38° enlemler arasında, 400-1000 m yüksekliklerde ekseriya </a:t>
            </a:r>
            <a:r>
              <a:rPr lang="tr-TR" altLang="tr-TR" sz="1800" i="1" smtClean="0">
                <a:solidFill>
                  <a:prstClr val="black"/>
                </a:solidFill>
              </a:rPr>
              <a:t>Tsuga diversifolia, Thuja standisbii </a:t>
            </a:r>
            <a:r>
              <a:rPr lang="tr-TR" altLang="tr-TR" sz="1800" smtClean="0">
                <a:solidFill>
                  <a:prstClr val="black"/>
                </a:solidFill>
              </a:rPr>
              <a:t>ve </a:t>
            </a:r>
            <a:r>
              <a:rPr lang="tr-TR" altLang="tr-TR" sz="1800" i="1" smtClean="0">
                <a:solidFill>
                  <a:prstClr val="black"/>
                </a:solidFill>
              </a:rPr>
              <a:t>Pinus parviflora </a:t>
            </a:r>
            <a:r>
              <a:rPr lang="tr-TR" altLang="tr-TR" sz="1800" smtClean="0">
                <a:solidFill>
                  <a:prstClr val="black"/>
                </a:solidFill>
              </a:rPr>
              <a:t>ile birlikte bulunur. Vatanında 10-15 m (nadiren 35 m) boya ulaşır ve geniş piramidal gelişme gösterir. Ancak ülkemiz ve Avrupa iklim şartlarında ekseriya çalımsı habitusa sahip olup, 3-5 m yükselir. Görünüş bakımından Thuja'ya benzer. Sadece daha geniş, basık sürgünleri, daha büyük ve alt yüzleri geniş ve gayet belirgin, beyaz lekeli olan pul yaprakları ile kolayca ayırt edilebilir. </a:t>
            </a:r>
          </a:p>
          <a:p>
            <a:pPr algn="just" eaLnBrk="1" fontAlgn="base" hangingPunct="1">
              <a:spcBef>
                <a:spcPct val="0"/>
              </a:spcBef>
              <a:spcAft>
                <a:spcPct val="0"/>
              </a:spcAft>
            </a:pPr>
            <a:endParaRPr lang="tr-TR" altLang="tr-TR" sz="1800" smtClean="0">
              <a:solidFill>
                <a:prstClr val="black"/>
              </a:solidFill>
            </a:endParaRPr>
          </a:p>
          <a:p>
            <a:pPr algn="just" eaLnBrk="1" fontAlgn="base" hangingPunct="1">
              <a:spcBef>
                <a:spcPct val="0"/>
              </a:spcBef>
              <a:spcAft>
                <a:spcPct val="0"/>
              </a:spcAft>
            </a:pPr>
            <a:r>
              <a:rPr lang="tr-TR" altLang="tr-TR" sz="1800" i="1" smtClean="0">
                <a:solidFill>
                  <a:prstClr val="black"/>
                </a:solidFill>
              </a:rPr>
              <a:t>Th. dolobrata </a:t>
            </a:r>
            <a:r>
              <a:rPr lang="tr-TR" altLang="tr-TR" sz="1800" smtClean="0">
                <a:solidFill>
                  <a:prstClr val="black"/>
                </a:solidFill>
              </a:rPr>
              <a:t>ince gövdeye, gayri muntazam çevrel veya dağınık dizilmiş, uzun, yanlara veya hafifçe aşağıya doğru yönelmiş dallara sahiptir.</a:t>
            </a:r>
          </a:p>
        </p:txBody>
      </p:sp>
      <p:sp>
        <p:nvSpPr>
          <p:cNvPr id="73731" name="Dikdörtgen 2"/>
          <p:cNvSpPr>
            <a:spLocks noChangeArrowheads="1"/>
          </p:cNvSpPr>
          <p:nvPr/>
        </p:nvSpPr>
        <p:spPr bwMode="auto">
          <a:xfrm>
            <a:off x="5508625" y="25400"/>
            <a:ext cx="1860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tr-TR" altLang="tr-TR" b="1" i="1" smtClean="0">
                <a:solidFill>
                  <a:prstClr val="white"/>
                </a:solidFill>
              </a:rPr>
              <a:t>THUJOPSIS</a:t>
            </a:r>
          </a:p>
        </p:txBody>
      </p:sp>
    </p:spTree>
    <p:extLst>
      <p:ext uri="{BB962C8B-B14F-4D97-AF65-F5344CB8AC3E}">
        <p14:creationId xmlns:p14="http://schemas.microsoft.com/office/powerpoint/2010/main" val="3989091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descr="thujopsis-dolabratayapr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66750"/>
            <a:ext cx="3852862"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4" descr="thujopsis-dolabratayaprak1"/>
          <p:cNvPicPr>
            <a:picLocks noChangeAspect="1" noChangeArrowheads="1"/>
          </p:cNvPicPr>
          <p:nvPr/>
        </p:nvPicPr>
        <p:blipFill>
          <a:blip r:embed="rId4">
            <a:extLst>
              <a:ext uri="{28A0092B-C50C-407E-A947-70E740481C1C}">
                <a14:useLocalDpi xmlns:a14="http://schemas.microsoft.com/office/drawing/2010/main" val="0"/>
              </a:ext>
            </a:extLst>
          </a:blip>
          <a:srcRect l="5597" t="7686" r="3911" b="4274"/>
          <a:stretch>
            <a:fillRect/>
          </a:stretch>
        </p:blipFill>
        <p:spPr bwMode="auto">
          <a:xfrm>
            <a:off x="611188" y="3500438"/>
            <a:ext cx="3852862"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5" descr="thujopsis-dolabratayaprak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284538"/>
            <a:ext cx="3889375"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Dikdörtgen 1"/>
          <p:cNvSpPr>
            <a:spLocks noChangeArrowheads="1"/>
          </p:cNvSpPr>
          <p:nvPr/>
        </p:nvSpPr>
        <p:spPr bwMode="auto">
          <a:xfrm>
            <a:off x="5076825" y="44450"/>
            <a:ext cx="2800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tr-TR" altLang="tr-TR" b="1" i="1" smtClean="0">
                <a:solidFill>
                  <a:prstClr val="white"/>
                </a:solidFill>
              </a:rPr>
              <a:t>Thujopsis dolobrata </a:t>
            </a:r>
            <a:endParaRPr lang="tr-TR" altLang="tr-TR" i="1" smtClean="0">
              <a:solidFill>
                <a:prstClr val="white"/>
              </a:solidFill>
            </a:endParaRPr>
          </a:p>
        </p:txBody>
      </p:sp>
      <p:sp>
        <p:nvSpPr>
          <p:cNvPr id="74758" name="Dikdörtgen 2"/>
          <p:cNvSpPr>
            <a:spLocks noChangeArrowheads="1"/>
          </p:cNvSpPr>
          <p:nvPr/>
        </p:nvSpPr>
        <p:spPr bwMode="auto">
          <a:xfrm>
            <a:off x="4572000" y="1052513"/>
            <a:ext cx="40671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fontAlgn="base" hangingPunct="1">
              <a:spcBef>
                <a:spcPct val="0"/>
              </a:spcBef>
              <a:spcAft>
                <a:spcPct val="0"/>
              </a:spcAft>
            </a:pPr>
            <a:r>
              <a:rPr lang="tr-TR" altLang="tr-TR" sz="1800" smtClean="0">
                <a:solidFill>
                  <a:prstClr val="black"/>
                </a:solidFill>
              </a:rPr>
              <a:t>Dalcıkları, 5-6 mm genişlikte ve bir düzlem üzerindedir. Pul yapraklar 4-6 mm uzunlukta, üst yüzü parlak koyu yeşildir. Sürgün kenarında bulunan pul yaprakların uçlan sivri ve hafifçe öne doğru bükülmüştür. </a:t>
            </a:r>
          </a:p>
          <a:p>
            <a:pPr algn="just" eaLnBrk="1" fontAlgn="base" hangingPunct="1">
              <a:spcBef>
                <a:spcPct val="0"/>
              </a:spcBef>
              <a:spcAft>
                <a:spcPct val="0"/>
              </a:spcAft>
            </a:pPr>
            <a:r>
              <a:rPr lang="tr-TR" altLang="tr-TR" sz="1800" smtClean="0">
                <a:solidFill>
                  <a:prstClr val="black"/>
                </a:solidFill>
              </a:rPr>
              <a:t>Çiçekleri bir evciklidir. </a:t>
            </a:r>
          </a:p>
        </p:txBody>
      </p:sp>
    </p:spTree>
    <p:extLst>
      <p:ext uri="{BB962C8B-B14F-4D97-AF65-F5344CB8AC3E}">
        <p14:creationId xmlns:p14="http://schemas.microsoft.com/office/powerpoint/2010/main" val="2885227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descr="Thujop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38250"/>
            <a:ext cx="338455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Dikdörtgen 3"/>
          <p:cNvSpPr>
            <a:spLocks noChangeArrowheads="1"/>
          </p:cNvSpPr>
          <p:nvPr/>
        </p:nvSpPr>
        <p:spPr bwMode="auto">
          <a:xfrm>
            <a:off x="5076825" y="44450"/>
            <a:ext cx="2800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tr-TR" altLang="tr-TR" b="1" i="1" smtClean="0">
                <a:solidFill>
                  <a:prstClr val="white"/>
                </a:solidFill>
              </a:rPr>
              <a:t>Thujopsis dolobrata </a:t>
            </a:r>
            <a:endParaRPr lang="tr-TR" altLang="tr-TR" i="1" smtClean="0">
              <a:solidFill>
                <a:prstClr val="white"/>
              </a:solidFill>
            </a:endParaRPr>
          </a:p>
        </p:txBody>
      </p:sp>
      <p:sp>
        <p:nvSpPr>
          <p:cNvPr id="75780" name="Dikdörtgen 1"/>
          <p:cNvSpPr>
            <a:spLocks noChangeArrowheads="1"/>
          </p:cNvSpPr>
          <p:nvPr/>
        </p:nvSpPr>
        <p:spPr bwMode="auto">
          <a:xfrm>
            <a:off x="4024313" y="22733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fontAlgn="base" hangingPunct="1">
              <a:spcBef>
                <a:spcPct val="0"/>
              </a:spcBef>
              <a:spcAft>
                <a:spcPct val="0"/>
              </a:spcAft>
            </a:pPr>
            <a:r>
              <a:rPr lang="tr-TR" altLang="tr-TR" sz="1800" smtClean="0">
                <a:solidFill>
                  <a:prstClr val="black"/>
                </a:solidFill>
              </a:rPr>
              <a:t>Kozalakları kahverengi, geniş yumurta şeklinde, 12-18 mm uzunluktadır. Kozalak pullarının sırt kısmında, uca doğru, kalınlaşmış, küt, üçgen şeklinde bir çıkıntı bulunur. </a:t>
            </a:r>
          </a:p>
        </p:txBody>
      </p:sp>
    </p:spTree>
    <p:extLst>
      <p:ext uri="{BB962C8B-B14F-4D97-AF65-F5344CB8AC3E}">
        <p14:creationId xmlns:p14="http://schemas.microsoft.com/office/powerpoint/2010/main" val="83617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descr="thujopsis-dolabrata1"/>
          <p:cNvPicPr>
            <a:picLocks noChangeAspect="1" noChangeArrowheads="1"/>
          </p:cNvPicPr>
          <p:nvPr/>
        </p:nvPicPr>
        <p:blipFill>
          <a:blip r:embed="rId3">
            <a:extLst>
              <a:ext uri="{28A0092B-C50C-407E-A947-70E740481C1C}">
                <a14:useLocalDpi xmlns:a14="http://schemas.microsoft.com/office/drawing/2010/main" val="0"/>
              </a:ext>
            </a:extLst>
          </a:blip>
          <a:srcRect l="8632" t="7550" r="4643" b="6284"/>
          <a:stretch>
            <a:fillRect/>
          </a:stretch>
        </p:blipFill>
        <p:spPr bwMode="auto">
          <a:xfrm>
            <a:off x="684213" y="620713"/>
            <a:ext cx="3800475"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Dikdörtgen 3"/>
          <p:cNvSpPr>
            <a:spLocks noChangeArrowheads="1"/>
          </p:cNvSpPr>
          <p:nvPr/>
        </p:nvSpPr>
        <p:spPr bwMode="auto">
          <a:xfrm>
            <a:off x="5076825" y="44450"/>
            <a:ext cx="2800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tr-TR" altLang="tr-TR" b="1" i="1" smtClean="0">
                <a:solidFill>
                  <a:prstClr val="white"/>
                </a:solidFill>
              </a:rPr>
              <a:t>Thujopsis dolobrata </a:t>
            </a:r>
            <a:endParaRPr lang="tr-TR" altLang="tr-TR" i="1" smtClean="0">
              <a:solidFill>
                <a:prstClr val="white"/>
              </a:solidFill>
            </a:endParaRPr>
          </a:p>
        </p:txBody>
      </p:sp>
      <p:sp>
        <p:nvSpPr>
          <p:cNvPr id="76804" name="Dikdörtgen 1"/>
          <p:cNvSpPr>
            <a:spLocks noChangeArrowheads="1"/>
          </p:cNvSpPr>
          <p:nvPr/>
        </p:nvSpPr>
        <p:spPr bwMode="auto">
          <a:xfrm>
            <a:off x="4643438" y="1844675"/>
            <a:ext cx="4011612"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fontAlgn="base" hangingPunct="1">
              <a:spcBef>
                <a:spcPct val="0"/>
              </a:spcBef>
              <a:spcAft>
                <a:spcPct val="0"/>
              </a:spcAft>
            </a:pPr>
            <a:r>
              <a:rPr lang="tr-TR" altLang="tr-TR" sz="1800" i="1" smtClean="0">
                <a:solidFill>
                  <a:prstClr val="black"/>
                </a:solidFill>
              </a:rPr>
              <a:t>Th. dolobrata </a:t>
            </a:r>
            <a:r>
              <a:rPr lang="tr-TR" altLang="tr-TR" sz="1800" smtClean="0">
                <a:solidFill>
                  <a:prstClr val="black"/>
                </a:solidFill>
              </a:rPr>
              <a:t>iyi gelişebilmek için serin, nispi rutubeti ve toprak nemi yüksek olan ve rüzgara maruz bulunmayan muhafazalı yerlere ihtiyaç gösterir. Soğuk iklim şartlarına ve endüstri bölgelerinde bulundurulmaya karşı fazla hassas değildir. Yan gölge veya gölge yerlerde bulundurulmalıdır. </a:t>
            </a:r>
            <a:r>
              <a:rPr lang="tr-TR" altLang="tr-TR" sz="1800" i="1" smtClean="0">
                <a:solidFill>
                  <a:prstClr val="black"/>
                </a:solidFill>
              </a:rPr>
              <a:t>Th. dolobrata </a:t>
            </a:r>
            <a:r>
              <a:rPr lang="tr-TR" altLang="tr-TR" sz="1800" smtClean="0">
                <a:solidFill>
                  <a:prstClr val="black"/>
                </a:solidFill>
              </a:rPr>
              <a:t>küçük yeşil alanlarda soliter halde bulundurulmalıdır. İstanbul'da oldukça iyi gelişmiş örnekleri bulunmakla beraber, İzmir iklim şartlarında gelişememektedir. </a:t>
            </a:r>
          </a:p>
        </p:txBody>
      </p:sp>
    </p:spTree>
    <p:extLst>
      <p:ext uri="{BB962C8B-B14F-4D97-AF65-F5344CB8AC3E}">
        <p14:creationId xmlns:p14="http://schemas.microsoft.com/office/powerpoint/2010/main" val="4099705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ikdörtgen 1"/>
          <p:cNvSpPr>
            <a:spLocks noChangeArrowheads="1"/>
          </p:cNvSpPr>
          <p:nvPr/>
        </p:nvSpPr>
        <p:spPr bwMode="auto">
          <a:xfrm>
            <a:off x="539750" y="1557338"/>
            <a:ext cx="799306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fontAlgn="base" hangingPunct="1">
              <a:spcBef>
                <a:spcPct val="0"/>
              </a:spcBef>
              <a:spcAft>
                <a:spcPct val="0"/>
              </a:spcAft>
            </a:pPr>
            <a:r>
              <a:rPr lang="tr-TR" altLang="tr-TR" sz="1800" b="1" smtClean="0">
                <a:solidFill>
                  <a:prstClr val="black"/>
                </a:solidFill>
              </a:rPr>
              <a:t>Th. dolobrata cv. 'Nana' </a:t>
            </a:r>
          </a:p>
          <a:p>
            <a:pPr algn="just" eaLnBrk="1" fontAlgn="base" hangingPunct="1">
              <a:spcBef>
                <a:spcPct val="0"/>
              </a:spcBef>
              <a:spcAft>
                <a:spcPct val="0"/>
              </a:spcAft>
            </a:pPr>
            <a:r>
              <a:rPr lang="tr-TR" altLang="tr-TR" sz="1800" b="1" smtClean="0">
                <a:solidFill>
                  <a:prstClr val="black"/>
                </a:solidFill>
              </a:rPr>
              <a:t>(Th. dolobrata var. nana Sieb. et Zucc., Th. dolobrata laefevirens Mast.) </a:t>
            </a:r>
          </a:p>
          <a:p>
            <a:pPr algn="just" eaLnBrk="1" fontAlgn="base" hangingPunct="1">
              <a:spcBef>
                <a:spcPct val="0"/>
              </a:spcBef>
              <a:spcAft>
                <a:spcPct val="0"/>
              </a:spcAft>
            </a:pPr>
            <a:endParaRPr lang="tr-TR" altLang="tr-TR" sz="1800" b="1" smtClean="0">
              <a:solidFill>
                <a:prstClr val="black"/>
              </a:solidFill>
            </a:endParaRPr>
          </a:p>
          <a:p>
            <a:pPr algn="just" eaLnBrk="1" fontAlgn="base" hangingPunct="1">
              <a:spcBef>
                <a:spcPct val="0"/>
              </a:spcBef>
              <a:spcAft>
                <a:spcPct val="0"/>
              </a:spcAft>
            </a:pPr>
            <a:r>
              <a:rPr lang="tr-TR" altLang="tr-TR" sz="1800" smtClean="0">
                <a:solidFill>
                  <a:prstClr val="black"/>
                </a:solidFill>
              </a:rPr>
              <a:t>Yuvarlak, çalımsı gelişme gösterir. Gevşek bir habitusa sahiptir. Dalları dağınık, ana türünkine nazaran daha incedir. Orta sürgün bulunmaz. 0,8-1 m boya ulaşır ve yavaş büyür. Pul yaprakları açık yeşil, 1,5 mm uzunlukta ve sık dizilmiştir. </a:t>
            </a:r>
          </a:p>
          <a:p>
            <a:pPr algn="just" eaLnBrk="1" fontAlgn="base" hangingPunct="1">
              <a:spcBef>
                <a:spcPct val="0"/>
              </a:spcBef>
              <a:spcAft>
                <a:spcPct val="0"/>
              </a:spcAft>
            </a:pPr>
            <a:endParaRPr lang="tr-TR" altLang="tr-TR" sz="1800" smtClean="0">
              <a:solidFill>
                <a:prstClr val="black"/>
              </a:solidFill>
            </a:endParaRPr>
          </a:p>
          <a:p>
            <a:pPr algn="just" eaLnBrk="1" fontAlgn="base" hangingPunct="1">
              <a:spcBef>
                <a:spcPct val="0"/>
              </a:spcBef>
              <a:spcAft>
                <a:spcPct val="0"/>
              </a:spcAft>
            </a:pPr>
            <a:r>
              <a:rPr lang="tr-TR" altLang="tr-TR" sz="1800" smtClean="0">
                <a:solidFill>
                  <a:prstClr val="black"/>
                </a:solidFill>
              </a:rPr>
              <a:t>Yetişme yeri istekleri ana türde olduğu gibidir. Ancak 'Nana' formu yarı gölge veya aydınlık ve fakat yakıcı güneş ışığına maruz olmayan yerlere ihtiyaç gösterir. Küçük yeşil alanlarda soliter halde veya diğer bodur koniferlerle birlikte bulundurulmalıdır.</a:t>
            </a:r>
          </a:p>
        </p:txBody>
      </p:sp>
    </p:spTree>
    <p:extLst>
      <p:ext uri="{BB962C8B-B14F-4D97-AF65-F5344CB8AC3E}">
        <p14:creationId xmlns:p14="http://schemas.microsoft.com/office/powerpoint/2010/main" val="3362682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ikdörtgen 1"/>
          <p:cNvSpPr>
            <a:spLocks noChangeArrowheads="1"/>
          </p:cNvSpPr>
          <p:nvPr/>
        </p:nvSpPr>
        <p:spPr bwMode="auto">
          <a:xfrm>
            <a:off x="481013" y="1052513"/>
            <a:ext cx="8194675"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fontAlgn="base">
              <a:spcBef>
                <a:spcPct val="0"/>
              </a:spcBef>
              <a:spcAft>
                <a:spcPct val="0"/>
              </a:spcAft>
            </a:pPr>
            <a:r>
              <a:rPr lang="tr-TR" altLang="tr-TR" sz="1800" b="1" smtClean="0">
                <a:solidFill>
                  <a:prstClr val="black"/>
                </a:solidFill>
                <a:cs typeface="Times New Roman" charset="0"/>
              </a:rPr>
              <a:t>Ekolojik İstekleri:</a:t>
            </a:r>
            <a:endParaRPr lang="tr-TR" altLang="tr-TR" sz="1800" b="1" smtClean="0">
              <a:solidFill>
                <a:prstClr val="black"/>
              </a:solidFill>
              <a:latin typeface="Arial" charset="0"/>
              <a:cs typeface="Times New Roman" charset="0"/>
            </a:endParaRPr>
          </a:p>
          <a:p>
            <a:pPr algn="just" fontAlgn="base">
              <a:spcBef>
                <a:spcPct val="0"/>
              </a:spcBef>
              <a:spcAft>
                <a:spcPct val="0"/>
              </a:spcAft>
            </a:pPr>
            <a:r>
              <a:rPr lang="tr-TR" altLang="tr-TR" sz="1800" b="1" smtClean="0">
                <a:solidFill>
                  <a:prstClr val="black"/>
                </a:solidFill>
                <a:cs typeface="Times New Roman" charset="0"/>
              </a:rPr>
              <a:t>Işık: </a:t>
            </a:r>
            <a:r>
              <a:rPr lang="tr-TR" altLang="tr-TR" sz="1800" smtClean="0">
                <a:solidFill>
                  <a:prstClr val="black"/>
                </a:solidFill>
                <a:cs typeface="Times New Roman" charset="0"/>
              </a:rPr>
              <a:t>Bazı türleri yarı gölge şartları tercih etmekle beraber, mazılar genellikle aydınlık, güneşli mahallerden hoşlanırlar.</a:t>
            </a:r>
            <a:endParaRPr lang="tr-TR" altLang="tr-TR" sz="1800" smtClean="0">
              <a:solidFill>
                <a:prstClr val="black"/>
              </a:solidFill>
              <a:latin typeface="Arial" charset="0"/>
              <a:cs typeface="Times New Roman" charset="0"/>
            </a:endParaRPr>
          </a:p>
          <a:p>
            <a:pPr algn="just" fontAlgn="base">
              <a:spcBef>
                <a:spcPct val="0"/>
              </a:spcBef>
              <a:spcAft>
                <a:spcPct val="0"/>
              </a:spcAft>
            </a:pPr>
            <a:r>
              <a:rPr lang="tr-TR" altLang="tr-TR" sz="1800" b="1" smtClean="0">
                <a:solidFill>
                  <a:prstClr val="black"/>
                </a:solidFill>
                <a:cs typeface="Times New Roman" charset="0"/>
              </a:rPr>
              <a:t>Nem: </a:t>
            </a:r>
            <a:r>
              <a:rPr lang="tr-TR" altLang="tr-TR" sz="1800" i="1" smtClean="0">
                <a:solidFill>
                  <a:prstClr val="black"/>
                </a:solidFill>
                <a:cs typeface="Times New Roman" charset="0"/>
              </a:rPr>
              <a:t>Thuja </a:t>
            </a:r>
            <a:r>
              <a:rPr lang="tr-TR" altLang="tr-TR" sz="1800" smtClean="0">
                <a:solidFill>
                  <a:prstClr val="black"/>
                </a:solidFill>
                <a:cs typeface="Times New Roman" charset="0"/>
              </a:rPr>
              <a:t>türleri toprak rutubeti ve nispi rutubet bakımından genellikle kanatkar bitkilerdir. </a:t>
            </a:r>
            <a:r>
              <a:rPr lang="tr-TR" altLang="tr-TR" sz="1800" i="1" smtClean="0">
                <a:solidFill>
                  <a:prstClr val="black"/>
                </a:solidFill>
                <a:cs typeface="Times New Roman" charset="0"/>
              </a:rPr>
              <a:t>Platycladus orientalis</a:t>
            </a:r>
            <a:r>
              <a:rPr lang="tr-TR" altLang="tr-TR" sz="1800" smtClean="0">
                <a:solidFill>
                  <a:prstClr val="black"/>
                </a:solidFill>
                <a:cs typeface="Times New Roman" charset="0"/>
              </a:rPr>
              <a:t> ve </a:t>
            </a:r>
            <a:r>
              <a:rPr lang="tr-TR" altLang="tr-TR" sz="1800" i="1" smtClean="0">
                <a:solidFill>
                  <a:prstClr val="black"/>
                </a:solidFill>
                <a:cs typeface="Times New Roman" charset="0"/>
              </a:rPr>
              <a:t>Th. standishii </a:t>
            </a:r>
            <a:r>
              <a:rPr lang="tr-TR" altLang="tr-TR" sz="1800" smtClean="0">
                <a:solidFill>
                  <a:prstClr val="black"/>
                </a:solidFill>
                <a:cs typeface="Times New Roman" charset="0"/>
              </a:rPr>
              <a:t>hariç, diğer türler soğuk iklim koşullarına dayanıklıdır.</a:t>
            </a:r>
            <a:endParaRPr lang="tr-TR" altLang="tr-TR" sz="1800" smtClean="0">
              <a:solidFill>
                <a:prstClr val="black"/>
              </a:solidFill>
              <a:latin typeface="Arial" charset="0"/>
              <a:cs typeface="Times New Roman" charset="0"/>
            </a:endParaRPr>
          </a:p>
          <a:p>
            <a:pPr algn="just" fontAlgn="base">
              <a:spcBef>
                <a:spcPct val="0"/>
              </a:spcBef>
              <a:spcAft>
                <a:spcPct val="0"/>
              </a:spcAft>
            </a:pPr>
            <a:r>
              <a:rPr lang="tr-TR" altLang="tr-TR" sz="1800" b="1" smtClean="0">
                <a:solidFill>
                  <a:prstClr val="black"/>
                </a:solidFill>
                <a:cs typeface="Times New Roman" charset="0"/>
              </a:rPr>
              <a:t>Toprak: </a:t>
            </a:r>
            <a:r>
              <a:rPr lang="tr-TR" altLang="tr-TR" sz="1800" smtClean="0">
                <a:solidFill>
                  <a:prstClr val="black"/>
                </a:solidFill>
                <a:cs typeface="Times New Roman" charset="0"/>
              </a:rPr>
              <a:t>Mazılar genellikle rutubetli topraklara ihtiyaç göstermezler. Kumlu geçirgen topraklarda yetiştirilebildikleri gibi, killi topraklarda da gelişebilirler. </a:t>
            </a:r>
            <a:r>
              <a:rPr lang="tr-TR" altLang="tr-TR" sz="1800" i="1" smtClean="0">
                <a:solidFill>
                  <a:prstClr val="black"/>
                </a:solidFill>
                <a:cs typeface="Times New Roman" charset="0"/>
              </a:rPr>
              <a:t>T. occidentalis</a:t>
            </a:r>
            <a:r>
              <a:rPr lang="tr-TR" altLang="tr-TR" sz="1800" smtClean="0">
                <a:solidFill>
                  <a:prstClr val="black"/>
                </a:solidFill>
                <a:cs typeface="Times New Roman" charset="0"/>
              </a:rPr>
              <a:t> ve </a:t>
            </a:r>
            <a:r>
              <a:rPr lang="tr-TR" altLang="tr-TR" sz="1800" i="1" smtClean="0">
                <a:solidFill>
                  <a:prstClr val="black"/>
                </a:solidFill>
                <a:cs typeface="Times New Roman" charset="0"/>
              </a:rPr>
              <a:t>P. orientalis</a:t>
            </a:r>
            <a:r>
              <a:rPr lang="tr-TR" altLang="tr-TR" sz="1800" smtClean="0">
                <a:solidFill>
                  <a:prstClr val="black"/>
                </a:solidFill>
                <a:cs typeface="Times New Roman" charset="0"/>
              </a:rPr>
              <a:t> kireçli topraklardan hoşlanırlar.</a:t>
            </a:r>
            <a:endParaRPr lang="tr-TR" altLang="tr-TR" sz="1800" smtClean="0">
              <a:solidFill>
                <a:prstClr val="black"/>
              </a:solidFill>
              <a:latin typeface="Arial" charset="0"/>
              <a:cs typeface="Times New Roman" charset="0"/>
            </a:endParaRPr>
          </a:p>
          <a:p>
            <a:pPr algn="just" fontAlgn="base">
              <a:spcBef>
                <a:spcPct val="0"/>
              </a:spcBef>
              <a:spcAft>
                <a:spcPct val="0"/>
              </a:spcAft>
            </a:pPr>
            <a:r>
              <a:rPr lang="tr-TR" altLang="tr-TR" sz="1800" b="1" smtClean="0">
                <a:solidFill>
                  <a:prstClr val="black"/>
                </a:solidFill>
                <a:cs typeface="Times New Roman" charset="0"/>
              </a:rPr>
              <a:t>Peyzaj mimarlığında kullanımı: </a:t>
            </a:r>
            <a:r>
              <a:rPr lang="tr-TR" altLang="tr-TR" sz="1800" i="1" smtClean="0">
                <a:solidFill>
                  <a:prstClr val="black"/>
                </a:solidFill>
                <a:cs typeface="Times New Roman" charset="0"/>
              </a:rPr>
              <a:t>Th. occidentalis</a:t>
            </a:r>
            <a:r>
              <a:rPr lang="tr-TR" altLang="tr-TR" sz="1800" smtClean="0">
                <a:solidFill>
                  <a:prstClr val="black"/>
                </a:solidFill>
                <a:cs typeface="Times New Roman" charset="0"/>
              </a:rPr>
              <a:t> ve formlarının çoğu kent içi yeşil alanlarda ve endüstri bölgelerinde bulundurulmaktan zarar görmezler. </a:t>
            </a:r>
            <a:r>
              <a:rPr lang="tr-TR" altLang="tr-TR" sz="1800" i="1" smtClean="0">
                <a:solidFill>
                  <a:prstClr val="black"/>
                </a:solidFill>
                <a:cs typeface="Times New Roman" charset="0"/>
              </a:rPr>
              <a:t>Th. occidentalis, Th. occidentalis cv. 'Fastigiata', P. Orientalis, Th. plicata</a:t>
            </a:r>
            <a:r>
              <a:rPr lang="tr-TR" altLang="tr-TR" sz="1800" smtClean="0">
                <a:solidFill>
                  <a:prstClr val="black"/>
                </a:solidFill>
                <a:cs typeface="Times New Roman" charset="0"/>
              </a:rPr>
              <a:t> ve </a:t>
            </a:r>
            <a:r>
              <a:rPr lang="tr-TR" altLang="tr-TR" sz="1800" i="1" smtClean="0">
                <a:solidFill>
                  <a:prstClr val="black"/>
                </a:solidFill>
                <a:cs typeface="Times New Roman" charset="0"/>
              </a:rPr>
              <a:t>Th. standisbii</a:t>
            </a:r>
            <a:r>
              <a:rPr lang="tr-TR" altLang="tr-TR" sz="1800" smtClean="0">
                <a:solidFill>
                  <a:prstClr val="black"/>
                </a:solidFill>
                <a:cs typeface="Times New Roman" charset="0"/>
              </a:rPr>
              <a:t> gibi 10 m'den fazla boya ulaşan tür ve formları, geniş yeşil alanlarda soliter halde bulundurulmaya uygun mazılardır. Ancak yavaş gelişen ve bodur olan formları, küçük yeşil alanlarda soliter veya gruplar halinde bulundurulabilir. Gençlik devresinde oldukça yavaş gelişme gösteren </a:t>
            </a:r>
            <a:r>
              <a:rPr lang="tr-TR" altLang="tr-TR" sz="1800" i="1" smtClean="0">
                <a:solidFill>
                  <a:prstClr val="black"/>
                </a:solidFill>
                <a:cs typeface="Times New Roman" charset="0"/>
              </a:rPr>
              <a:t>P. orientalis</a:t>
            </a:r>
            <a:r>
              <a:rPr lang="tr-TR" altLang="tr-TR" sz="1800" smtClean="0">
                <a:solidFill>
                  <a:prstClr val="black"/>
                </a:solidFill>
                <a:cs typeface="Times New Roman" charset="0"/>
              </a:rPr>
              <a:t>'de, küçük yeşil alanlarda soliter veya küçük gruplar halinde kullanılır. Bundan başka </a:t>
            </a:r>
            <a:r>
              <a:rPr lang="tr-TR" altLang="tr-TR" sz="1800" i="1" smtClean="0">
                <a:solidFill>
                  <a:prstClr val="black"/>
                </a:solidFill>
                <a:cs typeface="Times New Roman" charset="0"/>
              </a:rPr>
              <a:t>Thuja</a:t>
            </a:r>
            <a:r>
              <a:rPr lang="tr-TR" altLang="tr-TR" sz="1800" smtClean="0">
                <a:solidFill>
                  <a:prstClr val="black"/>
                </a:solidFill>
                <a:cs typeface="Times New Roman" charset="0"/>
              </a:rPr>
              <a:t>'ların diğer tür ve formlarından (özellikle </a:t>
            </a:r>
            <a:r>
              <a:rPr lang="tr-TR" altLang="tr-TR" sz="1800" i="1" smtClean="0">
                <a:solidFill>
                  <a:prstClr val="black"/>
                </a:solidFill>
                <a:cs typeface="Times New Roman" charset="0"/>
              </a:rPr>
              <a:t>Th. occidentalis</a:t>
            </a:r>
            <a:r>
              <a:rPr lang="tr-TR" altLang="tr-TR" sz="1800" smtClean="0">
                <a:solidFill>
                  <a:prstClr val="black"/>
                </a:solidFill>
                <a:cs typeface="Times New Roman" charset="0"/>
              </a:rPr>
              <a:t> ve bazı formları, </a:t>
            </a:r>
            <a:r>
              <a:rPr lang="tr-TR" altLang="tr-TR" sz="1800" i="1" smtClean="0">
                <a:solidFill>
                  <a:prstClr val="black"/>
                </a:solidFill>
                <a:cs typeface="Times New Roman" charset="0"/>
              </a:rPr>
              <a:t>P. orientalis, Th. plicata</a:t>
            </a:r>
            <a:r>
              <a:rPr lang="tr-TR" altLang="tr-TR" sz="1800" smtClean="0">
                <a:solidFill>
                  <a:prstClr val="black"/>
                </a:solidFill>
                <a:cs typeface="Times New Roman" charset="0"/>
              </a:rPr>
              <a:t>) yeşil alanlarda makasa gelen çit bitkisi olarak kullanılabilir.</a:t>
            </a:r>
          </a:p>
        </p:txBody>
      </p:sp>
      <p:sp>
        <p:nvSpPr>
          <p:cNvPr id="51203" name="Dikdörtgen 1"/>
          <p:cNvSpPr>
            <a:spLocks noChangeArrowheads="1"/>
          </p:cNvSpPr>
          <p:nvPr/>
        </p:nvSpPr>
        <p:spPr bwMode="auto">
          <a:xfrm>
            <a:off x="5795963" y="44450"/>
            <a:ext cx="119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tr-TR" altLang="tr-TR" b="1" i="1" smtClean="0">
                <a:solidFill>
                  <a:prstClr val="white"/>
                </a:solidFill>
                <a:cs typeface="Times New Roman" charset="0"/>
              </a:rPr>
              <a:t>THUJA</a:t>
            </a:r>
            <a:endParaRPr lang="tr-TR" altLang="tr-TR" b="1" smtClean="0">
              <a:solidFill>
                <a:prstClr val="white"/>
              </a:solidFill>
            </a:endParaRPr>
          </a:p>
        </p:txBody>
      </p:sp>
    </p:spTree>
    <p:extLst>
      <p:ext uri="{BB962C8B-B14F-4D97-AF65-F5344CB8AC3E}">
        <p14:creationId xmlns:p14="http://schemas.microsoft.com/office/powerpoint/2010/main" val="3407045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32134" y="836712"/>
            <a:ext cx="7489825" cy="5478423"/>
          </a:xfrm>
          <a:prstGeom prst="rect">
            <a:avLst/>
          </a:prstGeom>
          <a:noFill/>
        </p:spPr>
        <p:txBody>
          <a:bodyPr>
            <a:spAutoFit/>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sz="1400" b="1" dirty="0">
                <a:latin typeface="+mj-lt"/>
              </a:rPr>
              <a:t>KAYNAKLAR</a:t>
            </a:r>
          </a:p>
          <a:p>
            <a:pPr>
              <a:defRPr/>
            </a:pPr>
            <a:endParaRPr lang="tr-TR" sz="1400" dirty="0">
              <a:latin typeface="+mj-lt"/>
            </a:endParaRPr>
          </a:p>
          <a:p>
            <a:pPr>
              <a:defRPr/>
            </a:pPr>
            <a:r>
              <a:rPr lang="tr-TR" sz="1400" dirty="0" smtClean="0">
                <a:latin typeface="+mj-lt"/>
              </a:rPr>
              <a:t>Akman, Y., </a:t>
            </a:r>
            <a:r>
              <a:rPr lang="tr-TR" sz="1400" dirty="0" err="1" smtClean="0">
                <a:latin typeface="+mj-lt"/>
              </a:rPr>
              <a:t>Ketenoğlu</a:t>
            </a:r>
            <a:r>
              <a:rPr lang="tr-TR" sz="1400" dirty="0" smtClean="0">
                <a:latin typeface="+mj-lt"/>
              </a:rPr>
              <a:t>, O., Kurt, L., Kurt F. Ve Körüklü S.T. 2012</a:t>
            </a:r>
            <a:r>
              <a:rPr lang="tr-TR" sz="1400" dirty="0">
                <a:latin typeface="+mj-lt"/>
              </a:rPr>
              <a:t>. </a:t>
            </a:r>
            <a:r>
              <a:rPr lang="tr-TR" sz="1400" dirty="0" err="1" smtClean="0">
                <a:latin typeface="+mj-lt"/>
              </a:rPr>
              <a:t>Gymnospermae</a:t>
            </a:r>
            <a:r>
              <a:rPr lang="tr-TR" sz="1400" dirty="0" smtClean="0">
                <a:latin typeface="+mj-lt"/>
              </a:rPr>
              <a:t> (Açık Tohumlular). Ajans-Türk Gazetecilik Matbaacılık. ISBN: 978-975-97436-2-0.</a:t>
            </a:r>
          </a:p>
          <a:p>
            <a:pPr>
              <a:defRPr/>
            </a:pPr>
            <a:endParaRPr lang="tr-TR" sz="1400" dirty="0">
              <a:latin typeface="+mj-lt"/>
            </a:endParaRPr>
          </a:p>
          <a:p>
            <a:pPr>
              <a:defRPr/>
            </a:pPr>
            <a:r>
              <a:rPr lang="tr-TR" sz="1400" dirty="0" smtClean="0">
                <a:latin typeface="+mj-lt"/>
              </a:rPr>
              <a:t>Anşin</a:t>
            </a:r>
            <a:r>
              <a:rPr lang="tr-TR" sz="1400" dirty="0">
                <a:latin typeface="+mj-lt"/>
              </a:rPr>
              <a:t>, R. Ve Özkan, Z. C. </a:t>
            </a:r>
            <a:r>
              <a:rPr lang="tr-TR" sz="1400" dirty="0" smtClean="0">
                <a:latin typeface="+mj-lt"/>
              </a:rPr>
              <a:t>2001. </a:t>
            </a:r>
            <a:r>
              <a:rPr lang="tr-TR" sz="1400" dirty="0">
                <a:latin typeface="+mj-lt"/>
              </a:rPr>
              <a:t>Tohumlu Bitkiler </a:t>
            </a:r>
            <a:r>
              <a:rPr lang="tr-TR" sz="1400" dirty="0" smtClean="0">
                <a:latin typeface="+mj-lt"/>
              </a:rPr>
              <a:t>/ Açık Tohumlular. </a:t>
            </a:r>
            <a:r>
              <a:rPr lang="tr-TR" sz="1400" dirty="0">
                <a:latin typeface="+mj-lt"/>
              </a:rPr>
              <a:t>Karadeniz Teknik </a:t>
            </a:r>
            <a:r>
              <a:rPr lang="tr-TR" sz="1400" dirty="0" smtClean="0">
                <a:latin typeface="+mj-lt"/>
              </a:rPr>
              <a:t>Üniversitesi Basımevi. No:122-15, </a:t>
            </a:r>
            <a:r>
              <a:rPr lang="tr-TR" sz="1400" dirty="0">
                <a:latin typeface="+mj-lt"/>
              </a:rPr>
              <a:t>Trabzon</a:t>
            </a:r>
            <a:r>
              <a:rPr lang="tr-TR" sz="1400" dirty="0" smtClean="0">
                <a:latin typeface="+mj-lt"/>
              </a:rPr>
              <a:t>.</a:t>
            </a:r>
          </a:p>
          <a:p>
            <a:pPr>
              <a:defRPr/>
            </a:pPr>
            <a:endParaRPr lang="tr-TR" sz="1400" dirty="0">
              <a:latin typeface="+mj-lt"/>
            </a:endParaRPr>
          </a:p>
          <a:p>
            <a:pPr>
              <a:defRPr/>
            </a:pPr>
            <a:r>
              <a:rPr lang="tr-TR" sz="1400" dirty="0" err="1" smtClean="0">
                <a:latin typeface="+mj-lt"/>
              </a:rPr>
              <a:t>Boyd</a:t>
            </a:r>
            <a:r>
              <a:rPr lang="tr-TR" sz="1400" dirty="0" smtClean="0">
                <a:latin typeface="+mj-lt"/>
              </a:rPr>
              <a:t>, P. (Ed.). 1999. </a:t>
            </a:r>
            <a:r>
              <a:rPr lang="tr-TR" sz="1400" dirty="0" err="1" smtClean="0">
                <a:latin typeface="+mj-lt"/>
              </a:rPr>
              <a:t>The</a:t>
            </a:r>
            <a:r>
              <a:rPr lang="tr-TR" sz="1400" dirty="0" smtClean="0">
                <a:latin typeface="+mj-lt"/>
              </a:rPr>
              <a:t> </a:t>
            </a:r>
            <a:r>
              <a:rPr lang="tr-TR" sz="1400" dirty="0" err="1" smtClean="0">
                <a:latin typeface="+mj-lt"/>
              </a:rPr>
              <a:t>Illustrated</a:t>
            </a:r>
            <a:r>
              <a:rPr lang="tr-TR" sz="1400" dirty="0" smtClean="0">
                <a:latin typeface="+mj-lt"/>
              </a:rPr>
              <a:t> </a:t>
            </a:r>
            <a:r>
              <a:rPr lang="tr-TR" sz="1400" dirty="0" err="1" smtClean="0">
                <a:latin typeface="+mj-lt"/>
              </a:rPr>
              <a:t>Book</a:t>
            </a:r>
            <a:r>
              <a:rPr lang="tr-TR" sz="1400" dirty="0" smtClean="0">
                <a:latin typeface="+mj-lt"/>
              </a:rPr>
              <a:t> of </a:t>
            </a:r>
            <a:r>
              <a:rPr lang="tr-TR" sz="1400" dirty="0" err="1" smtClean="0">
                <a:latin typeface="+mj-lt"/>
              </a:rPr>
              <a:t>Trees</a:t>
            </a:r>
            <a:r>
              <a:rPr lang="tr-TR" sz="1400" dirty="0" smtClean="0">
                <a:latin typeface="+mj-lt"/>
              </a:rPr>
              <a:t>. </a:t>
            </a:r>
            <a:r>
              <a:rPr lang="tr-TR" sz="1400" dirty="0" err="1" smtClean="0">
                <a:latin typeface="+mj-lt"/>
              </a:rPr>
              <a:t>Salamender</a:t>
            </a:r>
            <a:r>
              <a:rPr lang="tr-TR" sz="1400" dirty="0" smtClean="0">
                <a:latin typeface="+mj-lt"/>
              </a:rPr>
              <a:t> </a:t>
            </a:r>
            <a:r>
              <a:rPr lang="tr-TR" sz="1400" dirty="0" err="1" smtClean="0">
                <a:latin typeface="+mj-lt"/>
              </a:rPr>
              <a:t>Books</a:t>
            </a:r>
            <a:r>
              <a:rPr lang="tr-TR" sz="1400" dirty="0" smtClean="0">
                <a:latin typeface="+mj-lt"/>
              </a:rPr>
              <a:t> Limited. ISBN: 184065-0834. </a:t>
            </a:r>
            <a:r>
              <a:rPr lang="tr-TR" sz="1400" dirty="0" err="1" smtClean="0">
                <a:latin typeface="+mj-lt"/>
              </a:rPr>
              <a:t>London</a:t>
            </a:r>
            <a:r>
              <a:rPr lang="tr-TR" sz="1400" dirty="0" smtClean="0">
                <a:latin typeface="+mj-lt"/>
              </a:rPr>
              <a:t>.</a:t>
            </a:r>
            <a:endParaRPr lang="tr-TR" sz="1400" dirty="0">
              <a:latin typeface="+mj-lt"/>
            </a:endParaRPr>
          </a:p>
          <a:p>
            <a:pPr>
              <a:defRPr/>
            </a:pPr>
            <a:endParaRPr lang="tr-TR" sz="1400" dirty="0" smtClean="0">
              <a:latin typeface="+mj-lt"/>
            </a:endParaRPr>
          </a:p>
          <a:p>
            <a:pPr>
              <a:defRPr/>
            </a:pPr>
            <a:r>
              <a:rPr lang="tr-TR" sz="1400" dirty="0" smtClean="0">
                <a:latin typeface="+mj-lt"/>
              </a:rPr>
              <a:t>Demirtaş A. 2016. Ankara’nın Ağaç, </a:t>
            </a:r>
            <a:r>
              <a:rPr lang="tr-TR" sz="1400" dirty="0" err="1" smtClean="0">
                <a:latin typeface="+mj-lt"/>
              </a:rPr>
              <a:t>Ağaçcık</a:t>
            </a:r>
            <a:r>
              <a:rPr lang="tr-TR" sz="1400" dirty="0" smtClean="0">
                <a:latin typeface="+mj-lt"/>
              </a:rPr>
              <a:t> ve Çalıları. Kırsal Çevre ve Ormancılık Sorunları Araştırma Derneği Yayını. ISBN: 978-9944-0142-5-0. Ankara.</a:t>
            </a:r>
          </a:p>
          <a:p>
            <a:pPr>
              <a:defRPr/>
            </a:pPr>
            <a:endParaRPr lang="tr-TR" sz="1400" dirty="0">
              <a:latin typeface="+mj-lt"/>
            </a:endParaRPr>
          </a:p>
          <a:p>
            <a:pPr>
              <a:defRPr/>
            </a:pPr>
            <a:r>
              <a:rPr lang="tr-TR" sz="1400" dirty="0" err="1">
                <a:latin typeface="+mj-lt"/>
              </a:rPr>
              <a:t>Mamıkoğlu</a:t>
            </a:r>
            <a:r>
              <a:rPr lang="tr-TR" sz="1400" dirty="0">
                <a:latin typeface="+mj-lt"/>
              </a:rPr>
              <a:t>, N. G., 2010.  Türkiye’nin Ağaçları ve Çalıları. NTV Yayınları.  ISBN: 978-605-5813-49-9</a:t>
            </a:r>
            <a:r>
              <a:rPr lang="tr-TR" sz="1400" dirty="0" smtClean="0">
                <a:latin typeface="+mj-lt"/>
              </a:rPr>
              <a:t>.</a:t>
            </a:r>
          </a:p>
          <a:p>
            <a:pPr>
              <a:defRPr/>
            </a:pPr>
            <a:endParaRPr lang="tr-TR" sz="1400" dirty="0">
              <a:latin typeface="+mj-lt"/>
            </a:endParaRPr>
          </a:p>
          <a:p>
            <a:pPr>
              <a:defRPr/>
            </a:pPr>
            <a:r>
              <a:rPr lang="tr-TR" sz="1400" dirty="0" smtClean="0">
                <a:latin typeface="+mj-lt"/>
              </a:rPr>
              <a:t>Orçun, E. 1972. Özel Bahçe Mimarisi – </a:t>
            </a:r>
            <a:r>
              <a:rPr lang="tr-TR" sz="1400" dirty="0" err="1" smtClean="0">
                <a:latin typeface="+mj-lt"/>
              </a:rPr>
              <a:t>Dendroloji</a:t>
            </a:r>
            <a:r>
              <a:rPr lang="tr-TR" sz="1400" dirty="0" smtClean="0">
                <a:latin typeface="+mj-lt"/>
              </a:rPr>
              <a:t> Cilt.1, İğne Yapraklı Ağaç ve </a:t>
            </a:r>
            <a:r>
              <a:rPr lang="tr-TR" sz="1400" dirty="0" err="1" smtClean="0">
                <a:latin typeface="+mj-lt"/>
              </a:rPr>
              <a:t>Ağaçcıklar</a:t>
            </a:r>
            <a:r>
              <a:rPr lang="tr-TR" sz="1400" dirty="0" smtClean="0">
                <a:latin typeface="+mj-lt"/>
              </a:rPr>
              <a:t> Ders Kitabı.  Ege Üniversitesi Ziraat Fakültesi Yayınları. No:196, İzmir.</a:t>
            </a:r>
          </a:p>
          <a:p>
            <a:pPr>
              <a:defRPr/>
            </a:pPr>
            <a:endParaRPr lang="tr-TR" sz="1400" dirty="0" smtClean="0">
              <a:latin typeface="+mj-lt"/>
            </a:endParaRPr>
          </a:p>
          <a:p>
            <a:pPr>
              <a:defRPr/>
            </a:pPr>
            <a:r>
              <a:rPr lang="tr-TR" sz="1400" dirty="0" smtClean="0">
                <a:latin typeface="+mj-lt"/>
              </a:rPr>
              <a:t>Seçmen, Ö., Gemici, Y., Görk, G., </a:t>
            </a:r>
            <a:r>
              <a:rPr lang="tr-TR" sz="1400" dirty="0" err="1" smtClean="0">
                <a:latin typeface="+mj-lt"/>
              </a:rPr>
              <a:t>Bekat</a:t>
            </a:r>
            <a:r>
              <a:rPr lang="tr-TR" sz="1400" dirty="0" smtClean="0">
                <a:latin typeface="+mj-lt"/>
              </a:rPr>
              <a:t>, L. ve Leblebici, E. 2000. Tohumlu Bitkiler Sistematiği. Ege Üniversitesi Basımevi.  No:116, İzmir.</a:t>
            </a:r>
          </a:p>
          <a:p>
            <a:pPr>
              <a:defRPr/>
            </a:pPr>
            <a:endParaRPr lang="tr-TR" sz="1400" dirty="0" smtClean="0">
              <a:latin typeface="+mj-lt"/>
            </a:endParaRPr>
          </a:p>
          <a:p>
            <a:pPr>
              <a:defRPr/>
            </a:pPr>
            <a:r>
              <a:rPr lang="tr-TR" sz="1400" dirty="0" err="1" smtClean="0">
                <a:latin typeface="+mj-lt"/>
              </a:rPr>
              <a:t>Yaltırık</a:t>
            </a:r>
            <a:r>
              <a:rPr lang="tr-TR" sz="1400" dirty="0">
                <a:latin typeface="+mj-lt"/>
              </a:rPr>
              <a:t>, F. 2000. </a:t>
            </a:r>
            <a:r>
              <a:rPr lang="tr-TR" sz="1400" dirty="0" err="1">
                <a:latin typeface="+mj-lt"/>
              </a:rPr>
              <a:t>Dendroloji</a:t>
            </a:r>
            <a:r>
              <a:rPr lang="tr-TR" sz="1400" dirty="0">
                <a:latin typeface="+mj-lt"/>
              </a:rPr>
              <a:t>: ders kitabı : </a:t>
            </a:r>
            <a:r>
              <a:rPr lang="tr-TR" sz="1400" dirty="0" err="1" smtClean="0">
                <a:latin typeface="+mj-lt"/>
              </a:rPr>
              <a:t>Gymnospermae-angiospermae</a:t>
            </a:r>
            <a:r>
              <a:rPr lang="tr-TR" sz="1400" dirty="0" smtClean="0">
                <a:latin typeface="+mj-lt"/>
              </a:rPr>
              <a:t>. </a:t>
            </a:r>
            <a:r>
              <a:rPr lang="tr-TR" sz="1400" dirty="0">
                <a:latin typeface="+mj-lt"/>
              </a:rPr>
              <a:t>İstanbul </a:t>
            </a:r>
            <a:r>
              <a:rPr lang="tr-TR" sz="1400" dirty="0" smtClean="0">
                <a:latin typeface="+mj-lt"/>
              </a:rPr>
              <a:t>Üniversitesi </a:t>
            </a:r>
            <a:r>
              <a:rPr lang="tr-TR" sz="1400" dirty="0">
                <a:latin typeface="+mj-lt"/>
              </a:rPr>
              <a:t>Orman Fakültesi. 2. Baskı. ISBN: </a:t>
            </a:r>
            <a:r>
              <a:rPr lang="tr-TR" sz="1400" dirty="0" smtClean="0">
                <a:latin typeface="+mj-lt"/>
              </a:rPr>
              <a:t>9754045941</a:t>
            </a:r>
            <a:r>
              <a:rPr lang="tr-TR" sz="1400" dirty="0">
                <a:latin typeface="+mj-lt"/>
              </a:rPr>
              <a:t>, </a:t>
            </a:r>
            <a:r>
              <a:rPr lang="tr-TR" sz="1400" dirty="0" smtClean="0">
                <a:latin typeface="+mj-lt"/>
              </a:rPr>
              <a:t>9789754045949. İstanbul.</a:t>
            </a:r>
            <a:endParaRPr lang="tr-TR" sz="1400" dirty="0">
              <a:latin typeface="+mj-lt"/>
            </a:endParaRPr>
          </a:p>
        </p:txBody>
      </p:sp>
    </p:spTree>
    <p:extLst>
      <p:ext uri="{BB962C8B-B14F-4D97-AF65-F5344CB8AC3E}">
        <p14:creationId xmlns:p14="http://schemas.microsoft.com/office/powerpoint/2010/main" val="2726493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Thuja plicat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706438"/>
            <a:ext cx="3559175"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Dikdörtgen 1"/>
          <p:cNvSpPr>
            <a:spLocks noChangeArrowheads="1"/>
          </p:cNvSpPr>
          <p:nvPr/>
        </p:nvSpPr>
        <p:spPr bwMode="auto">
          <a:xfrm>
            <a:off x="4427538" y="954088"/>
            <a:ext cx="414020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fontAlgn="base" hangingPunct="1">
              <a:spcBef>
                <a:spcPct val="0"/>
              </a:spcBef>
              <a:spcAft>
                <a:spcPct val="0"/>
              </a:spcAft>
            </a:pPr>
            <a:r>
              <a:rPr lang="tr-TR" altLang="tr-TR" sz="1800" b="1" i="1" smtClean="0">
                <a:solidFill>
                  <a:prstClr val="black"/>
                </a:solidFill>
              </a:rPr>
              <a:t>Thuja plicata </a:t>
            </a:r>
            <a:r>
              <a:rPr lang="tr-TR" altLang="tr-TR" sz="1800" b="1" smtClean="0">
                <a:solidFill>
                  <a:prstClr val="black"/>
                </a:solidFill>
              </a:rPr>
              <a:t>Donn. (Th. gigantea Nutt., Th. lobbii Gord.)</a:t>
            </a:r>
          </a:p>
          <a:p>
            <a:pPr algn="just" eaLnBrk="1" fontAlgn="base" hangingPunct="1">
              <a:spcBef>
                <a:spcPct val="0"/>
              </a:spcBef>
              <a:spcAft>
                <a:spcPct val="0"/>
              </a:spcAft>
            </a:pPr>
            <a:endParaRPr lang="tr-TR" altLang="tr-TR" sz="1800" smtClean="0">
              <a:solidFill>
                <a:prstClr val="black"/>
              </a:solidFill>
            </a:endParaRPr>
          </a:p>
          <a:p>
            <a:pPr algn="just" eaLnBrk="1" fontAlgn="base" hangingPunct="1">
              <a:spcBef>
                <a:spcPct val="0"/>
              </a:spcBef>
              <a:spcAft>
                <a:spcPct val="0"/>
              </a:spcAft>
            </a:pPr>
            <a:r>
              <a:rPr lang="tr-TR" altLang="tr-TR" sz="1800" smtClean="0">
                <a:solidFill>
                  <a:prstClr val="black"/>
                </a:solidFill>
              </a:rPr>
              <a:t>Kuzey Amerika'nın batısında, 45 ve 55 derece enlemleri arasında, güneyde Kalifoniya'ya kadar, geniş bir yayılış bölgesine sahiptir. Vatanında ekseriya 1200-1500 m yüksekliklerde, dağlık bölgelerde akarsu yakınlarında, rutubetli topraklarda ve nispi rutubeti düşük olmayan yerlerde bulunur ve 30-60 m boya, 3-4: m çapa ulaşır. Th. plicata'ya yayılışı bölgesinin güneyinde, sahil yakınında </a:t>
            </a:r>
            <a:r>
              <a:rPr lang="tr-TR" altLang="tr-TR" sz="1800" i="1" smtClean="0">
                <a:solidFill>
                  <a:prstClr val="black"/>
                </a:solidFill>
              </a:rPr>
              <a:t>Abies grandis </a:t>
            </a:r>
            <a:r>
              <a:rPr lang="tr-TR" altLang="tr-TR" sz="1800" smtClean="0">
                <a:solidFill>
                  <a:prstClr val="black"/>
                </a:solidFill>
              </a:rPr>
              <a:t>ve </a:t>
            </a:r>
            <a:r>
              <a:rPr lang="tr-TR" altLang="tr-TR" sz="1800" i="1" smtClean="0">
                <a:solidFill>
                  <a:prstClr val="black"/>
                </a:solidFill>
              </a:rPr>
              <a:t>Sequoia sempervirens;</a:t>
            </a:r>
            <a:r>
              <a:rPr lang="tr-TR" altLang="tr-TR" sz="1800" smtClean="0">
                <a:solidFill>
                  <a:prstClr val="black"/>
                </a:solidFill>
              </a:rPr>
              <a:t> kuzey kısımda ise </a:t>
            </a:r>
            <a:r>
              <a:rPr lang="tr-TR" altLang="tr-TR" sz="1800" i="1" smtClean="0">
                <a:solidFill>
                  <a:prstClr val="black"/>
                </a:solidFill>
              </a:rPr>
              <a:t>Picea sitchensis</a:t>
            </a:r>
            <a:r>
              <a:rPr lang="tr-TR" altLang="tr-TR" sz="1800" smtClean="0">
                <a:solidFill>
                  <a:prstClr val="black"/>
                </a:solidFill>
              </a:rPr>
              <a:t> ve </a:t>
            </a:r>
            <a:r>
              <a:rPr lang="tr-TR" altLang="tr-TR" sz="1800" i="1" smtClean="0">
                <a:solidFill>
                  <a:prstClr val="black"/>
                </a:solidFill>
              </a:rPr>
              <a:t>Tsuga heterophylla </a:t>
            </a:r>
            <a:r>
              <a:rPr lang="tr-TR" altLang="tr-TR" sz="1800" smtClean="0">
                <a:solidFill>
                  <a:prstClr val="black"/>
                </a:solidFill>
              </a:rPr>
              <a:t>ile birlikte rastlanır. Uygun yetişme muhitlerinde 1000 yıldan daha yaşlı bitkiler tespit edilmiş bulunmaktadır.</a:t>
            </a:r>
          </a:p>
        </p:txBody>
      </p:sp>
      <p:sp>
        <p:nvSpPr>
          <p:cNvPr id="52228" name="Dikdörtgen 2"/>
          <p:cNvSpPr>
            <a:spLocks noChangeArrowheads="1"/>
          </p:cNvSpPr>
          <p:nvPr/>
        </p:nvSpPr>
        <p:spPr bwMode="auto">
          <a:xfrm>
            <a:off x="5435600" y="25400"/>
            <a:ext cx="19605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tr-TR" altLang="tr-TR" b="1" i="1" smtClean="0">
                <a:solidFill>
                  <a:prstClr val="white"/>
                </a:solidFill>
              </a:rPr>
              <a:t>Thuja plicata </a:t>
            </a:r>
            <a:endParaRPr lang="tr-TR" altLang="tr-TR" smtClean="0">
              <a:solidFill>
                <a:prstClr val="white"/>
              </a:solidFill>
            </a:endParaRPr>
          </a:p>
        </p:txBody>
      </p:sp>
    </p:spTree>
    <p:extLst>
      <p:ext uri="{BB962C8B-B14F-4D97-AF65-F5344CB8AC3E}">
        <p14:creationId xmlns:p14="http://schemas.microsoft.com/office/powerpoint/2010/main" val="387130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kdörtgen 1"/>
          <p:cNvSpPr>
            <a:spLocks noChangeArrowheads="1"/>
          </p:cNvSpPr>
          <p:nvPr/>
        </p:nvSpPr>
        <p:spPr bwMode="auto">
          <a:xfrm>
            <a:off x="4500563" y="831850"/>
            <a:ext cx="4175125"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fontAlgn="base" hangingPunct="1">
              <a:spcBef>
                <a:spcPct val="0"/>
              </a:spcBef>
              <a:spcAft>
                <a:spcPct val="0"/>
              </a:spcAft>
            </a:pPr>
            <a:r>
              <a:rPr lang="tr-TR" altLang="tr-TR" sz="1800" smtClean="0">
                <a:solidFill>
                  <a:prstClr val="black"/>
                </a:solidFill>
              </a:rPr>
              <a:t>Boylu Mazı sivri piramidal tepeye sahiptir. Serbest halde bulundurulduğunda dalları toprağa kadar uzanan toplu, alt kısmı geniş, yukarıya doğru dallanan piramidal bir form gösterir. Gövde kabuğu kırmızı kahverengi, geniş şeritler halinde çatlaklıdır. Dalları dağınık bir şekilde yanlara doğru yönelmiştir. Dalcıkları 1,5-2 mm genişlikte olup iki sıralı, sık dizilmiş ve basıktır; üst yüzü parlak yeşil, alt kısmı mavimsi beyaz lekelidir. </a:t>
            </a:r>
          </a:p>
          <a:p>
            <a:pPr algn="just" eaLnBrk="1" fontAlgn="base" hangingPunct="1">
              <a:spcBef>
                <a:spcPct val="0"/>
              </a:spcBef>
              <a:spcAft>
                <a:spcPct val="0"/>
              </a:spcAft>
            </a:pPr>
            <a:endParaRPr lang="tr-TR" altLang="tr-TR" sz="1800" smtClean="0">
              <a:solidFill>
                <a:prstClr val="black"/>
              </a:solidFill>
            </a:endParaRPr>
          </a:p>
          <a:p>
            <a:pPr algn="just" eaLnBrk="1" fontAlgn="base" hangingPunct="1">
              <a:spcBef>
                <a:spcPct val="0"/>
              </a:spcBef>
              <a:spcAft>
                <a:spcPct val="0"/>
              </a:spcAft>
            </a:pPr>
            <a:r>
              <a:rPr lang="tr-TR" altLang="tr-TR" sz="1800" smtClean="0">
                <a:solidFill>
                  <a:prstClr val="black"/>
                </a:solidFill>
              </a:rPr>
              <a:t>Pul yaprakları haç şeklinde karşılıklı sıralanmış, ana sürgünlerde sivri yumurta biçiminde, genellikle yağ bezelerine sahiptir. Yan sürgünlerde bulunan pul yapraklar ise daha küçük, uçları küt ve ekseriye bezesizdir. Yapraklar parmaklar arasında oğuşturulduklarında gayet hoş bir koku çıkarırlar. </a:t>
            </a:r>
          </a:p>
          <a:p>
            <a:pPr algn="just" eaLnBrk="1" fontAlgn="base" hangingPunct="1">
              <a:spcBef>
                <a:spcPct val="0"/>
              </a:spcBef>
              <a:spcAft>
                <a:spcPct val="0"/>
              </a:spcAft>
            </a:pPr>
            <a:endParaRPr lang="tr-TR" altLang="tr-TR" sz="1800" smtClean="0">
              <a:solidFill>
                <a:prstClr val="black"/>
              </a:solidFill>
            </a:endParaRPr>
          </a:p>
        </p:txBody>
      </p:sp>
      <p:sp>
        <p:nvSpPr>
          <p:cNvPr id="53251" name="Dikdörtgen 2"/>
          <p:cNvSpPr>
            <a:spLocks noChangeArrowheads="1"/>
          </p:cNvSpPr>
          <p:nvPr/>
        </p:nvSpPr>
        <p:spPr bwMode="auto">
          <a:xfrm>
            <a:off x="5435600" y="25400"/>
            <a:ext cx="19605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tr-TR" altLang="tr-TR" b="1" i="1" smtClean="0">
                <a:solidFill>
                  <a:prstClr val="white"/>
                </a:solidFill>
              </a:rPr>
              <a:t>Thuja plicata </a:t>
            </a:r>
            <a:endParaRPr lang="tr-TR" altLang="tr-TR" smtClean="0">
              <a:solidFill>
                <a:prstClr val="white"/>
              </a:solidFill>
            </a:endParaRP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l="3899" t="2693" r="4143" b="2216"/>
          <a:stretch>
            <a:fillRect/>
          </a:stretch>
        </p:blipFill>
        <p:spPr bwMode="auto">
          <a:xfrm>
            <a:off x="627063" y="455613"/>
            <a:ext cx="3775075" cy="585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669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Thuja plicata"/>
          <p:cNvPicPr>
            <a:picLocks noChangeAspect="1" noChangeArrowheads="1"/>
          </p:cNvPicPr>
          <p:nvPr/>
        </p:nvPicPr>
        <p:blipFill>
          <a:blip r:embed="rId3">
            <a:extLst>
              <a:ext uri="{28A0092B-C50C-407E-A947-70E740481C1C}">
                <a14:useLocalDpi xmlns:a14="http://schemas.microsoft.com/office/drawing/2010/main" val="0"/>
              </a:ext>
            </a:extLst>
          </a:blip>
          <a:srcRect l="3340" t="6583" r="2940" b="3214"/>
          <a:stretch>
            <a:fillRect/>
          </a:stretch>
        </p:blipFill>
        <p:spPr bwMode="auto">
          <a:xfrm>
            <a:off x="930275" y="908050"/>
            <a:ext cx="684688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Dikdörtgen 3"/>
          <p:cNvSpPr>
            <a:spLocks noChangeArrowheads="1"/>
          </p:cNvSpPr>
          <p:nvPr/>
        </p:nvSpPr>
        <p:spPr bwMode="auto">
          <a:xfrm>
            <a:off x="5435600" y="25400"/>
            <a:ext cx="19605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tr-TR" altLang="tr-TR" b="1" i="1" smtClean="0">
                <a:solidFill>
                  <a:prstClr val="white"/>
                </a:solidFill>
              </a:rPr>
              <a:t>Thuja plicata </a:t>
            </a:r>
            <a:endParaRPr lang="tr-TR" altLang="tr-TR" smtClean="0">
              <a:solidFill>
                <a:prstClr val="white"/>
              </a:solidFill>
            </a:endParaRPr>
          </a:p>
        </p:txBody>
      </p:sp>
      <p:sp>
        <p:nvSpPr>
          <p:cNvPr id="54276" name="Dikdörtgen 1"/>
          <p:cNvSpPr>
            <a:spLocks noChangeArrowheads="1"/>
          </p:cNvSpPr>
          <p:nvPr/>
        </p:nvSpPr>
        <p:spPr bwMode="auto">
          <a:xfrm>
            <a:off x="539750" y="5529263"/>
            <a:ext cx="8135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fontAlgn="base" hangingPunct="1">
              <a:spcBef>
                <a:spcPct val="0"/>
              </a:spcBef>
              <a:spcAft>
                <a:spcPct val="0"/>
              </a:spcAft>
            </a:pPr>
            <a:r>
              <a:rPr lang="tr-TR" altLang="tr-TR" sz="1800" smtClean="0">
                <a:solidFill>
                  <a:prstClr val="black"/>
                </a:solidFill>
              </a:rPr>
              <a:t>Kozalakları yazın yeşilimsi, kışın kahverengi, uzunca yumurta şeklinde, 12,5 mm uzunlukta, 10-12 pula sahip olup kısa sürgünlerde yer alırlar ve yukarıya doğru yönelmişlerdir. 1. yılda olgunlaşırlar. </a:t>
            </a:r>
          </a:p>
        </p:txBody>
      </p:sp>
    </p:spTree>
    <p:extLst>
      <p:ext uri="{BB962C8B-B14F-4D97-AF65-F5344CB8AC3E}">
        <p14:creationId xmlns:p14="http://schemas.microsoft.com/office/powerpoint/2010/main" val="151628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thujaplicata-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981075"/>
            <a:ext cx="657542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Dikdörtgen 2"/>
          <p:cNvSpPr>
            <a:spLocks noChangeArrowheads="1"/>
          </p:cNvSpPr>
          <p:nvPr/>
        </p:nvSpPr>
        <p:spPr bwMode="auto">
          <a:xfrm>
            <a:off x="5435600" y="25400"/>
            <a:ext cx="19605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tr-TR" altLang="tr-TR" b="1" i="1" smtClean="0">
                <a:solidFill>
                  <a:prstClr val="white"/>
                </a:solidFill>
              </a:rPr>
              <a:t>Thuja plicata </a:t>
            </a:r>
            <a:endParaRPr lang="tr-TR" altLang="tr-TR" smtClean="0">
              <a:solidFill>
                <a:prstClr val="white"/>
              </a:solidFill>
            </a:endParaRPr>
          </a:p>
        </p:txBody>
      </p:sp>
    </p:spTree>
    <p:extLst>
      <p:ext uri="{BB962C8B-B14F-4D97-AF65-F5344CB8AC3E}">
        <p14:creationId xmlns:p14="http://schemas.microsoft.com/office/powerpoint/2010/main" val="253685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Thuja plicat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908050"/>
            <a:ext cx="4081463"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Dikdörtgen 1"/>
          <p:cNvSpPr>
            <a:spLocks noChangeArrowheads="1"/>
          </p:cNvSpPr>
          <p:nvPr/>
        </p:nvSpPr>
        <p:spPr bwMode="auto">
          <a:xfrm>
            <a:off x="4787900" y="1052513"/>
            <a:ext cx="3887788"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fontAlgn="base" hangingPunct="1">
              <a:spcBef>
                <a:spcPct val="0"/>
              </a:spcBef>
              <a:spcAft>
                <a:spcPct val="0"/>
              </a:spcAft>
            </a:pPr>
            <a:r>
              <a:rPr lang="tr-TR" altLang="tr-TR" sz="1800" smtClean="0">
                <a:solidFill>
                  <a:prstClr val="black"/>
                </a:solidFill>
              </a:rPr>
              <a:t>Th. plicata nispi nemi yüksek, serin iklim şartlarında süratli gelişim gösterir. Orta ve Kuzey Avrupa'da 20-25 m boya ulaşan monumental örneklerine rastlanır. Toprak istekleri bakımından kanatkardır. Kumlu killi veya geçirgen, kumlu topraklarda gelişebilir. Ancak hafif rutubetli toprak şartlarına ihtiyaç gösterir; humuslu, taze topraklardan hoşlanır. Soğuk iklim şartlarına gayet dayanıklıdır. Yarı gölge şartları tercih etmekle beraber, aydınlık, güneşli (yakıcı olmayan) ve gölge şartlarda da yetişebilir.</a:t>
            </a:r>
          </a:p>
          <a:p>
            <a:pPr algn="just" eaLnBrk="1" fontAlgn="base" hangingPunct="1">
              <a:spcBef>
                <a:spcPct val="0"/>
              </a:spcBef>
              <a:spcAft>
                <a:spcPct val="0"/>
              </a:spcAft>
            </a:pPr>
            <a:r>
              <a:rPr lang="tr-TR" altLang="tr-TR" sz="1800" smtClean="0">
                <a:solidFill>
                  <a:prstClr val="black"/>
                </a:solidFill>
              </a:rPr>
              <a:t>Peyzaj mimarisi çalışmalarında, geniş yeşil alanlarda soliter halde bulundurulmalıdır. Ancak çok geniş yeşil alanlarda küçük gruplar teşkil olunabilir. </a:t>
            </a:r>
          </a:p>
        </p:txBody>
      </p:sp>
      <p:sp>
        <p:nvSpPr>
          <p:cNvPr id="56324" name="Dikdörtgen 4"/>
          <p:cNvSpPr>
            <a:spLocks noChangeArrowheads="1"/>
          </p:cNvSpPr>
          <p:nvPr/>
        </p:nvSpPr>
        <p:spPr bwMode="auto">
          <a:xfrm>
            <a:off x="5435600" y="25400"/>
            <a:ext cx="19605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tr-TR" altLang="tr-TR" b="1" i="1" smtClean="0">
                <a:solidFill>
                  <a:prstClr val="white"/>
                </a:solidFill>
              </a:rPr>
              <a:t>Thuja plicata </a:t>
            </a:r>
            <a:endParaRPr lang="tr-TR" altLang="tr-TR" smtClean="0">
              <a:solidFill>
                <a:prstClr val="white"/>
              </a:solidFill>
            </a:endParaRPr>
          </a:p>
        </p:txBody>
      </p:sp>
    </p:spTree>
    <p:extLst>
      <p:ext uri="{BB962C8B-B14F-4D97-AF65-F5344CB8AC3E}">
        <p14:creationId xmlns:p14="http://schemas.microsoft.com/office/powerpoint/2010/main" val="3129864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ikdörtgen 1"/>
          <p:cNvSpPr>
            <a:spLocks noChangeArrowheads="1"/>
          </p:cNvSpPr>
          <p:nvPr/>
        </p:nvSpPr>
        <p:spPr bwMode="auto">
          <a:xfrm>
            <a:off x="4643438" y="1412875"/>
            <a:ext cx="38893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fontAlgn="base" hangingPunct="1">
              <a:spcBef>
                <a:spcPct val="0"/>
              </a:spcBef>
              <a:spcAft>
                <a:spcPct val="0"/>
              </a:spcAft>
            </a:pPr>
            <a:r>
              <a:rPr lang="tr-TR" altLang="tr-TR" sz="1800" b="1" i="1" smtClean="0">
                <a:solidFill>
                  <a:prstClr val="black"/>
                </a:solidFill>
              </a:rPr>
              <a:t>Th. plicata </a:t>
            </a:r>
            <a:r>
              <a:rPr lang="tr-TR" altLang="tr-TR" sz="1800" b="1" smtClean="0">
                <a:solidFill>
                  <a:prstClr val="black"/>
                </a:solidFill>
              </a:rPr>
              <a:t>cv. 'Dura' (Tk. plicata dura Timm) </a:t>
            </a:r>
          </a:p>
          <a:p>
            <a:pPr algn="just" eaLnBrk="1" fontAlgn="base" hangingPunct="1">
              <a:spcBef>
                <a:spcPct val="0"/>
              </a:spcBef>
              <a:spcAft>
                <a:spcPct val="0"/>
              </a:spcAft>
            </a:pPr>
            <a:endParaRPr lang="tr-TR" altLang="tr-TR" sz="1800" b="1" smtClean="0">
              <a:solidFill>
                <a:prstClr val="black"/>
              </a:solidFill>
            </a:endParaRPr>
          </a:p>
          <a:p>
            <a:pPr algn="just" eaLnBrk="1" fontAlgn="base" hangingPunct="1">
              <a:spcBef>
                <a:spcPct val="0"/>
              </a:spcBef>
              <a:spcAft>
                <a:spcPct val="0"/>
              </a:spcAft>
            </a:pPr>
            <a:r>
              <a:rPr lang="tr-TR" altLang="tr-TR" sz="1800" smtClean="0">
                <a:solidFill>
                  <a:prstClr val="black"/>
                </a:solidFill>
              </a:rPr>
              <a:t>Dar piramidal ve yavaş gelişim gösteren bodur bir formdur. Dalları yukarıya doğru yönelmiş ve sık dizilmiştir. Dalcıkları koyu yeşil, uçları hafif kahverengimsi, bol sayıda, 8-10 cm uzunlukta olup yukarıya doğru yönelmişlerdir. Pul yaprakları ana türe nazaran daha küçüktür. Peyzajda, küçük yeşil sahalarda soliter halde veya diğer bodur koniferlerle birlikte bulundurulmalıdır. </a:t>
            </a:r>
          </a:p>
        </p:txBody>
      </p:sp>
      <p:pic>
        <p:nvPicPr>
          <p:cNvPr id="573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836613"/>
            <a:ext cx="3455988" cy="535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14214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2399</Words>
  <Application>Microsoft Office PowerPoint</Application>
  <PresentationFormat>Ekran Gösterisi (4:3)</PresentationFormat>
  <Paragraphs>159</Paragraphs>
  <Slides>30</Slides>
  <Notes>23</Notes>
  <HiddenSlides>0</HiddenSlides>
  <MMClips>0</MMClips>
  <ScaleCrop>false</ScaleCrop>
  <HeadingPairs>
    <vt:vector size="4" baseType="variant">
      <vt:variant>
        <vt:lpstr>Tema</vt:lpstr>
      </vt:variant>
      <vt:variant>
        <vt:i4>2</vt:i4>
      </vt:variant>
      <vt:variant>
        <vt:lpstr>Slayt Başlıkları</vt:lpstr>
      </vt:variant>
      <vt:variant>
        <vt:i4>30</vt:i4>
      </vt:variant>
    </vt:vector>
  </HeadingPairs>
  <TitlesOfParts>
    <vt:vector size="32" baseType="lpstr">
      <vt:lpstr>Ofis Teması</vt:lpstr>
      <vt:lpstr>Austin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Cennet</dc:creator>
  <cp:lastModifiedBy>Cennet</cp:lastModifiedBy>
  <cp:revision>3</cp:revision>
  <dcterms:created xsi:type="dcterms:W3CDTF">2017-10-18T06:51:46Z</dcterms:created>
  <dcterms:modified xsi:type="dcterms:W3CDTF">2017-11-28T07:53:14Z</dcterms:modified>
</cp:coreProperties>
</file>