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6" r:id="rId4"/>
    <p:sldId id="257" r:id="rId5"/>
    <p:sldId id="258" r:id="rId6"/>
    <p:sldId id="259" r:id="rId7"/>
    <p:sldId id="260" r:id="rId8"/>
    <p:sldId id="267" r:id="rId9"/>
    <p:sldId id="268" r:id="rId10"/>
    <p:sldId id="261" r:id="rId11"/>
    <p:sldId id="262" r:id="rId12"/>
    <p:sldId id="263" r:id="rId13"/>
    <p:sldId id="264" r:id="rId14"/>
  </p:sldIdLst>
  <p:sldSz cx="6096000" cy="4692650"/>
  <p:notesSz cx="6096000" cy="469265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09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7200" y="1425194"/>
            <a:ext cx="5181600" cy="965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4400" y="2574544"/>
            <a:ext cx="4267200" cy="1149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4800" y="1057402"/>
            <a:ext cx="2651760" cy="3034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39440" y="1057402"/>
            <a:ext cx="2651760" cy="3034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2">
              <a:lumMod val="90000"/>
            </a:schemeClr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4800" y="183896"/>
            <a:ext cx="5486400" cy="735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4800" y="1057402"/>
            <a:ext cx="5486400" cy="3034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72640" y="4275582"/>
            <a:ext cx="1950720" cy="229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4800" y="4275582"/>
            <a:ext cx="1402080" cy="229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89120" y="4275582"/>
            <a:ext cx="1402080" cy="229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858253" y="584369"/>
            <a:ext cx="4894053" cy="341677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/>
            <a:r>
              <a:rPr lang="tr-T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Türkçedeki zarf-fiil eklerinden en çok kullanılanı, bağlaç </a:t>
            </a:r>
            <a:r>
              <a:rPr lang="tr-T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sîgası</a:t>
            </a:r>
            <a:r>
              <a:rPr lang="tr-T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tr-T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olan ektir. Bunlar, ünsüz ses ile biten fiil köklerinin sonunda gelen (-</a:t>
            </a:r>
            <a:r>
              <a:rPr lang="tr-TR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ıp</a:t>
            </a:r>
            <a:r>
              <a:rPr lang="tr-T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, -</a:t>
            </a:r>
            <a:r>
              <a:rPr lang="tr-TR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ip</a:t>
            </a:r>
            <a:r>
              <a:rPr lang="tr-T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, -</a:t>
            </a:r>
            <a:r>
              <a:rPr lang="tr-TR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up</a:t>
            </a:r>
            <a:r>
              <a:rPr lang="tr-T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ve -</a:t>
            </a:r>
            <a:r>
              <a:rPr lang="tr-TR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üp</a:t>
            </a:r>
            <a:r>
              <a:rPr lang="tr-T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); ünlü sesle biten fiil köklerinin sonunda gelen </a:t>
            </a:r>
            <a:r>
              <a:rPr lang="tr-T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    (-</a:t>
            </a:r>
            <a:r>
              <a:rPr lang="tr-TR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yıp</a:t>
            </a:r>
            <a:r>
              <a:rPr lang="tr-T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, -</a:t>
            </a:r>
            <a:r>
              <a:rPr lang="tr-TR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yip</a:t>
            </a:r>
            <a:r>
              <a:rPr lang="tr-T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, -</a:t>
            </a:r>
            <a:r>
              <a:rPr lang="tr-TR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yup</a:t>
            </a:r>
            <a:r>
              <a:rPr lang="tr-T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ve -</a:t>
            </a:r>
            <a:r>
              <a:rPr lang="tr-TR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yüp</a:t>
            </a:r>
            <a:r>
              <a:rPr lang="tr-T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 şekilleridir. Osmanlı Türkçesi metinlerinde, bunlardan ilk gruptakiler (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وب</a:t>
            </a:r>
            <a:r>
              <a:rPr lang="tr-T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 şeklinde, ikinci gruptakiler de (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يوب</a:t>
            </a:r>
            <a:r>
              <a:rPr lang="tr-T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 şeklinde </a:t>
            </a:r>
            <a:r>
              <a:rPr lang="tr-T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yazılagelmiştir</a:t>
            </a:r>
            <a:r>
              <a:rPr lang="tr-T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. </a:t>
            </a:r>
            <a:endParaRPr lang="tr-T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54981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212725"/>
            <a:ext cx="5486400" cy="42495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212725"/>
            <a:ext cx="5486400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12725"/>
            <a:ext cx="5486400" cy="41733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12725"/>
            <a:ext cx="5638800" cy="42495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850006" y="692371"/>
            <a:ext cx="4949862" cy="3617985"/>
          </a:xfrm>
          <a:prstGeom prst="rect">
            <a:avLst/>
          </a:prstGeom>
        </p:spPr>
        <p:txBody>
          <a:bodyPr numCol="3">
            <a:noAutofit/>
          </a:bodyPr>
          <a:lstStyle/>
          <a:p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آلوب</a:t>
            </a:r>
            <a:endParaRPr lang="tr-TR" sz="2400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al-</a:t>
            </a:r>
            <a:r>
              <a:rPr lang="tr-TR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ıp</a:t>
            </a:r>
            <a:endParaRPr lang="tr-TR" sz="2400" i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صاتوب</a:t>
            </a:r>
            <a:endParaRPr lang="tr-TR" sz="2400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sat-</a:t>
            </a:r>
            <a:r>
              <a:rPr lang="tr-TR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ıp</a:t>
            </a:r>
            <a:endParaRPr lang="tr-TR" sz="24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ويروب</a:t>
            </a:r>
            <a:endParaRPr lang="tr-TR" sz="2400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tr-TR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ver-ip</a:t>
            </a:r>
            <a:endParaRPr lang="tr-TR" sz="24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كسوب</a:t>
            </a:r>
            <a:r>
              <a:rPr lang="tr-T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tr-TR" sz="2400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tr-TR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kes-ip</a:t>
            </a:r>
          </a:p>
          <a:p>
            <a:endParaRPr lang="tr-TR" sz="24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يوروب</a:t>
            </a:r>
            <a:endParaRPr lang="tr-TR" sz="2400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yor-</a:t>
            </a:r>
            <a:r>
              <a:rPr lang="tr-TR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up</a:t>
            </a:r>
            <a:endParaRPr lang="tr-TR" sz="24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طوتوب</a:t>
            </a:r>
            <a:r>
              <a:rPr lang="tr-T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</a:p>
          <a:p>
            <a:r>
              <a:rPr lang="tr-T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tr-TR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tut-</a:t>
            </a:r>
            <a:r>
              <a:rPr lang="tr-TR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up</a:t>
            </a:r>
            <a:endParaRPr lang="tr-TR" sz="24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fa-I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گوروب</a:t>
            </a:r>
            <a:endParaRPr lang="tr-TR" sz="2400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tr-TR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gör-</a:t>
            </a:r>
            <a:r>
              <a:rPr lang="tr-TR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üp</a:t>
            </a:r>
            <a:endParaRPr lang="tr-TR" sz="24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سوروب</a:t>
            </a:r>
            <a:endParaRPr lang="tr-TR" sz="2400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tr-TR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sür-</a:t>
            </a:r>
            <a:r>
              <a:rPr lang="tr-TR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üp</a:t>
            </a:r>
            <a:endParaRPr lang="tr-TR" sz="2400" i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endParaRPr lang="tr-TR" sz="24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آرايوب</a:t>
            </a:r>
            <a:endParaRPr lang="tr-TR" sz="2400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ara-</a:t>
            </a:r>
            <a:r>
              <a:rPr lang="tr-TR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yıp</a:t>
            </a:r>
            <a:endParaRPr lang="tr-TR" sz="24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يييوب</a:t>
            </a:r>
            <a:endParaRPr lang="tr-TR" sz="2400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yi-yip</a:t>
            </a:r>
            <a:endParaRPr lang="tr-TR" sz="24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قورويوب</a:t>
            </a:r>
            <a:r>
              <a:rPr lang="tr-T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</a:p>
          <a:p>
            <a:r>
              <a:rPr lang="tr-T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tr-TR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koru-</a:t>
            </a:r>
            <a:r>
              <a:rPr lang="tr-TR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yup</a:t>
            </a:r>
            <a:endParaRPr lang="tr-TR" sz="24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اوقويوب</a:t>
            </a:r>
            <a:endParaRPr lang="tr-TR" sz="2400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tr-TR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oku-</a:t>
            </a:r>
            <a:r>
              <a:rPr lang="tr-TR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yup</a:t>
            </a:r>
            <a:endParaRPr lang="tr-TR" sz="24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endParaRPr lang="tr-TR" sz="24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301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288925"/>
            <a:ext cx="5486400" cy="4002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88925"/>
            <a:ext cx="5638800" cy="40788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12725"/>
            <a:ext cx="556260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288925"/>
            <a:ext cx="5503985" cy="4175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12725"/>
            <a:ext cx="5638800" cy="41733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834191" y="734096"/>
            <a:ext cx="4918117" cy="326704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tr-TR" sz="2667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İsimden fiil yapmak için çok kullanılan eklerden birisi de, kalın ünlü sahibi isimlerin sonuna gelen (-</a:t>
            </a:r>
            <a:r>
              <a:rPr lang="tr-TR" sz="2667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la</a:t>
            </a:r>
            <a:r>
              <a:rPr lang="tr-TR" sz="2667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 eki ile, ince ünlü sahibi isimlerin sonuna gelen (-</a:t>
            </a:r>
            <a:r>
              <a:rPr lang="tr-TR" sz="2667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le</a:t>
            </a:r>
            <a:r>
              <a:rPr lang="tr-TR" sz="2667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 ekidir. Bunlardan birincisi (</a:t>
            </a:r>
            <a:r>
              <a:rPr lang="ar-SA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لا</a:t>
            </a:r>
            <a:r>
              <a:rPr lang="tr-TR" sz="2667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), ikincisi (</a:t>
            </a:r>
            <a:r>
              <a:rPr lang="ar-SA" sz="2667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له</a:t>
            </a:r>
            <a:r>
              <a:rPr lang="tr-TR" sz="2667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 şeklinde yazılır. </a:t>
            </a:r>
            <a:endParaRPr lang="tr-TR" sz="2667" dirty="0"/>
          </a:p>
        </p:txBody>
      </p:sp>
    </p:spTree>
    <p:extLst>
      <p:ext uri="{BB962C8B-B14F-4D97-AF65-F5344CB8AC3E}">
        <p14:creationId xmlns:p14="http://schemas.microsoft.com/office/powerpoint/2010/main" val="36362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810128" y="274222"/>
            <a:ext cx="5205663" cy="3512264"/>
          </a:xfrm>
          <a:prstGeom prst="rect">
            <a:avLst/>
          </a:prstGeom>
        </p:spPr>
        <p:txBody>
          <a:bodyPr numCol="3">
            <a:normAutofit/>
          </a:bodyPr>
          <a:lstStyle/>
          <a:p>
            <a:r>
              <a:rPr lang="ar-SA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باشلامق</a:t>
            </a:r>
            <a:endParaRPr lang="tr-TR" sz="2133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133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baş-la-</a:t>
            </a:r>
            <a:r>
              <a:rPr lang="tr-TR" sz="2133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mak</a:t>
            </a:r>
            <a:endParaRPr lang="tr-TR" sz="2133" i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ar-SA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آولامق</a:t>
            </a:r>
            <a:endParaRPr lang="tr-TR" sz="2133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133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av-la-</a:t>
            </a:r>
            <a:r>
              <a:rPr lang="tr-TR" sz="2133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mak</a:t>
            </a:r>
            <a:endParaRPr lang="tr-TR" sz="2133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ar-SA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قوقلامق</a:t>
            </a:r>
            <a:endParaRPr lang="tr-TR" sz="2133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133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tr-TR" sz="2133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kok-la-</a:t>
            </a:r>
            <a:r>
              <a:rPr lang="tr-TR" sz="2133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mak</a:t>
            </a:r>
            <a:endParaRPr lang="tr-TR" sz="2133" i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ar-SA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قارالامق</a:t>
            </a:r>
            <a:endParaRPr lang="tr-TR" sz="2133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133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kara-la-</a:t>
            </a:r>
            <a:r>
              <a:rPr lang="tr-TR" sz="2133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mak</a:t>
            </a:r>
            <a:endParaRPr lang="tr-TR" sz="2133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133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ايشلـﻪمك</a:t>
            </a:r>
            <a:endParaRPr lang="tr-TR" sz="2133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133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tr-TR" sz="2133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iş-le-</a:t>
            </a:r>
            <a:r>
              <a:rPr lang="tr-TR" sz="2133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mek</a:t>
            </a:r>
            <a:endParaRPr lang="tr-TR" sz="2133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ar-SA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دوشلـﻪمك</a:t>
            </a:r>
            <a:endParaRPr lang="tr-TR" sz="2133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133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tr-TR" sz="2133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düş-le-</a:t>
            </a:r>
            <a:r>
              <a:rPr lang="tr-TR" sz="2133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mek</a:t>
            </a:r>
            <a:endParaRPr lang="tr-TR" sz="2133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ar-SA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تميزلـﻪمك</a:t>
            </a:r>
            <a:endParaRPr lang="tr-TR" sz="2133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133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temiz-le-</a:t>
            </a:r>
            <a:r>
              <a:rPr lang="tr-TR" sz="2133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mek</a:t>
            </a:r>
            <a:r>
              <a:rPr lang="tr-TR" sz="2133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</a:p>
          <a:p>
            <a:r>
              <a:rPr lang="fa-IR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گوزلـﻪمك</a:t>
            </a:r>
            <a:endParaRPr lang="tr-TR" sz="2133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133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göz-le-</a:t>
            </a:r>
            <a:r>
              <a:rPr lang="tr-TR" sz="2133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mek</a:t>
            </a:r>
            <a:endParaRPr lang="tr-TR" sz="2133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ar-SA" sz="2133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اشارتلـﻪمك</a:t>
            </a:r>
            <a:endParaRPr lang="tr-TR" sz="2133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2133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tr-TR" sz="2133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işâret</a:t>
            </a:r>
            <a:r>
              <a:rPr lang="tr-TR" sz="2133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-le-</a:t>
            </a:r>
            <a:r>
              <a:rPr lang="tr-TR" sz="2133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mek</a:t>
            </a:r>
            <a:endParaRPr lang="tr-TR" sz="2133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endParaRPr lang="tr-TR" sz="2133" dirty="0"/>
          </a:p>
        </p:txBody>
      </p:sp>
      <p:sp>
        <p:nvSpPr>
          <p:cNvPr id="2" name="Dikdörtgen 1"/>
          <p:cNvSpPr/>
          <p:nvPr/>
        </p:nvSpPr>
        <p:spPr>
          <a:xfrm>
            <a:off x="2663957" y="3780649"/>
            <a:ext cx="3048000" cy="8163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tr-TR" sz="733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Daha fazla örnek için bkz.:</a:t>
            </a:r>
          </a:p>
          <a:p>
            <a:pPr>
              <a:lnSpc>
                <a:spcPct val="107000"/>
              </a:lnSpc>
            </a:pPr>
            <a:r>
              <a:rPr lang="tr-TR" sz="733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Yılmaz, Ali; Akkuş Mehmet, Güngör, Zülfikar, İslamoğlu, Abdülmecit, </a:t>
            </a:r>
            <a:r>
              <a:rPr lang="tr-TR" sz="733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Osmanlı Türkçesi</a:t>
            </a:r>
            <a:r>
              <a:rPr lang="tr-TR" sz="733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Ankara Üniversitesi Uzaktan Eğitim Yayınları, Ankara 2011. </a:t>
            </a:r>
          </a:p>
          <a:p>
            <a:pPr>
              <a:lnSpc>
                <a:spcPct val="107000"/>
              </a:lnSpc>
            </a:pPr>
            <a:r>
              <a:rPr lang="tr-TR" sz="733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Timurtaş, Faruk Kadri, </a:t>
            </a:r>
            <a:r>
              <a:rPr lang="tr-TR" sz="733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Osmanlı</a:t>
            </a:r>
            <a:r>
              <a:rPr lang="tr-TR" sz="733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733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Türkçesi</a:t>
            </a:r>
            <a:r>
              <a:rPr lang="tr-TR" sz="733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733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Grameri</a:t>
            </a:r>
            <a:r>
              <a:rPr lang="tr-TR" sz="733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Alfa, İstanbul 1999.</a:t>
            </a:r>
          </a:p>
          <a:p>
            <a:pPr>
              <a:lnSpc>
                <a:spcPct val="107000"/>
              </a:lnSpc>
            </a:pPr>
            <a:r>
              <a:rPr lang="tr-TR" sz="733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Develi, Hayati, </a:t>
            </a:r>
            <a:r>
              <a:rPr lang="tr-TR" sz="733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Osmanlı</a:t>
            </a:r>
            <a:r>
              <a:rPr lang="tr-TR" sz="733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733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Türkçesi</a:t>
            </a:r>
            <a:r>
              <a:rPr lang="tr-TR" sz="733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733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Kılavuzu</a:t>
            </a:r>
            <a:r>
              <a:rPr lang="tr-TR" sz="733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Kitabevi, İstanbul 2002.</a:t>
            </a:r>
          </a:p>
        </p:txBody>
      </p:sp>
    </p:spTree>
    <p:extLst>
      <p:ext uri="{BB962C8B-B14F-4D97-AF65-F5344CB8AC3E}">
        <p14:creationId xmlns:p14="http://schemas.microsoft.com/office/powerpoint/2010/main" val="1482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239</Words>
  <Application>Microsoft Office PowerPoint</Application>
  <PresentationFormat>Özel</PresentationFormat>
  <Paragraphs>50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Traditional Arabic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aaaaa</cp:lastModifiedBy>
  <cp:revision>3</cp:revision>
  <dcterms:created xsi:type="dcterms:W3CDTF">2018-09-08T10:55:41Z</dcterms:created>
  <dcterms:modified xsi:type="dcterms:W3CDTF">2018-09-08T17:44:44Z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2018-09-08T00:00:00Z</vt:filetime>
  </property>
</Properties>
</file>