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2" r:id="rId1"/>
  </p:sldMasterIdLst>
  <p:notesMasterIdLst>
    <p:notesMasterId r:id="rId29"/>
  </p:notesMasterIdLst>
  <p:sldIdLst>
    <p:sldId id="350" r:id="rId2"/>
    <p:sldId id="446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9" r:id="rId11"/>
    <p:sldId id="360" r:id="rId12"/>
    <p:sldId id="449" r:id="rId13"/>
    <p:sldId id="358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41"/>
    <a:srgbClr val="005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7691" autoAdjust="0"/>
  </p:normalViewPr>
  <p:slideViewPr>
    <p:cSldViewPr>
      <p:cViewPr varScale="1">
        <p:scale>
          <a:sx n="103" d="100"/>
          <a:sy n="103" d="100"/>
        </p:scale>
        <p:origin x="-1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9/20/2018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89C8-64F4-47A7-AD94-4081BED18DC4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36BD-3EA7-4456-B55F-9A76BE146AD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6954-CFE5-4B5E-AD92-9B2C0D38AEA1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AB80-D255-47F7-BC00-635D6B615493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71BB-DE21-46B9-A4FC-264FFBD754BA}" type="datetime1">
              <a:rPr lang="tr-TR" smtClean="0">
                <a:solidFill>
                  <a:srgbClr val="D4D4D6"/>
                </a:solidFill>
              </a:rPr>
              <a:t>20.09.2018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6BBA-DCD8-44AE-ACDB-55984043D4A5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A690-E88E-443B-8570-A6D9B6FD5409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7C2B-8E87-4570-A940-485A4A0D9B7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94F4-0BC5-4423-AD78-2014AF0ADB1A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6741-5E93-4178-9EC8-87F106404AB0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CABD-91B1-4573-A781-82B879A5ACE7}" type="datetime1">
              <a:rPr lang="tr-TR" smtClean="0">
                <a:solidFill>
                  <a:srgbClr val="D4D4D6"/>
                </a:solidFill>
              </a:rPr>
              <a:t>20.09.2018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2D16FE-F02B-410D-A506-9BCC28536B5B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E186-A6F0-4534-B845-AD3982078FDD}" type="datetime1">
              <a:rPr lang="tr-TR" smtClean="0"/>
              <a:t>20.09.2018</a:t>
            </a:fld>
            <a:endParaRPr lang="tr-TR" dirty="0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755576" y="114257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BÖLÜM 4: ALKİL HALOJENÜRLER VE NÜKLEOFİLİK YER DEĞİŞTİRME (SÜBSTİTÜSYON</a:t>
            </a:r>
            <a:r>
              <a:rPr lang="tr-TR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–AYRILMA (ELİMİNASYON) REAKSİYONLARI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95438" y="265291"/>
            <a:ext cx="7776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smtClean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D00">
                        <a:tint val="40000"/>
                        <a:satMod val="250000"/>
                      </a:srgbClr>
                    </a:gs>
                    <a:gs pos="9000">
                      <a:srgbClr val="F0AD00">
                        <a:tint val="52000"/>
                        <a:satMod val="300000"/>
                      </a:srgbClr>
                    </a:gs>
                    <a:gs pos="50000">
                      <a:srgbClr val="F0AD00">
                        <a:shade val="20000"/>
                        <a:satMod val="300000"/>
                      </a:srgbClr>
                    </a:gs>
                    <a:gs pos="79000">
                      <a:srgbClr val="F0AD00">
                        <a:tint val="52000"/>
                        <a:satMod val="300000"/>
                      </a:srgbClr>
                    </a:gs>
                    <a:gs pos="100000">
                      <a:srgbClr val="F0AD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KİM0</a:t>
            </a:r>
            <a:r>
              <a:rPr lang="tr-TR" sz="3200" b="1" smtClean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D00">
                        <a:tint val="40000"/>
                        <a:satMod val="250000"/>
                      </a:srgbClr>
                    </a:gs>
                    <a:gs pos="9000">
                      <a:srgbClr val="F0AD00">
                        <a:tint val="52000"/>
                        <a:satMod val="300000"/>
                      </a:srgbClr>
                    </a:gs>
                    <a:gs pos="50000">
                      <a:srgbClr val="F0AD00">
                        <a:shade val="20000"/>
                        <a:satMod val="300000"/>
                      </a:srgbClr>
                    </a:gs>
                    <a:gs pos="79000">
                      <a:srgbClr val="F0AD00">
                        <a:tint val="52000"/>
                        <a:satMod val="300000"/>
                      </a:srgbClr>
                    </a:gs>
                    <a:gs pos="100000">
                      <a:srgbClr val="F0AD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213</a:t>
            </a:r>
            <a:r>
              <a:rPr lang="tr-TR" sz="2800" b="1" smtClean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D00">
                        <a:tint val="40000"/>
                        <a:satMod val="250000"/>
                      </a:srgbClr>
                    </a:gs>
                    <a:gs pos="9000">
                      <a:srgbClr val="F0AD00">
                        <a:tint val="52000"/>
                        <a:satMod val="300000"/>
                      </a:srgbClr>
                    </a:gs>
                    <a:gs pos="50000">
                      <a:srgbClr val="F0AD00">
                        <a:shade val="20000"/>
                        <a:satMod val="300000"/>
                      </a:srgbClr>
                    </a:gs>
                    <a:gs pos="79000">
                      <a:srgbClr val="F0AD00">
                        <a:tint val="52000"/>
                        <a:satMod val="300000"/>
                      </a:srgbClr>
                    </a:gs>
                    <a:gs pos="100000">
                      <a:srgbClr val="F0AD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tr-TR" sz="2800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D00">
                        <a:tint val="40000"/>
                        <a:satMod val="250000"/>
                      </a:srgbClr>
                    </a:gs>
                    <a:gs pos="9000">
                      <a:srgbClr val="F0AD00">
                        <a:tint val="52000"/>
                        <a:satMod val="300000"/>
                      </a:srgbClr>
                    </a:gs>
                    <a:gs pos="50000">
                      <a:srgbClr val="F0AD00">
                        <a:shade val="20000"/>
                        <a:satMod val="300000"/>
                      </a:srgbClr>
                    </a:gs>
                    <a:gs pos="79000">
                      <a:srgbClr val="F0AD00">
                        <a:tint val="52000"/>
                        <a:satMod val="300000"/>
                      </a:srgbClr>
                    </a:gs>
                    <a:gs pos="100000">
                      <a:srgbClr val="F0AD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ORGANİK KİMYA I (B)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dirty="0"/>
          </a:p>
        </p:txBody>
      </p:sp>
      <p:sp>
        <p:nvSpPr>
          <p:cNvPr id="2" name="AutoShape 2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8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0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2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 descr="http://w3.balikesir.edu.tr/~hnamli/okdn7/okdn7_dosyalar/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" y="3801330"/>
            <a:ext cx="5765446" cy="1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787666" y="5382277"/>
            <a:ext cx="4833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http://w3.balikesir.edu.tr/~hnamli/okdn7/okdn7_dosyalar/image008.gif</a:t>
            </a:r>
          </a:p>
        </p:txBody>
      </p:sp>
      <p:pic>
        <p:nvPicPr>
          <p:cNvPr id="1040" name="Picture 16" descr="yer değiştirme reaksiyon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8" y="2276872"/>
            <a:ext cx="3350242" cy="1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r değiştirme reaksiyonlar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521471"/>
            <a:ext cx="3978758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B7B5-73A3-42AD-93A8-C65B81550744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27000" contrast="48000"/>
          </a:blip>
          <a:srcRect/>
          <a:stretch>
            <a:fillRect/>
          </a:stretch>
        </p:blipFill>
        <p:spPr bwMode="auto">
          <a:xfrm>
            <a:off x="323528" y="332656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EBF-14F0-4FDB-B517-40242D9136F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30000"/>
          </a:blip>
          <a:srcRect t="8573"/>
          <a:stretch>
            <a:fillRect/>
          </a:stretch>
        </p:blipFill>
        <p:spPr bwMode="auto">
          <a:xfrm>
            <a:off x="539552" y="692696"/>
            <a:ext cx="7632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FF6C-3580-4FD4-95A3-2DC5822AFE82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12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8 Metin kutusu"/>
          <p:cNvSpPr txBox="1"/>
          <p:nvPr/>
        </p:nvSpPr>
        <p:spPr>
          <a:xfrm>
            <a:off x="539552" y="2219789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BÖLÜM 4.2. ALİFATİK NÜKLEOFİLİK YER DEĞİŞTİRME REAKSİYONLARI</a:t>
            </a:r>
          </a:p>
        </p:txBody>
      </p:sp>
    </p:spTree>
    <p:extLst>
      <p:ext uri="{BB962C8B-B14F-4D97-AF65-F5344CB8AC3E}">
        <p14:creationId xmlns:p14="http://schemas.microsoft.com/office/powerpoint/2010/main" val="4620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637-0988-4D60-807A-30DF3285A0BB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33000" contrast="53000"/>
          </a:blip>
          <a:srcRect/>
          <a:stretch>
            <a:fillRect/>
          </a:stretch>
        </p:blipFill>
        <p:spPr bwMode="auto">
          <a:xfrm>
            <a:off x="611560" y="188640"/>
            <a:ext cx="7848872" cy="60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EC5-ED2C-4BE0-A1E9-821625D35540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467544" y="771525"/>
            <a:ext cx="734481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0FCB-F026-4455-9AC1-8C976789C281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-57000" contrast="78000"/>
          </a:blip>
          <a:srcRect/>
          <a:stretch>
            <a:fillRect/>
          </a:stretch>
        </p:blipFill>
        <p:spPr bwMode="auto">
          <a:xfrm>
            <a:off x="683568" y="404664"/>
            <a:ext cx="72728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4DB8-F3D5-4729-BFC6-4E99B6D334E1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 contrast="26000"/>
          </a:blip>
          <a:srcRect/>
          <a:stretch>
            <a:fillRect/>
          </a:stretch>
        </p:blipFill>
        <p:spPr bwMode="auto">
          <a:xfrm>
            <a:off x="611560" y="764704"/>
            <a:ext cx="73448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885-563A-46B2-B3B7-D6D0F2750DE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59000"/>
          </a:blip>
          <a:srcRect l="1667" t="5455" r="2500"/>
          <a:stretch>
            <a:fillRect/>
          </a:stretch>
        </p:blipFill>
        <p:spPr bwMode="auto">
          <a:xfrm>
            <a:off x="395536" y="836712"/>
            <a:ext cx="7848872" cy="374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9CC-007B-41AE-BB0C-2FEB81F7B9A6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-23000" contrast="42000"/>
          </a:blip>
          <a:srcRect l="5085" r="5085" b="3333"/>
          <a:stretch>
            <a:fillRect/>
          </a:stretch>
        </p:blipFill>
        <p:spPr bwMode="auto">
          <a:xfrm>
            <a:off x="683568" y="620688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D099-F773-439D-BB9F-9233A4E28B28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31000" contrast="47000"/>
          </a:blip>
          <a:srcRect l="5263" r="3509"/>
          <a:stretch>
            <a:fillRect/>
          </a:stretch>
        </p:blipFill>
        <p:spPr bwMode="auto">
          <a:xfrm>
            <a:off x="506147" y="647700"/>
            <a:ext cx="756084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4C06-5E82-4866-A981-BDBC0C16F626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8 Metin kutusu"/>
          <p:cNvSpPr txBox="1"/>
          <p:nvPr/>
        </p:nvSpPr>
        <p:spPr>
          <a:xfrm>
            <a:off x="539552" y="2219789"/>
            <a:ext cx="7992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BÖLÜM 4.1. ORGANİK </a:t>
            </a:r>
            <a:r>
              <a:rPr lang="tr-TR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REAKSİYONLARIN</a:t>
            </a:r>
            <a:r>
              <a:rPr lang="tr-TR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SINIFLANDIRILMASI</a:t>
            </a:r>
          </a:p>
        </p:txBody>
      </p:sp>
    </p:spTree>
    <p:extLst>
      <p:ext uri="{BB962C8B-B14F-4D97-AF65-F5344CB8AC3E}">
        <p14:creationId xmlns:p14="http://schemas.microsoft.com/office/powerpoint/2010/main" val="425507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C6B0-4221-421F-91F1-2A74660CF67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36000" contrast="64000"/>
          </a:blip>
          <a:srcRect l="1770" t="1205" r="885"/>
          <a:stretch>
            <a:fillRect/>
          </a:stretch>
        </p:blipFill>
        <p:spPr bwMode="auto">
          <a:xfrm>
            <a:off x="611560" y="378440"/>
            <a:ext cx="7488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7340-A31E-4417-939B-D75143D9FC0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29000" contrast="55000"/>
          </a:blip>
          <a:srcRect l="4464" t="1250"/>
          <a:stretch>
            <a:fillRect/>
          </a:stretch>
        </p:blipFill>
        <p:spPr bwMode="auto">
          <a:xfrm>
            <a:off x="539552" y="404664"/>
            <a:ext cx="727280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8E31-6CBA-47B1-81D0-81757746DD4B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bright="-49000" contrast="100000"/>
          </a:blip>
          <a:srcRect t="3659" r="-472" b="1161"/>
          <a:stretch>
            <a:fillRect/>
          </a:stretch>
        </p:blipFill>
        <p:spPr bwMode="auto">
          <a:xfrm>
            <a:off x="683568" y="620688"/>
            <a:ext cx="71287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439C-4DA3-4EAB-8E40-BD954A9AF673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-32000" contrast="52000"/>
          </a:blip>
          <a:srcRect l="6364"/>
          <a:stretch>
            <a:fillRect/>
          </a:stretch>
        </p:blipFill>
        <p:spPr bwMode="auto">
          <a:xfrm>
            <a:off x="899592" y="332657"/>
            <a:ext cx="6984776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lum bright="-23000" contrast="36000"/>
          </a:blip>
          <a:srcRect/>
          <a:stretch>
            <a:fillRect/>
          </a:stretch>
        </p:blipFill>
        <p:spPr bwMode="auto">
          <a:xfrm>
            <a:off x="539552" y="2852936"/>
            <a:ext cx="7488832" cy="37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AA0C-E4C6-4132-8719-028777209714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lum bright="-35000" contrast="51000"/>
          </a:blip>
          <a:srcRect l="2542"/>
          <a:stretch>
            <a:fillRect/>
          </a:stretch>
        </p:blipFill>
        <p:spPr bwMode="auto">
          <a:xfrm>
            <a:off x="395536" y="332656"/>
            <a:ext cx="75608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CC11-5A45-4D94-9B35-44481D6AAEB0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lum bright="-15000" contrast="34000"/>
          </a:blip>
          <a:srcRect/>
          <a:stretch>
            <a:fillRect/>
          </a:stretch>
        </p:blipFill>
        <p:spPr bwMode="auto">
          <a:xfrm>
            <a:off x="611560" y="332657"/>
            <a:ext cx="7344816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A1AB-10FB-4DE5-A9C0-7BA5C2C4A7B6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7000"/>
          </a:blip>
          <a:srcRect/>
          <a:stretch>
            <a:fillRect/>
          </a:stretch>
        </p:blipFill>
        <p:spPr bwMode="auto">
          <a:xfrm>
            <a:off x="395536" y="404664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0D74-C906-40E6-A347-D7B9203660EC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714" t="4688" r="2297"/>
          <a:stretch>
            <a:fillRect/>
          </a:stretch>
        </p:blipFill>
        <p:spPr bwMode="auto">
          <a:xfrm>
            <a:off x="395536" y="548680"/>
            <a:ext cx="7632848" cy="439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AC3-EA50-4027-AFC5-08B67C183A0E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1000"/>
          </a:blip>
          <a:srcRect/>
          <a:stretch>
            <a:fillRect/>
          </a:stretch>
        </p:blipFill>
        <p:spPr bwMode="auto">
          <a:xfrm>
            <a:off x="755576" y="332656"/>
            <a:ext cx="69847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FE88-FDD2-4BC3-B82C-1F48BC3E91FB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2000"/>
          </a:blip>
          <a:srcRect/>
          <a:stretch>
            <a:fillRect/>
          </a:stretch>
        </p:blipFill>
        <p:spPr bwMode="auto">
          <a:xfrm>
            <a:off x="611560" y="188640"/>
            <a:ext cx="74168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6CC-ECD8-4E18-8384-8624989F91CE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77768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73448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B79F-81E3-4889-A8A5-0CE92CCED8B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28000"/>
          </a:blip>
          <a:srcRect/>
          <a:stretch>
            <a:fillRect/>
          </a:stretch>
        </p:blipFill>
        <p:spPr bwMode="auto">
          <a:xfrm>
            <a:off x="482376" y="332656"/>
            <a:ext cx="761801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725-D41E-4C69-AE20-27841BCD67C1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7000"/>
          </a:blip>
          <a:srcRect t="3970"/>
          <a:stretch>
            <a:fillRect/>
          </a:stretch>
        </p:blipFill>
        <p:spPr bwMode="auto">
          <a:xfrm>
            <a:off x="611560" y="332656"/>
            <a:ext cx="72728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36000"/>
          </a:blip>
          <a:srcRect/>
          <a:stretch>
            <a:fillRect/>
          </a:stretch>
        </p:blipFill>
        <p:spPr bwMode="auto">
          <a:xfrm>
            <a:off x="755576" y="3573016"/>
            <a:ext cx="7272808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83E-178E-40DC-BB4C-923E65CB5212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27000" contrast="46000"/>
          </a:blip>
          <a:srcRect/>
          <a:stretch>
            <a:fillRect/>
          </a:stretch>
        </p:blipFill>
        <p:spPr bwMode="auto">
          <a:xfrm>
            <a:off x="539552" y="332656"/>
            <a:ext cx="727280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C308-38BB-4B9C-BEB1-DCBEF0964C61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41000"/>
          </a:blip>
          <a:srcRect/>
          <a:stretch>
            <a:fillRect/>
          </a:stretch>
        </p:blipFill>
        <p:spPr bwMode="auto">
          <a:xfrm>
            <a:off x="467544" y="260648"/>
            <a:ext cx="75608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31000"/>
          </a:blip>
          <a:srcRect/>
          <a:stretch>
            <a:fillRect/>
          </a:stretch>
        </p:blipFill>
        <p:spPr bwMode="auto">
          <a:xfrm>
            <a:off x="539552" y="3284984"/>
            <a:ext cx="7488832" cy="29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1721</TotalTime>
  <Words>422</Words>
  <Application>Microsoft Office PowerPoint</Application>
  <PresentationFormat>Ekran Gösterisi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Üst Düzey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aaaaaa</cp:lastModifiedBy>
  <cp:revision>273</cp:revision>
  <dcterms:created xsi:type="dcterms:W3CDTF">2010-02-13T15:18:41Z</dcterms:created>
  <dcterms:modified xsi:type="dcterms:W3CDTF">2018-09-20T12:38:35Z</dcterms:modified>
</cp:coreProperties>
</file>