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62" r:id="rId10"/>
    <p:sldId id="272" r:id="rId11"/>
    <p:sldId id="273" r:id="rId12"/>
    <p:sldId id="274" r:id="rId13"/>
    <p:sldId id="292" r:id="rId14"/>
    <p:sldId id="276" r:id="rId15"/>
    <p:sldId id="275" r:id="rId16"/>
    <p:sldId id="277" r:id="rId17"/>
    <p:sldId id="279" r:id="rId18"/>
    <p:sldId id="280" r:id="rId19"/>
    <p:sldId id="281" r:id="rId20"/>
    <p:sldId id="282" r:id="rId21"/>
    <p:sldId id="278" r:id="rId22"/>
    <p:sldId id="284" r:id="rId23"/>
    <p:sldId id="293" r:id="rId24"/>
    <p:sldId id="283" r:id="rId25"/>
    <p:sldId id="294" r:id="rId26"/>
    <p:sldId id="295" r:id="rId27"/>
    <p:sldId id="296" r:id="rId28"/>
    <p:sldId id="285" r:id="rId29"/>
    <p:sldId id="286" r:id="rId30"/>
    <p:sldId id="287" r:id="rId31"/>
    <p:sldId id="289" r:id="rId32"/>
    <p:sldId id="291" r:id="rId33"/>
    <p:sldId id="257" r:id="rId34"/>
    <p:sldId id="258" r:id="rId35"/>
    <p:sldId id="263" r:id="rId36"/>
    <p:sldId id="264" r:id="rId37"/>
    <p:sldId id="259" r:id="rId38"/>
    <p:sldId id="26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185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325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05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670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46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972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903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324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210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59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37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9A745-FCBC-4319-B5B8-CFF86B86C131}" type="datetimeFigureOut">
              <a:rPr lang="tr-TR" smtClean="0"/>
              <a:t>24.09.2018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EE005-675A-441A-8E9A-20588783D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7144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8BD34127-7608-420C-B011-D134A16E6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605485"/>
              </p:ext>
            </p:extLst>
          </p:nvPr>
        </p:nvGraphicFramePr>
        <p:xfrm>
          <a:off x="1060174" y="2398643"/>
          <a:ext cx="7089913" cy="3631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9913">
                  <a:extLst>
                    <a:ext uri="{9D8B030D-6E8A-4147-A177-3AD203B41FA5}">
                      <a16:colId xmlns:a16="http://schemas.microsoft.com/office/drawing/2014/main" val="2725883967"/>
                    </a:ext>
                  </a:extLst>
                </a:gridCol>
              </a:tblGrid>
              <a:tr h="453887">
                <a:tc>
                  <a:txBody>
                    <a:bodyPr/>
                    <a:lstStyle/>
                    <a:p>
                      <a:pPr marL="274320" indent="-25273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74320" algn="l"/>
                          <a:tab pos="449580" algn="l"/>
                        </a:tabLst>
                      </a:pP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8044028"/>
                  </a:ext>
                </a:extLst>
              </a:tr>
              <a:tr h="45388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Char char="o"/>
                        <a:tabLst>
                          <a:tab pos="274320" algn="l"/>
                        </a:tabLst>
                      </a:pPr>
                      <a:r>
                        <a:rPr lang="de-DE" sz="1800" dirty="0">
                          <a:effectLst/>
                        </a:rPr>
                        <a:t>Konjüge </a:t>
                      </a:r>
                      <a:r>
                        <a:rPr lang="de-DE" sz="1800" dirty="0" err="1">
                          <a:effectLst/>
                        </a:rPr>
                        <a:t>sisteml</a:t>
                      </a:r>
                      <a:r>
                        <a:rPr lang="tr-TR" sz="1800" dirty="0">
                          <a:effectLst/>
                        </a:rPr>
                        <a:t>e</a:t>
                      </a:r>
                      <a:r>
                        <a:rPr lang="de-DE" sz="1800" dirty="0" err="1">
                          <a:effectLst/>
                        </a:rPr>
                        <a:t>rin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tanıtımı</a:t>
                      </a:r>
                      <a:r>
                        <a:rPr lang="de-DE" sz="1800" dirty="0">
                          <a:effectLst/>
                        </a:rPr>
                        <a:t>, </a:t>
                      </a:r>
                      <a:r>
                        <a:rPr lang="de-DE" sz="1800" dirty="0" err="1">
                          <a:effectLst/>
                        </a:rPr>
                        <a:t>allilik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yer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değiştirme</a:t>
                      </a:r>
                      <a:r>
                        <a:rPr lang="de-DE" sz="1800" dirty="0">
                          <a:effectLst/>
                        </a:rPr>
                        <a:t>, </a:t>
                      </a:r>
                      <a:r>
                        <a:rPr lang="de-DE" sz="1800" dirty="0" err="1">
                          <a:effectLst/>
                        </a:rPr>
                        <a:t>ve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allil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radikali</a:t>
                      </a:r>
                      <a:r>
                        <a:rPr lang="de-DE" sz="1800" dirty="0">
                          <a:effectLst/>
                        </a:rPr>
                        <a:t>,</a:t>
                      </a: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9549027"/>
                  </a:ext>
                </a:extLst>
              </a:tr>
              <a:tr h="45388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Char char="o"/>
                        <a:tabLst>
                          <a:tab pos="274320" algn="l"/>
                        </a:tabLst>
                      </a:pPr>
                      <a:r>
                        <a:rPr lang="de-DE" sz="1800" dirty="0" err="1">
                          <a:effectLst/>
                        </a:rPr>
                        <a:t>Allil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katyonu</a:t>
                      </a:r>
                      <a:r>
                        <a:rPr lang="de-DE" sz="1800" dirty="0">
                          <a:effectLst/>
                        </a:rPr>
                        <a:t>, </a:t>
                      </a:r>
                      <a:r>
                        <a:rPr lang="de-DE" sz="1800" dirty="0" err="1">
                          <a:effectLst/>
                        </a:rPr>
                        <a:t>alkadienler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ve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doymamışlığı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fazla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olan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hidrokarbonlar</a:t>
                      </a: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3845937"/>
                  </a:ext>
                </a:extLst>
              </a:tr>
              <a:tr h="45388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Char char="o"/>
                        <a:tabLst>
                          <a:tab pos="274320" algn="l"/>
                        </a:tabLst>
                      </a:pPr>
                      <a:r>
                        <a:rPr lang="de-DE" sz="1800" dirty="0">
                          <a:effectLst/>
                        </a:rPr>
                        <a:t>Kinetik </a:t>
                      </a:r>
                      <a:r>
                        <a:rPr lang="de-DE" sz="1800" dirty="0" err="1">
                          <a:effectLst/>
                        </a:rPr>
                        <a:t>ve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termodinamik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kontrollü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reaksiyonlar</a:t>
                      </a: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222449"/>
                  </a:ext>
                </a:extLst>
              </a:tr>
              <a:tr h="45388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Char char="o"/>
                        <a:tabLst>
                          <a:tab pos="274320" algn="l"/>
                        </a:tabLst>
                      </a:pPr>
                      <a:r>
                        <a:rPr lang="de-DE" sz="1800" dirty="0">
                          <a:effectLst/>
                        </a:rPr>
                        <a:t>1,3-bütadienler; </a:t>
                      </a:r>
                      <a:r>
                        <a:rPr lang="de-DE" sz="1800" dirty="0" err="1">
                          <a:effectLst/>
                        </a:rPr>
                        <a:t>elektron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delokallizasyonu</a:t>
                      </a:r>
                      <a:r>
                        <a:rPr lang="de-DE" sz="1800" dirty="0">
                          <a:effectLst/>
                        </a:rPr>
                        <a:t>, konjüge </a:t>
                      </a:r>
                      <a:r>
                        <a:rPr lang="de-DE" sz="1800" dirty="0" err="1">
                          <a:effectLst/>
                        </a:rPr>
                        <a:t>dienlerin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kararlılığı</a:t>
                      </a:r>
                      <a:r>
                        <a:rPr lang="de-DE" sz="1800" dirty="0">
                          <a:effectLst/>
                        </a:rPr>
                        <a:t>,</a:t>
                      </a: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0639729"/>
                  </a:ext>
                </a:extLst>
              </a:tr>
              <a:tr h="45388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Char char="o"/>
                        <a:tabLst>
                          <a:tab pos="274320" algn="l"/>
                        </a:tabLst>
                      </a:pPr>
                      <a:r>
                        <a:rPr lang="de-DE" sz="1800" dirty="0">
                          <a:effectLst/>
                        </a:rPr>
                        <a:t>1,2- </a:t>
                      </a:r>
                      <a:r>
                        <a:rPr lang="de-DE" sz="1800" dirty="0" err="1">
                          <a:effectLst/>
                        </a:rPr>
                        <a:t>ve</a:t>
                      </a:r>
                      <a:r>
                        <a:rPr lang="de-DE" sz="1800" dirty="0">
                          <a:effectLst/>
                        </a:rPr>
                        <a:t> 1,4- </a:t>
                      </a:r>
                      <a:r>
                        <a:rPr lang="de-DE" sz="1800" dirty="0" err="1">
                          <a:effectLst/>
                        </a:rPr>
                        <a:t>katlıma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reaksiyonları</a:t>
                      </a: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0087607"/>
                  </a:ext>
                </a:extLst>
              </a:tr>
              <a:tr h="45388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Char char="o"/>
                        <a:tabLst>
                          <a:tab pos="274320" algn="l"/>
                        </a:tabLst>
                      </a:pPr>
                      <a:r>
                        <a:rPr lang="de-DE" sz="1800" dirty="0">
                          <a:effectLst/>
                        </a:rPr>
                        <a:t>Diels-Alder </a:t>
                      </a:r>
                      <a:r>
                        <a:rPr lang="de-DE" sz="1800" dirty="0" err="1">
                          <a:effectLst/>
                        </a:rPr>
                        <a:t>reaksiyonu</a:t>
                      </a:r>
                      <a:r>
                        <a:rPr lang="de-DE" sz="1800" dirty="0">
                          <a:effectLst/>
                        </a:rPr>
                        <a:t>: 1,4-siklokatılma </a:t>
                      </a:r>
                      <a:r>
                        <a:rPr lang="de-DE" sz="1800" dirty="0" err="1">
                          <a:effectLst/>
                        </a:rPr>
                        <a:t>reaksiyonu</a:t>
                      </a: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5108694"/>
                  </a:ext>
                </a:extLst>
              </a:tr>
              <a:tr h="45388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Char char="o"/>
                        <a:tabLst>
                          <a:tab pos="274320" algn="l"/>
                        </a:tabLst>
                      </a:pPr>
                      <a:r>
                        <a:rPr lang="de-DE" sz="1800" dirty="0"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de-DE" sz="1800" dirty="0">
                          <a:effectLst/>
                        </a:rPr>
                        <a:t>, β-</a:t>
                      </a:r>
                      <a:r>
                        <a:rPr lang="de-DE" sz="1800" dirty="0" err="1">
                          <a:effectLst/>
                        </a:rPr>
                        <a:t>doymamış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karbonil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 err="1">
                          <a:effectLst/>
                        </a:rPr>
                        <a:t>bileşiklerine</a:t>
                      </a:r>
                      <a:r>
                        <a:rPr lang="de-DE" sz="1800" dirty="0">
                          <a:effectLst/>
                        </a:rPr>
                        <a:t> 1,4- </a:t>
                      </a:r>
                      <a:r>
                        <a:rPr lang="de-DE" sz="1800" dirty="0" err="1">
                          <a:effectLst/>
                        </a:rPr>
                        <a:t>katılması</a:t>
                      </a:r>
                      <a:endParaRPr lang="tr-TR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815999"/>
                  </a:ext>
                </a:extLst>
              </a:tr>
            </a:tbl>
          </a:graphicData>
        </a:graphic>
      </p:graphicFrame>
      <p:sp>
        <p:nvSpPr>
          <p:cNvPr id="5" name="Dikdörtgen 4">
            <a:extLst>
              <a:ext uri="{FF2B5EF4-FFF2-40B4-BE49-F238E27FC236}">
                <a16:creationId xmlns:a16="http://schemas.microsoft.com/office/drawing/2014/main" id="{A2370CD4-FAE0-4BAB-8020-9774726456B6}"/>
              </a:ext>
            </a:extLst>
          </p:cNvPr>
          <p:cNvSpPr/>
          <p:nvPr/>
        </p:nvSpPr>
        <p:spPr>
          <a:xfrm>
            <a:off x="1549794" y="1123985"/>
            <a:ext cx="604441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74320" indent="-252730">
              <a:spcBef>
                <a:spcPts val="200"/>
              </a:spcBef>
              <a:spcAft>
                <a:spcPts val="200"/>
              </a:spcAft>
              <a:tabLst>
                <a:tab pos="274320" algn="l"/>
                <a:tab pos="449580" algn="l"/>
              </a:tabLst>
            </a:pPr>
            <a:r>
              <a:rPr lang="de-DE" sz="4000" b="1" dirty="0" err="1">
                <a:ln/>
                <a:solidFill>
                  <a:schemeClr val="accent4"/>
                </a:solidFill>
              </a:rPr>
              <a:t>Bölüm</a:t>
            </a:r>
            <a:r>
              <a:rPr lang="de-DE" sz="4000" b="1" dirty="0">
                <a:ln/>
                <a:solidFill>
                  <a:schemeClr val="accent4"/>
                </a:solidFill>
              </a:rPr>
              <a:t> </a:t>
            </a:r>
            <a:r>
              <a:rPr lang="tr-TR" sz="4000" b="1">
                <a:ln/>
                <a:solidFill>
                  <a:schemeClr val="accent4"/>
                </a:solidFill>
              </a:rPr>
              <a:t>6</a:t>
            </a:r>
            <a:r>
              <a:rPr lang="de-DE" sz="4000" b="1">
                <a:ln/>
                <a:solidFill>
                  <a:schemeClr val="accent4"/>
                </a:solidFill>
              </a:rPr>
              <a:t>: </a:t>
            </a:r>
            <a:r>
              <a:rPr lang="de-DE" sz="4000" b="1" dirty="0">
                <a:ln/>
                <a:solidFill>
                  <a:schemeClr val="accent4"/>
                </a:solidFill>
              </a:rPr>
              <a:t>Konjüge </a:t>
            </a:r>
            <a:r>
              <a:rPr lang="de-DE" sz="4000" b="1" dirty="0" err="1">
                <a:ln/>
                <a:solidFill>
                  <a:schemeClr val="accent4"/>
                </a:solidFill>
              </a:rPr>
              <a:t>Sistemler</a:t>
            </a:r>
            <a:endParaRPr lang="tr-TR" sz="4000" b="1" dirty="0">
              <a:ln/>
              <a:solidFill>
                <a:schemeClr val="accent4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5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701BF4B-E2CA-44A4-B24D-025D25510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648208"/>
            <a:ext cx="8178799" cy="55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6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F584CC6-01F7-4A03-B8A4-CE4DB32BD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16" y="480060"/>
            <a:ext cx="81033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CC5ABBF-09D3-4A5B-9601-D74B98F9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9" y="643467"/>
            <a:ext cx="8015921" cy="533326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F543AA4-D932-4598-BDF4-E458089FE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038" y="5959199"/>
            <a:ext cx="2465921" cy="36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2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142411D-C445-40C1-B3FB-2EB9ECFF7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25314" r="13211" b="10184"/>
          <a:stretch/>
        </p:blipFill>
        <p:spPr>
          <a:xfrm>
            <a:off x="270164" y="1565564"/>
            <a:ext cx="8603672" cy="342207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D50CC70-3BF4-4331-B92E-12F2FAFAD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75" y="630814"/>
            <a:ext cx="3792250" cy="5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78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C585513-5EFE-45AE-96F8-F04F88EAE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4" y="643467"/>
            <a:ext cx="78465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75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7F848EE-9EE5-44B2-B79C-09EA1205E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9" y="643467"/>
            <a:ext cx="79022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39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9A53E08-0CC2-4851-BA5E-B514E8DB8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69" y="643467"/>
            <a:ext cx="80448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3D5DD4B-DB1A-43A8-83E0-E42EEB43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50444"/>
            <a:ext cx="8178799" cy="53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39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C1F066-1BD6-4A3C-B5CF-E5D56959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2" y="715617"/>
            <a:ext cx="81787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1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C5BB033-6419-41ED-8ED3-09D17D46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2" y="1019311"/>
            <a:ext cx="8178799" cy="34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953426D-9638-4AA0-B7AA-209F5145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23" y="480060"/>
            <a:ext cx="7235152" cy="463527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711B9A9-FF3F-4050-A715-A940FACBB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28" y="4972548"/>
            <a:ext cx="6852142" cy="10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31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8C7BEB7-3558-4007-AEC5-485E9AD28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4748"/>
            <a:ext cx="8178799" cy="40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0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50D23B3-484A-4519-8AB6-89A929A7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2" y="803465"/>
            <a:ext cx="8178799" cy="49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76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42D4E44-4B1D-49E6-BBA2-EA274CAFD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52678"/>
            <a:ext cx="8178799" cy="51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5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4FC3580-D32F-4B34-95A3-C0BB7DA50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73" y="917486"/>
            <a:ext cx="8382000" cy="502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3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D389665-5058-42CA-8BBE-7415D9E03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2" y="480060"/>
            <a:ext cx="8178799" cy="446620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4B5D154-D8FB-4BE3-8687-C0619F384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932" y="4904579"/>
            <a:ext cx="31242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7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>
            <a:extLst>
              <a:ext uri="{FF2B5EF4-FFF2-40B4-BE49-F238E27FC236}">
                <a16:creationId xmlns:a16="http://schemas.microsoft.com/office/drawing/2014/main" id="{53D8C26C-25D7-45D5-9C79-C19B34FEC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0B67-AC2C-4316-A192-C4AA3A45DF91}" type="datetime1">
              <a:rPr lang="tr-TR" altLang="tr-TR"/>
              <a:pPr/>
              <a:t>24.09.2018</a:t>
            </a:fld>
            <a:endParaRPr lang="tr-TR" altLang="tr-TR"/>
          </a:p>
        </p:txBody>
      </p:sp>
      <p:sp>
        <p:nvSpPr>
          <p:cNvPr id="4" name="Alt Bilgi Yer Tutucusu 2">
            <a:extLst>
              <a:ext uri="{FF2B5EF4-FFF2-40B4-BE49-F238E27FC236}">
                <a16:creationId xmlns:a16="http://schemas.microsoft.com/office/drawing/2014/main" id="{67FFBCC5-8F38-4030-8F56-8EF28AD4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Organik Sentez Tasarımı / Doç. Dr.Kamran POLAT</a:t>
            </a:r>
          </a:p>
        </p:txBody>
      </p:sp>
      <p:sp>
        <p:nvSpPr>
          <p:cNvPr id="5" name="Slayt Numarası Yer Tutucusu 3">
            <a:extLst>
              <a:ext uri="{FF2B5EF4-FFF2-40B4-BE49-F238E27FC236}">
                <a16:creationId xmlns:a16="http://schemas.microsoft.com/office/drawing/2014/main" id="{D26B06E2-58A4-40E0-A4A2-51666F0B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CEBA-9BA6-4BEF-8AC0-0585C234568E}" type="slidenum">
              <a:rPr lang="tr-TR" altLang="tr-TR"/>
              <a:pPr/>
              <a:t>25</a:t>
            </a:fld>
            <a:endParaRPr lang="tr-TR" altLang="tr-TR"/>
          </a:p>
        </p:txBody>
      </p:sp>
      <p:pic>
        <p:nvPicPr>
          <p:cNvPr id="3076" name="Picture 4" descr="96EDED06">
            <a:extLst>
              <a:ext uri="{FF2B5EF4-FFF2-40B4-BE49-F238E27FC236}">
                <a16:creationId xmlns:a16="http://schemas.microsoft.com/office/drawing/2014/main" id="{3FB62231-1D6A-405B-80EC-2A25F6F6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537325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>
            <a:extLst>
              <a:ext uri="{FF2B5EF4-FFF2-40B4-BE49-F238E27FC236}">
                <a16:creationId xmlns:a16="http://schemas.microsoft.com/office/drawing/2014/main" id="{8676B09B-0F7B-4F29-9412-C594E466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7F74-0E9F-4DBD-A17A-E3A1D357D3FB}" type="datetime1">
              <a:rPr lang="tr-TR" altLang="tr-TR"/>
              <a:pPr/>
              <a:t>24.09.2018</a:t>
            </a:fld>
            <a:endParaRPr lang="tr-TR" altLang="tr-TR"/>
          </a:p>
        </p:txBody>
      </p:sp>
      <p:sp>
        <p:nvSpPr>
          <p:cNvPr id="4" name="Alt Bilgi Yer Tutucusu 2">
            <a:extLst>
              <a:ext uri="{FF2B5EF4-FFF2-40B4-BE49-F238E27FC236}">
                <a16:creationId xmlns:a16="http://schemas.microsoft.com/office/drawing/2014/main" id="{E9D7FF46-9B87-40E7-841F-9E41164D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Organik Sentez Tasarımı / Doç. Dr.Kamran POLAT</a:t>
            </a:r>
          </a:p>
        </p:txBody>
      </p:sp>
      <p:sp>
        <p:nvSpPr>
          <p:cNvPr id="5" name="Slayt Numarası Yer Tutucusu 3">
            <a:extLst>
              <a:ext uri="{FF2B5EF4-FFF2-40B4-BE49-F238E27FC236}">
                <a16:creationId xmlns:a16="http://schemas.microsoft.com/office/drawing/2014/main" id="{E16D3413-14D9-426C-88EA-44AFE365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DF0D-8259-4EC5-9C91-3A14B307822D}" type="slidenum">
              <a:rPr lang="tr-TR" altLang="tr-TR"/>
              <a:pPr/>
              <a:t>26</a:t>
            </a:fld>
            <a:endParaRPr lang="tr-TR" altLang="tr-TR"/>
          </a:p>
        </p:txBody>
      </p:sp>
      <p:pic>
        <p:nvPicPr>
          <p:cNvPr id="4100" name="Picture 4" descr="9C1B6D4F">
            <a:extLst>
              <a:ext uri="{FF2B5EF4-FFF2-40B4-BE49-F238E27FC236}">
                <a16:creationId xmlns:a16="http://schemas.microsoft.com/office/drawing/2014/main" id="{A1543719-9797-4347-9CAC-0AA4101E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0"/>
            <a:ext cx="6259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>
            <a:extLst>
              <a:ext uri="{FF2B5EF4-FFF2-40B4-BE49-F238E27FC236}">
                <a16:creationId xmlns:a16="http://schemas.microsoft.com/office/drawing/2014/main" id="{125FC4E7-07F7-4396-8709-FFAF9CAF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26D3-FFA3-4168-B5D0-2C2A7E62E489}" type="datetime1">
              <a:rPr lang="tr-TR" altLang="tr-TR"/>
              <a:pPr/>
              <a:t>24.09.2018</a:t>
            </a:fld>
            <a:endParaRPr lang="tr-TR" altLang="tr-TR"/>
          </a:p>
        </p:txBody>
      </p:sp>
      <p:sp>
        <p:nvSpPr>
          <p:cNvPr id="4" name="Alt Bilgi Yer Tutucusu 2">
            <a:extLst>
              <a:ext uri="{FF2B5EF4-FFF2-40B4-BE49-F238E27FC236}">
                <a16:creationId xmlns:a16="http://schemas.microsoft.com/office/drawing/2014/main" id="{71C8F5BD-2841-462E-8B8F-94C47B930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Organik Sentez Tasarımı / Doç. Dr.Kamran POLAT</a:t>
            </a:r>
          </a:p>
        </p:txBody>
      </p:sp>
      <p:sp>
        <p:nvSpPr>
          <p:cNvPr id="5" name="Slayt Numarası Yer Tutucusu 3">
            <a:extLst>
              <a:ext uri="{FF2B5EF4-FFF2-40B4-BE49-F238E27FC236}">
                <a16:creationId xmlns:a16="http://schemas.microsoft.com/office/drawing/2014/main" id="{4C51AB53-E883-4C38-AEB7-CEF80677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170E5-DBDC-495D-85FE-41DA396C02F1}" type="slidenum">
              <a:rPr lang="tr-TR" altLang="tr-TR"/>
              <a:pPr/>
              <a:t>27</a:t>
            </a:fld>
            <a:endParaRPr lang="tr-TR" altLang="tr-TR"/>
          </a:p>
        </p:txBody>
      </p:sp>
      <p:pic>
        <p:nvPicPr>
          <p:cNvPr id="5124" name="Picture 4" descr="87A90704">
            <a:extLst>
              <a:ext uri="{FF2B5EF4-FFF2-40B4-BE49-F238E27FC236}">
                <a16:creationId xmlns:a16="http://schemas.microsoft.com/office/drawing/2014/main" id="{3AFC5253-B86F-4E29-924D-2BB26839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348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B38D3C1-6B89-4950-AFAD-3E3117CB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76400"/>
            <a:ext cx="8178799" cy="49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4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F2D6E13-36F7-4590-B2BE-52E7AB68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2" y="797940"/>
            <a:ext cx="8178799" cy="49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1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0DC5331-66EE-456C-AFA0-D65A76199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5" y="679174"/>
            <a:ext cx="7248939" cy="5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8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374F88F-248D-4DFD-85D2-6E5B82756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43467"/>
            <a:ext cx="79020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1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DDCA456-4A0A-4AFD-AFC2-1242D8A8D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7" y="791570"/>
            <a:ext cx="7219665" cy="50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3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2213B09-D8F1-4D75-B518-1C21EF51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23331"/>
            <a:ext cx="8178799" cy="50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46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D61C65CD-036C-4061-AA4B-91295201AE1D}"/>
              </a:ext>
            </a:extLst>
          </p:cNvPr>
          <p:cNvSpPr/>
          <p:nvPr/>
        </p:nvSpPr>
        <p:spPr>
          <a:xfrm>
            <a:off x="510208" y="1025244"/>
            <a:ext cx="8123583" cy="10054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274320" algn="l"/>
              </a:tabLst>
            </a:pPr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Symbol" panose="05050102010706020507" pitchFamily="18" charset="2"/>
              </a:rPr>
              <a:t></a:t>
            </a:r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β-</a:t>
            </a:r>
            <a:r>
              <a:rPr lang="de-DE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doymamış</a:t>
            </a:r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karbonil</a:t>
            </a:r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bileşiklerine</a:t>
            </a:r>
            <a:endParaRPr lang="tr-TR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 algn="ctr">
              <a:spcBef>
                <a:spcPts val="200"/>
              </a:spcBef>
              <a:spcAft>
                <a:spcPts val="200"/>
              </a:spcAft>
              <a:tabLst>
                <a:tab pos="274320" algn="l"/>
              </a:tabLst>
            </a:pPr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1,4- </a:t>
            </a:r>
            <a:r>
              <a:rPr lang="de-DE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katılması</a:t>
            </a:r>
            <a:endParaRPr lang="tr-TR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arbonyl add to 1,4- ile ilgili gÃ¶rsel sonucu">
            <a:extLst>
              <a:ext uri="{FF2B5EF4-FFF2-40B4-BE49-F238E27FC236}">
                <a16:creationId xmlns:a16="http://schemas.microsoft.com/office/drawing/2014/main" id="{AC2C113D-0963-4F78-B1CA-A4D50497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7" y="3379554"/>
            <a:ext cx="3400425" cy="268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arbonyl add to 1,4- ile ilgili gÃ¶rsel sonucu">
            <a:extLst>
              <a:ext uri="{FF2B5EF4-FFF2-40B4-BE49-F238E27FC236}">
                <a16:creationId xmlns:a16="http://schemas.microsoft.com/office/drawing/2014/main" id="{D2553826-360B-4694-8D74-5A590A393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8" y="3112854"/>
            <a:ext cx="3400425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21362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218D31A-79E5-4075-910A-64188BA2C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480060"/>
            <a:ext cx="8178799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88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D98432B-6445-418F-B0C2-4BD91616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30000" contrast="59000"/>
          </a:blip>
          <a:stretch>
            <a:fillRect/>
          </a:stretch>
        </p:blipFill>
        <p:spPr>
          <a:xfrm>
            <a:off x="477672" y="491319"/>
            <a:ext cx="8120418" cy="58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BEEF919-13D7-4312-B80B-287B21D6A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  <a14:imgEffect>
                      <a14:brightnessContrast bright="26000" contras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842" y="410817"/>
            <a:ext cx="8176593" cy="60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48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F97FBDD-D30B-4DA7-9003-D97CA822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7000"/>
                    </a14:imgEffect>
                    <a14:imgEffect>
                      <a14:brightnessContrast bright="35000"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139" y="622852"/>
            <a:ext cx="7553739" cy="544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9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33FF1C6-BA7A-49D1-950F-8CA36C55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80" y="723900"/>
            <a:ext cx="752374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4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FD3E4E2-24E9-4AA7-9D48-D24FE24E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88" y="643467"/>
            <a:ext cx="76578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652374E-DE54-453B-AED5-BC74A5139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9" y="643467"/>
            <a:ext cx="80159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4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70C638D-0AB6-4B95-BEF6-07A159F48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80" y="643467"/>
            <a:ext cx="72824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4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FCA99A5-EFB4-48A8-AE11-DA968961E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480060"/>
            <a:ext cx="767735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8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8726CD4-341D-476F-ACAD-20733F4C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9" y="480060"/>
            <a:ext cx="8280712" cy="57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3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28F0F6F-1507-485C-A005-25C6A7E36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480060"/>
            <a:ext cx="8083826" cy="57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2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103</Words>
  <Application>Microsoft Office PowerPoint</Application>
  <PresentationFormat>Ekran Gösterisi (4:3)</PresentationFormat>
  <Paragraphs>19</Paragraphs>
  <Slides>38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Symbol</vt:lpstr>
      <vt:lpstr>Times New Roman</vt:lpstr>
      <vt:lpstr>Verdana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Kamran.Polat</dc:creator>
  <cp:lastModifiedBy>Kamran.Polat</cp:lastModifiedBy>
  <cp:revision>4</cp:revision>
  <dcterms:created xsi:type="dcterms:W3CDTF">2018-09-18T21:25:58Z</dcterms:created>
  <dcterms:modified xsi:type="dcterms:W3CDTF">2018-09-24T20:37:10Z</dcterms:modified>
</cp:coreProperties>
</file>