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0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413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Çİnce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Öğretİm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teknİklerİ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/>
              <a:t>语音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417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单韵母</a:t>
            </a:r>
            <a:r>
              <a:rPr lang="en-US" dirty="0"/>
              <a:t>[</a:t>
            </a:r>
            <a:r>
              <a:rPr lang="en-US" dirty="0" err="1"/>
              <a:t>dān</a:t>
            </a:r>
            <a:r>
              <a:rPr lang="en-US" dirty="0"/>
              <a:t> </a:t>
            </a:r>
            <a:r>
              <a:rPr lang="en-US" dirty="0" err="1"/>
              <a:t>yùn</a:t>
            </a:r>
            <a:r>
              <a:rPr lang="en-US" dirty="0"/>
              <a:t> </a:t>
            </a:r>
            <a:r>
              <a:rPr lang="en-US" dirty="0" err="1"/>
              <a:t>mǔ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5623559" cy="3649133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a o e i u ü</a:t>
            </a:r>
          </a:p>
          <a:p>
            <a:r>
              <a:rPr lang="tr-TR" b="1" dirty="0" smtClean="0"/>
              <a:t>Öğretmen </a:t>
            </a:r>
            <a:r>
              <a:rPr lang="zh-CN" altLang="en-US" b="1" dirty="0" smtClean="0"/>
              <a:t>单韵母</a:t>
            </a:r>
            <a:r>
              <a:rPr lang="tr-TR" altLang="zh-CN" b="1" dirty="0" err="1" smtClean="0"/>
              <a:t>ları</a:t>
            </a:r>
            <a:r>
              <a:rPr lang="tr-TR" altLang="zh-CN" b="1" dirty="0" smtClean="0"/>
              <a:t> sesli şekilde okur.</a:t>
            </a:r>
          </a:p>
          <a:p>
            <a:r>
              <a:rPr lang="tr-TR" altLang="zh-CN" b="1" dirty="0" smtClean="0"/>
              <a:t>Öğrenciler öğretmenden sonra her bir sesi tekrarlar.</a:t>
            </a:r>
            <a:endParaRPr lang="tr-TR" altLang="zh-CN" sz="3600" b="1" dirty="0" smtClean="0"/>
          </a:p>
          <a:p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09360" y="2571750"/>
            <a:ext cx="54635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Önerisi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Sınıftan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seçilir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Seçilen</a:t>
            </a:r>
            <a:r>
              <a:rPr lang="en-US" dirty="0" smtClean="0"/>
              <a:t> </a:t>
            </a:r>
            <a:r>
              <a:rPr lang="en-US" dirty="0" err="1" smtClean="0"/>
              <a:t>sesli</a:t>
            </a:r>
            <a:r>
              <a:rPr lang="en-US" dirty="0" smtClean="0"/>
              <a:t> </a:t>
            </a:r>
            <a:r>
              <a:rPr lang="en-US" dirty="0" err="1" smtClean="0"/>
              <a:t>harfler</a:t>
            </a:r>
            <a:r>
              <a:rPr lang="en-US" dirty="0" smtClean="0"/>
              <a:t>,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kağıda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yazılır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kağıtlar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öğrenciye</a:t>
            </a:r>
            <a:r>
              <a:rPr lang="en-US" dirty="0" smtClean="0"/>
              <a:t> </a:t>
            </a:r>
            <a:r>
              <a:rPr lang="en-US" dirty="0" err="1" smtClean="0"/>
              <a:t>dağıtılır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rastgele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sesli</a:t>
            </a:r>
            <a:r>
              <a:rPr lang="en-US" dirty="0" smtClean="0"/>
              <a:t> </a:t>
            </a:r>
            <a:r>
              <a:rPr lang="en-US" dirty="0" err="1" smtClean="0"/>
              <a:t>harfi</a:t>
            </a:r>
            <a:r>
              <a:rPr lang="en-US" dirty="0" smtClean="0"/>
              <a:t> </a:t>
            </a:r>
            <a:r>
              <a:rPr lang="en-US" dirty="0" err="1" smtClean="0"/>
              <a:t>okur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Mesela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u </a:t>
            </a:r>
            <a:r>
              <a:rPr lang="en-US" dirty="0" err="1" smtClean="0"/>
              <a:t>harfini</a:t>
            </a:r>
            <a:r>
              <a:rPr lang="en-US" dirty="0" smtClean="0"/>
              <a:t> </a:t>
            </a:r>
            <a:r>
              <a:rPr lang="en-US" dirty="0" err="1" smtClean="0"/>
              <a:t>okuduysa</a:t>
            </a:r>
            <a:r>
              <a:rPr lang="en-US" dirty="0" smtClean="0"/>
              <a:t>, </a:t>
            </a:r>
            <a:r>
              <a:rPr lang="en-US" dirty="0" err="1" smtClean="0"/>
              <a:t>sınıfın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kalanı</a:t>
            </a:r>
            <a:r>
              <a:rPr lang="en-US" dirty="0" smtClean="0"/>
              <a:t> </a:t>
            </a:r>
            <a:r>
              <a:rPr lang="en-US" dirty="0" err="1" smtClean="0"/>
              <a:t>elinde</a:t>
            </a:r>
            <a:r>
              <a:rPr lang="en-US" dirty="0" smtClean="0"/>
              <a:t> u </a:t>
            </a:r>
            <a:r>
              <a:rPr lang="en-US" dirty="0" err="1" smtClean="0"/>
              <a:t>harfini</a:t>
            </a:r>
            <a:r>
              <a:rPr lang="en-US" dirty="0" smtClean="0"/>
              <a:t> </a:t>
            </a:r>
            <a:r>
              <a:rPr lang="en-US" dirty="0" err="1" smtClean="0"/>
              <a:t>tutan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arkasında</a:t>
            </a:r>
            <a:r>
              <a:rPr lang="en-US" dirty="0" smtClean="0"/>
              <a:t> </a:t>
            </a:r>
            <a:r>
              <a:rPr lang="en-US" dirty="0" err="1" smtClean="0"/>
              <a:t>sıraya</a:t>
            </a:r>
            <a:r>
              <a:rPr lang="en-US" dirty="0" smtClean="0"/>
              <a:t> </a:t>
            </a:r>
            <a:r>
              <a:rPr lang="en-US" dirty="0" err="1" smtClean="0"/>
              <a:t>girer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Geç</a:t>
            </a:r>
            <a:r>
              <a:rPr lang="en-US" dirty="0"/>
              <a:t> </a:t>
            </a:r>
            <a:r>
              <a:rPr lang="en-US" dirty="0" err="1" smtClean="0"/>
              <a:t>harekete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sırada</a:t>
            </a:r>
            <a:r>
              <a:rPr lang="en-US" dirty="0" smtClean="0"/>
              <a:t> </a:t>
            </a:r>
            <a:r>
              <a:rPr lang="en-US" dirty="0" err="1" smtClean="0"/>
              <a:t>duran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kağıtları</a:t>
            </a:r>
            <a:r>
              <a:rPr lang="en-US" dirty="0" smtClean="0"/>
              <a:t> </a:t>
            </a:r>
            <a:r>
              <a:rPr lang="en-US" dirty="0" err="1" smtClean="0"/>
              <a:t>tutan</a:t>
            </a:r>
            <a:r>
              <a:rPr lang="en-US" dirty="0" smtClean="0"/>
              <a:t> </a:t>
            </a:r>
            <a:r>
              <a:rPr lang="en-US" dirty="0" err="1" smtClean="0"/>
              <a:t>öğrencilerle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değiştirir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Aktivite</a:t>
            </a:r>
            <a:r>
              <a:rPr lang="en-US" dirty="0" smtClean="0"/>
              <a:t>,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sesler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algılanana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217920" y="2331720"/>
            <a:ext cx="11430" cy="405765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66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复韵母</a:t>
            </a:r>
            <a:r>
              <a:rPr lang="en-US" dirty="0" smtClean="0"/>
              <a:t>[</a:t>
            </a:r>
            <a:r>
              <a:rPr lang="en-US" dirty="0" err="1"/>
              <a:t>fù</a:t>
            </a:r>
            <a:r>
              <a:rPr lang="en-US" dirty="0"/>
              <a:t> </a:t>
            </a:r>
            <a:r>
              <a:rPr lang="en-US" dirty="0" err="1"/>
              <a:t>yùn</a:t>
            </a:r>
            <a:r>
              <a:rPr lang="en-US" dirty="0"/>
              <a:t> </a:t>
            </a:r>
            <a:r>
              <a:rPr lang="en-US" dirty="0" err="1"/>
              <a:t>mǔ</a:t>
            </a:r>
            <a:r>
              <a:rPr lang="en-US" dirty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7890" y="2065867"/>
            <a:ext cx="5657850" cy="1248833"/>
          </a:xfrm>
        </p:spPr>
        <p:txBody>
          <a:bodyPr/>
          <a:lstStyle/>
          <a:p>
            <a:r>
              <a:rPr lang="tr-TR" b="1" dirty="0"/>
              <a:t>Öğretmen </a:t>
            </a:r>
            <a:r>
              <a:rPr lang="zh-CN" altLang="en-US" b="1" dirty="0" smtClean="0"/>
              <a:t>复韵母</a:t>
            </a:r>
            <a:r>
              <a:rPr lang="tr-TR" altLang="zh-CN" b="1" dirty="0" err="1"/>
              <a:t>ları</a:t>
            </a:r>
            <a:r>
              <a:rPr lang="tr-TR" altLang="zh-CN" b="1" dirty="0"/>
              <a:t> sesli şekilde okur.</a:t>
            </a:r>
          </a:p>
          <a:p>
            <a:r>
              <a:rPr lang="tr-TR" altLang="zh-CN" b="1" dirty="0"/>
              <a:t>Öğrenciler öğretmenden sonra her bir sesi tekrarlar</a:t>
            </a:r>
            <a:r>
              <a:rPr lang="tr-TR" altLang="zh-CN" b="1" dirty="0" smtClean="0"/>
              <a:t>.</a:t>
            </a:r>
            <a:endParaRPr lang="tr-TR" altLang="zh-CN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75045" y="3314700"/>
            <a:ext cx="54635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Önerisi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zh-CN" altLang="en-US" dirty="0" smtClean="0"/>
              <a:t>复韵母</a:t>
            </a:r>
            <a:r>
              <a:rPr lang="tr-TR" altLang="zh-CN" dirty="0" err="1" smtClean="0"/>
              <a:t>ları</a:t>
            </a:r>
            <a:r>
              <a:rPr lang="tr-TR" altLang="zh-CN" dirty="0" smtClean="0"/>
              <a:t> rastgele şekilde okur ve öğrencilerden duydukları </a:t>
            </a:r>
            <a:r>
              <a:rPr lang="zh-CN" altLang="en-US" dirty="0" smtClean="0"/>
              <a:t>复韵母</a:t>
            </a:r>
            <a:r>
              <a:rPr lang="tr-TR" altLang="zh-CN" dirty="0" err="1" smtClean="0"/>
              <a:t>ları</a:t>
            </a:r>
            <a:r>
              <a:rPr lang="tr-TR" altLang="zh-CN" dirty="0" smtClean="0"/>
              <a:t> sırasıyla yazmalarını ister.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yazmayı</a:t>
            </a:r>
            <a:r>
              <a:rPr lang="en-US" dirty="0" smtClean="0"/>
              <a:t> </a:t>
            </a:r>
            <a:r>
              <a:rPr lang="en-US" dirty="0" err="1" smtClean="0"/>
              <a:t>bitirdiklerinde</a:t>
            </a:r>
            <a:r>
              <a:rPr lang="en-US" dirty="0" smtClean="0"/>
              <a:t> </a:t>
            </a:r>
            <a:r>
              <a:rPr lang="en-US" dirty="0" err="1" smtClean="0"/>
              <a:t>kağıtlarını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öğrencilerle</a:t>
            </a:r>
            <a:r>
              <a:rPr lang="en-US" dirty="0" smtClean="0"/>
              <a:t> </a:t>
            </a:r>
            <a:r>
              <a:rPr lang="en-US" dirty="0" err="1" smtClean="0"/>
              <a:t>değiştirirler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önceki</a:t>
            </a:r>
            <a:r>
              <a:rPr lang="en-US" dirty="0" smtClean="0"/>
              <a:t> </a:t>
            </a:r>
            <a:r>
              <a:rPr lang="en-US" dirty="0" err="1" smtClean="0"/>
              <a:t>sıraya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okur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de </a:t>
            </a:r>
            <a:r>
              <a:rPr lang="en-US" dirty="0" err="1" smtClean="0"/>
              <a:t>arkadaşlarının</a:t>
            </a:r>
            <a:r>
              <a:rPr lang="en-US" dirty="0" smtClean="0"/>
              <a:t> </a:t>
            </a:r>
            <a:r>
              <a:rPr lang="en-US" dirty="0" err="1" smtClean="0"/>
              <a:t>kağıtlarını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</p:txBody>
      </p:sp>
      <p:pic>
        <p:nvPicPr>
          <p:cNvPr id="1028" name="Picture 4" descr="https://ss0.bdstatic.com/70cFvHSh_Q1YnxGkpoWK1HF6hhy/it/u=294088400,1275259936&amp;fm=26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065867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14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声母 </a:t>
            </a:r>
            <a:r>
              <a:rPr lang="en-US" dirty="0"/>
              <a:t>[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mǔ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55" y="2065867"/>
            <a:ext cx="6181115" cy="2485883"/>
          </a:xfrm>
        </p:spPr>
      </p:pic>
      <p:sp>
        <p:nvSpPr>
          <p:cNvPr id="6" name="Frame 5"/>
          <p:cNvSpPr/>
          <p:nvPr/>
        </p:nvSpPr>
        <p:spPr>
          <a:xfrm>
            <a:off x="2880360" y="2837250"/>
            <a:ext cx="640080" cy="17145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970" y="4743450"/>
            <a:ext cx="107041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Önerisi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tr-TR" dirty="0" smtClean="0"/>
              <a:t>Öğretmen </a:t>
            </a:r>
            <a:r>
              <a:rPr lang="zh-CN" altLang="en-US" dirty="0" smtClean="0"/>
              <a:t>不</a:t>
            </a:r>
            <a:r>
              <a:rPr lang="zh-CN" altLang="en-US" dirty="0"/>
              <a:t>送</a:t>
            </a:r>
            <a:r>
              <a:rPr lang="zh-CN" altLang="en-US" dirty="0" smtClean="0"/>
              <a:t>气音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ve</a:t>
            </a:r>
            <a:r>
              <a:rPr lang="en-US" altLang="zh-CN" dirty="0" smtClean="0"/>
              <a:t> </a:t>
            </a:r>
            <a:r>
              <a:rPr lang="zh-CN" altLang="en-US" dirty="0" smtClean="0"/>
              <a:t>送气音</a:t>
            </a:r>
            <a:r>
              <a:rPr lang="en-US" altLang="zh-CN" dirty="0" err="1" smtClean="0"/>
              <a:t>leri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tahtaya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yazar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Mesela</a:t>
            </a:r>
            <a:r>
              <a:rPr lang="en-US" altLang="zh-CN" dirty="0" smtClean="0"/>
              <a:t>; b-p, d-t, g-k, j-q, </a:t>
            </a:r>
            <a:r>
              <a:rPr lang="en-US" altLang="zh-CN" dirty="0" err="1" smtClean="0"/>
              <a:t>zh-ch</a:t>
            </a:r>
            <a:r>
              <a:rPr lang="en-US" altLang="zh-CN" dirty="0" smtClean="0"/>
              <a:t>, z-c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zh-CN" altLang="en-US" dirty="0" smtClean="0"/>
              <a:t>送气音</a:t>
            </a:r>
            <a:r>
              <a:rPr lang="tr-TR" altLang="zh-CN" dirty="0" smtClean="0"/>
              <a:t>’e örnek ol</a:t>
            </a:r>
            <a:r>
              <a:rPr lang="en-US" altLang="zh-CN" dirty="0" smtClean="0"/>
              <a:t>an</a:t>
            </a:r>
            <a:r>
              <a:rPr lang="tr-TR" altLang="zh-CN" dirty="0" smtClean="0"/>
              <a:t> bir hece söyler, öğrenciler de karşılığı olan </a:t>
            </a:r>
            <a:r>
              <a:rPr lang="zh-CN" altLang="en-US" dirty="0" smtClean="0"/>
              <a:t>不送气音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hecesini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söyler</a:t>
            </a:r>
            <a:r>
              <a:rPr lang="en-US" altLang="zh-CN" dirty="0" smtClean="0"/>
              <a:t>.</a:t>
            </a:r>
            <a:r>
              <a:rPr lang="en-US" altLang="zh-CN" dirty="0"/>
              <a:t> </a:t>
            </a:r>
            <a:r>
              <a:rPr lang="en-US" altLang="zh-CN" dirty="0" err="1" smtClean="0"/>
              <a:t>Mesela</a:t>
            </a:r>
            <a:r>
              <a:rPr lang="en-US" altLang="zh-CN" dirty="0" smtClean="0"/>
              <a:t>; </a:t>
            </a:r>
            <a:r>
              <a:rPr lang="en-US" altLang="zh-CN" dirty="0" err="1" smtClean="0"/>
              <a:t>pu-bu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qing-jing</a:t>
            </a:r>
            <a:r>
              <a:rPr lang="en-US" altLang="zh-CN" dirty="0" smtClean="0"/>
              <a:t>, tang-dang</a:t>
            </a:r>
            <a:r>
              <a:rPr lang="mr-IN" altLang="zh-CN" dirty="0" smtClean="0"/>
              <a:t>…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3340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3934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声母</a:t>
            </a:r>
            <a:r>
              <a:rPr lang="en-US" altLang="zh-CN" dirty="0" smtClean="0"/>
              <a:t>-</a:t>
            </a:r>
            <a:r>
              <a:rPr lang="zh-CN" altLang="en-US" dirty="0" smtClean="0"/>
              <a:t>韵母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470"/>
            <a:ext cx="10131425" cy="3074669"/>
          </a:xfrm>
        </p:spPr>
        <p:txBody>
          <a:bodyPr/>
          <a:lstStyle/>
          <a:p>
            <a:r>
              <a:rPr lang="zh-CN" altLang="en-US" dirty="0" smtClean="0"/>
              <a:t>声母</a:t>
            </a:r>
            <a:r>
              <a:rPr lang="en-US" altLang="zh-CN" dirty="0" err="1" smtClean="0"/>
              <a:t>ve</a:t>
            </a:r>
            <a:r>
              <a:rPr lang="zh-CN" altLang="en-US" dirty="0" smtClean="0"/>
              <a:t>韵母</a:t>
            </a:r>
            <a:r>
              <a:rPr lang="tr-TR" altLang="zh-CN" dirty="0" smtClean="0"/>
              <a:t>’</a:t>
            </a:r>
            <a:r>
              <a:rPr lang="tr-TR" altLang="zh-CN" dirty="0" err="1" smtClean="0"/>
              <a:t>ları</a:t>
            </a:r>
            <a:r>
              <a:rPr lang="tr-TR" altLang="zh-CN" dirty="0" smtClean="0"/>
              <a:t> iyice pekiştirmek için aktivite önerisi:</a:t>
            </a:r>
          </a:p>
          <a:p>
            <a:endParaRPr lang="tr-TR" altLang="zh-CN" dirty="0" smtClean="0"/>
          </a:p>
          <a:p>
            <a:pPr marL="0" indent="0">
              <a:buNone/>
            </a:pPr>
            <a:r>
              <a:rPr lang="tr-TR" altLang="zh-CN" dirty="0" smtClean="0"/>
              <a:t>1. Öğretmen</a:t>
            </a:r>
            <a:r>
              <a:rPr lang="zh-CN" altLang="en-US" dirty="0" smtClean="0"/>
              <a:t>“</a:t>
            </a:r>
            <a:r>
              <a:rPr lang="tr-TR" altLang="zh-CN" dirty="0" smtClean="0"/>
              <a:t>J</a:t>
            </a:r>
            <a:r>
              <a:rPr lang="zh-CN" altLang="en-US" dirty="0" smtClean="0"/>
              <a:t>”</a:t>
            </a:r>
            <a:r>
              <a:rPr lang="tr-TR" altLang="zh-CN" dirty="0" smtClean="0"/>
              <a:t>harfinin bulunduğu ve bulunmadığı kelimeler ve cümleler bulur. </a:t>
            </a:r>
          </a:p>
          <a:p>
            <a:pPr marL="0" indent="0">
              <a:buNone/>
            </a:pPr>
            <a:r>
              <a:rPr lang="tr-TR" altLang="zh-CN" dirty="0" smtClean="0"/>
              <a:t>2. Bu kelime ve cümleleri sınıfa teker teker okur.</a:t>
            </a:r>
          </a:p>
          <a:p>
            <a:pPr marL="0" indent="0">
              <a:buNone/>
            </a:pPr>
            <a:r>
              <a:rPr lang="tr-TR" altLang="zh-CN" dirty="0" smtClean="0"/>
              <a:t>3. Eğer okuduğu cümle içerisinde J harfi geçiyorsa, öğrenciler </a:t>
            </a:r>
            <a:r>
              <a:rPr lang="zh-CN" altLang="en-US" dirty="0" smtClean="0"/>
              <a:t>“</a:t>
            </a:r>
            <a:r>
              <a:rPr lang="tr-TR" altLang="zh-CN" dirty="0" smtClean="0"/>
              <a:t>var</a:t>
            </a:r>
            <a:r>
              <a:rPr lang="zh-CN" altLang="en-US" dirty="0" smtClean="0"/>
              <a:t>”</a:t>
            </a:r>
            <a:r>
              <a:rPr lang="tr-TR" altLang="zh-CN" dirty="0" smtClean="0"/>
              <a:t>diye bağırırlar ama geçmiyorsa sessiz kalırlar.</a:t>
            </a:r>
          </a:p>
          <a:p>
            <a:pPr marL="0" indent="0">
              <a:buNone/>
            </a:pPr>
            <a:r>
              <a:rPr lang="tr-TR" altLang="zh-CN" dirty="0" smtClean="0"/>
              <a:t>4. Aynı aktivite sessiz harflerin yanında, mesela </a:t>
            </a:r>
            <a:r>
              <a:rPr lang="zh-CN" altLang="en-US" dirty="0" smtClean="0"/>
              <a:t>“</a:t>
            </a:r>
            <a:r>
              <a:rPr lang="tr-TR" altLang="zh-CN" dirty="0" err="1" smtClean="0"/>
              <a:t>ai</a:t>
            </a:r>
            <a:r>
              <a:rPr lang="zh-CN" altLang="en-US" dirty="0" smtClean="0"/>
              <a:t>”</a:t>
            </a:r>
            <a:r>
              <a:rPr lang="tr-TR" altLang="zh-CN" dirty="0" smtClean="0"/>
              <a:t>hecesiyle de tekrarlanabilir.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407" y="4398546"/>
            <a:ext cx="6252210" cy="245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4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声调</a:t>
            </a:r>
            <a:r>
              <a:rPr lang="en-US" dirty="0"/>
              <a:t>[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diào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5074919" cy="4350173"/>
          </a:xfrm>
        </p:spPr>
        <p:txBody>
          <a:bodyPr>
            <a:normAutofit/>
          </a:bodyPr>
          <a:lstStyle/>
          <a:p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tonu</a:t>
            </a:r>
            <a:r>
              <a:rPr lang="en-US" dirty="0" smtClean="0"/>
              <a:t>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teker</a:t>
            </a:r>
            <a:r>
              <a:rPr lang="en-US" dirty="0" smtClean="0"/>
              <a:t> </a:t>
            </a:r>
            <a:r>
              <a:rPr lang="en-US" dirty="0" err="1" smtClean="0"/>
              <a:t>teker</a:t>
            </a:r>
            <a:r>
              <a:rPr lang="en-US" dirty="0" smtClean="0"/>
              <a:t> </a:t>
            </a:r>
            <a:r>
              <a:rPr lang="en-US" dirty="0" err="1" smtClean="0"/>
              <a:t>seslendirir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Tonları</a:t>
            </a:r>
            <a:r>
              <a:rPr lang="en-US" dirty="0" smtClean="0"/>
              <a:t> </a:t>
            </a:r>
            <a:r>
              <a:rPr lang="en-US" dirty="0" err="1" smtClean="0"/>
              <a:t>öğretirken</a:t>
            </a:r>
            <a:r>
              <a:rPr lang="en-US" dirty="0" smtClean="0"/>
              <a:t> el </a:t>
            </a:r>
            <a:r>
              <a:rPr lang="en-US" dirty="0" err="1" smtClean="0"/>
              <a:t>hareketleri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mimiklerle</a:t>
            </a:r>
            <a:r>
              <a:rPr lang="en-US" dirty="0" smtClean="0"/>
              <a:t> </a:t>
            </a:r>
            <a:r>
              <a:rPr lang="en-US" dirty="0" err="1" smtClean="0"/>
              <a:t>destekleyebilir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öğretmenle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tonları</a:t>
            </a:r>
            <a:r>
              <a:rPr lang="en-US" dirty="0" smtClean="0"/>
              <a:t> </a:t>
            </a:r>
            <a:r>
              <a:rPr lang="en-US" dirty="0" err="1" smtClean="0"/>
              <a:t>seslendirmeye</a:t>
            </a:r>
            <a:r>
              <a:rPr lang="en-US" dirty="0" smtClean="0"/>
              <a:t> </a:t>
            </a:r>
            <a:r>
              <a:rPr lang="en-US" dirty="0" err="1" smtClean="0"/>
              <a:t>geçtiklerinde</a:t>
            </a:r>
            <a:r>
              <a:rPr lang="en-US" dirty="0" smtClean="0"/>
              <a:t>, </a:t>
            </a:r>
            <a:r>
              <a:rPr lang="en-US" dirty="0" err="1" smtClean="0"/>
              <a:t>öğrencilerin</a:t>
            </a:r>
            <a:r>
              <a:rPr lang="en-US" dirty="0" smtClean="0"/>
              <a:t> de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mimikleri</a:t>
            </a:r>
            <a:r>
              <a:rPr lang="en-US" dirty="0" smtClean="0"/>
              <a:t> </a:t>
            </a:r>
            <a:r>
              <a:rPr lang="en-US" dirty="0" err="1" smtClean="0"/>
              <a:t>tekrarlanmaları</a:t>
            </a:r>
            <a:r>
              <a:rPr lang="en-US" dirty="0" smtClean="0"/>
              <a:t> </a:t>
            </a:r>
            <a:r>
              <a:rPr lang="en-US" dirty="0" err="1" smtClean="0"/>
              <a:t>istenebilir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Gerekirse</a:t>
            </a:r>
            <a:r>
              <a:rPr lang="en-US" dirty="0" smtClean="0"/>
              <a:t>, </a:t>
            </a:r>
            <a:r>
              <a:rPr lang="en-US" dirty="0" err="1" smtClean="0"/>
              <a:t>anadili</a:t>
            </a:r>
            <a:r>
              <a:rPr lang="en-US" dirty="0" smtClean="0"/>
              <a:t> </a:t>
            </a:r>
            <a:r>
              <a:rPr lang="en-US" dirty="0" err="1" smtClean="0"/>
              <a:t>Çince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videolarıyla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r>
              <a:rPr lang="en-US" dirty="0" smtClean="0"/>
              <a:t> </a:t>
            </a:r>
            <a:r>
              <a:rPr lang="en-US" dirty="0" err="1" smtClean="0"/>
              <a:t>desteklenebilir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 </a:t>
            </a:r>
            <a:r>
              <a:rPr lang="en-US" dirty="0" err="1" smtClean="0"/>
              <a:t>uygunsa</a:t>
            </a:r>
            <a:r>
              <a:rPr lang="en-US" dirty="0" smtClean="0"/>
              <a:t> </a:t>
            </a:r>
            <a:r>
              <a:rPr lang="en-US" dirty="0" err="1" smtClean="0"/>
              <a:t>tonlarla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şarkılar</a:t>
            </a:r>
            <a:r>
              <a:rPr lang="en-US" dirty="0" smtClean="0"/>
              <a:t> </a:t>
            </a:r>
            <a:r>
              <a:rPr lang="en-US" dirty="0" err="1" smtClean="0"/>
              <a:t>hep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söylenebilir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80810" y="1690926"/>
            <a:ext cx="54635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Önerisi</a:t>
            </a:r>
            <a:r>
              <a:rPr lang="en-US" dirty="0" smtClean="0"/>
              <a:t> 1: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dörder</a:t>
            </a:r>
            <a:r>
              <a:rPr lang="en-US" dirty="0" smtClean="0"/>
              <a:t>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. Her </a:t>
            </a:r>
            <a:r>
              <a:rPr lang="en-US" dirty="0" err="1" smtClean="0"/>
              <a:t>gruptaki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,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tonu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</a:p>
          <a:p>
            <a:pPr marL="342900" indent="-342900">
              <a:buFontTx/>
              <a:buAutoNum type="arabicPeriod"/>
            </a:pP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seçtiği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heceyi</a:t>
            </a:r>
            <a:r>
              <a:rPr lang="en-US" dirty="0" smtClean="0"/>
              <a:t> </a:t>
            </a:r>
            <a:r>
              <a:rPr lang="en-US" dirty="0" err="1" smtClean="0"/>
              <a:t>okur</a:t>
            </a:r>
            <a:r>
              <a:rPr lang="en-US" dirty="0" smtClean="0"/>
              <a:t>. </a:t>
            </a:r>
            <a:r>
              <a:rPr lang="en-US" dirty="0" err="1" smtClean="0"/>
              <a:t>Mesela</a:t>
            </a:r>
            <a:r>
              <a:rPr lang="en-US" dirty="0" smtClean="0"/>
              <a:t>; </a:t>
            </a:r>
            <a:r>
              <a:rPr lang="zh-CN" altLang="en-US" dirty="0" smtClean="0"/>
              <a:t>“</a:t>
            </a:r>
            <a:r>
              <a:rPr lang="en-US" dirty="0" err="1" smtClean="0"/>
              <a:t>hàn</a:t>
            </a:r>
            <a:r>
              <a:rPr lang="zh-CN" altLang="en-US" dirty="0" smtClean="0"/>
              <a:t>”。</a:t>
            </a:r>
            <a:r>
              <a:rPr lang="tr-TR" altLang="zh-CN" dirty="0" smtClean="0"/>
              <a:t>Üçüncü tonu temsil eden öğrenci el kaldırır. </a:t>
            </a:r>
          </a:p>
          <a:p>
            <a:pPr marL="342900" indent="-342900">
              <a:buFontTx/>
              <a:buAutoNum type="arabicPeriod"/>
            </a:pPr>
            <a:r>
              <a:rPr lang="tr-TR" dirty="0" smtClean="0"/>
              <a:t>Eğer yanlış kişi el kaldırdıysa veya iki öğrenci birden el kaldırdıysa, sınıf arkadaşları doğru tonun hangisi olduğunu söylerler.</a:t>
            </a:r>
          </a:p>
          <a:p>
            <a:pPr marL="342900" indent="-342900">
              <a:buFontTx/>
              <a:buAutoNum type="arabicPeriod"/>
            </a:pPr>
            <a:endParaRPr lang="tr-TR" dirty="0"/>
          </a:p>
          <a:p>
            <a:pPr marL="342900" indent="-342900">
              <a:buFontTx/>
              <a:buAutoNum type="arabicPeriod"/>
            </a:pPr>
            <a:endParaRPr lang="tr-TR" dirty="0" smtClean="0"/>
          </a:p>
          <a:p>
            <a:r>
              <a:rPr lang="en-US" dirty="0" err="1"/>
              <a:t>Aktivite</a:t>
            </a:r>
            <a:r>
              <a:rPr lang="en-US" dirty="0"/>
              <a:t> </a:t>
            </a:r>
            <a:r>
              <a:rPr lang="en-US" dirty="0" err="1"/>
              <a:t>Önerisi</a:t>
            </a:r>
            <a:r>
              <a:rPr lang="en-US" dirty="0"/>
              <a:t> </a:t>
            </a:r>
            <a:r>
              <a:rPr lang="en-US" dirty="0" smtClean="0"/>
              <a:t>2:</a:t>
            </a: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sırasıyla</a:t>
            </a:r>
            <a:r>
              <a:rPr lang="en-US" dirty="0" smtClean="0"/>
              <a:t> her </a:t>
            </a:r>
            <a:r>
              <a:rPr lang="en-US" dirty="0" err="1" smtClean="0"/>
              <a:t>öğrenciye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hece</a:t>
            </a:r>
            <a:r>
              <a:rPr lang="en-US" dirty="0" smtClean="0"/>
              <a:t> </a:t>
            </a:r>
            <a:r>
              <a:rPr lang="en-US" dirty="0" err="1" smtClean="0"/>
              <a:t>söyler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tonu</a:t>
            </a:r>
            <a:r>
              <a:rPr lang="en-US" dirty="0" smtClean="0"/>
              <a:t> </a:t>
            </a:r>
            <a:r>
              <a:rPr lang="en-US" dirty="0" err="1" smtClean="0"/>
              <a:t>duyduğunu</a:t>
            </a:r>
            <a:r>
              <a:rPr lang="en-US" dirty="0" smtClean="0"/>
              <a:t> </a:t>
            </a:r>
            <a:r>
              <a:rPr lang="en-US" dirty="0" err="1" smtClean="0"/>
              <a:t>söyler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söylediği</a:t>
            </a:r>
            <a:r>
              <a:rPr lang="en-US" dirty="0" smtClean="0"/>
              <a:t> ton </a:t>
            </a:r>
            <a:r>
              <a:rPr lang="en-US" dirty="0" err="1" smtClean="0"/>
              <a:t>yanlışsa</a:t>
            </a:r>
            <a:r>
              <a:rPr lang="en-US" dirty="0" smtClean="0"/>
              <a:t>, </a:t>
            </a:r>
            <a:r>
              <a:rPr lang="en-US" dirty="0" err="1" smtClean="0"/>
              <a:t>elenir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öğrenciden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60770" y="2142067"/>
            <a:ext cx="11430" cy="405765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21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80111"/>
            <a:ext cx="10131425" cy="4911090"/>
          </a:xfrm>
        </p:spPr>
        <p:txBody>
          <a:bodyPr/>
          <a:lstStyle/>
          <a:p>
            <a:r>
              <a:rPr lang="en-US" dirty="0" err="1" smtClean="0"/>
              <a:t>Tonları</a:t>
            </a:r>
            <a:r>
              <a:rPr lang="en-US" dirty="0" smtClean="0"/>
              <a:t> </a:t>
            </a:r>
            <a:r>
              <a:rPr lang="en-US" dirty="0" err="1" smtClean="0"/>
              <a:t>pekiştirmek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kulaktan</a:t>
            </a:r>
            <a:r>
              <a:rPr lang="en-US" dirty="0" smtClean="0"/>
              <a:t> </a:t>
            </a:r>
            <a:r>
              <a:rPr lang="en-US" dirty="0" err="1" smtClean="0"/>
              <a:t>kulağa</a:t>
            </a:r>
            <a:r>
              <a:rPr lang="en-US" dirty="0" smtClean="0"/>
              <a:t> </a:t>
            </a:r>
            <a:r>
              <a:rPr lang="en-US" dirty="0" err="1" smtClean="0"/>
              <a:t>oyunu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r>
              <a:rPr lang="en-US" dirty="0" smtClean="0"/>
              <a:t> 4-6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ayırır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dirty="0"/>
              <a:t>İ</a:t>
            </a:r>
            <a:r>
              <a:rPr lang="en-US" dirty="0" smtClean="0"/>
              <a:t>lk </a:t>
            </a:r>
            <a:r>
              <a:rPr lang="en-US" dirty="0" err="1" smtClean="0"/>
              <a:t>grubun</a:t>
            </a:r>
            <a:r>
              <a:rPr lang="en-US" dirty="0" smtClean="0"/>
              <a:t> ilk </a:t>
            </a:r>
            <a:r>
              <a:rPr lang="en-US" dirty="0" err="1" smtClean="0"/>
              <a:t>öğrencisine</a:t>
            </a:r>
            <a:r>
              <a:rPr lang="en-US" dirty="0" smtClean="0"/>
              <a:t> </a:t>
            </a:r>
            <a:r>
              <a:rPr lang="en-US" dirty="0" err="1" smtClean="0"/>
              <a:t>kelimeyi</a:t>
            </a:r>
            <a:r>
              <a:rPr lang="en-US" dirty="0" smtClean="0"/>
              <a:t> </a:t>
            </a:r>
            <a:r>
              <a:rPr lang="en-US" dirty="0" err="1" smtClean="0"/>
              <a:t>yazdığı</a:t>
            </a:r>
            <a:r>
              <a:rPr lang="en-US" dirty="0" smtClean="0"/>
              <a:t> </a:t>
            </a:r>
            <a:r>
              <a:rPr lang="en-US" dirty="0" err="1" smtClean="0"/>
              <a:t>kağıdı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okuduğu</a:t>
            </a:r>
            <a:r>
              <a:rPr lang="en-US" dirty="0" smtClean="0"/>
              <a:t> </a:t>
            </a:r>
            <a:r>
              <a:rPr lang="en-US" dirty="0" err="1" smtClean="0"/>
              <a:t>kelimeyi</a:t>
            </a:r>
            <a:r>
              <a:rPr lang="en-US" dirty="0" smtClean="0"/>
              <a:t> </a:t>
            </a:r>
            <a:r>
              <a:rPr lang="en-US" dirty="0" err="1" smtClean="0"/>
              <a:t>yanındaki</a:t>
            </a:r>
            <a:r>
              <a:rPr lang="en-US" dirty="0" smtClean="0"/>
              <a:t> </a:t>
            </a:r>
            <a:r>
              <a:rPr lang="en-US" dirty="0" err="1" smtClean="0"/>
              <a:t>arkadaşının</a:t>
            </a:r>
            <a:r>
              <a:rPr lang="en-US" dirty="0" smtClean="0"/>
              <a:t> </a:t>
            </a:r>
            <a:r>
              <a:rPr lang="en-US" dirty="0" err="1" smtClean="0"/>
              <a:t>kulağına</a:t>
            </a:r>
            <a:r>
              <a:rPr lang="en-US" dirty="0" smtClean="0"/>
              <a:t> </a:t>
            </a:r>
            <a:r>
              <a:rPr lang="en-US" dirty="0" err="1" smtClean="0"/>
              <a:t>söyler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kulaktan</a:t>
            </a:r>
            <a:r>
              <a:rPr lang="en-US" dirty="0" smtClean="0"/>
              <a:t> </a:t>
            </a:r>
            <a:r>
              <a:rPr lang="en-US" dirty="0" err="1" smtClean="0"/>
              <a:t>kulağa</a:t>
            </a:r>
            <a:r>
              <a:rPr lang="en-US" dirty="0" smtClean="0"/>
              <a:t> </a:t>
            </a:r>
            <a:r>
              <a:rPr lang="en-US" dirty="0" err="1" smtClean="0"/>
              <a:t>oynarken</a:t>
            </a:r>
            <a:r>
              <a:rPr lang="en-US" dirty="0" smtClean="0"/>
              <a:t> </a:t>
            </a:r>
            <a:r>
              <a:rPr lang="en-US" dirty="0" err="1" smtClean="0"/>
              <a:t>kelimenin</a:t>
            </a:r>
            <a:r>
              <a:rPr lang="en-US" dirty="0" smtClean="0"/>
              <a:t> </a:t>
            </a:r>
            <a:r>
              <a:rPr lang="en-US" dirty="0" err="1" smtClean="0"/>
              <a:t>tonunu</a:t>
            </a:r>
            <a:r>
              <a:rPr lang="en-US" dirty="0" smtClean="0"/>
              <a:t> </a:t>
            </a:r>
            <a:r>
              <a:rPr lang="en-US" dirty="0" err="1" smtClean="0"/>
              <a:t>birbirlerine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aktarmalarıdır</a:t>
            </a:r>
            <a:r>
              <a:rPr lang="en-US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dirty="0" smtClean="0"/>
              <a:t>Son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duyduğu</a:t>
            </a:r>
            <a:r>
              <a:rPr lang="en-US" dirty="0" smtClean="0"/>
              <a:t> </a:t>
            </a:r>
            <a:r>
              <a:rPr lang="en-US" dirty="0" err="1" smtClean="0"/>
              <a:t>kelimeyi</a:t>
            </a:r>
            <a:r>
              <a:rPr lang="en-US" dirty="0" smtClean="0"/>
              <a:t> </a:t>
            </a:r>
            <a:r>
              <a:rPr lang="en-US" dirty="0" err="1" smtClean="0"/>
              <a:t>tahtaya</a:t>
            </a:r>
            <a:r>
              <a:rPr lang="en-US" dirty="0" smtClean="0"/>
              <a:t> </a:t>
            </a:r>
            <a:r>
              <a:rPr lang="en-US" dirty="0" err="1" smtClean="0"/>
              <a:t>yazar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tonların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olmadığını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79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134</TotalTime>
  <Words>513</Words>
  <Application>Microsoft Macintosh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Mangal</vt:lpstr>
      <vt:lpstr>宋体</vt:lpstr>
      <vt:lpstr>Arial</vt:lpstr>
      <vt:lpstr>Celestial</vt:lpstr>
      <vt:lpstr>413 Çİnce Öğretİm teknİklerİ</vt:lpstr>
      <vt:lpstr>单韵母[dān yùn mǔ]</vt:lpstr>
      <vt:lpstr>复韵母[fù yùn mǔ]</vt:lpstr>
      <vt:lpstr>声母 [shēng mǔ]</vt:lpstr>
      <vt:lpstr>声母-韵母</vt:lpstr>
      <vt:lpstr>声调[shēng diào]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 Çİnce Öğretİm teknİklerİ</dc:title>
  <dc:creator>Pınar Altay</dc:creator>
  <cp:lastModifiedBy>Pınar Altay</cp:lastModifiedBy>
  <cp:revision>11</cp:revision>
  <dcterms:created xsi:type="dcterms:W3CDTF">2018-09-25T17:50:03Z</dcterms:created>
  <dcterms:modified xsi:type="dcterms:W3CDTF">2018-09-25T20:04:34Z</dcterms:modified>
</cp:coreProperties>
</file>