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4"/>
  </p:notesMasterIdLst>
  <p:handoutMasterIdLst>
    <p:handoutMasterId r:id="rId45"/>
  </p:handoutMasterIdLst>
  <p:sldIdLst>
    <p:sldId id="256" r:id="rId2"/>
    <p:sldId id="389" r:id="rId3"/>
    <p:sldId id="390" r:id="rId4"/>
    <p:sldId id="391" r:id="rId5"/>
    <p:sldId id="309" r:id="rId6"/>
    <p:sldId id="401" r:id="rId7"/>
    <p:sldId id="393" r:id="rId8"/>
    <p:sldId id="394" r:id="rId9"/>
    <p:sldId id="395" r:id="rId10"/>
    <p:sldId id="397" r:id="rId11"/>
    <p:sldId id="400" r:id="rId12"/>
    <p:sldId id="359" r:id="rId13"/>
    <p:sldId id="347" r:id="rId14"/>
    <p:sldId id="344" r:id="rId15"/>
    <p:sldId id="345" r:id="rId16"/>
    <p:sldId id="346" r:id="rId17"/>
    <p:sldId id="348" r:id="rId18"/>
    <p:sldId id="349" r:id="rId19"/>
    <p:sldId id="350" r:id="rId20"/>
    <p:sldId id="351" r:id="rId21"/>
    <p:sldId id="352" r:id="rId22"/>
    <p:sldId id="358" r:id="rId23"/>
    <p:sldId id="353" r:id="rId24"/>
    <p:sldId id="354" r:id="rId25"/>
    <p:sldId id="355" r:id="rId26"/>
    <p:sldId id="356" r:id="rId27"/>
    <p:sldId id="357" r:id="rId28"/>
    <p:sldId id="360" r:id="rId29"/>
    <p:sldId id="361" r:id="rId30"/>
    <p:sldId id="362" r:id="rId31"/>
    <p:sldId id="363" r:id="rId32"/>
    <p:sldId id="364" r:id="rId33"/>
    <p:sldId id="365" r:id="rId34"/>
    <p:sldId id="366" r:id="rId35"/>
    <p:sldId id="367" r:id="rId36"/>
    <p:sldId id="368" r:id="rId37"/>
    <p:sldId id="369" r:id="rId38"/>
    <p:sldId id="370" r:id="rId39"/>
    <p:sldId id="374" r:id="rId40"/>
    <p:sldId id="371" r:id="rId41"/>
    <p:sldId id="372" r:id="rId42"/>
    <p:sldId id="404"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433" autoAdjust="0"/>
  </p:normalViewPr>
  <p:slideViewPr>
    <p:cSldViewPr>
      <p:cViewPr varScale="1">
        <p:scale>
          <a:sx n="91" d="100"/>
          <a:sy n="91" d="100"/>
        </p:scale>
        <p:origin x="137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E7FBF8-2E73-4407-B8EF-7F5B26FB86CE}" type="datetimeFigureOut">
              <a:rPr lang="en-US" smtClean="0"/>
              <a:pPr/>
              <a:t>9/26/2018</a:t>
            </a:fld>
            <a:endParaRPr lang="en-US"/>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AB4AA8A-3E90-4479-81A4-D55299C2A9B4}" type="slidenum">
              <a:rPr lang="en-US" smtClean="0"/>
              <a:pPr/>
              <a:t>‹#›</a:t>
            </a:fld>
            <a:endParaRPr lang="en-US"/>
          </a:p>
        </p:txBody>
      </p:sp>
    </p:spTree>
    <p:extLst>
      <p:ext uri="{BB962C8B-B14F-4D97-AF65-F5344CB8AC3E}">
        <p14:creationId xmlns:p14="http://schemas.microsoft.com/office/powerpoint/2010/main" val="1073666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36F114-0ABB-430C-BC5A-E398D215B6D5}" type="datetimeFigureOut">
              <a:rPr lang="tr-TR" smtClean="0"/>
              <a:pPr/>
              <a:t>26.09.2018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4A151-34E5-43B4-B833-6D6A467E7796}" type="slidenum">
              <a:rPr lang="tr-TR" smtClean="0"/>
              <a:pPr/>
              <a:t>‹#›</a:t>
            </a:fld>
            <a:endParaRPr lang="tr-TR"/>
          </a:p>
        </p:txBody>
      </p:sp>
    </p:spTree>
    <p:extLst>
      <p:ext uri="{BB962C8B-B14F-4D97-AF65-F5344CB8AC3E}">
        <p14:creationId xmlns:p14="http://schemas.microsoft.com/office/powerpoint/2010/main" val="1494300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554A151-34E5-43B4-B833-6D6A467E7796}" type="slidenum">
              <a:rPr lang="tr-TR" smtClean="0"/>
              <a:pPr/>
              <a:t>1</a:t>
            </a:fld>
            <a:endParaRPr lang="tr-TR"/>
          </a:p>
        </p:txBody>
      </p:sp>
    </p:spTree>
    <p:extLst>
      <p:ext uri="{BB962C8B-B14F-4D97-AF65-F5344CB8AC3E}">
        <p14:creationId xmlns:p14="http://schemas.microsoft.com/office/powerpoint/2010/main" val="2107584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Bu etkinlik sırasında yetişkin ve çocuk rolleri değişerek çocuk, yetişkinin yardımıyla öyküyü anlatan kişi konumuna geçmeyi öğrenir; yetişkin ise aktif dinleyici ve soru soran konumundadır. Yetişkin öykünün okunması sırasında çocuklara konuşmaları için sık sık fırsatlar verir, sorular sorar, bilinmeyen sözcükleri açıklar ve okuma boyunca öğrenilen yeni sözcükleri tekrarlayarak öğrenilmesine yardım eder </a:t>
            </a:r>
          </a:p>
          <a:p>
            <a:endParaRPr lang="tr-TR" dirty="0"/>
          </a:p>
        </p:txBody>
      </p:sp>
      <p:sp>
        <p:nvSpPr>
          <p:cNvPr id="4" name="Slayt Numarası Yer Tutucusu 3"/>
          <p:cNvSpPr>
            <a:spLocks noGrp="1"/>
          </p:cNvSpPr>
          <p:nvPr>
            <p:ph type="sldNum" sz="quarter" idx="10"/>
          </p:nvPr>
        </p:nvSpPr>
        <p:spPr/>
        <p:txBody>
          <a:bodyPr/>
          <a:lstStyle/>
          <a:p>
            <a:fld id="{0554A151-34E5-43B4-B833-6D6A467E7796}" type="slidenum">
              <a:rPr lang="tr-TR" smtClean="0"/>
              <a:pPr/>
              <a:t>5</a:t>
            </a:fld>
            <a:endParaRPr lang="tr-TR"/>
          </a:p>
        </p:txBody>
      </p:sp>
    </p:spTree>
    <p:extLst>
      <p:ext uri="{BB962C8B-B14F-4D97-AF65-F5344CB8AC3E}">
        <p14:creationId xmlns:p14="http://schemas.microsoft.com/office/powerpoint/2010/main" val="52512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554A151-34E5-43B4-B833-6D6A467E7796}" type="slidenum">
              <a:rPr lang="tr-TR" smtClean="0"/>
              <a:pPr/>
              <a:t>12</a:t>
            </a:fld>
            <a:endParaRPr lang="tr-TR"/>
          </a:p>
        </p:txBody>
      </p:sp>
    </p:spTree>
    <p:extLst>
      <p:ext uri="{BB962C8B-B14F-4D97-AF65-F5344CB8AC3E}">
        <p14:creationId xmlns:p14="http://schemas.microsoft.com/office/powerpoint/2010/main" val="1655102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Ayrıca tüm oturma pozisyonlarında yanlarda</a:t>
            </a:r>
            <a:r>
              <a:rPr lang="tr-TR" baseline="0" dirty="0" smtClean="0"/>
              <a:t> kalan öğrencilerin kitabı ve resimlerini görmeleri çok zor olmaktadır. «U» düzeninde uçlarda kalanlar ve minderlere oturtulduğunda yine yanlarda kalanlar resimleri rahatça görememektedirler. Ancak öğretmen sınırlı zamanlarda ve kısa sürelerle kitabı bu çocuklara çevirdiğinde resimleri görebilmişlerdir. Bu ise sınıf mevcudunun çok olmasının bir sonucudur.  </a:t>
            </a:r>
            <a:endParaRPr lang="tr-TR" dirty="0"/>
          </a:p>
        </p:txBody>
      </p:sp>
      <p:sp>
        <p:nvSpPr>
          <p:cNvPr id="4" name="Slayt Numarası Yer Tutucusu 3"/>
          <p:cNvSpPr>
            <a:spLocks noGrp="1"/>
          </p:cNvSpPr>
          <p:nvPr>
            <p:ph type="sldNum" sz="quarter" idx="10"/>
          </p:nvPr>
        </p:nvSpPr>
        <p:spPr/>
        <p:txBody>
          <a:bodyPr/>
          <a:lstStyle/>
          <a:p>
            <a:fld id="{0554A151-34E5-43B4-B833-6D6A467E7796}" type="slidenum">
              <a:rPr lang="tr-TR" smtClean="0"/>
              <a:pPr/>
              <a:t>13</a:t>
            </a:fld>
            <a:endParaRPr lang="tr-TR"/>
          </a:p>
        </p:txBody>
      </p:sp>
    </p:spTree>
    <p:extLst>
      <p:ext uri="{BB962C8B-B14F-4D97-AF65-F5344CB8AC3E}">
        <p14:creationId xmlns:p14="http://schemas.microsoft.com/office/powerpoint/2010/main" val="1499241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554A151-34E5-43B4-B833-6D6A467E7796}" type="slidenum">
              <a:rPr lang="tr-TR" smtClean="0"/>
              <a:pPr/>
              <a:t>22</a:t>
            </a:fld>
            <a:endParaRPr lang="tr-TR"/>
          </a:p>
        </p:txBody>
      </p:sp>
    </p:spTree>
    <p:extLst>
      <p:ext uri="{BB962C8B-B14F-4D97-AF65-F5344CB8AC3E}">
        <p14:creationId xmlns:p14="http://schemas.microsoft.com/office/powerpoint/2010/main" val="1655102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554A151-34E5-43B4-B833-6D6A467E7796}" type="slidenum">
              <a:rPr lang="tr-TR" smtClean="0"/>
              <a:pPr/>
              <a:t>39</a:t>
            </a:fld>
            <a:endParaRPr lang="tr-TR"/>
          </a:p>
        </p:txBody>
      </p:sp>
    </p:spTree>
    <p:extLst>
      <p:ext uri="{BB962C8B-B14F-4D97-AF65-F5344CB8AC3E}">
        <p14:creationId xmlns:p14="http://schemas.microsoft.com/office/powerpoint/2010/main" val="1655102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1643997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4190432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0571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3726858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388651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11665351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3755705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3479314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3404851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1676601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D5A7C0F-1F3D-4AF2-958C-420A49F508D6}" type="datetimeFigureOut">
              <a:rPr lang="en-US" smtClean="0"/>
              <a:pPr/>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2776036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D5A7C0F-1F3D-4AF2-958C-420A49F508D6}" type="datetimeFigureOut">
              <a:rPr lang="en-US" smtClean="0"/>
              <a:pPr/>
              <a:t>9/26/2018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1368612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D5A7C0F-1F3D-4AF2-958C-420A49F508D6}" type="datetimeFigureOut">
              <a:rPr lang="en-US" smtClean="0"/>
              <a:pPr/>
              <a:t>9/26/2018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2316742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A7C0F-1F3D-4AF2-958C-420A49F508D6}" type="datetimeFigureOut">
              <a:rPr lang="en-US" smtClean="0"/>
              <a:pPr/>
              <a:t>9/26/2018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2449572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D5A7C0F-1F3D-4AF2-958C-420A49F508D6}" type="datetimeFigureOut">
              <a:rPr lang="en-US" smtClean="0"/>
              <a:pPr/>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3222057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D5A7C0F-1F3D-4AF2-958C-420A49F508D6}" type="datetimeFigureOut">
              <a:rPr lang="en-US" smtClean="0"/>
              <a:pPr/>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819361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D5A7C0F-1F3D-4AF2-958C-420A49F508D6}" type="datetimeFigureOut">
              <a:rPr lang="en-US" smtClean="0"/>
              <a:pPr/>
              <a:t>9/26/2018</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5E1C153-88EC-4746-93BE-DECCD17C60F0}" type="slidenum">
              <a:rPr lang="en-US" smtClean="0"/>
              <a:pPr/>
              <a:t>‹#›</a:t>
            </a:fld>
            <a:endParaRPr lang="en-US"/>
          </a:p>
        </p:txBody>
      </p:sp>
    </p:spTree>
    <p:extLst>
      <p:ext uri="{BB962C8B-B14F-4D97-AF65-F5344CB8AC3E}">
        <p14:creationId xmlns:p14="http://schemas.microsoft.com/office/powerpoint/2010/main" val="412046558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180528" y="2449165"/>
            <a:ext cx="8712968" cy="2808312"/>
          </a:xfrm>
        </p:spPr>
        <p:txBody>
          <a:bodyPr>
            <a:normAutofit fontScale="90000"/>
          </a:bodyPr>
          <a:lstStyle/>
          <a:p>
            <a:pPr algn="ctr"/>
            <a:r>
              <a:rPr lang="tr-TR" dirty="0" smtClean="0"/>
              <a:t>ETKİLEŞİMLİ KİTAP OKUMA PROGRAMI </a:t>
            </a:r>
            <a:br>
              <a:rPr lang="tr-TR" dirty="0" smtClean="0"/>
            </a:br>
            <a:r>
              <a:rPr lang="tr-TR" dirty="0" smtClean="0"/>
              <a:t>(EKOP)*</a:t>
            </a:r>
            <a:r>
              <a:rPr lang="en-US" dirty="0" smtClean="0"/>
              <a:t/>
            </a:r>
            <a:br>
              <a:rPr lang="en-US" dirty="0" smtClean="0"/>
            </a:br>
            <a:endParaRPr lang="en-US" dirty="0"/>
          </a:p>
        </p:txBody>
      </p:sp>
      <p:sp>
        <p:nvSpPr>
          <p:cNvPr id="3" name="2 Alt Başlık"/>
          <p:cNvSpPr>
            <a:spLocks noGrp="1"/>
          </p:cNvSpPr>
          <p:nvPr>
            <p:ph type="subTitle" idx="1"/>
          </p:nvPr>
        </p:nvSpPr>
        <p:spPr>
          <a:xfrm>
            <a:off x="971600" y="3356992"/>
            <a:ext cx="7560840" cy="3501008"/>
          </a:xfrm>
        </p:spPr>
        <p:txBody>
          <a:bodyPr>
            <a:normAutofit/>
          </a:bodyPr>
          <a:lstStyle/>
          <a:p>
            <a:endParaRPr lang="tr-TR" dirty="0" smtClean="0">
              <a:solidFill>
                <a:schemeClr val="accent6">
                  <a:lumMod val="50000"/>
                </a:schemeClr>
              </a:solidFill>
            </a:endParaRPr>
          </a:p>
          <a:p>
            <a:endParaRPr lang="tr-TR" dirty="0" smtClean="0">
              <a:solidFill>
                <a:schemeClr val="accent6">
                  <a:lumMod val="50000"/>
                </a:schemeClr>
              </a:solidFill>
            </a:endParaRPr>
          </a:p>
          <a:p>
            <a:endParaRPr lang="en-US" dirty="0">
              <a:solidFill>
                <a:schemeClr val="accent6">
                  <a:lumMod val="50000"/>
                </a:schemeClr>
              </a:solidFill>
            </a:endParaRPr>
          </a:p>
        </p:txBody>
      </p:sp>
      <p:sp>
        <p:nvSpPr>
          <p:cNvPr id="5" name="4 Dikdörtgen"/>
          <p:cNvSpPr/>
          <p:nvPr/>
        </p:nvSpPr>
        <p:spPr>
          <a:xfrm>
            <a:off x="1043608" y="5805264"/>
            <a:ext cx="7344816" cy="646331"/>
          </a:xfrm>
          <a:prstGeom prst="rect">
            <a:avLst/>
          </a:prstGeom>
        </p:spPr>
        <p:txBody>
          <a:bodyPr wrap="square">
            <a:spAutoFit/>
          </a:bodyPr>
          <a:lstStyle/>
          <a:p>
            <a:pPr>
              <a:defRPr/>
            </a:pPr>
            <a:r>
              <a:rPr lang="tr-TR" dirty="0" smtClean="0">
                <a:solidFill>
                  <a:schemeClr val="bg2">
                    <a:lumMod val="50000"/>
                  </a:schemeClr>
                </a:solidFill>
                <a:latin typeface="Arial" panose="020B0604020202020204" pitchFamily="34" charset="0"/>
                <a:cs typeface="Arial" panose="020B0604020202020204" pitchFamily="34" charset="0"/>
              </a:rPr>
              <a:t>*</a:t>
            </a:r>
            <a:r>
              <a:rPr lang="tr-TR" dirty="0" smtClean="0">
                <a:solidFill>
                  <a:schemeClr val="accent6">
                    <a:lumMod val="50000"/>
                  </a:schemeClr>
                </a:solidFill>
                <a:latin typeface="Arial" panose="020B0604020202020204" pitchFamily="34" charset="0"/>
                <a:cs typeface="Arial" panose="020B0604020202020204" pitchFamily="34" charset="0"/>
              </a:rPr>
              <a:t>Bu program TÜBİTAK tarafından desteklenen 111K161 </a:t>
            </a:r>
            <a:r>
              <a:rPr lang="tr-TR" dirty="0" err="1" smtClean="0">
                <a:solidFill>
                  <a:schemeClr val="accent6">
                    <a:lumMod val="50000"/>
                  </a:schemeClr>
                </a:solidFill>
                <a:latin typeface="Arial" panose="020B0604020202020204" pitchFamily="34" charset="0"/>
                <a:cs typeface="Arial" panose="020B0604020202020204" pitchFamily="34" charset="0"/>
              </a:rPr>
              <a:t>nolu</a:t>
            </a:r>
            <a:r>
              <a:rPr lang="tr-TR" dirty="0" smtClean="0">
                <a:solidFill>
                  <a:schemeClr val="accent6">
                    <a:lumMod val="50000"/>
                  </a:schemeClr>
                </a:solidFill>
                <a:latin typeface="Arial" panose="020B0604020202020204" pitchFamily="34" charset="0"/>
                <a:cs typeface="Arial" panose="020B0604020202020204" pitchFamily="34" charset="0"/>
              </a:rPr>
              <a:t> proje kapsamında geliştirilmiştir. </a:t>
            </a:r>
            <a:endParaRPr lang="tr-TR" dirty="0">
              <a:solidFill>
                <a:schemeClr val="accent6">
                  <a:lumMod val="50000"/>
                </a:schemeClr>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p:txBody>
          <a:bodyPr>
            <a:normAutofit/>
          </a:bodyPr>
          <a:lstStyle/>
          <a:p>
            <a:pPr algn="ctr"/>
            <a:r>
              <a:rPr lang="tr-TR" dirty="0" smtClean="0"/>
              <a:t>Etkileşimli Kitap Okuma</a:t>
            </a:r>
            <a:endParaRPr lang="tr-TR" dirty="0"/>
          </a:p>
        </p:txBody>
      </p:sp>
      <p:sp>
        <p:nvSpPr>
          <p:cNvPr id="3" name="2 İçerik Yer Tutucusu"/>
          <p:cNvSpPr>
            <a:spLocks noGrp="1"/>
          </p:cNvSpPr>
          <p:nvPr>
            <p:ph idx="1"/>
          </p:nvPr>
        </p:nvSpPr>
        <p:spPr>
          <a:xfrm>
            <a:off x="251520" y="1646236"/>
            <a:ext cx="8568952" cy="5211764"/>
          </a:xfrm>
        </p:spPr>
        <p:txBody>
          <a:bodyPr>
            <a:normAutofit/>
          </a:bodyPr>
          <a:lstStyle/>
          <a:p>
            <a:pPr>
              <a:spcAft>
                <a:spcPts val="600"/>
              </a:spcAft>
            </a:pPr>
            <a:r>
              <a:rPr lang="tr-TR" dirty="0" smtClean="0"/>
              <a:t>Okul öncesi dönemdeki çocuklarla yapılan çalışmalarda </a:t>
            </a:r>
            <a:r>
              <a:rPr lang="tr-TR" dirty="0" err="1" smtClean="0"/>
              <a:t>EKO’nun</a:t>
            </a:r>
            <a:r>
              <a:rPr lang="tr-TR" dirty="0" smtClean="0"/>
              <a:t> çocukların yazı </a:t>
            </a:r>
            <a:r>
              <a:rPr lang="tr-TR" dirty="0" err="1" smtClean="0"/>
              <a:t>farkındalığını</a:t>
            </a:r>
            <a:r>
              <a:rPr lang="tr-TR" dirty="0" smtClean="0"/>
              <a:t> artırdığını gösteren bulgular da vardır. </a:t>
            </a:r>
          </a:p>
          <a:p>
            <a:pPr>
              <a:spcAft>
                <a:spcPts val="600"/>
              </a:spcAft>
            </a:pPr>
            <a:r>
              <a:rPr lang="tr-TR" dirty="0" smtClean="0"/>
              <a:t>Yazı </a:t>
            </a:r>
            <a:r>
              <a:rPr lang="tr-TR" dirty="0" err="1" smtClean="0"/>
              <a:t>farkındalığını</a:t>
            </a:r>
            <a:r>
              <a:rPr lang="tr-TR" dirty="0" smtClean="0"/>
              <a:t> artırmaya yönelik çalışmalarda,  kitap okuma sırasında yetişkinin yazıya değişik şekillerde işaret etmesi sağlanarak çocukların yazı kavramlarına, harflere, sözcüklere ve yazı ile konuşma arasındaki ilişkiye yönelik </a:t>
            </a:r>
            <a:r>
              <a:rPr lang="tr-TR" dirty="0" err="1" smtClean="0"/>
              <a:t>farkındalıklarının</a:t>
            </a:r>
            <a:r>
              <a:rPr lang="tr-TR" dirty="0" smtClean="0"/>
              <a:t> arttığı bulunmuştur. </a:t>
            </a:r>
          </a:p>
          <a:p>
            <a:pPr>
              <a:spcAft>
                <a:spcPts val="600"/>
              </a:spcAft>
            </a:pPr>
            <a:r>
              <a:rPr lang="tr-TR" dirty="0" smtClean="0"/>
              <a:t>Kitap okuma sırasında sorular sorularak (örn., Sence bu sözcük ne söylüyor?; Bu hangi harf? vb.) veya yorum yaparak “Bu sözcük ‘Tehlike!’ diyor” veya bu ‘S’ harfi aynı Semih’in adında olduğu gibi”) veya yazıya işaret edilerek (hem parmakla işaret edip hem de “Tam buradan okumaya başlıyorum. Sayfanın başından ve soldan sağa doğru” denilerek) çocukların dikkatlerinin yazıya yönlendirilebileceği belirtilmektedir . </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p:txBody>
          <a:bodyPr>
            <a:normAutofit/>
          </a:bodyPr>
          <a:lstStyle/>
          <a:p>
            <a:pPr algn="ctr"/>
            <a:r>
              <a:rPr lang="tr-TR" dirty="0" smtClean="0"/>
              <a:t>Etkileşimli Kitap Okuma</a:t>
            </a:r>
            <a:endParaRPr lang="tr-TR" dirty="0"/>
          </a:p>
        </p:txBody>
      </p:sp>
      <p:sp>
        <p:nvSpPr>
          <p:cNvPr id="3" name="2 İçerik Yer Tutucusu"/>
          <p:cNvSpPr>
            <a:spLocks noGrp="1"/>
          </p:cNvSpPr>
          <p:nvPr>
            <p:ph idx="1"/>
          </p:nvPr>
        </p:nvSpPr>
        <p:spPr/>
        <p:txBody>
          <a:bodyPr>
            <a:normAutofit fontScale="85000" lnSpcReduction="20000"/>
          </a:bodyPr>
          <a:lstStyle/>
          <a:p>
            <a:r>
              <a:rPr lang="tr-TR" dirty="0" err="1" smtClean="0"/>
              <a:t>EKO’nun</a:t>
            </a:r>
            <a:r>
              <a:rPr lang="tr-TR" dirty="0" smtClean="0"/>
              <a:t> Türk çocuklarla etkiliğinin incelenmesi çalışmaları oldukça sınırlıdır. Yapılan alanyazın incelemesinde sadece 2008 yılında gerçekleştirilen ve </a:t>
            </a:r>
            <a:r>
              <a:rPr lang="tr-TR" dirty="0" err="1" smtClean="0"/>
              <a:t>EKO’nun</a:t>
            </a:r>
            <a:r>
              <a:rPr lang="tr-TR" dirty="0" smtClean="0"/>
              <a:t> aileler tarafından kullanılmasının çocukların alıcı dilde sözcük bilgisi ve okumaya karşı tutumları üzerinde etkilerinin incelendiği çalışma bulunmuştur. </a:t>
            </a:r>
          </a:p>
          <a:p>
            <a:endParaRPr lang="tr-TR" dirty="0" smtClean="0"/>
          </a:p>
          <a:p>
            <a:r>
              <a:rPr lang="tr-TR" dirty="0" smtClean="0"/>
              <a:t>Bu çalışmada anne babaların çocuklarıyla </a:t>
            </a:r>
            <a:r>
              <a:rPr lang="tr-TR" dirty="0" err="1" smtClean="0"/>
              <a:t>EKO’yu</a:t>
            </a:r>
            <a:r>
              <a:rPr lang="tr-TR" dirty="0" smtClean="0"/>
              <a:t> 7 hafta boyunca uygulamaları sonucunda, çocukların alıcı dildeki sözcük bilgilerinin ve okumaya karşı olumlu tutumlarının önemli ölçüde artış gösterdiği bulunmuştur.  </a:t>
            </a:r>
          </a:p>
          <a:p>
            <a:endParaRPr lang="tr-TR" dirty="0" smtClean="0"/>
          </a:p>
          <a:p>
            <a:r>
              <a:rPr lang="tr-TR" dirty="0" smtClean="0"/>
              <a:t>Bunun dışında EKO, TÜBİTAK tarafından desteklenen bir projede anasınıflarında uygulanmış ve etkililiği incelenmiştir. </a:t>
            </a:r>
          </a:p>
          <a:p>
            <a:endParaRPr lang="tr-TR" dirty="0" smtClean="0"/>
          </a:p>
          <a:p>
            <a:r>
              <a:rPr lang="tr-TR" dirty="0" smtClean="0"/>
              <a:t>Elde edilen olumlu sonuçlar temelinde EKO yaygınlaştırılmaya çalışılmaktadır.  </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ctr">
              <a:buNone/>
            </a:pPr>
            <a:r>
              <a:rPr lang="tr-TR" sz="4000" dirty="0" smtClean="0"/>
              <a:t>Okuma Öncesinde Gerçekleştirilmesi Beklenen Etkileşimli Kitap Okuma Davranışları</a:t>
            </a:r>
            <a:endParaRPr lang="tr-TR" sz="4000" dirty="0"/>
          </a:p>
        </p:txBody>
      </p:sp>
    </p:spTree>
    <p:extLst>
      <p:ext uri="{BB962C8B-B14F-4D97-AF65-F5344CB8AC3E}">
        <p14:creationId xmlns:p14="http://schemas.microsoft.com/office/powerpoint/2010/main" val="20379851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endParaRPr lang="tr-TR" sz="2800" dirty="0"/>
          </a:p>
        </p:txBody>
      </p:sp>
      <p:sp>
        <p:nvSpPr>
          <p:cNvPr id="3" name="İçerik Yer Tutucusu 2"/>
          <p:cNvSpPr>
            <a:spLocks noGrp="1"/>
          </p:cNvSpPr>
          <p:nvPr>
            <p:ph idx="1"/>
          </p:nvPr>
        </p:nvSpPr>
        <p:spPr>
          <a:xfrm>
            <a:off x="457200" y="1484784"/>
            <a:ext cx="8229600" cy="5544616"/>
          </a:xfrm>
        </p:spPr>
        <p:txBody>
          <a:bodyPr>
            <a:normAutofit/>
          </a:bodyPr>
          <a:lstStyle/>
          <a:p>
            <a:pPr lvl="0"/>
            <a:r>
              <a:rPr lang="tr-TR" sz="2800" dirty="0" smtClean="0"/>
              <a:t>Ortamda çocukların dikkatlerini dağıtacak farklı uyaranların (çalışır durumda sesli aletler, veliler ve diğer yetişkinler) olmadığına dikkat edilir. Su ve tuvalet ihtiyaçlarının giderilmiş olması sağlanır.</a:t>
            </a:r>
          </a:p>
          <a:p>
            <a:pPr lvl="0"/>
            <a:endParaRPr lang="tr-TR" sz="2800" dirty="0" smtClean="0"/>
          </a:p>
          <a:p>
            <a:r>
              <a:rPr lang="tr-TR" sz="2800" i="1" dirty="0" smtClean="0"/>
              <a:t>Kitap okuma sırasında çocuğun dikkatinin mümkün olduğunca öyküye, anlatılanlara ve sorulara yönelik olması için gereklidir.</a:t>
            </a:r>
            <a:endParaRPr lang="tr-TR" sz="2800" dirty="0" smtClean="0"/>
          </a:p>
          <a:p>
            <a:endParaRPr lang="tr-TR" dirty="0"/>
          </a:p>
        </p:txBody>
      </p:sp>
    </p:spTree>
    <p:extLst>
      <p:ext uri="{BB962C8B-B14F-4D97-AF65-F5344CB8AC3E}">
        <p14:creationId xmlns:p14="http://schemas.microsoft.com/office/powerpoint/2010/main" val="14641049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r>
              <a:rPr lang="tr-TR" dirty="0" smtClean="0"/>
              <a:t>Çocuklar, kitabın resimlerini kolayca görebilecekleri ve rahat olabilecekleri bir pozisyonda oturtulur. Çocuklar birbirlerinin önünü kapatmamalı ve öğretmenlerini rahatça görebilmelidirler. Öğretmene olan uzaklık kitabın resimlerini rahatça görebilecekleri şekilde ayarlanmalıdır. "U" düzeninde çocukların yerleştirilmesi önerilir ancak bu düzende de uçlarda/yanlarda kalan çocukların resimleri rahatça görebilmeleri sağlanmalıdır. </a:t>
            </a:r>
          </a:p>
          <a:p>
            <a:pPr lvl="0"/>
            <a:endParaRPr lang="tr-TR" dirty="0" smtClean="0"/>
          </a:p>
          <a:p>
            <a:r>
              <a:rPr lang="tr-TR" i="1" dirty="0" smtClean="0"/>
              <a:t>Çocuğun duyduğu bilgiyi resimle ve resimden aldığı ipuçları ile ilişkilendirmesi dinlediğini anlamayı artıracaktır.</a:t>
            </a:r>
            <a:endParaRPr lang="tr-TR" dirty="0" smtClean="0"/>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r>
              <a:rPr lang="tr-TR" dirty="0" smtClean="0"/>
              <a:t>Kitap çocuklara doğru tutulur. Tüm okuma boyunca kitabın mümkün olduğunca çocuklara dönük olmasına dikkat edilir. Öykü okunduğu zamanlarda kitap çocuklara dönük şekilde iken yan taraftan okunur.</a:t>
            </a:r>
          </a:p>
          <a:p>
            <a:pPr lvl="0"/>
            <a:endParaRPr lang="tr-TR" dirty="0" smtClean="0"/>
          </a:p>
          <a:p>
            <a:r>
              <a:rPr lang="tr-TR" dirty="0" smtClean="0"/>
              <a:t>Çocukların resimleri incelemesi için yeterli süre sağlanmış olacaktır.</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46236"/>
            <a:ext cx="8229600" cy="5455172"/>
          </a:xfrm>
        </p:spPr>
        <p:txBody>
          <a:bodyPr>
            <a:normAutofit/>
          </a:bodyPr>
          <a:lstStyle/>
          <a:p>
            <a:pPr lvl="0"/>
            <a:r>
              <a:rPr lang="tr-TR" dirty="0" smtClean="0"/>
              <a:t>Başlık okunur ve okurken aynı zamanda parmakla gösterilir. </a:t>
            </a:r>
          </a:p>
          <a:p>
            <a:pPr lvl="0"/>
            <a:endParaRPr lang="tr-TR" dirty="0" smtClean="0"/>
          </a:p>
          <a:p>
            <a:r>
              <a:rPr lang="tr-TR" dirty="0" smtClean="0"/>
              <a:t>Başlığın okunması ve okunan kısmın parmakla gösterilmesi yazı farkındalığı için önemlidir. Yazı </a:t>
            </a:r>
            <a:r>
              <a:rPr lang="tr-TR" dirty="0" err="1" smtClean="0"/>
              <a:t>farkındalığında</a:t>
            </a:r>
            <a:r>
              <a:rPr lang="tr-TR" dirty="0" smtClean="0"/>
              <a:t> okunan yazının nerede olduğunun, yazının bir anlam ifade ettiğinin ve yazının soldan sağa doğru okunduğunun bilinmesi önemlidir. Ayrıca sözcük kavramının sözcükler arasındaki boşluklara dikkat çekilerek geliştirilmesi gibi becerileri de içermektedir. </a:t>
            </a:r>
          </a:p>
          <a:p>
            <a:endParaRPr lang="tr-TR" dirty="0" smtClean="0"/>
          </a:p>
          <a:p>
            <a:r>
              <a:rPr lang="tr-TR" dirty="0" smtClean="0"/>
              <a:t>Yazı farkındalığı becerilerini kazanmış çocukların daha sonraki yıllarda okumayı öğrenme sürecinde daha başarılı oldukları yönünde çok sayıda araştırma sonucu bulunmaktadır. Bu nedenle yazıya dikkat çekilmesi ve yazı hakkında konuşulması erken okuryazarlık etkinliklerinin önemli bir parçasıdır.</a:t>
            </a:r>
          </a:p>
          <a:p>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46236"/>
            <a:ext cx="8229600" cy="5211764"/>
          </a:xfrm>
        </p:spPr>
        <p:txBody>
          <a:bodyPr>
            <a:normAutofit/>
          </a:bodyPr>
          <a:lstStyle/>
          <a:p>
            <a:pPr lvl="0"/>
            <a:r>
              <a:rPr lang="tr-TR" dirty="0" smtClean="0"/>
              <a:t>Kitabın başlığına ve kapak resmine dikkat çekerek kitabın ne hakkında olduğuna ve öyküde ne tür olaylar olabileceğine dair çocuklara açık uçlu sorular sorulur. Örneğin;</a:t>
            </a:r>
          </a:p>
          <a:p>
            <a:r>
              <a:rPr lang="tr-TR" dirty="0" smtClean="0"/>
              <a:t>Bu resimde neler görüyorsunuz?</a:t>
            </a:r>
          </a:p>
          <a:p>
            <a:r>
              <a:rPr lang="tr-TR" dirty="0" smtClean="0"/>
              <a:t>Sizce bu nedir?</a:t>
            </a:r>
          </a:p>
          <a:p>
            <a:r>
              <a:rPr lang="tr-TR" dirty="0" smtClean="0"/>
              <a:t>Sizce bu </a:t>
            </a:r>
            <a:r>
              <a:rPr lang="tr-TR" i="1" dirty="0" smtClean="0"/>
              <a:t>….</a:t>
            </a:r>
            <a:r>
              <a:rPr lang="tr-TR" i="1" u="sng" dirty="0" smtClean="0"/>
              <a:t>(resimde görülen öykü kahramanı veya nesne)</a:t>
            </a:r>
            <a:r>
              <a:rPr lang="tr-TR" dirty="0" smtClean="0"/>
              <a:t> </a:t>
            </a:r>
            <a:r>
              <a:rPr lang="tr-TR" i="1" dirty="0" smtClean="0"/>
              <a:t>….</a:t>
            </a:r>
            <a:r>
              <a:rPr lang="tr-TR" dirty="0" smtClean="0"/>
              <a:t> ne yapıyor?</a:t>
            </a:r>
          </a:p>
          <a:p>
            <a:r>
              <a:rPr lang="tr-TR" dirty="0" smtClean="0"/>
              <a:t>Sizce neden </a:t>
            </a:r>
            <a:r>
              <a:rPr lang="tr-TR" i="1" dirty="0" smtClean="0"/>
              <a:t>….</a:t>
            </a:r>
            <a:r>
              <a:rPr lang="tr-TR" i="1" u="sng" dirty="0" smtClean="0"/>
              <a:t>(resimdeki etkinlik)</a:t>
            </a:r>
            <a:r>
              <a:rPr lang="tr-TR" i="1" dirty="0" smtClean="0"/>
              <a:t>….</a:t>
            </a:r>
            <a:r>
              <a:rPr lang="tr-TR" dirty="0" smtClean="0"/>
              <a:t> ?</a:t>
            </a:r>
          </a:p>
          <a:p>
            <a:r>
              <a:rPr lang="tr-TR" dirty="0" smtClean="0"/>
              <a:t>Siz hiç daha önce bunu yapan bir </a:t>
            </a:r>
            <a:r>
              <a:rPr lang="tr-TR" i="1" dirty="0" smtClean="0"/>
              <a:t>….</a:t>
            </a:r>
            <a:r>
              <a:rPr lang="tr-TR" i="1" u="sng" dirty="0" smtClean="0"/>
              <a:t>(resimde görülen öykü kahramanı veya nesne)</a:t>
            </a:r>
            <a:r>
              <a:rPr lang="tr-TR" dirty="0" smtClean="0"/>
              <a:t> </a:t>
            </a:r>
            <a:r>
              <a:rPr lang="tr-TR" i="1" dirty="0" smtClean="0"/>
              <a:t>….</a:t>
            </a:r>
            <a:r>
              <a:rPr lang="tr-TR" dirty="0" smtClean="0"/>
              <a:t> gördünüz mü?</a:t>
            </a:r>
          </a:p>
          <a:p>
            <a:r>
              <a:rPr lang="tr-TR" dirty="0" smtClean="0"/>
              <a:t>Sizce bu öykü ne hakkında veya öyküde neler anlatılıyor olabilir?</a:t>
            </a:r>
          </a:p>
          <a:p>
            <a:r>
              <a:rPr lang="tr-TR" i="1" dirty="0" smtClean="0"/>
              <a:t>Çocukların verdiği cevaplara karşılık;</a:t>
            </a:r>
            <a:r>
              <a:rPr lang="tr-TR" dirty="0" smtClean="0"/>
              <a:t> Neden böyle düşündün? şeklinde sorular sorularak daha çok konuşmaları sağlanır. </a:t>
            </a:r>
          </a:p>
          <a:p>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46236"/>
            <a:ext cx="8229600" cy="4951115"/>
          </a:xfrm>
        </p:spPr>
        <p:txBody>
          <a:bodyPr>
            <a:normAutofit/>
          </a:bodyPr>
          <a:lstStyle/>
          <a:p>
            <a:pPr>
              <a:spcAft>
                <a:spcPts val="600"/>
              </a:spcAft>
            </a:pPr>
            <a:r>
              <a:rPr lang="tr-TR" dirty="0" smtClean="0"/>
              <a:t>Çocuklara açık uçlu sorular sormak etkileşimli kitap okumada temel bir uygulamadır. </a:t>
            </a:r>
          </a:p>
          <a:p>
            <a:pPr>
              <a:spcAft>
                <a:spcPts val="600"/>
              </a:spcAft>
            </a:pPr>
            <a:r>
              <a:rPr lang="tr-TR" dirty="0" smtClean="0"/>
              <a:t>Çocuklara mümkün olduğunca çok konuşma fırsatı verilmelidir. </a:t>
            </a:r>
          </a:p>
          <a:p>
            <a:pPr>
              <a:spcAft>
                <a:spcPts val="600"/>
              </a:spcAft>
            </a:pPr>
            <a:r>
              <a:rPr lang="tr-TR" dirty="0" smtClean="0"/>
              <a:t>Çocukların başlığa ve kapaktaki resme bakarak öykü hakkında tahminde bulunmaları, kitap okunurken kendi tahminlerinin gerçekleşip gerçekleşmediğini görmek için öyküyü daha dikkatli dinlemelerini sağlayacaktır. </a:t>
            </a:r>
          </a:p>
          <a:p>
            <a:pPr>
              <a:spcAft>
                <a:spcPts val="600"/>
              </a:spcAft>
            </a:pPr>
            <a:r>
              <a:rPr lang="tr-TR" dirty="0" smtClean="0"/>
              <a:t>Ayrıca çocukların resim hakkındaki konuşmaları, önceki bilgilerin aktif hale getirilmesini ve bu şekilde öyküyü var olan bilgileriyle ilişkilendirebildikleri için daha kolay anlamalarını ve hatırlamalarını sağlayacaktır.</a:t>
            </a: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46236"/>
            <a:ext cx="8229600" cy="5211763"/>
          </a:xfrm>
        </p:spPr>
        <p:txBody>
          <a:bodyPr>
            <a:normAutofit/>
          </a:bodyPr>
          <a:lstStyle/>
          <a:p>
            <a:pPr lvl="0"/>
            <a:r>
              <a:rPr lang="tr-TR" dirty="0" smtClean="0"/>
              <a:t>Çocuklardan gelen yanıtları genişletip tekrar ederek düşünceleri uygun şekilde ifade etme konusunda model olunur.</a:t>
            </a:r>
          </a:p>
          <a:p>
            <a:r>
              <a:rPr lang="tr-TR" dirty="0" smtClean="0"/>
              <a:t>Çocukların dil becerilerinin özellikle ifade edici dil becerilerinin geliştirilmesi için önemlidir. Öğretmen çocukların söylediklerini uygun şekilde tekrar eder ve genişletir. Böylece gramer kurallarına uygun daha uzun cümlelerin oluşturularak konuşulmasına model olur. Örneğin; </a:t>
            </a:r>
          </a:p>
          <a:p>
            <a:r>
              <a:rPr lang="tr-TR" dirty="0" smtClean="0"/>
              <a:t>--Öğretmen: Küçük tavşan sizce neden koşuyor?</a:t>
            </a:r>
          </a:p>
          <a:p>
            <a:r>
              <a:rPr lang="tr-TR" dirty="0" smtClean="0"/>
              <a:t>--Çocuk: Arkadaşına haber vermek için.</a:t>
            </a:r>
          </a:p>
          <a:p>
            <a:r>
              <a:rPr lang="tr-TR" dirty="0" smtClean="0"/>
              <a:t>--Öğretmen: Evet, küçük tavşan arkadaşı sincaba yangını haber vermek için koşuyor.</a:t>
            </a:r>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53536"/>
            <a:ext cx="8964488" cy="1143000"/>
          </a:xfrm>
        </p:spPr>
        <p:txBody>
          <a:bodyPr>
            <a:noAutofit/>
          </a:bodyPr>
          <a:lstStyle/>
          <a:p>
            <a:pPr algn="ctr"/>
            <a:r>
              <a:rPr lang="tr-TR" sz="2800" b="1" dirty="0" smtClean="0"/>
              <a:t>Erken Okuryazarlık Becerilerinin Geliştirilmesine Yönelik Birlikte Kitap Okuma Etkinlikleri</a:t>
            </a:r>
            <a:endParaRPr lang="tr-TR" sz="2800" dirty="0"/>
          </a:p>
        </p:txBody>
      </p:sp>
      <p:sp>
        <p:nvSpPr>
          <p:cNvPr id="3" name="2 İçerik Yer Tutucusu"/>
          <p:cNvSpPr>
            <a:spLocks noGrp="1"/>
          </p:cNvSpPr>
          <p:nvPr>
            <p:ph idx="1"/>
          </p:nvPr>
        </p:nvSpPr>
        <p:spPr>
          <a:xfrm>
            <a:off x="251520" y="1646236"/>
            <a:ext cx="8640960" cy="5023123"/>
          </a:xfrm>
        </p:spPr>
        <p:txBody>
          <a:bodyPr>
            <a:normAutofit/>
          </a:bodyPr>
          <a:lstStyle/>
          <a:p>
            <a:pPr>
              <a:spcAft>
                <a:spcPts val="600"/>
              </a:spcAft>
            </a:pPr>
            <a:r>
              <a:rPr lang="tr-TR" dirty="0" smtClean="0"/>
              <a:t>Dil ve erken okuryazarlık becerilerinin geliştirilmesine yönelik yapılan ilk çalışmalarda yetişkinle çocuğun birlikte kitap okuması, bir yöntem olarak yaygın olarak kullanılmıştır. </a:t>
            </a:r>
          </a:p>
          <a:p>
            <a:pPr>
              <a:spcAft>
                <a:spcPts val="600"/>
              </a:spcAft>
            </a:pPr>
            <a:r>
              <a:rPr lang="tr-TR" dirty="0" smtClean="0"/>
              <a:t>Yetişkin ile çocuğun birlikte kitap okuduğu etkinliklerin müdahale programları çerçevesinde kullanılması, çocukların hem alıcı hem de ifade edici dildeki sözcük bilgilerinde önemli ölçüde gelişme sağlamaktadır. </a:t>
            </a:r>
          </a:p>
          <a:p>
            <a:pPr>
              <a:spcAft>
                <a:spcPts val="600"/>
              </a:spcAft>
            </a:pPr>
            <a:r>
              <a:rPr lang="tr-TR" dirty="0" smtClean="0"/>
              <a:t>Bu sonuçlar, anne babanın eğitim durumunun ve çocukların zeka düzeylerinin etkileri kontrol edildiğinde dahi aynı kalmaktadır. </a:t>
            </a:r>
          </a:p>
          <a:p>
            <a:pPr>
              <a:spcAft>
                <a:spcPts val="600"/>
              </a:spcAft>
            </a:pPr>
            <a:r>
              <a:rPr lang="tr-TR" dirty="0" smtClean="0"/>
              <a:t>Yetişkin ile çocuk arasında geçen birlikte kitap okuma etkinlikleri, çocukların yeni sözcükler öğrenmeleri için fırsatlar sunmaktadır. </a:t>
            </a:r>
          </a:p>
          <a:p>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r>
              <a:rPr lang="tr-TR" dirty="0" smtClean="0"/>
              <a:t>Kitabın yazarının ve çizerinin adları okunur ve okurken aynı zamanda parmakla gösterilir. </a:t>
            </a:r>
          </a:p>
          <a:p>
            <a:pPr lvl="0"/>
            <a:endParaRPr lang="tr-TR" dirty="0" smtClean="0"/>
          </a:p>
          <a:p>
            <a:r>
              <a:rPr lang="tr-TR" dirty="0" smtClean="0"/>
              <a:t>Çocukta yazı </a:t>
            </a:r>
            <a:r>
              <a:rPr lang="tr-TR" dirty="0" err="1" smtClean="0"/>
              <a:t>farkındalığının</a:t>
            </a:r>
            <a:r>
              <a:rPr lang="tr-TR" dirty="0" smtClean="0"/>
              <a:t> gelişmesi sürecinde yazar ve çizer adlarının okunması ve okunurken parmakla gösterilmesi önemlidir. Ayrıca yazar ve çizer hakkında konuşulması çocuğun kitap kültürünün ve kitaplara ilgisinin gelişmesine yardımcı olacaktır.</a:t>
            </a:r>
          </a:p>
          <a:p>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Çocuklara kitapta geçen öyküyü dikkatlice dinlemeleri söylenir. </a:t>
            </a:r>
          </a:p>
          <a:p>
            <a:endParaRPr lang="tr-TR" dirty="0" smtClean="0"/>
          </a:p>
          <a:p>
            <a:pPr lvl="0"/>
            <a:r>
              <a:rPr lang="tr-TR" dirty="0" smtClean="0"/>
              <a:t>Öykü, çocuklara rahatça duyabilecekleri şekilde sesli olarak okunur.</a:t>
            </a:r>
          </a:p>
          <a:p>
            <a:pPr lvl="0"/>
            <a:endParaRPr lang="tr-TR" dirty="0" smtClean="0"/>
          </a:p>
          <a:p>
            <a:pPr lvl="0"/>
            <a:r>
              <a:rPr lang="tr-TR" dirty="0" smtClean="0"/>
              <a:t>Okurken vurgu ve tonlamalara dikkat edilir. </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ctr">
              <a:buNone/>
            </a:pPr>
            <a:r>
              <a:rPr lang="tr-TR" sz="4000" dirty="0" smtClean="0"/>
              <a:t>Okuma Sırasında Gerçekleştirilmesi Beklenen Etkileşimli Kitap Okuma Davranışları</a:t>
            </a:r>
            <a:endParaRPr lang="tr-TR" sz="4000" dirty="0"/>
          </a:p>
        </p:txBody>
      </p:sp>
    </p:spTree>
    <p:extLst>
      <p:ext uri="{BB962C8B-B14F-4D97-AF65-F5344CB8AC3E}">
        <p14:creationId xmlns:p14="http://schemas.microsoft.com/office/powerpoint/2010/main" val="20379851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Öyküdeki anlamı bilinmeyen sözcükler çocuk dostu terimler kullanılarak açıklanır. </a:t>
            </a:r>
          </a:p>
          <a:p>
            <a:pPr lvl="0"/>
            <a:endParaRPr lang="tr-TR" dirty="0" smtClean="0"/>
          </a:p>
          <a:p>
            <a:r>
              <a:rPr lang="tr-TR" dirty="0" smtClean="0"/>
              <a:t>Hedef sözcükler öykü okumadan önce kitap incelenerek çocukların bilmediği veya yeterince iyi bilmediği düşünülen sözcükler arasından seçilmelidir.</a:t>
            </a:r>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Hedeflenen sözcüğün kitapta resmi bulunuyor ise açıklarken aynı zamanda kitaptaki resimlerine de işaret edilir. </a:t>
            </a:r>
          </a:p>
          <a:p>
            <a:r>
              <a:rPr lang="tr-TR" dirty="0" smtClean="0"/>
              <a:t>Örneğin;</a:t>
            </a:r>
          </a:p>
          <a:p>
            <a:pPr>
              <a:buNone/>
            </a:pPr>
            <a:r>
              <a:rPr lang="tr-TR" dirty="0" smtClean="0"/>
              <a:t>--Görüyor musunuz, bakın burada yengecin kıskaçları var, makasa benziyor değil mi? </a:t>
            </a:r>
            <a:r>
              <a:rPr lang="tr-TR" dirty="0"/>
              <a:t>Y</a:t>
            </a:r>
            <a:r>
              <a:rPr lang="tr-TR" smtClean="0"/>
              <a:t>engeçler </a:t>
            </a:r>
            <a:r>
              <a:rPr lang="tr-TR"/>
              <a:t>kıskaçlarını </a:t>
            </a:r>
            <a:r>
              <a:rPr lang="tr-TR" smtClean="0"/>
              <a:t>makas </a:t>
            </a:r>
            <a:r>
              <a:rPr lang="tr-TR" dirty="0" smtClean="0"/>
              <a:t>gibi açar kaparlar ve yiyeceklerini parçalarlar.</a:t>
            </a:r>
          </a:p>
          <a:p>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Eğer kitapta resim yok ise veya yeterince açık olmayan bir resim bulunuyor ise hedef sözcüklerin anlamlarının daha iyi anlaşılabilmesi için ek materyaller (gerçek nesne, resim kartı, vb.) kullanılır. Hedef sözcük bir eylem ise (örn., tökezlemek, surat asmak) eylem gerçekleştirilerek gösterilir.</a:t>
            </a:r>
          </a:p>
          <a:p>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Hedef sözcükler ile çocukların kendi yaşamları arasında bağlantı kurmalarını sağlayacak örnekler verilir. </a:t>
            </a:r>
          </a:p>
          <a:p>
            <a:pPr lvl="0"/>
            <a:r>
              <a:rPr lang="tr-TR" dirty="0" smtClean="0"/>
              <a:t>Örneğin;</a:t>
            </a:r>
          </a:p>
          <a:p>
            <a:pPr>
              <a:buNone/>
            </a:pPr>
            <a:r>
              <a:rPr lang="tr-TR" dirty="0" smtClean="0"/>
              <a:t>--Hatırlıyor musunuz çocuklar, iki gün önce Semih yürürken ayağı yerdeki bir oyuncağa çarptığı için düşecek gibi olmuştu. İşte birisi böyle düşecek gibi olduğunda biz "tökezledi" deriz.</a:t>
            </a:r>
          </a:p>
          <a:p>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r>
              <a:rPr lang="tr-TR" dirty="0" smtClean="0"/>
              <a:t>Hedef sözcüklere yönelik olarak çocuklar kendi örneklerini vermeleri için teşvik edilir. </a:t>
            </a:r>
          </a:p>
          <a:p>
            <a:r>
              <a:rPr lang="tr-TR" dirty="0" smtClean="0"/>
              <a:t>Örneğin;</a:t>
            </a:r>
          </a:p>
          <a:p>
            <a:pPr>
              <a:buNone/>
            </a:pPr>
            <a:r>
              <a:rPr lang="tr-TR" dirty="0" smtClean="0"/>
              <a:t>--Peki siz hiç tökezlediniz mi?</a:t>
            </a:r>
          </a:p>
          <a:p>
            <a:endParaRPr lang="tr-TR" dirty="0" smtClean="0"/>
          </a:p>
          <a:p>
            <a:pPr lvl="0"/>
            <a:r>
              <a:rPr lang="tr-TR" dirty="0" smtClean="0"/>
              <a:t>Çocuklardan sözcüklerin resimlerini göstermeleri istenir.</a:t>
            </a:r>
          </a:p>
          <a:p>
            <a:pPr lvl="0"/>
            <a:endParaRPr lang="tr-TR" dirty="0" smtClean="0"/>
          </a:p>
          <a:p>
            <a:r>
              <a:rPr lang="tr-TR" dirty="0" smtClean="0"/>
              <a:t>Örneğin;</a:t>
            </a:r>
            <a:r>
              <a:rPr lang="tr-TR" i="1" dirty="0" smtClean="0"/>
              <a:t> Hedef sözcüğe ilişkin resmin olduğu sayfayı çocuklara doğru tutarak</a:t>
            </a:r>
            <a:endParaRPr lang="tr-TR" dirty="0" smtClean="0"/>
          </a:p>
          <a:p>
            <a:pPr>
              <a:buNone/>
            </a:pPr>
            <a:r>
              <a:rPr lang="tr-TR" dirty="0" smtClean="0"/>
              <a:t>-- Peki siz burada tökezleyen çocuğu gösterir misin?</a:t>
            </a: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lvl="0"/>
            <a:r>
              <a:rPr lang="tr-TR" dirty="0" smtClean="0"/>
              <a:t>Okuma sırasında uygun oldukça hedef sözcüklerin anlamları tekrarlanır.</a:t>
            </a:r>
          </a:p>
          <a:p>
            <a:r>
              <a:rPr lang="tr-TR" dirty="0" smtClean="0"/>
              <a:t>Örneğin;</a:t>
            </a:r>
          </a:p>
          <a:p>
            <a:pPr>
              <a:buNone/>
            </a:pPr>
            <a:r>
              <a:rPr lang="tr-TR" dirty="0" smtClean="0"/>
              <a:t>--Evet, burada da tökezleyen bir çocuğun resmi var. Dikkatinizi çekti mi? Bakın ayağı yerdeki taşa takıldığı için düşecek gibi oluyor yani tökezliyor.</a:t>
            </a:r>
          </a:p>
          <a:p>
            <a:endParaRPr lang="tr-TR" dirty="0" smtClean="0"/>
          </a:p>
          <a:p>
            <a:pPr lvl="0"/>
            <a:r>
              <a:rPr lang="tr-TR" dirty="0" smtClean="0"/>
              <a:t>Hedef sözcüklerin anlamlarının çocuklar tarafından tekrar edilmesi istenir.</a:t>
            </a:r>
          </a:p>
          <a:p>
            <a:r>
              <a:rPr lang="tr-TR" dirty="0" smtClean="0"/>
              <a:t>Örneğin;</a:t>
            </a:r>
          </a:p>
          <a:p>
            <a:pPr>
              <a:buNone/>
            </a:pPr>
            <a:r>
              <a:rPr lang="tr-TR" dirty="0" smtClean="0"/>
              <a:t>--Evet şimdi de siz tekrar eder misiniz, tökezlemek ne demekmiş?</a:t>
            </a:r>
          </a:p>
          <a:p>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r>
              <a:rPr lang="tr-TR" dirty="0" smtClean="0"/>
              <a:t>Hedef sözcüklerin sesbilgisel özelliklerine (sözcüğün ilk ve son seslerine) dikkat çekilir ve çocuklardan sesleri tekrar etmeleri istenir.</a:t>
            </a:r>
          </a:p>
          <a:p>
            <a:r>
              <a:rPr lang="tr-TR" dirty="0" smtClean="0"/>
              <a:t>Örneğin;</a:t>
            </a:r>
          </a:p>
          <a:p>
            <a:pPr>
              <a:buNone/>
            </a:pPr>
            <a:r>
              <a:rPr lang="tr-TR" dirty="0" smtClean="0"/>
              <a:t>--Bunun kıskaç (</a:t>
            </a:r>
            <a:r>
              <a:rPr lang="tr-TR" i="1" dirty="0" smtClean="0"/>
              <a:t>resmine işaret ederek</a:t>
            </a:r>
            <a:r>
              <a:rPr lang="tr-TR" dirty="0" smtClean="0"/>
              <a:t>) olduğunu öğrendik, değil mi çocuklar... Kıskaç, hangi sesle başlıyor? Evet /k/ sesiyle başlıyor... Siz de söyler misiniz, /k/...</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611560" y="188640"/>
            <a:ext cx="6347713" cy="1320800"/>
          </a:xfrm>
        </p:spPr>
        <p:txBody>
          <a:bodyPr>
            <a:noAutofit/>
          </a:bodyPr>
          <a:lstStyle/>
          <a:p>
            <a:pPr algn="ctr"/>
            <a:r>
              <a:rPr lang="tr-TR" sz="2800" b="1" dirty="0" smtClean="0"/>
              <a:t>Erken Okuryazarlık Becerilerinin Geliştirilmesine Yönelik Birlikte Kitap Okuma Etkinlikleri</a:t>
            </a:r>
            <a:endParaRPr lang="tr-TR" sz="2800" dirty="0"/>
          </a:p>
        </p:txBody>
      </p:sp>
      <p:sp>
        <p:nvSpPr>
          <p:cNvPr id="3" name="2 İçerik Yer Tutucusu"/>
          <p:cNvSpPr>
            <a:spLocks noGrp="1"/>
          </p:cNvSpPr>
          <p:nvPr>
            <p:ph idx="1"/>
          </p:nvPr>
        </p:nvSpPr>
        <p:spPr>
          <a:xfrm>
            <a:off x="179512" y="1646236"/>
            <a:ext cx="8784976" cy="5211763"/>
          </a:xfrm>
        </p:spPr>
        <p:txBody>
          <a:bodyPr>
            <a:normAutofit/>
          </a:bodyPr>
          <a:lstStyle/>
          <a:p>
            <a:pPr>
              <a:spcAft>
                <a:spcPts val="600"/>
              </a:spcAft>
            </a:pPr>
            <a:r>
              <a:rPr lang="tr-TR" dirty="0" smtClean="0"/>
              <a:t>Tek bir kitap okuma etkinliğinde dahi çocuklar alıcı dilde yeni sözcükler öğrenebilmekte; küçük çocuklar sözcüklerin anlamlarının açıklanmadığı durumlarda bile kitabın iki kez okunması ile yeni sözcükleri kolaylıkla öğrenebilmektedirler. </a:t>
            </a:r>
          </a:p>
          <a:p>
            <a:pPr>
              <a:spcAft>
                <a:spcPts val="600"/>
              </a:spcAft>
            </a:pPr>
            <a:r>
              <a:rPr lang="tr-TR" dirty="0" smtClean="0"/>
              <a:t>Ancak kitabı tek bir kez okumak yerine tekrarlı okumak, çocukların hem alıcı dilde hem de ifade edici dildeki sözcük bilgilerini önemli ölçüde arttırmaktadır.</a:t>
            </a:r>
          </a:p>
          <a:p>
            <a:pPr>
              <a:spcAft>
                <a:spcPts val="600"/>
              </a:spcAft>
            </a:pPr>
            <a:r>
              <a:rPr lang="tr-TR" dirty="0" smtClean="0"/>
              <a:t>Yetişkinlerin öğretici davranışlar kullanarak gerçekleştirdikleri kitap okuma etkinlikleri ise çocukların dil becerilerinin geliştirilmesinde çok daha etkilidir. </a:t>
            </a:r>
          </a:p>
          <a:p>
            <a:pPr>
              <a:spcAft>
                <a:spcPts val="600"/>
              </a:spcAft>
            </a:pPr>
            <a:r>
              <a:rPr lang="tr-TR" dirty="0" smtClean="0"/>
              <a:t>Kitap okuma sırasında hedeflenen sözcükler hakkındaki soruları yanıtlayan çocuklar, hedeflenen sözcükleri sadece tekrarlayan ve parmakla gösteren akranlarına göre daha fazla sayıda sözcük öğrenmekte ve üretmektedirler. </a:t>
            </a:r>
          </a:p>
          <a:p>
            <a:pPr>
              <a:spcAft>
                <a:spcPts val="600"/>
              </a:spcAft>
            </a:pPr>
            <a:r>
              <a:rPr lang="tr-TR" dirty="0" smtClean="0"/>
              <a:t>Yapılan çok sayıda çalışma çocukların birlikte kitap okuma etkinliğine aktif katılımının ve yetişkinle çocuk arasındaki etkileşimin artırılmasının, öğrenme sürecini olumlu etkilediğini göstermektedir. </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46236"/>
            <a:ext cx="8229600" cy="5211763"/>
          </a:xfrm>
        </p:spPr>
        <p:txBody>
          <a:bodyPr>
            <a:normAutofit/>
          </a:bodyPr>
          <a:lstStyle/>
          <a:p>
            <a:pPr lvl="0"/>
            <a:r>
              <a:rPr lang="tr-TR" dirty="0" smtClean="0"/>
              <a:t>Öyküyü okurken zaman zaman durarak çocukların cümleyi tamamlamaları istenir.  Bu, resmin yeterince ipucu sağladığı bir yere gelindiğinde veya öyküde tekrarlı cümlelerin olduğu bölümlerde yapılabilir.</a:t>
            </a:r>
          </a:p>
          <a:p>
            <a:pPr lvl="0"/>
            <a:endParaRPr lang="tr-TR" dirty="0" smtClean="0"/>
          </a:p>
          <a:p>
            <a:r>
              <a:rPr lang="tr-TR" dirty="0" smtClean="0"/>
              <a:t>Örneğin; resimde öykünün kahramanı mutlu bir şekilde bir partide gösterilmekte ise, metinde de "Can arkadaşlarının kendisi için düzenledikleri sürpriz partiyi görünce çok mutlu oldu" türünde bir cümle varsa okuma sırasında cümle sonuna gelindiğinde çocukların "mutlu oldu" kısmını tamamlamaları istenebilir. </a:t>
            </a:r>
          </a:p>
          <a:p>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r>
              <a:rPr lang="tr-TR" dirty="0" smtClean="0"/>
              <a:t>Öykü ile ilgili çocuklara “kim, ne, nerede, ne zaman” ve “niçin” soruları sorulur. </a:t>
            </a:r>
          </a:p>
          <a:p>
            <a:r>
              <a:rPr lang="tr-TR" dirty="0" smtClean="0"/>
              <a:t>Örneğin;</a:t>
            </a:r>
          </a:p>
          <a:p>
            <a:pPr>
              <a:buNone/>
            </a:pPr>
            <a:r>
              <a:rPr lang="tr-TR" dirty="0" smtClean="0"/>
              <a:t>---Can neden mutlu oldu?</a:t>
            </a:r>
          </a:p>
          <a:p>
            <a:pPr>
              <a:buNone/>
            </a:pPr>
            <a:r>
              <a:rPr lang="tr-TR" dirty="0" smtClean="0"/>
              <a:t>---Arkadaşları neden sürpriz parti düzenlediler? </a:t>
            </a:r>
          </a:p>
          <a:p>
            <a:pPr>
              <a:buNone/>
            </a:pPr>
            <a:r>
              <a:rPr lang="tr-TR" dirty="0" smtClean="0"/>
              <a:t>---Partiyi nerede yapmaya karar verdiler?</a:t>
            </a:r>
          </a:p>
          <a:p>
            <a:pPr>
              <a:buNone/>
            </a:pPr>
            <a:r>
              <a:rPr lang="tr-TR" dirty="0" smtClean="0"/>
              <a:t>---Ayşe, Can'a ne hediye aldı?</a:t>
            </a:r>
          </a:p>
          <a:p>
            <a:pPr>
              <a:buNone/>
            </a:pPr>
            <a:r>
              <a:rPr lang="tr-TR" dirty="0" smtClean="0"/>
              <a:t>---Ayşe, Can'a hediyesini ne zaman vermeye karar verdi?</a:t>
            </a:r>
          </a:p>
          <a:p>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Çocukların kitaptaki bir resme bakarak resimde geçen olayları tanımlamaları istenir.</a:t>
            </a:r>
          </a:p>
          <a:p>
            <a:r>
              <a:rPr lang="tr-TR" dirty="0" smtClean="0"/>
              <a:t>Örneğin;</a:t>
            </a:r>
          </a:p>
          <a:p>
            <a:pPr>
              <a:buNone/>
            </a:pPr>
            <a:r>
              <a:rPr lang="tr-TR" dirty="0" smtClean="0"/>
              <a:t>---Çocuklar siz bu resimde neler görüyorsunuz, anlatır mısınız bana?</a:t>
            </a:r>
          </a:p>
          <a:p>
            <a:pPr>
              <a:buNone/>
            </a:pPr>
            <a:r>
              <a:rPr lang="tr-TR" dirty="0" smtClean="0"/>
              <a:t>---Sizce ne oluyor bu resimde?</a:t>
            </a:r>
          </a:p>
          <a:p>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Çocukların olayların akışı ve sonucu hakkında tahminde bulunmalarını sağlayacak açık uçlu sorular sorulur.</a:t>
            </a:r>
          </a:p>
          <a:p>
            <a:r>
              <a:rPr lang="tr-TR" dirty="0" smtClean="0"/>
              <a:t>Örneğin;</a:t>
            </a:r>
          </a:p>
          <a:p>
            <a:pPr>
              <a:buNone/>
            </a:pPr>
            <a:r>
              <a:rPr lang="tr-TR" dirty="0" smtClean="0"/>
              <a:t>---Sizce bir sonraki sayfada neler olacak, tahmini olan var mı?</a:t>
            </a:r>
          </a:p>
          <a:p>
            <a:pPr>
              <a:buNone/>
            </a:pPr>
            <a:r>
              <a:rPr lang="tr-TR" dirty="0" smtClean="0"/>
              <a:t>---Sizce öykünün sonunda ne olacak?</a:t>
            </a:r>
            <a:endParaRPr lang="tr-T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r>
              <a:rPr lang="tr-TR" dirty="0" smtClean="0"/>
              <a:t>Çocuklara öyküde yer alan karakterler, olaylar ve durumlar ile kendi yaşamları arasında bağlantı kurmalarını sağlayacak sorular sorulur.</a:t>
            </a:r>
          </a:p>
          <a:p>
            <a:r>
              <a:rPr lang="tr-TR" dirty="0" smtClean="0"/>
              <a:t>Örneğin;</a:t>
            </a:r>
          </a:p>
          <a:p>
            <a:pPr>
              <a:buNone/>
            </a:pPr>
            <a:r>
              <a:rPr lang="tr-TR" dirty="0" smtClean="0"/>
              <a:t>---Siz hiç bir arkadaşınıza yalan söylediniz mi?</a:t>
            </a:r>
          </a:p>
          <a:p>
            <a:pPr>
              <a:buNone/>
            </a:pPr>
            <a:r>
              <a:rPr lang="tr-TR" dirty="0" smtClean="0"/>
              <a:t>---Sizin hiç sürpriz doğum günü partiniz oldu mu?</a:t>
            </a:r>
          </a:p>
          <a:p>
            <a:pPr>
              <a:buNone/>
            </a:pPr>
            <a:r>
              <a:rPr lang="tr-TR" dirty="0" smtClean="0"/>
              <a:t>---Siz hiç tökezlediniz mi? </a:t>
            </a:r>
          </a:p>
          <a:p>
            <a:pPr>
              <a:buNone/>
            </a:pPr>
            <a:r>
              <a:rPr lang="tr-TR" dirty="0" smtClean="0"/>
              <a:t>---Siz olsaydınız ne yapardınız?</a:t>
            </a:r>
          </a:p>
          <a:p>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r>
              <a:rPr lang="tr-TR" dirty="0" smtClean="0"/>
              <a:t>Çocuklara yeni okunan öykü ile daha önce okunmuş olan bir öykü arasında bağlantı kurmalarını sağlayacak sorular sorulur.</a:t>
            </a:r>
          </a:p>
          <a:p>
            <a:r>
              <a:rPr lang="tr-TR" dirty="0" smtClean="0"/>
              <a:t>Örneğin;</a:t>
            </a:r>
          </a:p>
          <a:p>
            <a:pPr>
              <a:buNone/>
            </a:pPr>
            <a:r>
              <a:rPr lang="tr-TR" dirty="0" smtClean="0"/>
              <a:t>---Daha önce okuduğumuz ....................... öyküsünde de ................... aynı şekilde davranmış mıydı, 	hatırlıyor musunuz?</a:t>
            </a:r>
          </a:p>
          <a:p>
            <a:pPr>
              <a:buNone/>
            </a:pPr>
            <a:r>
              <a:rPr lang="tr-TR" dirty="0" smtClean="0"/>
              <a:t>---Peki o ne yapmıştı?</a:t>
            </a:r>
          </a:p>
          <a:p>
            <a:pPr>
              <a:buNone/>
            </a:pPr>
            <a:r>
              <a:rPr lang="tr-TR" dirty="0" smtClean="0"/>
              <a:t>---Sizce hangisinin davranışı doğru?</a:t>
            </a:r>
          </a:p>
          <a:p>
            <a:pPr>
              <a:buNone/>
            </a:pPr>
            <a:r>
              <a:rPr lang="tr-TR" dirty="0" smtClean="0"/>
              <a:t>---Siz olsaydınız hangi davranışı tercih ederdiniz? Neden?</a:t>
            </a:r>
          </a:p>
          <a:p>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Çocukların yanıtları tekrarlanır ve genişletilir.</a:t>
            </a:r>
          </a:p>
          <a:p>
            <a:r>
              <a:rPr lang="tr-TR" dirty="0" smtClean="0"/>
              <a:t>Örneğin;</a:t>
            </a:r>
          </a:p>
          <a:p>
            <a:pPr>
              <a:buNone/>
            </a:pPr>
            <a:r>
              <a:rPr lang="tr-TR" dirty="0" smtClean="0"/>
              <a:t>--Çocuk:  Ben onun gibi yapardım.</a:t>
            </a:r>
          </a:p>
          <a:p>
            <a:pPr>
              <a:buNone/>
            </a:pPr>
            <a:r>
              <a:rPr lang="tr-TR" dirty="0" smtClean="0"/>
              <a:t>--Öğretmen:  Sen küçük tavşan gibi arkadaşını uyarmayı tercih ederdin.</a:t>
            </a:r>
          </a:p>
          <a:p>
            <a:endParaRPr lang="tr-T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r>
              <a:rPr lang="tr-TR" dirty="0" smtClean="0"/>
              <a:t>Konuşmalarını pekiştirmek amacıyla çocukların öykü hakkındaki yorumları dinlenir.</a:t>
            </a:r>
          </a:p>
          <a:p>
            <a:r>
              <a:rPr lang="tr-TR" i="1" dirty="0" smtClean="0"/>
              <a:t>Çocukların öykü hakkındaki yorumları dinlenmeli ve konuşmanın devamının sağlanması için uygun sorular sorulmalıdır. Çocuğa yorumları hakkında konuşma fırsatı verilerek ifade edici dil becerilerinin gelişimine katkıda bulunulabilir.</a:t>
            </a:r>
            <a:endParaRPr lang="tr-TR" dirty="0" smtClean="0"/>
          </a:p>
          <a:p>
            <a:endParaRPr lang="tr-T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Çocuklar, katılımları ve sorulara verdikleri yanıtlar için sözel olarak ödüllendirilir.</a:t>
            </a:r>
          </a:p>
          <a:p>
            <a:r>
              <a:rPr lang="tr-TR" i="1" dirty="0" smtClean="0"/>
              <a:t>Çocukların öykü okumaya katılımlarını artırmak için konuştuklarında veya soruları cevaplandırdıklarında sözel olarak ödüllendirilmeleri (örneğin, aferin, güzel bir cevap, yorumunu beğendim, cevabın için teşekkür ederim, vb.) önemlidir.</a:t>
            </a:r>
            <a:endParaRPr lang="tr-TR" dirty="0" smtClean="0"/>
          </a:p>
          <a:p>
            <a:endParaRPr lang="tr-T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ctr">
              <a:buNone/>
            </a:pPr>
            <a:r>
              <a:rPr lang="tr-TR" sz="4000" dirty="0" smtClean="0"/>
              <a:t>Okuma Sonrasında Gerçekleştirilmesi Beklenen Etkileşimli Kitap Okuma Davranışları</a:t>
            </a:r>
            <a:endParaRPr lang="tr-TR" sz="4000" dirty="0"/>
          </a:p>
        </p:txBody>
      </p:sp>
    </p:spTree>
    <p:extLst>
      <p:ext uri="{BB962C8B-B14F-4D97-AF65-F5344CB8AC3E}">
        <p14:creationId xmlns:p14="http://schemas.microsoft.com/office/powerpoint/2010/main" val="2037985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p:txBody>
          <a:bodyPr>
            <a:normAutofit/>
          </a:bodyPr>
          <a:lstStyle/>
          <a:p>
            <a:pPr algn="ctr"/>
            <a:r>
              <a:rPr lang="tr-TR" dirty="0" smtClean="0"/>
              <a:t>Etkileşimli Kitap Okuma</a:t>
            </a:r>
            <a:endParaRPr lang="tr-TR" dirty="0"/>
          </a:p>
        </p:txBody>
      </p:sp>
      <p:sp>
        <p:nvSpPr>
          <p:cNvPr id="3" name="2 İçerik Yer Tutucusu"/>
          <p:cNvSpPr>
            <a:spLocks noGrp="1"/>
          </p:cNvSpPr>
          <p:nvPr>
            <p:ph idx="1"/>
          </p:nvPr>
        </p:nvSpPr>
        <p:spPr>
          <a:xfrm>
            <a:off x="251520" y="1646236"/>
            <a:ext cx="8712968" cy="5211763"/>
          </a:xfrm>
        </p:spPr>
        <p:txBody>
          <a:bodyPr>
            <a:normAutofit/>
          </a:bodyPr>
          <a:lstStyle/>
          <a:p>
            <a:pPr>
              <a:spcAft>
                <a:spcPts val="600"/>
              </a:spcAft>
            </a:pPr>
            <a:r>
              <a:rPr lang="tr-TR" dirty="0" smtClean="0"/>
              <a:t>Etkileşimli Kitap Okuma (EKO; </a:t>
            </a:r>
            <a:r>
              <a:rPr lang="tr-TR" dirty="0" err="1" smtClean="0"/>
              <a:t>dialogic</a:t>
            </a:r>
            <a:r>
              <a:rPr lang="tr-TR" dirty="0" smtClean="0"/>
              <a:t> </a:t>
            </a:r>
            <a:r>
              <a:rPr lang="tr-TR" dirty="0" err="1" smtClean="0"/>
              <a:t>reading</a:t>
            </a:r>
            <a:r>
              <a:rPr lang="tr-TR" dirty="0" smtClean="0"/>
              <a:t>), okul öncesi dönemdeki çocukların dil gelişimini ve erken okuryazarlık becerilerinin gelişimini desteklemek için yetişkin ve çocuk arasında aktif etkileşime dayalı birlikte kitap okuma etkinliği olarak ilk kez ABD’de </a:t>
            </a:r>
            <a:r>
              <a:rPr lang="tr-TR" dirty="0" err="1" smtClean="0"/>
              <a:t>Whitehurst</a:t>
            </a:r>
            <a:r>
              <a:rPr lang="tr-TR" dirty="0" smtClean="0"/>
              <a:t> ve arkadaşları tarafından geliştirilmiştir.</a:t>
            </a:r>
          </a:p>
          <a:p>
            <a:pPr>
              <a:spcAft>
                <a:spcPts val="600"/>
              </a:spcAft>
            </a:pPr>
            <a:r>
              <a:rPr lang="tr-TR" dirty="0" smtClean="0"/>
              <a:t>Bu etkinlik sırasında yetişkin ve çocuk rolleri değişerek çocuk, yetişkinin yardımıyla öyküyü anlatan kişi konumuna geçmeyi öğrenir; yetişkin ise aktif dinleyici ve soru soran konumundadır. </a:t>
            </a:r>
          </a:p>
          <a:p>
            <a:pPr>
              <a:spcAft>
                <a:spcPts val="600"/>
              </a:spcAft>
            </a:pPr>
            <a:r>
              <a:rPr lang="tr-TR" dirty="0" smtClean="0"/>
              <a:t>Yetişkin öykünün okunması sırasında çocuklara konuşmaları için sık sık fırsatlar verir, sorular sorar, bilinmeyen sözcükleri açıklar ve okuma boyunca öğrenilen yeni sözcükleri tekrarlayarak öğrenilmesine yardım eder .</a:t>
            </a:r>
          </a:p>
          <a:p>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46236"/>
            <a:ext cx="8229600" cy="5023123"/>
          </a:xfrm>
        </p:spPr>
        <p:txBody>
          <a:bodyPr>
            <a:normAutofit/>
          </a:bodyPr>
          <a:lstStyle/>
          <a:p>
            <a:pPr lvl="0"/>
            <a:r>
              <a:rPr lang="tr-TR" dirty="0" smtClean="0"/>
              <a:t>Çocuklardan okunan öyküyü özetlemeleri veya öyküdeki olay sırasını tekrar etmeleri istenir.</a:t>
            </a:r>
          </a:p>
          <a:p>
            <a:r>
              <a:rPr lang="tr-TR" dirty="0" smtClean="0"/>
              <a:t>Örneğin;</a:t>
            </a:r>
          </a:p>
          <a:p>
            <a:pPr>
              <a:buNone/>
            </a:pPr>
            <a:r>
              <a:rPr lang="tr-TR" dirty="0" smtClean="0"/>
              <a:t>---Öyküde geçen olayları kim özetlemek ister?</a:t>
            </a:r>
          </a:p>
          <a:p>
            <a:pPr>
              <a:buNone/>
            </a:pPr>
            <a:r>
              <a:rPr lang="tr-TR" dirty="0" smtClean="0"/>
              <a:t>---Öyküde neler olmuştu, neler hatırlıyorsunuz?</a:t>
            </a:r>
          </a:p>
          <a:p>
            <a:pPr>
              <a:buNone/>
            </a:pPr>
            <a:r>
              <a:rPr lang="tr-TR" dirty="0" smtClean="0"/>
              <a:t>---Öyküde neler olduğunu sırasıyla kim söyleyebilir?</a:t>
            </a:r>
          </a:p>
          <a:p>
            <a:pPr>
              <a:buNone/>
            </a:pPr>
            <a:r>
              <a:rPr lang="tr-TR" dirty="0" smtClean="0"/>
              <a:t>---Peki sonra ne olmuştu?</a:t>
            </a:r>
          </a:p>
          <a:p>
            <a:pPr>
              <a:buNone/>
            </a:pPr>
            <a:r>
              <a:rPr lang="tr-TR" dirty="0" smtClean="0"/>
              <a:t>---Oraya gitmeden önce başka bir yere daha gitmişti, hatırlıyor musun?</a:t>
            </a:r>
          </a:p>
          <a:p>
            <a:pPr>
              <a:buNone/>
            </a:pPr>
            <a:endParaRPr lang="tr-TR" dirty="0" smtClean="0"/>
          </a:p>
          <a:p>
            <a:r>
              <a:rPr lang="tr-TR" i="1" dirty="0" smtClean="0"/>
              <a:t>Gerektiğinde ipuçları verilerek çocuğun özetlemesine veya olay sırasını tekrar etmelerine yardımcı olunabilir.</a:t>
            </a:r>
            <a:endParaRPr lang="tr-TR" dirty="0" smtClean="0"/>
          </a:p>
          <a:p>
            <a:endParaRPr lang="tr-T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46236"/>
            <a:ext cx="8229600" cy="4951115"/>
          </a:xfrm>
        </p:spPr>
        <p:txBody>
          <a:bodyPr>
            <a:normAutofit/>
          </a:bodyPr>
          <a:lstStyle/>
          <a:p>
            <a:pPr lvl="0"/>
            <a:r>
              <a:rPr lang="tr-TR" dirty="0" smtClean="0"/>
              <a:t>Çocuklara öykünün gerçek olup olmadığı yönünde sorular sorulur.</a:t>
            </a:r>
          </a:p>
          <a:p>
            <a:r>
              <a:rPr lang="tr-TR" dirty="0" smtClean="0"/>
              <a:t>Örneğin;</a:t>
            </a:r>
          </a:p>
          <a:p>
            <a:pPr>
              <a:buNone/>
            </a:pPr>
            <a:r>
              <a:rPr lang="tr-TR" dirty="0" smtClean="0"/>
              <a:t>---Peki sizce böyle bir şey olabilir mi? Neden?</a:t>
            </a:r>
          </a:p>
          <a:p>
            <a:pPr>
              <a:buNone/>
            </a:pPr>
            <a:r>
              <a:rPr lang="tr-TR" dirty="0" smtClean="0"/>
              <a:t>---Olsaydı neler olabileceğini hayal edebiliyor musunuz?</a:t>
            </a:r>
          </a:p>
          <a:p>
            <a:pPr>
              <a:buNone/>
            </a:pPr>
            <a:r>
              <a:rPr lang="tr-TR" dirty="0" smtClean="0"/>
              <a:t> </a:t>
            </a:r>
          </a:p>
          <a:p>
            <a:pPr lvl="0"/>
            <a:r>
              <a:rPr lang="tr-TR" dirty="0" smtClean="0"/>
              <a:t>Çocuklardan öykü için yeni bir son oluşturmaları istenir.</a:t>
            </a:r>
          </a:p>
          <a:p>
            <a:r>
              <a:rPr lang="tr-TR" dirty="0" smtClean="0"/>
              <a:t>Örneğin;</a:t>
            </a:r>
          </a:p>
          <a:p>
            <a:pPr>
              <a:buNone/>
            </a:pPr>
            <a:r>
              <a:rPr lang="tr-TR" dirty="0" smtClean="0"/>
              <a:t>---Öykü sizce başka nasıl bitebilirdi? Neden?</a:t>
            </a:r>
          </a:p>
          <a:p>
            <a:pPr>
              <a:buNone/>
            </a:pPr>
            <a:r>
              <a:rPr lang="tr-TR" dirty="0" smtClean="0"/>
              <a:t>---Öykünün nasıl bitmesini isterdiniz? Neden?</a:t>
            </a:r>
          </a:p>
          <a:p>
            <a:endParaRPr lang="tr-T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t>Okuma Sonrasında Yapılabilecek Etkinlikler </a:t>
            </a:r>
            <a:endParaRPr lang="tr-TR" dirty="0"/>
          </a:p>
        </p:txBody>
      </p:sp>
      <p:sp>
        <p:nvSpPr>
          <p:cNvPr id="3" name="2 İçerik Yer Tutucusu"/>
          <p:cNvSpPr>
            <a:spLocks noGrp="1"/>
          </p:cNvSpPr>
          <p:nvPr>
            <p:ph idx="1"/>
          </p:nvPr>
        </p:nvSpPr>
        <p:spPr/>
        <p:txBody>
          <a:bodyPr/>
          <a:lstStyle/>
          <a:p>
            <a:r>
              <a:rPr lang="tr-TR" dirty="0" smtClean="0"/>
              <a:t>Öykü okuma sonrasında yapılacak etkinlikler ile   hedeflenen öğretim amaçlarının gerçekleştirilmesi desteklenebilmektedir. </a:t>
            </a:r>
          </a:p>
          <a:p>
            <a:r>
              <a:rPr lang="tr-TR" smtClean="0"/>
              <a:t>Bu </a:t>
            </a:r>
            <a:r>
              <a:rPr lang="tr-TR" dirty="0" smtClean="0"/>
              <a:t>etkinlikler sınıf içi rutin aktiviteler </a:t>
            </a:r>
            <a:r>
              <a:rPr lang="tr-TR" smtClean="0"/>
              <a:t>içine yerleştirilmelidir. </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t>Etkileşimli Kitap Okuma</a:t>
            </a:r>
            <a:endParaRPr lang="tr-TR" dirty="0"/>
          </a:p>
        </p:txBody>
      </p:sp>
      <p:sp>
        <p:nvSpPr>
          <p:cNvPr id="3" name="2 İçerik Yer Tutucusu"/>
          <p:cNvSpPr>
            <a:spLocks noGrp="1"/>
          </p:cNvSpPr>
          <p:nvPr>
            <p:ph idx="1"/>
          </p:nvPr>
        </p:nvSpPr>
        <p:spPr>
          <a:xfrm>
            <a:off x="457200" y="1646236"/>
            <a:ext cx="8229600" cy="5211763"/>
          </a:xfrm>
        </p:spPr>
        <p:txBody>
          <a:bodyPr>
            <a:normAutofit lnSpcReduction="10000"/>
          </a:bodyPr>
          <a:lstStyle/>
          <a:p>
            <a:r>
              <a:rPr lang="tr-TR" dirty="0" smtClean="0"/>
              <a:t>Bu yöntem öğretmenin; </a:t>
            </a:r>
          </a:p>
          <a:p>
            <a:pPr lvl="1"/>
            <a:r>
              <a:rPr lang="tr-TR" dirty="0" smtClean="0"/>
              <a:t>(a) çocuklara öykünün karakterleri, bağlamı ve olayları hakkında açık uçlu sorular sormasını, </a:t>
            </a:r>
          </a:p>
          <a:p>
            <a:pPr lvl="1"/>
            <a:r>
              <a:rPr lang="tr-TR" dirty="0" smtClean="0"/>
              <a:t>(b) çocukların cevaplarını tekrarlayarak, anlaşılır hale getirerek ve daha çok soru sorarak genişletmesini, </a:t>
            </a:r>
          </a:p>
          <a:p>
            <a:pPr lvl="1"/>
            <a:r>
              <a:rPr lang="tr-TR" dirty="0" smtClean="0"/>
              <a:t>(c) çocukları öykü okunması sırasında daha çok konuşması ve katkıda bulunması için desteklemesini ve </a:t>
            </a:r>
          </a:p>
          <a:p>
            <a:pPr lvl="1"/>
            <a:r>
              <a:rPr lang="tr-TR" dirty="0" smtClean="0"/>
              <a:t>(d) öyküyü ve öykü ile ilgili soruları seçerken çocukların ilgilerini temel almalarını gerektirir. </a:t>
            </a:r>
          </a:p>
          <a:p>
            <a:pPr lvl="1"/>
            <a:endParaRPr lang="tr-TR" dirty="0" smtClean="0"/>
          </a:p>
          <a:p>
            <a:r>
              <a:rPr lang="tr-TR" dirty="0" smtClean="0"/>
              <a:t>Bu yöntem ile çocukların kitabın okunmasına aktif olarak katılımı amaçlanır.  </a:t>
            </a:r>
          </a:p>
          <a:p>
            <a:pPr>
              <a:buNone/>
            </a:pPr>
            <a:endParaRPr lang="tr-TR" dirty="0" smtClean="0"/>
          </a:p>
          <a:p>
            <a:r>
              <a:rPr lang="tr-TR" dirty="0" smtClean="0"/>
              <a:t>Etkileşimli kitap okuma çocukların doğrudan sözcük bilgilerini ve dinlediğini anlama becerilerini geliştirmeyi hedefleyen bir seri standart davranışların kullanılmasına dayalıdır. </a:t>
            </a: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pic>
        <p:nvPicPr>
          <p:cNvPr id="76803" name="Picture 3"/>
          <p:cNvPicPr>
            <a:picLocks noGrp="1" noChangeAspect="1" noChangeArrowheads="1"/>
          </p:cNvPicPr>
          <p:nvPr>
            <p:ph idx="1"/>
          </p:nvPr>
        </p:nvPicPr>
        <p:blipFill>
          <a:blip r:embed="rId2" cstate="print"/>
          <a:srcRect/>
          <a:stretch>
            <a:fillRect/>
          </a:stretch>
        </p:blipFill>
        <p:spPr bwMode="auto">
          <a:xfrm>
            <a:off x="83871" y="785794"/>
            <a:ext cx="8907512" cy="571503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pic>
        <p:nvPicPr>
          <p:cNvPr id="66562" name="Picture 2"/>
          <p:cNvPicPr>
            <a:picLocks noGrp="1" noChangeAspect="1" noChangeArrowheads="1"/>
          </p:cNvPicPr>
          <p:nvPr>
            <p:ph idx="1"/>
          </p:nvPr>
        </p:nvPicPr>
        <p:blipFill>
          <a:blip r:embed="rId2" cstate="print"/>
          <a:srcRect/>
          <a:stretch>
            <a:fillRect/>
          </a:stretch>
        </p:blipFill>
        <p:spPr bwMode="auto">
          <a:xfrm>
            <a:off x="179512" y="836712"/>
            <a:ext cx="8764209" cy="566124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p:txBody>
          <a:bodyPr>
            <a:normAutofit/>
          </a:bodyPr>
          <a:lstStyle/>
          <a:p>
            <a:pPr algn="ctr"/>
            <a:r>
              <a:rPr lang="tr-TR" dirty="0" smtClean="0"/>
              <a:t>Etkileşimli Kitap Okuma</a:t>
            </a:r>
            <a:endParaRPr lang="tr-TR" dirty="0"/>
          </a:p>
        </p:txBody>
      </p:sp>
      <p:sp>
        <p:nvSpPr>
          <p:cNvPr id="3" name="2 İçerik Yer Tutucusu"/>
          <p:cNvSpPr>
            <a:spLocks noGrp="1"/>
          </p:cNvSpPr>
          <p:nvPr>
            <p:ph idx="1"/>
          </p:nvPr>
        </p:nvSpPr>
        <p:spPr>
          <a:xfrm>
            <a:off x="179512" y="1556792"/>
            <a:ext cx="8784976" cy="5472608"/>
          </a:xfrm>
        </p:spPr>
        <p:txBody>
          <a:bodyPr>
            <a:normAutofit fontScale="92500" lnSpcReduction="10000"/>
          </a:bodyPr>
          <a:lstStyle/>
          <a:p>
            <a:pPr>
              <a:spcAft>
                <a:spcPts val="600"/>
              </a:spcAft>
            </a:pPr>
            <a:r>
              <a:rPr lang="tr-TR" dirty="0" smtClean="0"/>
              <a:t>Çok sayıda araştırma </a:t>
            </a:r>
            <a:r>
              <a:rPr lang="tr-TR" dirty="0" err="1" smtClean="0"/>
              <a:t>EKO’nun</a:t>
            </a:r>
            <a:r>
              <a:rPr lang="tr-TR" dirty="0" smtClean="0"/>
              <a:t> çocukların alıcı ve ifade edici dilde sözcük bilgilerini artırarak dil gelişimini desteklediğini göstermiştir. </a:t>
            </a:r>
          </a:p>
          <a:p>
            <a:pPr>
              <a:spcAft>
                <a:spcPts val="600"/>
              </a:spcAft>
            </a:pPr>
            <a:r>
              <a:rPr lang="tr-TR" dirty="0" smtClean="0"/>
              <a:t>Örneğin, </a:t>
            </a:r>
            <a:r>
              <a:rPr lang="tr-TR" dirty="0" err="1" smtClean="0"/>
              <a:t>Whitehurst</a:t>
            </a:r>
            <a:r>
              <a:rPr lang="tr-TR" dirty="0" smtClean="0"/>
              <a:t> ve arkadaşları tarafından 1994 yılında yapılan bir çalışmada EKO, alt </a:t>
            </a:r>
            <a:r>
              <a:rPr lang="tr-TR" dirty="0" err="1" smtClean="0"/>
              <a:t>SED’deki</a:t>
            </a:r>
            <a:r>
              <a:rPr lang="tr-TR" dirty="0" smtClean="0"/>
              <a:t> çocukların devam ettiği bir anaokulunda uygulanmıştır. </a:t>
            </a:r>
          </a:p>
          <a:p>
            <a:pPr>
              <a:spcAft>
                <a:spcPts val="600"/>
              </a:spcAft>
            </a:pPr>
            <a:r>
              <a:rPr lang="tr-TR" dirty="0" smtClean="0"/>
              <a:t>Birinci müdahale koşulunda EKO, sınıf ortamında küçük gruplarda uygulanmış, ikinci müdahale koşulunda sınıftaki küçük grup uygulamalarına ek olarak, EKO evde de anne babalar tarafından uygulanmış,  üçüncü müdahale koşulunda ise küçük gruplardaki kitap okuma etkinliği yerine çocuklar öğretmenleri gözetiminde küçük gruplarda oyunlar oynamışlardır. </a:t>
            </a:r>
          </a:p>
          <a:p>
            <a:pPr>
              <a:spcAft>
                <a:spcPts val="600"/>
              </a:spcAft>
            </a:pPr>
            <a:r>
              <a:rPr lang="tr-TR" dirty="0" err="1" smtClean="0"/>
              <a:t>EKO’nun</a:t>
            </a:r>
            <a:r>
              <a:rPr lang="tr-TR" dirty="0" smtClean="0"/>
              <a:t> uygulandığı ilk iki müdahale koşulunda yer alan çocukların müdahale öncesinde sözcük bilgileri ve sözel dil becerileri, ortalamadan daha düşük olmasına rağmen 6 haftalık bir uygulama sonunda bu becerilerde kontrol grubuna göre daha büyük ve anlamlı gelişmeler gösterdikleri görülmüştür. </a:t>
            </a:r>
          </a:p>
          <a:p>
            <a:pPr>
              <a:spcAft>
                <a:spcPts val="600"/>
              </a:spcAft>
            </a:pPr>
            <a:r>
              <a:rPr lang="tr-TR" dirty="0" smtClean="0"/>
              <a:t>Ayrıca, bu kazanımların 6 ay sonra yapılan izleme çalışmasında da korunduğu gözlenmiştir. Bu çalışmada aynı zamanda, </a:t>
            </a:r>
            <a:r>
              <a:rPr lang="tr-TR" dirty="0" err="1" smtClean="0"/>
              <a:t>EKO’nun</a:t>
            </a:r>
            <a:r>
              <a:rPr lang="tr-TR" dirty="0" smtClean="0"/>
              <a:t> hem sınıf hem de ev ortamında uygulandığı müdahale koşulundaki çocukların </a:t>
            </a:r>
            <a:r>
              <a:rPr lang="tr-TR" dirty="0" err="1" smtClean="0"/>
              <a:t>EKO’nun</a:t>
            </a:r>
            <a:r>
              <a:rPr lang="tr-TR" dirty="0" smtClean="0"/>
              <a:t> sadece sınıf ortamında uygulandığı koşuldaki çocuklara göre daha büyük kazanımlar gösterdikleri de bulunmuştur. </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p:txBody>
          <a:bodyPr>
            <a:normAutofit/>
          </a:bodyPr>
          <a:lstStyle/>
          <a:p>
            <a:pPr algn="ctr"/>
            <a:r>
              <a:rPr lang="tr-TR" dirty="0" smtClean="0"/>
              <a:t>Etkileşimli Kitap Okuma</a:t>
            </a:r>
            <a:endParaRPr lang="tr-TR" dirty="0"/>
          </a:p>
        </p:txBody>
      </p:sp>
      <p:sp>
        <p:nvSpPr>
          <p:cNvPr id="3" name="2 İçerik Yer Tutucusu"/>
          <p:cNvSpPr>
            <a:spLocks noGrp="1"/>
          </p:cNvSpPr>
          <p:nvPr>
            <p:ph idx="1"/>
          </p:nvPr>
        </p:nvSpPr>
        <p:spPr>
          <a:xfrm>
            <a:off x="179512" y="1646236"/>
            <a:ext cx="8964488" cy="5211763"/>
          </a:xfrm>
        </p:spPr>
        <p:txBody>
          <a:bodyPr>
            <a:normAutofit/>
          </a:bodyPr>
          <a:lstStyle/>
          <a:p>
            <a:pPr>
              <a:spcAft>
                <a:spcPts val="600"/>
              </a:spcAft>
            </a:pPr>
            <a:r>
              <a:rPr lang="tr-TR" dirty="0" smtClean="0"/>
              <a:t>Diğer bir çalışmada </a:t>
            </a:r>
            <a:r>
              <a:rPr lang="tr-TR" dirty="0" err="1" smtClean="0"/>
              <a:t>Lonigan</a:t>
            </a:r>
            <a:r>
              <a:rPr lang="tr-TR" dirty="0" smtClean="0"/>
              <a:t> ve </a:t>
            </a:r>
            <a:r>
              <a:rPr lang="tr-TR" dirty="0" err="1" smtClean="0"/>
              <a:t>Whitehurst</a:t>
            </a:r>
            <a:r>
              <a:rPr lang="tr-TR" dirty="0" smtClean="0"/>
              <a:t> (1998), daha önceki çalışmalarda elde edilen olumlu bulgulara en büyük katkının öğretmenlerden mi yoksa ailelerden mi kaynakladığını belirlemek için çalışma desenine bir müdahale koşulu daha ekleyerek (</a:t>
            </a:r>
            <a:r>
              <a:rPr lang="tr-TR" dirty="0" err="1" smtClean="0"/>
              <a:t>EKO’nun</a:t>
            </a:r>
            <a:r>
              <a:rPr lang="tr-TR" dirty="0" smtClean="0"/>
              <a:t> sadece ev ortamında uygulanması) çalışmayı daha ileri düzeyde sosyoekonomik yetersizlikler yaşayan bir grupla yinelemişlerdir. </a:t>
            </a:r>
          </a:p>
          <a:p>
            <a:pPr>
              <a:spcAft>
                <a:spcPts val="600"/>
              </a:spcAft>
            </a:pPr>
            <a:r>
              <a:rPr lang="tr-TR" dirty="0" smtClean="0"/>
              <a:t>Böylece </a:t>
            </a:r>
            <a:r>
              <a:rPr lang="tr-TR" dirty="0" err="1" smtClean="0"/>
              <a:t>EKO’nun</a:t>
            </a:r>
            <a:r>
              <a:rPr lang="tr-TR" dirty="0" smtClean="0"/>
              <a:t> etkiliğini 4 müdahale koşulu temelinde (sadece sınıf ortamında, sadece ev ortamında, hem sınıf hem ev ortamında ve kontrol) incelemişlerdir. </a:t>
            </a:r>
          </a:p>
          <a:p>
            <a:pPr>
              <a:spcAft>
                <a:spcPts val="600"/>
              </a:spcAft>
            </a:pPr>
            <a:r>
              <a:rPr lang="tr-TR" dirty="0" smtClean="0"/>
              <a:t>Aynı şekilde 6 hafta olarak uygulanan program sonucunda, çocukların sözel dil becerilerinde ve alıcı dildeki kelime bilgilerindeki en büyük kazanımların içinde ailelerin yer aldığı koşullarda (hem sınıf hem de ev ortamında </a:t>
            </a:r>
            <a:r>
              <a:rPr lang="tr-TR" dirty="0" err="1" smtClean="0"/>
              <a:t>EKO’nun</a:t>
            </a:r>
            <a:r>
              <a:rPr lang="tr-TR" dirty="0" smtClean="0"/>
              <a:t> uygulandığı koşul ve ardından sadece ev temelli EKO uygulamalarının yapıldığı koşul) gerçekleştiği bulunmuştur. </a:t>
            </a:r>
          </a:p>
          <a:p>
            <a:pPr>
              <a:spcAft>
                <a:spcPts val="600"/>
              </a:spcAft>
            </a:pPr>
            <a:r>
              <a:rPr lang="tr-TR" dirty="0" smtClean="0"/>
              <a:t>Araştırmacılar sonuçları yorumlarken, ev ortamında anne babalar tarafından yapılan uygulamalarda birebir etkileşimin daha çok olması ve hem sınıfta hem de ev ortamındaki uygulamalarda çocukların kitaplarla daha sık karşılaşmasının bu gruplarda elde edilen büyük kazanımların nedenleri olabileceğini belirtmişlerdir.</a:t>
            </a:r>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3987</TotalTime>
  <Words>2581</Words>
  <Application>Microsoft Office PowerPoint</Application>
  <PresentationFormat>Ekran Gösterisi (4:3)</PresentationFormat>
  <Paragraphs>188</Paragraphs>
  <Slides>42</Slides>
  <Notes>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42</vt:i4>
      </vt:variant>
    </vt:vector>
  </HeadingPairs>
  <TitlesOfParts>
    <vt:vector size="47" baseType="lpstr">
      <vt:lpstr>Arial</vt:lpstr>
      <vt:lpstr>Calibri</vt:lpstr>
      <vt:lpstr>Trebuchet MS</vt:lpstr>
      <vt:lpstr>Wingdings 3</vt:lpstr>
      <vt:lpstr>Yüzeyler</vt:lpstr>
      <vt:lpstr>ETKİLEŞİMLİ KİTAP OKUMA PROGRAMI  (EKOP)* </vt:lpstr>
      <vt:lpstr>Erken Okuryazarlık Becerilerinin Geliştirilmesine Yönelik Birlikte Kitap Okuma Etkinlikleri</vt:lpstr>
      <vt:lpstr>Erken Okuryazarlık Becerilerinin Geliştirilmesine Yönelik Birlikte Kitap Okuma Etkinlikleri</vt:lpstr>
      <vt:lpstr>Etkileşimli Kitap Okuma</vt:lpstr>
      <vt:lpstr>Etkileşimli Kitap Okuma</vt:lpstr>
      <vt:lpstr>PowerPoint Sunusu</vt:lpstr>
      <vt:lpstr>PowerPoint Sunusu</vt:lpstr>
      <vt:lpstr>Etkileşimli Kitap Okuma</vt:lpstr>
      <vt:lpstr>Etkileşimli Kitap Okuma</vt:lpstr>
      <vt:lpstr>Etkileşimli Kitap Okuma</vt:lpstr>
      <vt:lpstr>Etkileşimli Kitap Okuma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Okuma Sonrasında Yapılabilecek Etkinlikler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sema kaner</dc:creator>
  <cp:lastModifiedBy>BURCU</cp:lastModifiedBy>
  <cp:revision>348</cp:revision>
  <dcterms:created xsi:type="dcterms:W3CDTF">2010-10-20T09:36:36Z</dcterms:created>
  <dcterms:modified xsi:type="dcterms:W3CDTF">2018-09-26T11:50:14Z</dcterms:modified>
</cp:coreProperties>
</file>