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5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0ED07-FF64-4B0D-9C0A-7DE7647675B8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E19F2-CA37-489D-B91B-6F3E78212C6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Suggest a number of common aquatic ions and</a:t>
            </a:r>
          </a:p>
          <a:p>
            <a:pPr>
              <a:spcBef>
                <a:spcPct val="0"/>
              </a:spcBef>
            </a:pPr>
            <a:r>
              <a:rPr lang="en-US" smtClean="0"/>
              <a:t>ask the participants whether these would be major</a:t>
            </a:r>
          </a:p>
          <a:p>
            <a:pPr>
              <a:spcBef>
                <a:spcPct val="0"/>
              </a:spcBef>
            </a:pPr>
            <a:r>
              <a:rPr lang="en-US" smtClean="0"/>
              <a:t>or secondary constituents of groundwater</a:t>
            </a:r>
          </a:p>
          <a:p>
            <a:pPr>
              <a:spcBef>
                <a:spcPct val="0"/>
              </a:spcBef>
            </a:pPr>
            <a:r>
              <a:rPr lang="en-US" smtClean="0"/>
              <a:t>• Following discussion use overhead to confirm</a:t>
            </a:r>
            <a:endParaRPr lang="tr-TR" smtClean="0"/>
          </a:p>
        </p:txBody>
      </p:sp>
      <p:sp>
        <p:nvSpPr>
          <p:cNvPr id="245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0FF460-4A7A-4A52-A974-CC64B46B5E48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Discuss major cations and anions</a:t>
            </a:r>
          </a:p>
          <a:p>
            <a:pPr>
              <a:spcBef>
                <a:spcPct val="0"/>
              </a:spcBef>
            </a:pPr>
            <a:r>
              <a:rPr lang="en-US" smtClean="0"/>
              <a:t>• Talk about how ions become dissolved in water</a:t>
            </a:r>
          </a:p>
          <a:p>
            <a:pPr>
              <a:spcBef>
                <a:spcPct val="0"/>
              </a:spcBef>
            </a:pPr>
            <a:r>
              <a:rPr lang="en-US" smtClean="0"/>
              <a:t>• Discuss the sources of major ions</a:t>
            </a:r>
          </a:p>
          <a:p>
            <a:pPr>
              <a:spcBef>
                <a:spcPct val="0"/>
              </a:spcBef>
            </a:pPr>
            <a:r>
              <a:rPr lang="en-US" smtClean="0"/>
              <a:t>• Show how it is possible to characterise waters</a:t>
            </a:r>
          </a:p>
          <a:p>
            <a:pPr>
              <a:spcBef>
                <a:spcPct val="0"/>
              </a:spcBef>
            </a:pPr>
            <a:r>
              <a:rPr lang="en-US" smtClean="0"/>
              <a:t>graphically</a:t>
            </a:r>
            <a:endParaRPr lang="tr-TR" smtClean="0"/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723CCA-A41B-4CF8-BA9C-33CFC9F3F778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Ion Balancing</a:t>
            </a:r>
          </a:p>
          <a:p>
            <a:pPr>
              <a:spcBef>
                <a:spcPct val="0"/>
              </a:spcBef>
            </a:pPr>
            <a:r>
              <a:rPr lang="en-US" smtClean="0"/>
              <a:t>• Talk about the technique of ion balancing and why</a:t>
            </a:r>
          </a:p>
          <a:p>
            <a:pPr>
              <a:spcBef>
                <a:spcPct val="0"/>
              </a:spcBef>
            </a:pPr>
            <a:r>
              <a:rPr lang="en-US" smtClean="0"/>
              <a:t>it is so useful to the chemical analyst and water</a:t>
            </a:r>
          </a:p>
          <a:p>
            <a:pPr>
              <a:spcBef>
                <a:spcPct val="0"/>
              </a:spcBef>
            </a:pPr>
            <a:r>
              <a:rPr lang="en-US" smtClean="0"/>
              <a:t>quality expert</a:t>
            </a:r>
          </a:p>
          <a:p>
            <a:pPr>
              <a:spcBef>
                <a:spcPct val="0"/>
              </a:spcBef>
            </a:pPr>
            <a:r>
              <a:rPr lang="en-US" smtClean="0"/>
              <a:t>• Show how ion balancing can be done and discuss</a:t>
            </a:r>
          </a:p>
          <a:p>
            <a:pPr>
              <a:spcBef>
                <a:spcPct val="0"/>
              </a:spcBef>
            </a:pPr>
            <a:r>
              <a:rPr lang="en-US" smtClean="0"/>
              <a:t>the acceptability of errors</a:t>
            </a:r>
          </a:p>
        </p:txBody>
      </p:sp>
      <p:sp>
        <p:nvSpPr>
          <p:cNvPr id="266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D78547-F358-447D-9906-11B5B365DBBB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Discuss calcium and magnesium and what their</a:t>
            </a:r>
          </a:p>
          <a:p>
            <a:pPr>
              <a:spcBef>
                <a:spcPct val="0"/>
              </a:spcBef>
            </a:pPr>
            <a:r>
              <a:rPr lang="en-US" smtClean="0"/>
              <a:t>presence means in water</a:t>
            </a:r>
          </a:p>
          <a:p>
            <a:pPr>
              <a:spcBef>
                <a:spcPct val="0"/>
              </a:spcBef>
            </a:pPr>
            <a:r>
              <a:rPr lang="en-US" smtClean="0"/>
              <a:t>• Discuss the concept of hardness and what that</a:t>
            </a:r>
          </a:p>
          <a:p>
            <a:pPr>
              <a:spcBef>
                <a:spcPct val="0"/>
              </a:spcBef>
            </a:pPr>
            <a:r>
              <a:rPr lang="en-US" smtClean="0"/>
              <a:t>means in terms of water quality</a:t>
            </a:r>
          </a:p>
          <a:p>
            <a:pPr>
              <a:spcBef>
                <a:spcPct val="0"/>
              </a:spcBef>
            </a:pPr>
            <a:r>
              <a:rPr lang="en-US" smtClean="0"/>
              <a:t>• List other major ions and ask the participants what</a:t>
            </a:r>
          </a:p>
          <a:p>
            <a:pPr>
              <a:spcBef>
                <a:spcPct val="0"/>
              </a:spcBef>
            </a:pPr>
            <a:r>
              <a:rPr lang="en-US" smtClean="0"/>
              <a:t>their presence in water indicates</a:t>
            </a:r>
          </a:p>
          <a:p>
            <a:pPr>
              <a:spcBef>
                <a:spcPct val="0"/>
              </a:spcBef>
            </a:pPr>
            <a:r>
              <a:rPr lang="en-US" smtClean="0"/>
              <a:t>• Follow up by showing overhead of various major</a:t>
            </a:r>
          </a:p>
          <a:p>
            <a:pPr>
              <a:spcBef>
                <a:spcPct val="0"/>
              </a:spcBef>
            </a:pPr>
            <a:r>
              <a:rPr lang="en-US" smtClean="0"/>
              <a:t>ions</a:t>
            </a:r>
          </a:p>
          <a:p>
            <a:pPr>
              <a:spcBef>
                <a:spcPct val="0"/>
              </a:spcBef>
            </a:pPr>
            <a:r>
              <a:rPr lang="en-US" smtClean="0"/>
              <a:t>• Discuss sar, %Na, RSC and how it is used to</a:t>
            </a:r>
          </a:p>
          <a:p>
            <a:pPr>
              <a:spcBef>
                <a:spcPct val="0"/>
              </a:spcBef>
            </a:pPr>
            <a:r>
              <a:rPr lang="en-US" smtClean="0"/>
              <a:t>assess potential irrigation waters. Talk about the</a:t>
            </a:r>
          </a:p>
          <a:p>
            <a:pPr>
              <a:spcBef>
                <a:spcPct val="0"/>
              </a:spcBef>
            </a:pPr>
            <a:r>
              <a:rPr lang="en-US" smtClean="0"/>
              <a:t>difference between Indian and International SAR</a:t>
            </a:r>
          </a:p>
          <a:p>
            <a:pPr>
              <a:spcBef>
                <a:spcPct val="0"/>
              </a:spcBef>
            </a:pPr>
            <a:r>
              <a:rPr lang="en-US" smtClean="0"/>
              <a:t>standards. Show USDA classification</a:t>
            </a:r>
            <a:endParaRPr lang="tr-TR" smtClean="0"/>
          </a:p>
        </p:txBody>
      </p:sp>
      <p:sp>
        <p:nvSpPr>
          <p:cNvPr id="2765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A116AA-7BE4-487C-A4CA-B5457E850CDD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C759-6114-4774-BF0E-4553A6C26C7F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E5344-2243-4B58-9FE1-A58345DB70E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Sudaki İyonlar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giriş</a:t>
            </a:r>
          </a:p>
        </p:txBody>
      </p:sp>
      <p:sp>
        <p:nvSpPr>
          <p:cNvPr id="20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Sudaki başlıca iyonlar ve kaynakları</a:t>
            </a:r>
            <a:endParaRPr lang="en-US" smtClean="0"/>
          </a:p>
          <a:p>
            <a:r>
              <a:rPr lang="tr-TR" smtClean="0"/>
              <a:t>Sudaki başlıca iyonların konsantrasyonlarının önemini kavrama</a:t>
            </a:r>
          </a:p>
          <a:p>
            <a:pPr lvl="1"/>
            <a:r>
              <a:rPr lang="tr-TR" smtClean="0"/>
              <a:t>İyon dengesi</a:t>
            </a:r>
          </a:p>
          <a:p>
            <a:pPr lvl="1"/>
            <a:r>
              <a:rPr lang="tr-TR" smtClean="0"/>
              <a:t>Sertlik</a:t>
            </a:r>
          </a:p>
          <a:p>
            <a:pPr lvl="1"/>
            <a:r>
              <a:rPr lang="tr-TR" smtClean="0"/>
              <a:t>SARr</a:t>
            </a:r>
          </a:p>
          <a:p>
            <a:pPr lvl="1"/>
            <a:r>
              <a:rPr lang="tr-TR" smtClean="0"/>
              <a:t>Sağlığa etki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>
          <a:xfrm>
            <a:off x="611188" y="1412875"/>
            <a:ext cx="8220075" cy="796925"/>
          </a:xfrm>
        </p:spPr>
        <p:txBody>
          <a:bodyPr>
            <a:normAutofit fontScale="90000"/>
          </a:bodyPr>
          <a:lstStyle/>
          <a:p>
            <a:r>
              <a:rPr lang="tr-TR" sz="3600" smtClean="0"/>
              <a:t>Suda bulunan başlıca iyonlar</a:t>
            </a:r>
            <a:r>
              <a:rPr lang="tr-TR" sz="2400" smtClean="0"/>
              <a:t/>
            </a:r>
            <a:br>
              <a:rPr lang="tr-TR" sz="2400" smtClean="0"/>
            </a:br>
            <a:r>
              <a:rPr lang="tr-TR" sz="2400" smtClean="0"/>
              <a:t>Doğadaki bütün sular az ya da çok çözünmüş tuzlar içerir. Bazı türlere diğerlerinden daha sık ve daha fazla konsantrasyonda rastlanabilir</a:t>
            </a: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827088" y="2636838"/>
          <a:ext cx="6669226" cy="3096342"/>
        </p:xfrm>
        <a:graphic>
          <a:graphicData uri="http://schemas.openxmlformats.org/drawingml/2006/table">
            <a:tbl>
              <a:tblPr/>
              <a:tblGrid>
                <a:gridCol w="3334613"/>
                <a:gridCol w="3334613"/>
              </a:tblGrid>
              <a:tr h="688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Başlıca iyonlar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 (1.0 </a:t>
                      </a:r>
                      <a:r>
                        <a:rPr lang="tr-TR" sz="1100" dirty="0" err="1">
                          <a:latin typeface="Calibri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 1000 mg/L)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ikincil</a:t>
                      </a:r>
                      <a:r>
                        <a:rPr lang="tr-TR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iyonlar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(0.01 </a:t>
                      </a:r>
                      <a:r>
                        <a:rPr lang="tr-TR" sz="1100" dirty="0" err="1">
                          <a:latin typeface="Calibri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 10.0 mg/L)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Sodyum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Demir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Magnezyum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Potasyum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Kalsiyum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Stronsiyum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Bikarbonat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Karbonat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 smtClean="0">
                          <a:latin typeface="Calibri"/>
                          <a:ea typeface="Calibri"/>
                          <a:cs typeface="Times New Roman"/>
                        </a:rPr>
                        <a:t>Sulfat</a:t>
                      </a: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Nitrat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Klor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Flor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Silisyum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Bor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03350" y="2924175"/>
          <a:ext cx="5407997" cy="2678828"/>
        </p:xfrm>
        <a:graphic>
          <a:graphicData uri="http://schemas.openxmlformats.org/drawingml/2006/table">
            <a:tbl>
              <a:tblPr/>
              <a:tblGrid>
                <a:gridCol w="2582867"/>
                <a:gridCol w="2825130"/>
              </a:tblGrid>
              <a:tr h="459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Katyonlar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latin typeface="Calibri"/>
                          <a:ea typeface="Calibri"/>
                          <a:cs typeface="Times New Roman"/>
                        </a:rPr>
                        <a:t>Anyonlar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Kalsiyum (</a:t>
                      </a:r>
                      <a:r>
                        <a:rPr lang="tr-TR" sz="2400" dirty="0" err="1">
                          <a:latin typeface="Calibri"/>
                          <a:ea typeface="Calibri"/>
                          <a:cs typeface="Times New Roman"/>
                        </a:rPr>
                        <a:t>Ca</a:t>
                      </a:r>
                      <a:r>
                        <a:rPr lang="tr-TR" sz="2400" baseline="30000" dirty="0">
                          <a:latin typeface="Calibri"/>
                          <a:ea typeface="Calibri"/>
                          <a:cs typeface="Times New Roman"/>
                        </a:rPr>
                        <a:t>+2</a:t>
                      </a: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Bikarbonat (HCO</a:t>
                      </a:r>
                      <a:r>
                        <a:rPr lang="tr-TR" sz="2400" baseline="300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tr-TR" sz="2400" baseline="-25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) / Karbonat (CO</a:t>
                      </a:r>
                      <a:r>
                        <a:rPr lang="tr-TR" sz="2400" baseline="-25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tr-TR" sz="2400" baseline="30000" dirty="0">
                          <a:latin typeface="Calibri"/>
                          <a:ea typeface="Calibri"/>
                          <a:cs typeface="Times New Roman"/>
                        </a:rPr>
                        <a:t>-2</a:t>
                      </a: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latin typeface="Calibri"/>
                          <a:ea typeface="Calibri"/>
                          <a:cs typeface="Times New Roman"/>
                        </a:rPr>
                        <a:t>Magnezyum (Mg</a:t>
                      </a:r>
                      <a:r>
                        <a:rPr lang="tr-TR" sz="2400" baseline="30000">
                          <a:latin typeface="Calibri"/>
                          <a:ea typeface="Calibri"/>
                          <a:cs typeface="Times New Roman"/>
                        </a:rPr>
                        <a:t>+2</a:t>
                      </a:r>
                      <a:r>
                        <a:rPr lang="tr-TR" sz="240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Sülfat (SO</a:t>
                      </a:r>
                      <a:r>
                        <a:rPr lang="tr-TR" sz="2400" baseline="-250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tr-TR" sz="2400" baseline="30000" dirty="0">
                          <a:latin typeface="Calibri"/>
                          <a:ea typeface="Calibri"/>
                          <a:cs typeface="Times New Roman"/>
                        </a:rPr>
                        <a:t>-2</a:t>
                      </a: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latin typeface="Calibri"/>
                          <a:ea typeface="Calibri"/>
                          <a:cs typeface="Times New Roman"/>
                        </a:rPr>
                        <a:t>Sodyum (Na</a:t>
                      </a:r>
                      <a:r>
                        <a:rPr lang="tr-TR" sz="2400" baseline="300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tr-TR" sz="240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Klorür (</a:t>
                      </a:r>
                      <a:r>
                        <a:rPr lang="tr-TR" sz="2400" dirty="0" err="1">
                          <a:latin typeface="Calibri"/>
                          <a:ea typeface="Calibri"/>
                          <a:cs typeface="Times New Roman"/>
                        </a:rPr>
                        <a:t>Cl</a:t>
                      </a:r>
                      <a:r>
                        <a:rPr lang="tr-TR" sz="2400" baseline="300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tr-TR" sz="2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latin typeface="Calibri"/>
                          <a:ea typeface="Calibri"/>
                          <a:cs typeface="Times New Roman"/>
                        </a:rPr>
                        <a:t>Potasyum (K</a:t>
                      </a:r>
                      <a:r>
                        <a:rPr lang="tr-TR" sz="2400" baseline="300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tr-TR" sz="240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19" name="4 Dikdörtgen"/>
          <p:cNvSpPr>
            <a:spLocks noChangeArrowheads="1"/>
          </p:cNvSpPr>
          <p:nvPr/>
        </p:nvSpPr>
        <p:spPr bwMode="auto">
          <a:xfrm>
            <a:off x="2195513" y="1484313"/>
            <a:ext cx="38433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Sudaki temel katyon ve anyonlar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Sudaki İyonların kaynakları(1)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187450" y="1700213"/>
          <a:ext cx="6192688" cy="3240361"/>
        </p:xfrm>
        <a:graphic>
          <a:graphicData uri="http://schemas.openxmlformats.org/drawingml/2006/table">
            <a:tbl>
              <a:tblPr/>
              <a:tblGrid>
                <a:gridCol w="6192688"/>
              </a:tblGrid>
              <a:tr h="925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Yağmurla çözünen atmosferik gazlar ve reaksiyonları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Oksijen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Azot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Karbondioksit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Azot oksitler (</a:t>
                      </a: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NOx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Sülfür oksitler (</a:t>
                      </a: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SOx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Sudaki İyonların kaynakları (2)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187450" y="1484313"/>
          <a:ext cx="7128792" cy="4732020"/>
        </p:xfrm>
        <a:graphic>
          <a:graphicData uri="http://schemas.openxmlformats.org/drawingml/2006/table">
            <a:tbl>
              <a:tblPr/>
              <a:tblGrid>
                <a:gridCol w="3564396"/>
                <a:gridCol w="3564396"/>
              </a:tblGrid>
              <a:tr h="294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Temel iyonlar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Bazı primer kaynaklar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Kalsiyum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Amfibol, feldspat, jips, piroksen, aragonit, kalsit, dolomit,kil mineralleri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Magnezyum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Amfibol, olivin, piroksen,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dolomit, </a:t>
                      </a: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magnezit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, kil mineralleri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Sodyum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Feldispat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, kil mineralleri, </a:t>
                      </a: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halit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mirabilit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, endüstriyel atıklar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Potasyum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Feldispat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feldspatoids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, bazı mikalar, kil mineralleri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Bikarbonat/Karbonat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Kireçtaşı, dolomit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Sülfat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Sülfit kaynaklarının </a:t>
                      </a: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oksidayonu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, jips, anhidrit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Klorür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Sedimenter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 kayalar, magmatik kayalar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İyonların su kalitesi üzerine etkileri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• </a:t>
            </a:r>
            <a:r>
              <a:rPr lang="tr-TR" sz="4000" dirty="0" smtClean="0"/>
              <a:t>Kalsiyum ve magnezyum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	</a:t>
            </a:r>
            <a:r>
              <a:rPr lang="tr-TR" sz="2800" dirty="0" smtClean="0">
                <a:latin typeface="+mj-lt"/>
              </a:rPr>
              <a:t>- HCO</a:t>
            </a:r>
            <a:r>
              <a:rPr lang="tr-TR" sz="2800" baseline="30000" dirty="0" smtClean="0">
                <a:latin typeface="+mj-lt"/>
              </a:rPr>
              <a:t>-</a:t>
            </a:r>
            <a:r>
              <a:rPr lang="tr-TR" sz="2800" baseline="-25000" dirty="0" smtClean="0">
                <a:latin typeface="+mj-lt"/>
              </a:rPr>
              <a:t>3</a:t>
            </a:r>
            <a:r>
              <a:rPr lang="tr-TR" sz="2800" dirty="0" smtClean="0">
                <a:latin typeface="+mj-lt"/>
              </a:rPr>
              <a:t>, CO</a:t>
            </a:r>
            <a:r>
              <a:rPr lang="tr-TR" sz="2800" baseline="30000" dirty="0" smtClean="0">
                <a:latin typeface="+mj-lt"/>
              </a:rPr>
              <a:t>-2</a:t>
            </a:r>
            <a:r>
              <a:rPr lang="tr-TR" sz="2800" baseline="-25000" dirty="0" smtClean="0">
                <a:latin typeface="+mj-lt"/>
              </a:rPr>
              <a:t>3</a:t>
            </a:r>
            <a:r>
              <a:rPr lang="tr-TR" sz="2800" dirty="0" smtClean="0">
                <a:latin typeface="+mj-lt"/>
              </a:rPr>
              <a:t>, SO</a:t>
            </a:r>
            <a:r>
              <a:rPr lang="tr-TR" sz="2800" baseline="30000" dirty="0" smtClean="0">
                <a:latin typeface="+mj-lt"/>
              </a:rPr>
              <a:t>-2</a:t>
            </a:r>
            <a:r>
              <a:rPr lang="tr-TR" sz="2800" baseline="-25000" dirty="0" smtClean="0">
                <a:latin typeface="+mj-lt"/>
              </a:rPr>
              <a:t>4</a:t>
            </a:r>
            <a:r>
              <a:rPr lang="tr-TR" sz="2800" dirty="0" smtClean="0">
                <a:latin typeface="+mj-lt"/>
              </a:rPr>
              <a:t> gibi anyonlarla birleştiğinde sertliğe neden olur.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dirty="0" smtClean="0">
                <a:latin typeface="+mj-lt"/>
              </a:rPr>
              <a:t>	- </a:t>
            </a:r>
            <a:r>
              <a:rPr lang="tr-TR" sz="2800" dirty="0" err="1" smtClean="0">
                <a:latin typeface="+mj-lt"/>
              </a:rPr>
              <a:t>Ca</a:t>
            </a:r>
            <a:r>
              <a:rPr lang="tr-TR" sz="2800" baseline="30000" dirty="0" smtClean="0">
                <a:latin typeface="+mj-lt"/>
              </a:rPr>
              <a:t>+2</a:t>
            </a:r>
            <a:r>
              <a:rPr lang="tr-TR" sz="2800" dirty="0" smtClean="0">
                <a:latin typeface="+mj-lt"/>
              </a:rPr>
              <a:t> genellikle 15 mg/</a:t>
            </a:r>
            <a:r>
              <a:rPr lang="tr-TR" sz="2800" dirty="0" err="1" smtClean="0">
                <a:latin typeface="+mj-lt"/>
              </a:rPr>
              <a:t>l’nin</a:t>
            </a:r>
            <a:r>
              <a:rPr lang="tr-TR" sz="2800" dirty="0" smtClean="0">
                <a:latin typeface="+mj-lt"/>
              </a:rPr>
              <a:t> altındadır.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dirty="0" smtClean="0">
                <a:latin typeface="+mj-lt"/>
              </a:rPr>
              <a:t>	- </a:t>
            </a:r>
            <a:r>
              <a:rPr lang="tr-TR" sz="2800" dirty="0" err="1" smtClean="0">
                <a:latin typeface="+mj-lt"/>
              </a:rPr>
              <a:t>Ca</a:t>
            </a:r>
            <a:r>
              <a:rPr lang="tr-TR" sz="2800" baseline="30000" dirty="0" smtClean="0">
                <a:latin typeface="+mj-lt"/>
              </a:rPr>
              <a:t>+2</a:t>
            </a:r>
            <a:r>
              <a:rPr lang="tr-TR" sz="2800" dirty="0" smtClean="0">
                <a:latin typeface="+mj-lt"/>
              </a:rPr>
              <a:t> karbonatça zengin kayaçlar varsa o zaman 100 mg/</a:t>
            </a:r>
            <a:r>
              <a:rPr lang="tr-TR" sz="2800" dirty="0" err="1" smtClean="0">
                <a:latin typeface="+mj-lt"/>
              </a:rPr>
              <a:t>l’nin</a:t>
            </a:r>
            <a:r>
              <a:rPr lang="tr-TR" sz="2800" dirty="0" smtClean="0">
                <a:latin typeface="+mj-lt"/>
              </a:rPr>
              <a:t> üstünde olabilir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dirty="0" smtClean="0">
                <a:latin typeface="+mj-lt"/>
              </a:rPr>
              <a:t>	- Mg</a:t>
            </a:r>
            <a:r>
              <a:rPr lang="tr-TR" sz="2800" baseline="30000" dirty="0" smtClean="0">
                <a:latin typeface="+mj-lt"/>
              </a:rPr>
              <a:t>+2</a:t>
            </a:r>
            <a:r>
              <a:rPr lang="tr-TR" sz="2800" dirty="0" smtClean="0">
                <a:latin typeface="+mj-lt"/>
              </a:rPr>
              <a:t>  kayaç tipine bağlı olarak 1 </a:t>
            </a:r>
            <a:r>
              <a:rPr lang="tr-TR" sz="2800" dirty="0" err="1" smtClean="0">
                <a:latin typeface="+mj-lt"/>
              </a:rPr>
              <a:t>and</a:t>
            </a:r>
            <a:r>
              <a:rPr lang="tr-TR" sz="2800" dirty="0" smtClean="0">
                <a:latin typeface="+mj-lt"/>
              </a:rPr>
              <a:t> 50 mg/l arasında değişebilir</a:t>
            </a:r>
            <a:endParaRPr lang="tr-TR" sz="28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6000" dirty="0" smtClean="0"/>
              <a:t> Sodyum (</a:t>
            </a:r>
            <a:r>
              <a:rPr lang="tr-TR" sz="6000" dirty="0" err="1" smtClean="0"/>
              <a:t>Na</a:t>
            </a:r>
            <a:r>
              <a:rPr lang="tr-TR" sz="6000" dirty="0" smtClean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6000" dirty="0" smtClean="0"/>
              <a:t>	-yüksek düzeyler genellikle kirlilikle ilişkilidir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6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6000" dirty="0" smtClean="0"/>
              <a:t>Potasyum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6000" dirty="0" smtClean="0"/>
              <a:t>	– genellikle doğal tatlı sularda düşüktür(&lt;10)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6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b="1" dirty="0" smtClean="0"/>
              <a:t>Bikarbonat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200" b="1" dirty="0" smtClean="0"/>
              <a:t>	-genellikle 25 - 400 mg/l arasındadır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b="1" dirty="0" smtClean="0"/>
              <a:t>Karbonat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b="1" dirty="0" smtClean="0"/>
              <a:t>- doğal tatlı sularda genellikle seyreltiktir (&lt;10 mg/l)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42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200" b="1" dirty="0" smtClean="0"/>
              <a:t>	- Sülfat genellikle 2 ile 80 mg/l arasındadır.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42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b="1" dirty="0" smtClean="0"/>
              <a:t>Klorür- normalde 40 mg/</a:t>
            </a:r>
            <a:r>
              <a:rPr lang="tr-TR" sz="4200" b="1" dirty="0" err="1" smtClean="0"/>
              <a:t>l’den</a:t>
            </a:r>
            <a:r>
              <a:rPr lang="tr-TR" sz="4200" b="1" dirty="0" smtClean="0"/>
              <a:t> daha azdır (kirli olmayan sularda)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b="1" dirty="0" smtClean="0"/>
              <a:t>- Nitrat bazı alanlarda önem taşır.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Ekran Gösterisi (4:3)</PresentationFormat>
  <Paragraphs>118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Sudaki İyonlar</vt:lpstr>
      <vt:lpstr>giriş</vt:lpstr>
      <vt:lpstr>Suda bulunan başlıca iyonlar Doğadaki bütün sular az ya da çok çözünmüş tuzlar içerir. Bazı türlere diğerlerinden daha sık ve daha fazla konsantrasyonda rastlanabilir</vt:lpstr>
      <vt:lpstr>Slayt 4</vt:lpstr>
      <vt:lpstr>Sudaki İyonların kaynakları(1)</vt:lpstr>
      <vt:lpstr>Sudaki İyonların kaynakları (2)</vt:lpstr>
      <vt:lpstr>İyonların su kalitesi üzerine etkileri 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Sudaki İyonlar</dc:title>
  <dc:creator>sonay</dc:creator>
  <cp:lastModifiedBy>sonay</cp:lastModifiedBy>
  <cp:revision>1</cp:revision>
  <dcterms:created xsi:type="dcterms:W3CDTF">2018-10-10T07:19:03Z</dcterms:created>
  <dcterms:modified xsi:type="dcterms:W3CDTF">2018-10-10T07:19:14Z</dcterms:modified>
</cp:coreProperties>
</file>