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5" r:id="rId4"/>
    <p:sldId id="266" r:id="rId5"/>
    <p:sldId id="267" r:id="rId6"/>
    <p:sldId id="268" r:id="rId7"/>
    <p:sldId id="269" r:id="rId8"/>
    <p:sldId id="271" r:id="rId9"/>
    <p:sldId id="272" r:id="rId10"/>
    <p:sldId id="27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56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36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57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60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47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66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47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08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27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36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58C6-0285-4B4D-9342-CE5ABB154E3E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37D97-EA18-419F-A993-D2D8D37899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78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kumimoji="0" lang="tr-TR" altLang="tr-T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ESNEKLİK: 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Bir malın talebinin başka bir değişkendeki değişime duyarlılığıdır.</a:t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tr-TR" altLang="tr-TR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lang="tr-TR" altLang="tr-TR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Tablo 1.  Esneklik değerleri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399872"/>
              </p:ext>
            </p:extLst>
          </p:nvPr>
        </p:nvGraphicFramePr>
        <p:xfrm>
          <a:off x="860549" y="2564906"/>
          <a:ext cx="7206984" cy="1925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3678592"/>
              </a:tblGrid>
              <a:tr h="641869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Esneklik değeri &lt; 1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Gayri esnek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869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Esneklik değeri &gt; 1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Esnek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869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Esneklik değeri = 1</a:t>
                      </a:r>
                      <a:endParaRPr lang="tr-T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 esnek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29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Gini</a:t>
            </a:r>
            <a:r>
              <a:rPr lang="tr-TR" dirty="0" smtClean="0"/>
              <a:t> katsayısı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800" dirty="0" err="1" smtClean="0"/>
              <a:t>Lorenz</a:t>
            </a:r>
            <a:r>
              <a:rPr lang="tr-TR" sz="2800" dirty="0" smtClean="0"/>
              <a:t> eğrisine bağlı ve eğri ile köşegen arasında kalan alanın, köşegenin altında kalan toplam alan oranına eşittir. Bu oran büyüdükçe, dağılımdaki eşitsizlik artıyor demektir. </a:t>
            </a:r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r>
              <a:rPr lang="tr-TR" sz="2800" dirty="0" err="1" smtClean="0"/>
              <a:t>Gini</a:t>
            </a:r>
            <a:r>
              <a:rPr lang="tr-TR" sz="2800" dirty="0" smtClean="0"/>
              <a:t> ölçüsü "0 ile 1" arasında değişir. Bir toplumda, gelir adaletli olarak paylaşılmışsa, </a:t>
            </a:r>
            <a:r>
              <a:rPr lang="tr-TR" sz="2800" dirty="0" err="1" smtClean="0"/>
              <a:t>Gini</a:t>
            </a:r>
            <a:r>
              <a:rPr lang="tr-TR" sz="2800" dirty="0" smtClean="0"/>
              <a:t> katsayısı "0"a eşit, toplumdaki gelirleri yalnız bir kişi almışsa, </a:t>
            </a:r>
            <a:r>
              <a:rPr lang="tr-TR" sz="2800" dirty="0" err="1" smtClean="0"/>
              <a:t>Gini</a:t>
            </a:r>
            <a:r>
              <a:rPr lang="tr-TR" sz="2800" dirty="0" smtClean="0"/>
              <a:t> katsayısı "1" e eşit olmaktadır.</a:t>
            </a:r>
          </a:p>
          <a:p>
            <a:pPr marL="0" indent="0" algn="just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Gelir dağılımı eşitsizlik ölçütlerinden </a:t>
            </a:r>
            <a:r>
              <a:rPr lang="tr-TR" sz="2800" dirty="0" err="1" smtClean="0"/>
              <a:t>gini</a:t>
            </a:r>
            <a:r>
              <a:rPr lang="tr-TR" sz="2800" dirty="0" smtClean="0"/>
              <a:t> katsayısı bir önceki yıla göre 0,002 puan düşüş ile 0,400 olarak tahmin edildi. Katsayı, kentsel yerleşim yerleri için 0,392, kırsal yerleşim yerleri için ise 0,365 olarak hesaplandı.</a:t>
            </a:r>
          </a:p>
          <a:p>
            <a:endParaRPr lang="tr-TR" sz="2800" smtClean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1500" dirty="0" smtClean="0"/>
              <a:t>Kaynak: http://www.tuik.gov.tr/PreHaberBultenleri.do?id=16083</a:t>
            </a:r>
          </a:p>
          <a:p>
            <a:pPr marL="0" indent="0" algn="just">
              <a:buNone/>
            </a:pP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998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lvl="0" indent="449263" algn="l" fontAlgn="base">
              <a:spcAft>
                <a:spcPct val="0"/>
              </a:spcAft>
            </a:pPr>
            <a:r>
              <a:rPr kumimoji="0" lang="tr-TR" altLang="tr-T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Esneklik çeşitleri şöyledir: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Talebin fiyat esnekliği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Gelir esnekliği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Çapraz esneklik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kumimoji="0" lang="tr-TR" altLang="tr-TR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Tablo 2. Esneklik tanımı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tr-TR" altLang="tr-T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tr-TR" altLang="tr-T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812904"/>
              </p:ext>
            </p:extLst>
          </p:nvPr>
        </p:nvGraphicFramePr>
        <p:xfrm>
          <a:off x="611560" y="2636912"/>
          <a:ext cx="8424936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6696744"/>
              </a:tblGrid>
              <a:tr h="463133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Talebin </a:t>
                      </a:r>
                      <a:r>
                        <a:rPr lang="tr-TR" sz="2000" dirty="0" smtClean="0">
                          <a:effectLst/>
                        </a:rPr>
                        <a:t>        fiyat </a:t>
                      </a:r>
                      <a:r>
                        <a:rPr lang="tr-TR" sz="2000" dirty="0">
                          <a:effectLst/>
                        </a:rPr>
                        <a:t>esnekliği</a:t>
                      </a: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l">
                        <a:spcAft>
                          <a:spcPts val="0"/>
                        </a:spcAft>
                      </a:pPr>
                      <a:r>
                        <a:rPr lang="tr-TR" sz="2000" u="sng" dirty="0">
                          <a:effectLst/>
                        </a:rPr>
                        <a:t>a malının talep edilen miktarındaki % </a:t>
                      </a:r>
                      <a:r>
                        <a:rPr lang="tr-TR" sz="2000" u="sng" dirty="0" smtClean="0">
                          <a:effectLst/>
                        </a:rPr>
                        <a:t>değişim</a:t>
                      </a:r>
                      <a:endParaRPr lang="tr-TR" sz="2000" dirty="0">
                        <a:effectLst/>
                      </a:endParaRPr>
                    </a:p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a malının fiyatındaki % değişim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Gelir esnekliği</a:t>
                      </a:r>
                      <a:endParaRPr lang="tr-TR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u="sng" dirty="0">
                          <a:effectLst/>
                        </a:rPr>
                        <a:t>a malının talep edilen miktarındaki % değişim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</a:p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gelirdeki % değişim</a:t>
                      </a:r>
                    </a:p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Çapraz esneklik</a:t>
                      </a:r>
                      <a:endParaRPr lang="tr-TR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u="sng" dirty="0">
                          <a:effectLst/>
                        </a:rPr>
                        <a:t>a malının talep edilen miktarındaki % </a:t>
                      </a:r>
                      <a:r>
                        <a:rPr lang="tr-TR" sz="2000" u="sng">
                          <a:effectLst/>
                        </a:rPr>
                        <a:t>değişim</a:t>
                      </a:r>
                      <a:r>
                        <a:rPr lang="tr-TR" sz="2000">
                          <a:effectLst/>
                        </a:rPr>
                        <a:t> </a:t>
                      </a:r>
                      <a:endParaRPr lang="tr-TR" sz="2000" dirty="0">
                        <a:effectLst/>
                      </a:endParaRPr>
                    </a:p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 malının fiyatındaki % değişim</a:t>
                      </a:r>
                    </a:p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93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Esneklik hesabı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b="1" dirty="0"/>
              <a:t>1. Nokta  elastikiyeti  (Eğri üzerinde bir noktanın elastikiyeti)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           </a:t>
            </a:r>
            <a:r>
              <a:rPr lang="tr-TR" dirty="0">
                <a:sym typeface="Symbol"/>
              </a:rPr>
              <a:t></a:t>
            </a:r>
            <a:r>
              <a:rPr lang="tr-TR" dirty="0"/>
              <a:t>M</a:t>
            </a:r>
            <a:r>
              <a:rPr lang="tr-TR" baseline="-25000" dirty="0"/>
              <a:t>i </a:t>
            </a:r>
            <a:r>
              <a:rPr lang="tr-TR" dirty="0"/>
              <a:t>/M</a:t>
            </a:r>
            <a:r>
              <a:rPr lang="tr-TR" baseline="-25000" dirty="0"/>
              <a:t>i</a:t>
            </a:r>
            <a:endParaRPr lang="tr-TR" dirty="0"/>
          </a:p>
          <a:p>
            <a:pPr marL="0" indent="0">
              <a:buNone/>
            </a:pPr>
            <a:r>
              <a:rPr lang="tr-TR" baseline="-25000" dirty="0"/>
              <a:t>	</a:t>
            </a:r>
            <a:r>
              <a:rPr lang="tr-TR" dirty="0">
                <a:sym typeface="Symbol"/>
              </a:rPr>
              <a:t></a:t>
            </a:r>
            <a:r>
              <a:rPr lang="tr-TR" baseline="-25000" dirty="0"/>
              <a:t>ii  </a:t>
            </a:r>
            <a:r>
              <a:rPr lang="tr-TR" dirty="0"/>
              <a:t>= </a:t>
            </a:r>
            <a:r>
              <a:rPr lang="tr-TR" dirty="0" smtClean="0"/>
              <a:t>                                                      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</a:t>
            </a:r>
            <a:r>
              <a:rPr lang="tr-TR" dirty="0" smtClean="0"/>
              <a:t>            </a:t>
            </a:r>
            <a:r>
              <a:rPr lang="tr-TR" dirty="0">
                <a:sym typeface="Symbol"/>
              </a:rPr>
              <a:t></a:t>
            </a:r>
            <a:r>
              <a:rPr lang="tr-TR" dirty="0"/>
              <a:t>F</a:t>
            </a:r>
            <a:r>
              <a:rPr lang="tr-TR" baseline="-25000" dirty="0"/>
              <a:t>i </a:t>
            </a:r>
            <a:r>
              <a:rPr lang="tr-TR" dirty="0"/>
              <a:t>/F</a:t>
            </a:r>
            <a:r>
              <a:rPr lang="tr-TR" baseline="-25000" dirty="0"/>
              <a:t>i </a:t>
            </a:r>
            <a:r>
              <a:rPr lang="tr-TR" dirty="0"/>
              <a:t>                 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>
                <a:sym typeface="Symbol"/>
              </a:rPr>
              <a:t>          </a:t>
            </a:r>
            <a:r>
              <a:rPr lang="tr-TR" baseline="-25000" dirty="0"/>
              <a:t>ii</a:t>
            </a:r>
            <a:r>
              <a:rPr lang="tr-TR" dirty="0"/>
              <a:t>= Talep elastikiyeti  </a:t>
            </a:r>
            <a:r>
              <a:rPr lang="tr-TR" dirty="0">
                <a:sym typeface="Symbol"/>
              </a:rPr>
              <a:t></a:t>
            </a:r>
            <a:r>
              <a:rPr lang="tr-TR" dirty="0"/>
              <a:t>= Değişiklik  F</a:t>
            </a:r>
            <a:r>
              <a:rPr lang="tr-TR" baseline="-25000" dirty="0"/>
              <a:t>i </a:t>
            </a:r>
            <a:r>
              <a:rPr lang="tr-TR" dirty="0"/>
              <a:t>= Fiyat 	M</a:t>
            </a:r>
            <a:r>
              <a:rPr lang="tr-TR" baseline="-25000" dirty="0"/>
              <a:t>i</a:t>
            </a:r>
            <a:r>
              <a:rPr lang="tr-TR" dirty="0"/>
              <a:t>= Miktar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b="1" dirty="0"/>
              <a:t>2. Yay elastikiyeti  (İki noktadan geçen doğrunun orta noktasının elastikiyeti)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                  M</a:t>
            </a:r>
            <a:r>
              <a:rPr lang="tr-TR" baseline="-25000" dirty="0"/>
              <a:t>2  </a:t>
            </a:r>
            <a:r>
              <a:rPr lang="tr-TR" dirty="0"/>
              <a:t>- M</a:t>
            </a:r>
            <a:r>
              <a:rPr lang="tr-TR" baseline="-25000" dirty="0"/>
              <a:t>1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                   </a:t>
            </a:r>
          </a:p>
          <a:p>
            <a:pPr marL="0" indent="0">
              <a:buNone/>
            </a:pPr>
            <a:r>
              <a:rPr lang="tr-TR" dirty="0"/>
              <a:t>                 M</a:t>
            </a:r>
            <a:r>
              <a:rPr lang="tr-TR" baseline="-25000" dirty="0"/>
              <a:t>2  </a:t>
            </a:r>
            <a:r>
              <a:rPr lang="tr-TR" dirty="0"/>
              <a:t>+ M</a:t>
            </a:r>
            <a:r>
              <a:rPr lang="tr-TR" baseline="-25000" dirty="0"/>
              <a:t>1                              </a:t>
            </a:r>
            <a:endParaRPr lang="tr-TR" dirty="0"/>
          </a:p>
          <a:p>
            <a:pPr marL="0" indent="0">
              <a:buNone/>
            </a:pPr>
            <a:r>
              <a:rPr lang="en-US" baseline="-25000" dirty="0"/>
              <a:t> </a:t>
            </a:r>
            <a:r>
              <a:rPr lang="tr-TR" dirty="0">
                <a:sym typeface="Symbol"/>
              </a:rPr>
              <a:t></a:t>
            </a:r>
            <a:r>
              <a:rPr lang="tr-TR" baseline="-25000" dirty="0"/>
              <a:t>ii     =  </a:t>
            </a:r>
            <a:r>
              <a:rPr lang="tr-TR" baseline="-25000" dirty="0" smtClean="0"/>
              <a:t>                               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F</a:t>
            </a:r>
            <a:r>
              <a:rPr lang="tr-TR" baseline="-25000" dirty="0"/>
              <a:t>2  </a:t>
            </a:r>
            <a:r>
              <a:rPr lang="tr-TR" dirty="0"/>
              <a:t>- F</a:t>
            </a:r>
            <a:r>
              <a:rPr lang="tr-TR" baseline="-25000" dirty="0"/>
              <a:t>1                      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</a:t>
            </a:r>
            <a:r>
              <a:rPr lang="tr-TR" dirty="0" smtClean="0"/>
              <a:t>      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</a:t>
            </a:r>
            <a:r>
              <a:rPr lang="tr-TR" dirty="0"/>
              <a:t>F</a:t>
            </a:r>
            <a:r>
              <a:rPr lang="tr-TR" baseline="-25000" dirty="0"/>
              <a:t>2  </a:t>
            </a:r>
            <a:r>
              <a:rPr lang="tr-TR" dirty="0"/>
              <a:t>+ F</a:t>
            </a:r>
            <a:r>
              <a:rPr lang="tr-TR" baseline="-25000" dirty="0"/>
              <a:t>1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  <p:cxnSp>
        <p:nvCxnSpPr>
          <p:cNvPr id="5" name="Düz Bağlayıcı 4"/>
          <p:cNvCxnSpPr/>
          <p:nvPr/>
        </p:nvCxnSpPr>
        <p:spPr>
          <a:xfrm>
            <a:off x="1835696" y="177281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1187624" y="383199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1004525" y="4365104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1187624" y="4771581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29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Değerlendirme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tr-TR" dirty="0" smtClean="0"/>
              <a:t>Talebin </a:t>
            </a:r>
            <a:r>
              <a:rPr lang="tr-TR" dirty="0"/>
              <a:t>fiyat </a:t>
            </a:r>
            <a:r>
              <a:rPr lang="tr-TR" sz="3000" dirty="0"/>
              <a:t>esnekliği normal ürünlerde negatif değer alır</a:t>
            </a:r>
            <a:r>
              <a:rPr lang="tr-TR" sz="3000" dirty="0" smtClean="0"/>
              <a:t>.</a:t>
            </a:r>
          </a:p>
          <a:p>
            <a:pPr marL="0" lvl="0" indent="0" algn="just">
              <a:buNone/>
            </a:pPr>
            <a:endParaRPr lang="tr-TR" sz="3000" dirty="0"/>
          </a:p>
          <a:p>
            <a:pPr lvl="0" algn="just"/>
            <a:r>
              <a:rPr lang="tr-TR" sz="3000" dirty="0"/>
              <a:t>Gelir esnekliği normal ürünlerde pozitif değer alır</a:t>
            </a:r>
            <a:r>
              <a:rPr lang="tr-TR" sz="3000" dirty="0" smtClean="0"/>
              <a:t>.</a:t>
            </a:r>
          </a:p>
          <a:p>
            <a:pPr marL="0" lvl="0" indent="0" algn="just">
              <a:buNone/>
            </a:pPr>
            <a:endParaRPr lang="tr-TR" sz="3000" dirty="0"/>
          </a:p>
          <a:p>
            <a:pPr lvl="0" algn="just"/>
            <a:r>
              <a:rPr lang="tr-TR" sz="3000" dirty="0"/>
              <a:t>Çapraz elastikiyet pozitif ise ürünler rakip olup, </a:t>
            </a:r>
            <a:r>
              <a:rPr lang="tr-TR" sz="3000" dirty="0" smtClean="0"/>
              <a:t>örneğin </a:t>
            </a:r>
            <a:r>
              <a:rPr lang="tr-TR" sz="3000" dirty="0"/>
              <a:t>bir ürünün fiyatı artınca diğer rakip ürünün talebi artacaktır. Örneğin, tereyağı-margarin. Çapraz elastikiyet negatif ise ürünler tamamlayıcı olup, bir ürünün fiyatı artınca diğer tamamlayıcı ürünün talebi düşecektir. Örneğin, çay-şeker.</a:t>
            </a:r>
          </a:p>
          <a:p>
            <a:pPr algn="just"/>
            <a:endParaRPr lang="tr-TR" sz="3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66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l"/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Talep </a:t>
            </a:r>
            <a:r>
              <a:rPr lang="tr-TR" sz="2200" dirty="0"/>
              <a:t>edilen miktardaki değişiklik; talebi etkileyen faktörler sabit iken, sadece fiyata bağlı olarak talebin değişmesidir.  Talep eğrisi üzerinde bir noktadan diğer bir noktaya  harekettir</a:t>
            </a:r>
            <a:r>
              <a:rPr lang="tr-TR" sz="2200" dirty="0" smtClean="0"/>
              <a:t>.</a:t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Şekil  5.</a:t>
            </a:r>
            <a:r>
              <a:rPr lang="tr-TR" sz="2200" b="1" dirty="0" smtClean="0"/>
              <a:t> </a:t>
            </a:r>
            <a:r>
              <a:rPr lang="tr-TR" sz="2200" dirty="0"/>
              <a:t>Talep edilen miktardaki değişiklik</a:t>
            </a:r>
            <a:br>
              <a:rPr lang="tr-TR" sz="2200" dirty="0"/>
            </a:br>
            <a:r>
              <a:rPr lang="tr-TR" dirty="0"/>
              <a:t> 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/>
              <a:t>	F</a:t>
            </a:r>
          </a:p>
          <a:p>
            <a:pPr marL="0" indent="0">
              <a:buNone/>
            </a:pPr>
            <a:r>
              <a:rPr lang="tr-TR" sz="2400" dirty="0" smtClean="0"/>
              <a:t>                  T</a:t>
            </a: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          F</a:t>
            </a:r>
            <a:r>
              <a:rPr lang="tr-TR" sz="1000" dirty="0" smtClean="0"/>
              <a:t>1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F</a:t>
            </a:r>
            <a:r>
              <a:rPr lang="tr-TR" sz="1000" dirty="0" smtClean="0"/>
              <a:t>2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                                         T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000" dirty="0" smtClean="0"/>
              <a:t>O      M</a:t>
            </a:r>
            <a:r>
              <a:rPr lang="tr-TR" sz="1000" dirty="0" smtClean="0"/>
              <a:t>1               </a:t>
            </a:r>
            <a:r>
              <a:rPr lang="tr-TR" sz="2000" dirty="0" smtClean="0"/>
              <a:t>M</a:t>
            </a:r>
            <a:r>
              <a:rPr lang="tr-TR" sz="1000" dirty="0" smtClean="0"/>
              <a:t>2</a:t>
            </a:r>
            <a:r>
              <a:rPr lang="tr-TR" sz="2000" dirty="0" smtClean="0"/>
              <a:t>                     M</a:t>
            </a:r>
            <a:endParaRPr lang="tr-TR" sz="2000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547664" y="350100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1547664" y="5445224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Yay 7"/>
          <p:cNvSpPr/>
          <p:nvPr/>
        </p:nvSpPr>
        <p:spPr>
          <a:xfrm rot="13442507">
            <a:off x="1502587" y="3726393"/>
            <a:ext cx="2702445" cy="1093768"/>
          </a:xfrm>
          <a:prstGeom prst="arc">
            <a:avLst>
              <a:gd name="adj1" fmla="val 12150294"/>
              <a:gd name="adj2" fmla="val 203044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>
            <a:off x="1547664" y="447311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Bağlayıcı 11"/>
          <p:cNvCxnSpPr/>
          <p:nvPr/>
        </p:nvCxnSpPr>
        <p:spPr>
          <a:xfrm>
            <a:off x="1547664" y="49411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>
            <a:off x="2267744" y="4473116"/>
            <a:ext cx="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2771800" y="4959170"/>
            <a:ext cx="0" cy="486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69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2828"/>
          </a:xfrm>
        </p:spPr>
        <p:txBody>
          <a:bodyPr>
            <a:normAutofit fontScale="90000"/>
          </a:bodyPr>
          <a:lstStyle/>
          <a:p>
            <a:pPr algn="l"/>
            <a:r>
              <a:rPr lang="tr-TR" sz="2200" b="1" dirty="0"/>
              <a:t> </a:t>
            </a: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/>
              <a:t>Talepteki değişiklik; fiyat sabit iken talebi etkileyen diğer faktörlere bağlı olarak talebin değişmesidir.  Talep eğrisinin hareketidir.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            </a:t>
            </a:r>
            <a:r>
              <a:rPr lang="tr-TR" sz="2200" dirty="0" smtClean="0"/>
              <a:t>Şekil 6. Talepteki Değişiklik</a:t>
            </a:r>
            <a:br>
              <a:rPr lang="tr-TR" sz="2200" dirty="0" smtClean="0"/>
            </a:br>
            <a:endParaRPr lang="tr-TR" sz="2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	Fiyat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T</a:t>
            </a:r>
            <a:r>
              <a:rPr lang="tr-TR" sz="1000" dirty="0" smtClean="0"/>
              <a:t>1</a:t>
            </a:r>
            <a:r>
              <a:rPr lang="tr-TR" sz="2000" dirty="0" smtClean="0"/>
              <a:t>        T</a:t>
            </a:r>
            <a:r>
              <a:rPr lang="tr-TR" sz="1000" dirty="0" smtClean="0"/>
              <a:t>2</a:t>
            </a:r>
            <a:r>
              <a:rPr lang="tr-TR" sz="2000" dirty="0" smtClean="0"/>
              <a:t>       T</a:t>
            </a:r>
            <a:r>
              <a:rPr lang="tr-TR" sz="1000" dirty="0" smtClean="0"/>
              <a:t>3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                               </a:t>
            </a:r>
          </a:p>
          <a:p>
            <a:pPr marL="0" indent="0">
              <a:buNone/>
            </a:pPr>
            <a:r>
              <a:rPr lang="tr-TR" sz="2000" dirty="0" smtClean="0"/>
              <a:t>               F                     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	</a:t>
            </a:r>
          </a:p>
          <a:p>
            <a:pPr marL="0" indent="0">
              <a:buNone/>
            </a:pPr>
            <a:r>
              <a:rPr lang="tr-TR" sz="2000" dirty="0" smtClean="0"/>
              <a:t>               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           0      M</a:t>
            </a:r>
            <a:r>
              <a:rPr lang="tr-TR" sz="1000" dirty="0" smtClean="0"/>
              <a:t>1</a:t>
            </a:r>
            <a:r>
              <a:rPr lang="tr-TR" sz="2000" dirty="0" smtClean="0"/>
              <a:t>       M</a:t>
            </a:r>
            <a:r>
              <a:rPr lang="tr-TR" sz="1000" dirty="0" smtClean="0"/>
              <a:t>2</a:t>
            </a:r>
            <a:r>
              <a:rPr lang="tr-TR" sz="2000" dirty="0" smtClean="0"/>
              <a:t>      M</a:t>
            </a:r>
            <a:r>
              <a:rPr lang="tr-TR" sz="1000" dirty="0" smtClean="0"/>
              <a:t>3</a:t>
            </a:r>
            <a:r>
              <a:rPr lang="tr-TR" sz="2000" dirty="0" smtClean="0"/>
              <a:t>               Miktar</a:t>
            </a:r>
            <a:endParaRPr lang="tr-TR" sz="2000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547664" y="314096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1547664" y="5229200"/>
            <a:ext cx="2970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Yay 10"/>
          <p:cNvSpPr/>
          <p:nvPr/>
        </p:nvSpPr>
        <p:spPr>
          <a:xfrm rot="14242246">
            <a:off x="1502587" y="3726393"/>
            <a:ext cx="2702445" cy="1093768"/>
          </a:xfrm>
          <a:prstGeom prst="arc">
            <a:avLst>
              <a:gd name="adj1" fmla="val 12929942"/>
              <a:gd name="adj2" fmla="val 209998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14525738">
            <a:off x="2051089" y="3390638"/>
            <a:ext cx="2702445" cy="1093768"/>
          </a:xfrm>
          <a:prstGeom prst="arc">
            <a:avLst>
              <a:gd name="adj1" fmla="val 12150294"/>
              <a:gd name="adj2" fmla="val 203044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4086473">
            <a:off x="2516978" y="3284468"/>
            <a:ext cx="2702445" cy="1093768"/>
          </a:xfrm>
          <a:prstGeom prst="arc">
            <a:avLst>
              <a:gd name="adj1" fmla="val 12150294"/>
              <a:gd name="adj2" fmla="val 203044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/>
          <p:nvPr/>
        </p:nvCxnSpPr>
        <p:spPr>
          <a:xfrm>
            <a:off x="1547664" y="4077072"/>
            <a:ext cx="1783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215534" y="40770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2123728" y="407707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>
            <a:off x="2843808" y="407707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>
            <a:off x="3356130" y="4077072"/>
            <a:ext cx="0" cy="119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20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err="1" smtClean="0"/>
              <a:t>Lorenz</a:t>
            </a:r>
            <a:r>
              <a:rPr lang="tr-TR" dirty="0" smtClean="0"/>
              <a:t> Eğrisi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19256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Gelir </a:t>
            </a:r>
            <a:r>
              <a:rPr lang="tr-TR" sz="2400" dirty="0"/>
              <a:t>ya da servetin nüfusa dağılımındaki eşitsizliği göstermekte kullanılan grafiktir.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Eğri </a:t>
            </a:r>
            <a:r>
              <a:rPr lang="tr-TR" sz="2400" dirty="0"/>
              <a:t>bir karenin köşegenini uç noktalarda keser. Karenin dikey kenarında gelirin birikimli payları, yatay kenarında ise nüfusun birikimli payları yüzde olarak gösterilir. Köşegen doğru, gelirin nüfus arasında eşit dağılımını ( mutlak eşitlik ) gösterir.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err="1" smtClean="0"/>
              <a:t>Lorenz</a:t>
            </a:r>
            <a:r>
              <a:rPr lang="tr-TR" sz="2400" dirty="0" smtClean="0"/>
              <a:t> </a:t>
            </a:r>
            <a:r>
              <a:rPr lang="tr-TR" sz="2400" dirty="0"/>
              <a:t>eğrisi köşegenden uzaklaştıkça, gelir dağılımındaki eşitsizlik </a:t>
            </a:r>
            <a:r>
              <a:rPr lang="tr-TR" sz="2400" dirty="0" smtClean="0"/>
              <a:t>artmaktadır.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1600" dirty="0" smtClean="0"/>
              <a:t>Kaynak: </a:t>
            </a:r>
            <a:r>
              <a:rPr lang="tr-TR" sz="1600" b="1" dirty="0" smtClean="0"/>
              <a:t>Gelir </a:t>
            </a:r>
            <a:r>
              <a:rPr lang="tr-TR" sz="1600" b="1" dirty="0"/>
              <a:t>ve Yaşam Koşulları </a:t>
            </a:r>
            <a:r>
              <a:rPr lang="tr-TR" sz="1600" b="1" dirty="0" smtClean="0"/>
              <a:t>Araştırması,2013 </a:t>
            </a:r>
          </a:p>
          <a:p>
            <a:pPr marL="0" indent="0">
              <a:buNone/>
            </a:pPr>
            <a:r>
              <a:rPr lang="tr-TR" sz="1200" b="1" dirty="0" smtClean="0"/>
              <a:t> </a:t>
            </a:r>
            <a:r>
              <a:rPr lang="tr-TR" sz="1200" dirty="0" smtClean="0"/>
              <a:t>http://www.tuik.gov.tr/</a:t>
            </a:r>
            <a:r>
              <a:rPr lang="tr-TR" sz="1200" dirty="0" err="1" smtClean="0"/>
              <a:t>MicroVeri</a:t>
            </a:r>
            <a:r>
              <a:rPr lang="tr-TR" sz="1200" dirty="0" smtClean="0"/>
              <a:t>/GYKA_2011/</a:t>
            </a:r>
            <a:r>
              <a:rPr lang="tr-TR" sz="1200" dirty="0" err="1" smtClean="0"/>
              <a:t>turkce</a:t>
            </a:r>
            <a:r>
              <a:rPr lang="tr-TR" sz="1200" dirty="0" smtClean="0"/>
              <a:t>/</a:t>
            </a:r>
            <a:r>
              <a:rPr lang="tr-TR" sz="1200" dirty="0" err="1" smtClean="0"/>
              <a:t>metaveri</a:t>
            </a:r>
            <a:r>
              <a:rPr lang="tr-TR" sz="1200" dirty="0" smtClean="0"/>
              <a:t>/</a:t>
            </a:r>
            <a:r>
              <a:rPr lang="tr-TR" sz="1200" dirty="0" err="1" smtClean="0"/>
              <a:t>tanim</a:t>
            </a:r>
            <a:r>
              <a:rPr lang="tr-TR" sz="1200" dirty="0" smtClean="0"/>
              <a:t>/gelir-</a:t>
            </a:r>
            <a:r>
              <a:rPr lang="tr-TR" sz="1200" dirty="0" err="1" smtClean="0"/>
              <a:t>daggiiliimii</a:t>
            </a:r>
            <a:r>
              <a:rPr lang="tr-TR" sz="1200" dirty="0" smtClean="0"/>
              <a:t>-</a:t>
            </a:r>
            <a:r>
              <a:rPr lang="tr-TR" sz="1200" dirty="0" err="1" smtClean="0"/>
              <a:t>essitsizlik-oelccuetleri</a:t>
            </a:r>
            <a:r>
              <a:rPr lang="tr-TR" sz="1200" dirty="0" smtClean="0"/>
              <a:t>/index.html, 15.12.2017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9510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346103"/>
            <a:ext cx="7920879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Eşdeğer </a:t>
            </a:r>
            <a:r>
              <a:rPr kumimoji="0" lang="tr-TR" altLang="tr-TR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hanehalkı</a:t>
            </a: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kullanılabilir gelirlerin </a:t>
            </a:r>
            <a:r>
              <a:rPr kumimoji="0" lang="tr-TR" altLang="tr-TR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Lorenz</a:t>
            </a: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eğrisi, 2012-2013</a:t>
            </a:r>
            <a:b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tr-TR" alt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tr-TR" altLang="tr-TR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www.tuik.gov.tr/hb/289/kapak/16083_img_2_289_22.09.201418998480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64096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95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933056"/>
            <a:ext cx="8435280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/>
              <a:t>Eşdeğer </a:t>
            </a:r>
            <a:r>
              <a:rPr lang="tr-TR" sz="2000" dirty="0" err="1" smtClean="0"/>
              <a:t>hanehalkı</a:t>
            </a:r>
            <a:r>
              <a:rPr lang="tr-TR" sz="2000" dirty="0" smtClean="0"/>
              <a:t> kullanılabilir gelire göre sıralı yüzde 20’lik gruplar, 2012-2013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Yüzde </a:t>
            </a:r>
            <a:r>
              <a:rPr lang="tr-TR" sz="2000" dirty="0"/>
              <a:t>20’lik gruplarda, en yüksek gelire sahip son gruptakilerin toplam gelirden aldığı pay %46,6 iken, en düşük gelire sahip ilk gruptakilerin toplam gelirden aldığı pay %6,1 oldu. 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/>
              <a:t>Buna göre, son yüzde 20’lik grubun toplam gelirden aldığı pay, ilk yüzde 20’lik gruba göre (P80/P20 göstergesi) 7,7 kat oldu. P80/P20 göstergesi kentsel yerlerde 7,2 kırsal yerlerde ise 6,5 olarak hesaplandı.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4098" name="Picture 2" descr="http://www.tuik.gov.tr/hb/289/kapak/16083_img_1_289_22.09.20141544562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42493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48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382</Words>
  <Application>Microsoft Office PowerPoint</Application>
  <PresentationFormat>Ekran Gösterisi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Ofis Teması</vt:lpstr>
      <vt:lpstr>ESNEKLİK: Bir malın talebinin başka bir değişkendeki değişime duyarlılığıdır.    Tablo 1.  Esneklik değerleri</vt:lpstr>
      <vt:lpstr>     Esneklik çeşitleri şöyledir: 1. Talebin fiyat esnekliği 2. Gelir esnekliği 3. Çapraz esneklik                                              Tablo 2. Esneklik tanımı  </vt:lpstr>
      <vt:lpstr>Esneklik hesabı</vt:lpstr>
      <vt:lpstr>Değerlendirme</vt:lpstr>
      <vt:lpstr>   Talep edilen miktardaki değişiklik; talebi etkileyen faktörler sabit iken, sadece fiyata bağlı olarak talebin değişmesidir.  Talep eğrisi üzerinde bir noktadan diğer bir noktaya  harekettir.  Şekil  5. Talep edilen miktardaki değişiklik  </vt:lpstr>
      <vt:lpstr>  Talepteki değişiklik; fiyat sabit iken talebi etkileyen diğer faktörlere bağlı olarak talebin değişmesidir.  Talep eğrisinin hareketidir.              Şekil 6. Talepteki Değişiklik </vt:lpstr>
      <vt:lpstr>Lorenz Eğrisi</vt:lpstr>
      <vt:lpstr>PowerPoint Sunusu</vt:lpstr>
      <vt:lpstr>PowerPoint Sunusu</vt:lpstr>
      <vt:lpstr>Gini katsayısı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2: TALEP VE TÜKETİM TEORİSİ</dc:title>
  <dc:creator>user</dc:creator>
  <cp:lastModifiedBy>M Albayrak</cp:lastModifiedBy>
  <cp:revision>42</cp:revision>
  <dcterms:created xsi:type="dcterms:W3CDTF">2017-12-15T09:37:44Z</dcterms:created>
  <dcterms:modified xsi:type="dcterms:W3CDTF">2018-10-10T12:38:46Z</dcterms:modified>
</cp:coreProperties>
</file>