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140968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dirty="0" smtClean="0"/>
              <a:t>RNA Sentezi</a:t>
            </a:r>
            <a:br>
              <a:rPr lang="tr-TR" dirty="0" smtClean="0"/>
            </a:br>
            <a:r>
              <a:rPr lang="tr-TR" dirty="0" smtClean="0"/>
              <a:t>Transkripsiyon (</a:t>
            </a:r>
            <a:r>
              <a:rPr lang="tr-TR" dirty="0" smtClean="0">
                <a:latin typeface="Arial" charset="0"/>
                <a:cs typeface="Arial" charset="0"/>
              </a:rPr>
              <a:t>Yazılım)</a:t>
            </a:r>
            <a:endParaRPr lang="tr-TR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643063"/>
            <a:ext cx="8858250" cy="5214937"/>
          </a:xfrm>
        </p:spPr>
        <p:txBody>
          <a:bodyPr/>
          <a:lstStyle/>
          <a:p>
            <a:pPr eaLnBrk="1" hangingPunct="1"/>
            <a:r>
              <a:rPr lang="tr-TR" sz="2000" dirty="0" smtClean="0"/>
              <a:t>DNA’nın nükleotid dizisi, organizmanın protein moleküllerinin tümünün sentezinde bilgi kaynağıdır. 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Ancak bir protein molekülünün sentezi için, o protein molekülüne ait olarak DNA’da saklanan genetik bilgilerin önce bir RNA molekülüne kopyalanması gerekir. 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Bir protein molekülüne ait olarak DNA’da saklanan genetik bilgilerin bir RNA molekülü (</a:t>
            </a:r>
            <a:r>
              <a:rPr lang="tr-TR" sz="2000" dirty="0" err="1" smtClean="0"/>
              <a:t>mRNA</a:t>
            </a:r>
            <a:r>
              <a:rPr lang="tr-TR" sz="2000" dirty="0" smtClean="0"/>
              <a:t>, </a:t>
            </a:r>
            <a:r>
              <a:rPr lang="tr-TR" sz="2000" dirty="0" err="1" smtClean="0"/>
              <a:t>tRNA</a:t>
            </a:r>
            <a:r>
              <a:rPr lang="tr-TR" sz="2000" dirty="0" smtClean="0"/>
              <a:t>, </a:t>
            </a:r>
            <a:r>
              <a:rPr lang="tr-TR" sz="2000" dirty="0" err="1" smtClean="0"/>
              <a:t>rRNA</a:t>
            </a:r>
            <a:r>
              <a:rPr lang="tr-TR" sz="2000" dirty="0" smtClean="0"/>
              <a:t>) sentezi suretiyle kopyalanması veya yazılmasına </a:t>
            </a:r>
            <a:r>
              <a:rPr lang="tr-TR" sz="2000" b="1" i="1" dirty="0" smtClean="0"/>
              <a:t>transkripsiyon (yazılım)</a:t>
            </a:r>
            <a:r>
              <a:rPr lang="tr-TR" sz="2000" dirty="0" smtClean="0"/>
              <a:t> adı verilir.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tr-TR" dirty="0" smtClean="0"/>
              <a:t>Transkripsiyonla RNA’ya kopyalanan, bir protein molekülüne ait genetik bilgilerin okunması veya bir protein molekülü haline çevrilmesine </a:t>
            </a:r>
            <a:r>
              <a:rPr lang="tr-TR" b="1" i="1" dirty="0" err="1" smtClean="0"/>
              <a:t>translasyon</a:t>
            </a:r>
            <a:r>
              <a:rPr lang="tr-TR" dirty="0" smtClean="0"/>
              <a:t> adı verilir. </a:t>
            </a:r>
          </a:p>
          <a:p>
            <a:r>
              <a:rPr lang="tr-TR" dirty="0" smtClean="0"/>
              <a:t>Bir DNA molekülünde saklanan genetik bilgilerin kullanılarak spesifik proteinlerin sentez edilmesi yani transkripsiyon ve </a:t>
            </a:r>
            <a:r>
              <a:rPr lang="tr-TR" dirty="0" err="1" smtClean="0"/>
              <a:t>translasyon</a:t>
            </a:r>
            <a:r>
              <a:rPr lang="tr-TR" dirty="0" smtClean="0"/>
              <a:t> olaylarının toplamı, </a:t>
            </a:r>
            <a:r>
              <a:rPr lang="tr-TR" b="1" i="1" dirty="0" smtClean="0"/>
              <a:t>gen ifadesi (gen ekspresyonu)</a:t>
            </a:r>
            <a:r>
              <a:rPr lang="tr-TR" i="1" dirty="0" smtClean="0"/>
              <a:t> </a:t>
            </a:r>
            <a:r>
              <a:rPr lang="tr-TR" dirty="0" smtClean="0"/>
              <a:t>olarak tanımlanır: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Başlıca üç tip RNA molekülü oluşturulur.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smtClean="0">
                <a:cs typeface="Arial" charset="0"/>
              </a:rPr>
              <a:t>Elçi (haberci "</a:t>
            </a:r>
            <a:r>
              <a:rPr lang="tr-TR" i="1" u="sng" dirty="0" err="1" smtClean="0">
                <a:cs typeface="Arial" charset="0"/>
              </a:rPr>
              <a:t>messenger</a:t>
            </a:r>
            <a:r>
              <a:rPr lang="tr-TR" i="1" u="sng" dirty="0" smtClean="0">
                <a:cs typeface="Arial" charset="0"/>
              </a:rPr>
              <a:t>") </a:t>
            </a:r>
            <a:r>
              <a:rPr lang="tr-TR" dirty="0" smtClean="0">
                <a:cs typeface="Arial" charset="0"/>
              </a:rPr>
              <a:t>RNA (</a:t>
            </a:r>
            <a:r>
              <a:rPr lang="tr-TR" dirty="0" err="1" smtClean="0">
                <a:cs typeface="Arial" charset="0"/>
              </a:rPr>
              <a:t>mRNA</a:t>
            </a:r>
            <a:r>
              <a:rPr lang="tr-TR" dirty="0" smtClean="0">
                <a:cs typeface="Arial" charset="0"/>
              </a:rPr>
              <a:t>), bir gen ya da gen takımı tarafından saptanan bir ya da birkaç </a:t>
            </a:r>
            <a:r>
              <a:rPr lang="tr-TR" dirty="0" err="1" smtClean="0">
                <a:cs typeface="Arial" charset="0"/>
              </a:rPr>
              <a:t>polipeptidin</a:t>
            </a:r>
            <a:r>
              <a:rPr lang="tr-TR" dirty="0" smtClean="0">
                <a:cs typeface="Arial" charset="0"/>
              </a:rPr>
              <a:t> amino asit dizilerinin şifresini taşır.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smtClean="0">
                <a:cs typeface="Arial" charset="0"/>
              </a:rPr>
              <a:t>Taşıyıcı (transfer) RNA (</a:t>
            </a:r>
            <a:r>
              <a:rPr lang="tr-TR" i="1" u="sng" dirty="0" err="1" smtClean="0">
                <a:cs typeface="Arial" charset="0"/>
              </a:rPr>
              <a:t>tRNA</a:t>
            </a:r>
            <a:r>
              <a:rPr lang="tr-TR" i="1" u="sng" dirty="0" smtClean="0">
                <a:cs typeface="Arial" charset="0"/>
              </a:rPr>
              <a:t>), </a:t>
            </a:r>
            <a:r>
              <a:rPr lang="tr-TR" dirty="0" err="1" smtClean="0">
                <a:cs typeface="Arial" charset="0"/>
              </a:rPr>
              <a:t>mRNA'nın</a:t>
            </a:r>
            <a:r>
              <a:rPr lang="tr-TR" dirty="0" smtClean="0">
                <a:cs typeface="Arial" charset="0"/>
              </a:rPr>
              <a:t> içerdiği şifre bilgisini okur ve uygun amino asidi protein sentezi sırasında büyüyen </a:t>
            </a:r>
            <a:r>
              <a:rPr lang="tr-TR" dirty="0" err="1" smtClean="0">
                <a:cs typeface="Arial" charset="0"/>
              </a:rPr>
              <a:t>polipeptit</a:t>
            </a:r>
            <a:r>
              <a:rPr lang="tr-TR" dirty="0" smtClean="0">
                <a:cs typeface="Arial" charset="0"/>
              </a:rPr>
              <a:t> zincirine aktarır.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err="1" smtClean="0">
                <a:cs typeface="Arial" charset="0"/>
              </a:rPr>
              <a:t>Ribozomal</a:t>
            </a:r>
            <a:r>
              <a:rPr lang="tr-TR" i="1" u="sng" dirty="0" smtClean="0">
                <a:cs typeface="Arial" charset="0"/>
              </a:rPr>
              <a:t> RNA (</a:t>
            </a:r>
            <a:r>
              <a:rPr lang="tr-TR" i="1" u="sng" dirty="0" err="1" smtClean="0">
                <a:cs typeface="Arial" charset="0"/>
              </a:rPr>
              <a:t>rRNA</a:t>
            </a:r>
            <a:r>
              <a:rPr lang="tr-TR" i="1" u="sng" dirty="0" smtClean="0">
                <a:cs typeface="Arial" charset="0"/>
              </a:rPr>
              <a:t>) </a:t>
            </a:r>
            <a:r>
              <a:rPr lang="tr-TR" dirty="0" smtClean="0">
                <a:cs typeface="Arial" charset="0"/>
              </a:rPr>
              <a:t>molekülleri, proteinlerin sentezlendiği hücresel çapraşık mekanizmaların yani ribozomların yapısına katılır.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71799" y="116632"/>
            <a:ext cx="8229600" cy="1143000"/>
          </a:xfrm>
        </p:spPr>
        <p:txBody>
          <a:bodyPr/>
          <a:lstStyle/>
          <a:p>
            <a:r>
              <a:rPr lang="tr-TR" b="1" dirty="0" smtClean="0"/>
              <a:t>E.</a:t>
            </a:r>
            <a:r>
              <a:rPr lang="tr-TR" b="1" dirty="0" err="1" smtClean="0"/>
              <a:t>Coli’de</a:t>
            </a:r>
            <a:r>
              <a:rPr lang="tr-TR" b="1" dirty="0" smtClean="0"/>
              <a:t> RNA </a:t>
            </a:r>
            <a:r>
              <a:rPr lang="tr-TR" b="1" dirty="0" err="1" smtClean="0"/>
              <a:t>Polimeraz</a:t>
            </a:r>
            <a:r>
              <a:rPr lang="tr-TR" b="1" dirty="0" smtClean="0"/>
              <a:t> Yazılımı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4799" y="980728"/>
            <a:ext cx="8229600" cy="576064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Yeni sentezi başlayan RNA molekülüne karşılık gelen DNA baz çiftlerine pozitif, RNA sentezi başlama bölgesinden önce gelenlere ise negatif sayı verilir.</a:t>
            </a:r>
            <a:endParaRPr lang="tr-TR" dirty="0" smtClean="0"/>
          </a:p>
          <a:p>
            <a:pPr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cs typeface="Arial" charset="0"/>
              </a:rPr>
              <a:t>DNA, çift sarmal RNA zincirinin sentezi sırasında geçici bir süre çözünür.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cs typeface="Arial" charset="0"/>
              </a:rPr>
              <a:t>Belli bir sürede yaklaşık 17 baz çifti çözünür.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cs typeface="Arial" charset="0"/>
              </a:rPr>
              <a:t>Yazılım baloncuğu soldan sağa doğru ilerlerken, RNA sentezi gerçekleşir.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cs typeface="Arial" charset="0"/>
              </a:rPr>
              <a:t>Sentez sırasında DNA; baloncuğun ön tarafında çözünürken, gerisinde yeniden birleşir.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cs typeface="Arial" charset="0"/>
              </a:rPr>
              <a:t>DNA yeniden birleşirken, RNA-DNA </a:t>
            </a:r>
            <a:r>
              <a:rPr lang="tr-TR" dirty="0" err="1" smtClean="0">
                <a:cs typeface="Arial" charset="0"/>
              </a:rPr>
              <a:t>hibridi</a:t>
            </a:r>
            <a:r>
              <a:rPr lang="tr-TR" dirty="0" smtClean="0">
                <a:cs typeface="Arial" charset="0"/>
              </a:rPr>
              <a:t> yer değiştirir ve RNA zinciri dışarı verilir.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, DNA kalıbına ilaveten RNA </a:t>
            </a:r>
            <a:r>
              <a:rPr lang="tr-TR" sz="3300" dirty="0" err="1" smtClean="0">
                <a:cs typeface="Arial" charset="0"/>
              </a:rPr>
              <a:t>nükleotit</a:t>
            </a:r>
            <a:r>
              <a:rPr lang="tr-TR" sz="3300" dirty="0" smtClean="0">
                <a:cs typeface="Arial" charset="0"/>
              </a:rPr>
              <a:t> birimlerinin öncülü olarak tüm dört </a:t>
            </a:r>
            <a:r>
              <a:rPr lang="tr-TR" sz="3300" dirty="0" err="1" smtClean="0">
                <a:cs typeface="Arial" charset="0"/>
              </a:rPr>
              <a:t>ribonükleozit</a:t>
            </a:r>
            <a:r>
              <a:rPr lang="tr-TR" sz="3300" dirty="0" smtClean="0">
                <a:cs typeface="Arial" charset="0"/>
              </a:rPr>
              <a:t> 5'-</a:t>
            </a:r>
            <a:r>
              <a:rPr lang="tr-TR" sz="3300" dirty="0" err="1" smtClean="0">
                <a:cs typeface="Arial" charset="0"/>
              </a:rPr>
              <a:t>trifosfata</a:t>
            </a:r>
            <a:r>
              <a:rPr lang="tr-TR" sz="3300" dirty="0" smtClean="0">
                <a:cs typeface="Arial" charset="0"/>
              </a:rPr>
              <a:t> (ATP, GTP, UTP ve CTP) ve Mg</a:t>
            </a:r>
            <a:r>
              <a:rPr lang="tr-TR" sz="3300" baseline="30000" dirty="0" smtClean="0">
                <a:cs typeface="Arial" charset="0"/>
              </a:rPr>
              <a:t>+2</a:t>
            </a:r>
            <a:r>
              <a:rPr lang="tr-TR" sz="3300" dirty="0" smtClean="0">
                <a:cs typeface="Arial" charset="0"/>
              </a:rPr>
              <a:t>'a gereksinir.</a:t>
            </a: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RNA sentezinin kimyası birçok yönüyle DNA sentezine benzer. 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, zincirin 3'-hidroksil ucuna </a:t>
            </a:r>
            <a:r>
              <a:rPr lang="tr-TR" sz="3300" dirty="0" err="1" smtClean="0">
                <a:cs typeface="Arial" charset="0"/>
              </a:rPr>
              <a:t>ribonükleotitleri</a:t>
            </a:r>
            <a:r>
              <a:rPr lang="tr-TR" sz="3300" dirty="0" smtClean="0">
                <a:cs typeface="Arial" charset="0"/>
              </a:rPr>
              <a:t> ekleyerek RNA zincirini uzatır ve RNA 5'</a:t>
            </a:r>
            <a:r>
              <a:rPr lang="tr-TR" sz="3300" dirty="0" smtClean="0">
                <a:cs typeface="Arial" charset="0"/>
                <a:sym typeface="Wingdings" pitchFamily="2" charset="2"/>
              </a:rPr>
              <a:t></a:t>
            </a:r>
            <a:r>
              <a:rPr lang="tr-TR" sz="3300" dirty="0" smtClean="0">
                <a:cs typeface="Arial" charset="0"/>
              </a:rPr>
              <a:t>3' yönünde sentezlenir. </a:t>
            </a: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3'-hidroksil grubu yeni gelen </a:t>
            </a:r>
            <a:r>
              <a:rPr lang="tr-TR" sz="3300" dirty="0" err="1" smtClean="0">
                <a:cs typeface="Arial" charset="0"/>
              </a:rPr>
              <a:t>ribonükleozit</a:t>
            </a:r>
            <a:r>
              <a:rPr lang="tr-TR" sz="3300" dirty="0" smtClean="0">
                <a:cs typeface="Arial" charset="0"/>
              </a:rPr>
              <a:t> </a:t>
            </a:r>
            <a:r>
              <a:rPr lang="tr-TR" sz="3300" dirty="0" err="1" smtClean="0">
                <a:cs typeface="Arial" charset="0"/>
              </a:rPr>
              <a:t>trifosfatın</a:t>
            </a:r>
            <a:r>
              <a:rPr lang="tr-TR" sz="3300" dirty="0" smtClean="0">
                <a:cs typeface="Arial" charset="0"/>
              </a:rPr>
              <a:t> α-fosfatına </a:t>
            </a:r>
            <a:r>
              <a:rPr lang="tr-TR" sz="3300" dirty="0" err="1" smtClean="0">
                <a:cs typeface="Arial" charset="0"/>
              </a:rPr>
              <a:t>nükleofilik</a:t>
            </a:r>
            <a:r>
              <a:rPr lang="tr-TR" sz="3300" dirty="0" smtClean="0">
                <a:cs typeface="Arial" charset="0"/>
              </a:rPr>
              <a:t> bir atak yapar ve </a:t>
            </a:r>
            <a:r>
              <a:rPr lang="tr-TR" sz="3300" dirty="0" err="1" smtClean="0">
                <a:cs typeface="Arial" charset="0"/>
              </a:rPr>
              <a:t>pirofosfat</a:t>
            </a:r>
            <a:r>
              <a:rPr lang="tr-TR" sz="3300" dirty="0" smtClean="0">
                <a:cs typeface="Arial" charset="0"/>
              </a:rPr>
              <a:t> serbest kalır. Tepkimenin tümü şöyledir:  </a:t>
            </a: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(NMP)</a:t>
            </a:r>
            <a:r>
              <a:rPr lang="tr-TR" sz="3300" baseline="-25000" dirty="0" smtClean="0">
                <a:cs typeface="Arial" charset="0"/>
              </a:rPr>
              <a:t>n </a:t>
            </a:r>
            <a:r>
              <a:rPr lang="tr-TR" sz="3300" dirty="0" smtClean="0">
                <a:cs typeface="Arial" charset="0"/>
              </a:rPr>
              <a:t> + NTP    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     (NMP)</a:t>
            </a:r>
            <a:r>
              <a:rPr lang="tr-TR" sz="3300" baseline="-25000" dirty="0" smtClean="0">
                <a:cs typeface="Arial" charset="0"/>
              </a:rPr>
              <a:t>n +1 </a:t>
            </a:r>
            <a:r>
              <a:rPr lang="tr-TR" sz="3300" dirty="0" smtClean="0">
                <a:cs typeface="Arial" charset="0"/>
              </a:rPr>
              <a:t>+   </a:t>
            </a:r>
            <a:r>
              <a:rPr lang="tr-TR" sz="3300" dirty="0" err="1" smtClean="0">
                <a:cs typeface="Arial" charset="0"/>
              </a:rPr>
              <a:t>PP</a:t>
            </a:r>
            <a:r>
              <a:rPr lang="tr-TR" sz="3300" baseline="-25000" dirty="0" err="1" smtClean="0">
                <a:cs typeface="Arial" charset="0"/>
              </a:rPr>
              <a:t>i</a:t>
            </a:r>
            <a:endParaRPr lang="tr-TR" sz="3300" dirty="0" smtClean="0">
              <a:cs typeface="Arial" charset="0"/>
            </a:endParaRP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Wingdings" pitchFamily="2" charset="2"/>
              <a:buNone/>
            </a:pPr>
            <a:r>
              <a:rPr lang="tr-TR" sz="3300" dirty="0" smtClean="0">
                <a:cs typeface="Arial" charset="0"/>
              </a:rPr>
              <a:t>     RNA                                                  uzamış RNA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  <a:defRPr/>
            </a:pPr>
            <a:r>
              <a:rPr lang="tr-TR" sz="2800" dirty="0" smtClean="0">
                <a:cs typeface="Arial" pitchFamily="34" charset="0"/>
              </a:rPr>
              <a:t>Sonlanma</a:t>
            </a:r>
            <a:endParaRPr lang="tr-TR" sz="2800" i="1" dirty="0" smtClean="0">
              <a:cs typeface="Arial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tr-TR" sz="28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E.</a:t>
            </a:r>
            <a:r>
              <a:rPr lang="tr-TR" sz="2800" i="1" dirty="0" err="1" smtClean="0">
                <a:latin typeface="Arial" pitchFamily="34" charset="0"/>
                <a:cs typeface="Arial" pitchFamily="34" charset="0"/>
              </a:rPr>
              <a:t>coli'de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en azından iki çeşit sonlanma sinyali bulunur. </a:t>
            </a:r>
          </a:p>
          <a:p>
            <a:pPr algn="just">
              <a:lnSpc>
                <a:spcPct val="80000"/>
              </a:lnSpc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1- ρ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rho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 adını alan protein faktörüne gereksinim duyar.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2- ρ-bağımsız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tr-TR" sz="3200" b="1" cap="none" dirty="0" smtClean="0">
                <a:latin typeface="+mn-lt"/>
                <a:cs typeface="Arial" charset="0"/>
              </a:rPr>
              <a:t>RNA ZİNCİRİNİN BAŞLAMASI VE PROMOTÖRÜN BOŞALTILMASI </a:t>
            </a:r>
            <a:endParaRPr lang="tr-TR" sz="3200" cap="none" dirty="0" smtClean="0">
              <a:latin typeface="+mn-lt"/>
              <a:cs typeface="Arial" charset="0"/>
            </a:endParaRPr>
          </a:p>
        </p:txBody>
      </p:sp>
      <p:sp>
        <p:nvSpPr>
          <p:cNvPr id="5632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sz="2000" dirty="0" err="1" smtClean="0">
                <a:cs typeface="Arial" charset="0"/>
              </a:rPr>
              <a:t>TFIIH'nin</a:t>
            </a:r>
            <a:r>
              <a:rPr lang="tr-TR" sz="2000" dirty="0" smtClean="0">
                <a:cs typeface="Arial" charset="0"/>
              </a:rPr>
              <a:t>, başlama evresinde bir işlevi daha vardır.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000" dirty="0" smtClean="0">
                <a:cs typeface="Arial" charset="0"/>
              </a:rPr>
              <a:t>    - </a:t>
            </a:r>
            <a:r>
              <a:rPr lang="tr-TR" sz="2000" dirty="0" err="1" smtClean="0">
                <a:cs typeface="Arial" charset="0"/>
              </a:rPr>
              <a:t>Altbirimlerinden</a:t>
            </a:r>
            <a:r>
              <a:rPr lang="tr-TR" sz="2000" dirty="0" smtClean="0">
                <a:cs typeface="Arial" charset="0"/>
              </a:rPr>
              <a:t> birindeki bir </a:t>
            </a:r>
            <a:r>
              <a:rPr lang="tr-TR" sz="2000" dirty="0" err="1" smtClean="0">
                <a:cs typeface="Arial" charset="0"/>
              </a:rPr>
              <a:t>kinaz</a:t>
            </a:r>
            <a:r>
              <a:rPr lang="tr-TR" sz="2000" dirty="0" smtClean="0">
                <a:cs typeface="Arial" charset="0"/>
              </a:rPr>
              <a:t> aktivitesiyle RNA </a:t>
            </a:r>
            <a:r>
              <a:rPr lang="tr-TR" sz="2000" dirty="0" err="1" smtClean="0">
                <a:cs typeface="Arial" charset="0"/>
              </a:rPr>
              <a:t>polimerazın</a:t>
            </a:r>
            <a:r>
              <a:rPr lang="tr-TR" sz="2000" dirty="0" smtClean="0">
                <a:cs typeface="Arial" charset="0"/>
              </a:rPr>
              <a:t> büyük </a:t>
            </a:r>
            <a:r>
              <a:rPr lang="tr-TR" sz="2000" dirty="0" err="1" smtClean="0">
                <a:cs typeface="Arial" charset="0"/>
              </a:rPr>
              <a:t>altbirimini</a:t>
            </a:r>
            <a:r>
              <a:rPr lang="tr-TR" sz="2000" dirty="0" smtClean="0">
                <a:cs typeface="Arial" charset="0"/>
              </a:rPr>
              <a:t> karboksil ucu tarafındaki çeşitli yerlerinden </a:t>
            </a:r>
            <a:r>
              <a:rPr lang="tr-TR" sz="2000" u="sng" dirty="0" err="1" smtClean="0">
                <a:cs typeface="Arial" charset="0"/>
              </a:rPr>
              <a:t>fosforiller</a:t>
            </a:r>
            <a:r>
              <a:rPr lang="tr-TR" sz="2000" u="sng" dirty="0" smtClean="0">
                <a:cs typeface="Arial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000" dirty="0" smtClean="0">
                <a:cs typeface="Arial" charset="0"/>
              </a:rPr>
              <a:t>    - Bu, kompleksin tümünde </a:t>
            </a:r>
            <a:r>
              <a:rPr lang="tr-TR" sz="2000" dirty="0" err="1" smtClean="0">
                <a:cs typeface="Arial" charset="0"/>
              </a:rPr>
              <a:t>konfomasyonel</a:t>
            </a:r>
            <a:r>
              <a:rPr lang="tr-TR" sz="2000" dirty="0" smtClean="0">
                <a:cs typeface="Arial" charset="0"/>
              </a:rPr>
              <a:t> bir değişikliğe neden olur. </a:t>
            </a:r>
          </a:p>
          <a:p>
            <a:pPr algn="just" eaLnBrk="1" hangingPunct="1">
              <a:defRPr/>
            </a:pPr>
            <a:endParaRPr lang="tr-TR" sz="2000" dirty="0" smtClean="0">
              <a:cs typeface="Arial" charset="0"/>
            </a:endParaRPr>
          </a:p>
          <a:p>
            <a:pPr algn="just" eaLnBrk="1" hangingPunct="1">
              <a:defRPr/>
            </a:pPr>
            <a:r>
              <a:rPr lang="tr-TR" sz="2000" dirty="0" smtClean="0">
                <a:cs typeface="Arial" charset="0"/>
              </a:rPr>
              <a:t>Uç-karboksil bölgesinden </a:t>
            </a:r>
            <a:r>
              <a:rPr lang="tr-TR" sz="2000" dirty="0" err="1" smtClean="0">
                <a:cs typeface="Arial" charset="0"/>
              </a:rPr>
              <a:t>fosforillenme</a:t>
            </a:r>
            <a:r>
              <a:rPr lang="tr-TR" sz="2000" dirty="0" smtClean="0">
                <a:cs typeface="Arial" charset="0"/>
              </a:rPr>
              <a:t> uzama evresinde önemli olabilir ve yazım kompleksi ve yazım işleminde görevli diğer enzimler arasındaki ilişkileri etkiler.</a:t>
            </a:r>
          </a:p>
          <a:p>
            <a:pPr algn="just" eaLnBrk="1" hangingPunct="1">
              <a:defRPr/>
            </a:pPr>
            <a:endParaRPr lang="tr-TR" sz="2000" dirty="0" smtClean="0">
              <a:cs typeface="Arial" charset="0"/>
            </a:endParaRPr>
          </a:p>
          <a:p>
            <a:pPr algn="just" eaLnBrk="1" hangingPunct="1">
              <a:defRPr/>
            </a:pPr>
            <a:r>
              <a:rPr lang="tr-TR" sz="2000" dirty="0" smtClean="0">
                <a:cs typeface="Arial" charset="0"/>
              </a:rPr>
              <a:t>RNA'nın ilk 60-70 nükleotidinin sentezlenmesiyle önce TFIIE, daha sonra TFIIH serbest kalarak ayrılır ve RNA </a:t>
            </a:r>
            <a:r>
              <a:rPr lang="tr-TR" sz="2000" dirty="0" err="1" smtClean="0">
                <a:cs typeface="Arial" charset="0"/>
              </a:rPr>
              <a:t>polimeraz</a:t>
            </a:r>
            <a:r>
              <a:rPr lang="tr-TR" sz="2000" dirty="0" smtClean="0">
                <a:cs typeface="Arial" charset="0"/>
              </a:rPr>
              <a:t> II yazımın uzama evresine geçer.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510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Wingdings</vt:lpstr>
      <vt:lpstr>Ofis Teması</vt:lpstr>
      <vt:lpstr>RNA METABOLİZMASI</vt:lpstr>
      <vt:lpstr>RNA Sentezi Transkripsiyon (Yazılım)</vt:lpstr>
      <vt:lpstr>PowerPoint Sunusu</vt:lpstr>
      <vt:lpstr>PowerPoint Sunusu</vt:lpstr>
      <vt:lpstr>E.Coli’de RNA Polimeraz Yazılımı</vt:lpstr>
      <vt:lpstr>PowerPoint Sunusu</vt:lpstr>
      <vt:lpstr>PowerPoint Sunusu</vt:lpstr>
      <vt:lpstr>RNA ZİNCİRİNİN BAŞLAMASI VE PROMOTÖRÜN BOŞALTILMASI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5</cp:revision>
  <dcterms:created xsi:type="dcterms:W3CDTF">2018-10-10T13:20:48Z</dcterms:created>
  <dcterms:modified xsi:type="dcterms:W3CDTF">2018-10-11T11:07:43Z</dcterms:modified>
</cp:coreProperties>
</file>