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0"/>
  </p:notesMasterIdLst>
  <p:sldIdLst>
    <p:sldId id="257" r:id="rId2"/>
    <p:sldId id="256" r:id="rId3"/>
    <p:sldId id="258" r:id="rId4"/>
    <p:sldId id="259" r:id="rId5"/>
    <p:sldId id="265" r:id="rId6"/>
    <p:sldId id="264" r:id="rId7"/>
    <p:sldId id="261" r:id="rId8"/>
    <p:sldId id="262" r:id="rId9"/>
    <p:sldId id="263" r:id="rId10"/>
    <p:sldId id="266" r:id="rId11"/>
    <p:sldId id="267" r:id="rId12"/>
    <p:sldId id="268" r:id="rId13"/>
    <p:sldId id="269" r:id="rId14"/>
    <p:sldId id="270" r:id="rId15"/>
    <p:sldId id="271" r:id="rId16"/>
    <p:sldId id="272" r:id="rId17"/>
    <p:sldId id="273" r:id="rId18"/>
    <p:sldId id="274" r:id="rId19"/>
    <p:sldId id="276" r:id="rId20"/>
    <p:sldId id="277" r:id="rId21"/>
    <p:sldId id="279" r:id="rId22"/>
    <p:sldId id="280" r:id="rId23"/>
    <p:sldId id="281" r:id="rId24"/>
    <p:sldId id="282" r:id="rId25"/>
    <p:sldId id="283" r:id="rId26"/>
    <p:sldId id="284" r:id="rId27"/>
    <p:sldId id="285" r:id="rId28"/>
    <p:sldId id="286" r:id="rId29"/>
  </p:sldIdLst>
  <p:sldSz cx="9144000" cy="6858000" type="screen4x3"/>
  <p:notesSz cx="9144000" cy="6858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6" d="100"/>
          <a:sy n="66" d="100"/>
        </p:scale>
        <p:origin x="-432"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D1DD9B96-404F-46B7-BA7E-4254BEC0FF3D}" type="datetimeFigureOut">
              <a:rPr lang="tr-TR" smtClean="0"/>
              <a:pPr/>
              <a:t>03.04.2015</a:t>
            </a:fld>
            <a:endParaRPr lang="tr-TR"/>
          </a:p>
        </p:txBody>
      </p:sp>
      <p:sp>
        <p:nvSpPr>
          <p:cNvPr id="4" name="3 Slayt Görüntüsü Yer Tutucusu"/>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75F9A52C-DDC2-4AC5-8F24-C60EF183FE76}"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2857500" y="514350"/>
            <a:ext cx="3429000" cy="257175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75F9A52C-DDC2-4AC5-8F24-C60EF183FE76}" type="slidenum">
              <a:rPr lang="tr-TR" smtClean="0"/>
              <a:pPr/>
              <a:t>3</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Dikdörtgen"/>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Düz Bağlayıcı"/>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Başlık"/>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tr-TR" smtClean="0"/>
              <a:t>Asıl başlık stili için tıklatın</a:t>
            </a:r>
            <a:endParaRPr kumimoji="0" lang="en-US"/>
          </a:p>
        </p:txBody>
      </p:sp>
      <p:sp>
        <p:nvSpPr>
          <p:cNvPr id="25" name="24 Alt Başlık"/>
          <p:cNvSpPr>
            <a:spLocks noGrp="1"/>
          </p:cNvSpPr>
          <p:nvPr>
            <p:ph type="subTitle" idx="1"/>
          </p:nvPr>
        </p:nvSpPr>
        <p:spPr>
          <a:xfrm>
            <a:off x="3354441" y="3539865"/>
            <a:ext cx="5114779"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sp>
        <p:nvSpPr>
          <p:cNvPr id="31" name="30 Veri Yer Tutucusu"/>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D9F75050-0E15-4C5B-92B0-66D068882F1F}" type="datetimeFigureOut">
              <a:rPr lang="tr-TR" smtClean="0"/>
              <a:pPr/>
              <a:t>03.04.2015</a:t>
            </a:fld>
            <a:endParaRPr lang="tr-TR"/>
          </a:p>
        </p:txBody>
      </p:sp>
      <p:sp>
        <p:nvSpPr>
          <p:cNvPr id="18" name="17 Altbilgi Yer Tutucusu"/>
          <p:cNvSpPr>
            <a:spLocks noGrp="1"/>
          </p:cNvSpPr>
          <p:nvPr>
            <p:ph type="ftr" sz="quarter" idx="11"/>
          </p:nvPr>
        </p:nvSpPr>
        <p:spPr>
          <a:xfrm>
            <a:off x="2819400" y="6557946"/>
            <a:ext cx="2927723" cy="228600"/>
          </a:xfrm>
        </p:spPr>
        <p:txBody>
          <a:bodyPr/>
          <a:lstStyle>
            <a:lvl1pPr>
              <a:defRPr lang="en-US" dirty="0">
                <a:solidFill>
                  <a:srgbClr val="FFFFFF"/>
                </a:solidFill>
              </a:defRPr>
            </a:lvl1pPr>
            <a:extLst/>
          </a:lstStyle>
          <a:p>
            <a:endParaRPr lang="tr-TR"/>
          </a:p>
        </p:txBody>
      </p:sp>
      <p:sp>
        <p:nvSpPr>
          <p:cNvPr id="29" name="28 Slayt Numarası Yer Tutucusu"/>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03.04.2015</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553200" y="274956"/>
            <a:ext cx="1524000" cy="5851525"/>
          </a:xfrm>
        </p:spPr>
        <p:txBody>
          <a:bodyPr vert="eaVert" anchor="t"/>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43"/>
            <a:ext cx="6019800" cy="5851525"/>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a:xfrm>
            <a:off x="4242816" y="6557946"/>
            <a:ext cx="2002464" cy="226902"/>
          </a:xfrm>
        </p:spPr>
        <p:txBody>
          <a:bodyPr/>
          <a:lstStyle>
            <a:extLst/>
          </a:lstStyle>
          <a:p>
            <a:fld id="{D9F75050-0E15-4C5B-92B0-66D068882F1F}" type="datetimeFigureOut">
              <a:rPr lang="tr-TR" smtClean="0"/>
              <a:pPr/>
              <a:t>03.04.2015</a:t>
            </a:fld>
            <a:endParaRPr lang="tr-TR"/>
          </a:p>
        </p:txBody>
      </p:sp>
      <p:sp>
        <p:nvSpPr>
          <p:cNvPr id="5" name="4 Altbilgi Yer Tutucusu"/>
          <p:cNvSpPr>
            <a:spLocks noGrp="1"/>
          </p:cNvSpPr>
          <p:nvPr>
            <p:ph type="ftr" sz="quarter" idx="11"/>
          </p:nvPr>
        </p:nvSpPr>
        <p:spPr>
          <a:xfrm>
            <a:off x="457200" y="6556248"/>
            <a:ext cx="3657600" cy="228600"/>
          </a:xfrm>
        </p:spPr>
        <p:txBody>
          <a:bodyPr/>
          <a:lstStyle>
            <a:extLst/>
          </a:lstStyle>
          <a:p>
            <a:endParaRPr lang="tr-TR"/>
          </a:p>
        </p:txBody>
      </p:sp>
      <p:sp>
        <p:nvSpPr>
          <p:cNvPr id="6" name="5 Slayt Numarası Yer Tutucusu"/>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03.04.2015</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1066800" y="2821838"/>
            <a:ext cx="6255488" cy="1362075"/>
          </a:xfrm>
        </p:spPr>
        <p:txBody>
          <a:bodyPr tIns="0" anchor="t"/>
          <a:lstStyle>
            <a:lvl1pPr algn="r">
              <a:buNone/>
              <a:defRPr sz="4200" b="1" cap="all"/>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066800" y="1905001"/>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a:xfrm>
            <a:off x="4724239" y="6556810"/>
            <a:ext cx="2002464" cy="226902"/>
          </a:xfrm>
        </p:spPr>
        <p:txBody>
          <a:bodyPr bIns="0" anchor="b"/>
          <a:lstStyle>
            <a:lvl1pPr>
              <a:defRPr>
                <a:solidFill>
                  <a:schemeClr val="tx2"/>
                </a:solidFill>
              </a:defRPr>
            </a:lvl1pPr>
            <a:extLst/>
          </a:lstStyle>
          <a:p>
            <a:fld id="{D9F75050-0E15-4C5B-92B0-66D068882F1F}" type="datetimeFigureOut">
              <a:rPr lang="tr-TR" smtClean="0"/>
              <a:pPr/>
              <a:t>03.04.2015</a:t>
            </a:fld>
            <a:endParaRPr lang="tr-TR"/>
          </a:p>
        </p:txBody>
      </p:sp>
      <p:sp>
        <p:nvSpPr>
          <p:cNvPr id="5" name="4 Altbilgi Yer Tutucusu"/>
          <p:cNvSpPr>
            <a:spLocks noGrp="1"/>
          </p:cNvSpPr>
          <p:nvPr>
            <p:ph type="ftr" sz="quarter" idx="11"/>
          </p:nvPr>
        </p:nvSpPr>
        <p:spPr>
          <a:xfrm>
            <a:off x="1735359" y="6556810"/>
            <a:ext cx="2895600" cy="228600"/>
          </a:xfrm>
        </p:spPr>
        <p:txBody>
          <a:bodyPr bIns="0" anchor="b"/>
          <a:lstStyle>
            <a:lvl1pPr>
              <a:defRPr>
                <a:solidFill>
                  <a:schemeClr val="tx2"/>
                </a:solidFill>
              </a:defRPr>
            </a:lvl1pPr>
            <a:extLst/>
          </a:lstStyle>
          <a:p>
            <a:endParaRPr lang="tr-TR"/>
          </a:p>
        </p:txBody>
      </p:sp>
      <p:sp>
        <p:nvSpPr>
          <p:cNvPr id="6" name="5 Slayt Numarası Yer Tutucusu"/>
          <p:cNvSpPr>
            <a:spLocks noGrp="1"/>
          </p:cNvSpPr>
          <p:nvPr>
            <p:ph type="sldNum" sz="quarter" idx="12"/>
          </p:nvPr>
        </p:nvSpPr>
        <p:spPr>
          <a:xfrm>
            <a:off x="6733952" y="6555112"/>
            <a:ext cx="588336" cy="228600"/>
          </a:xfrm>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20040"/>
            <a:ext cx="7242048" cy="1143000"/>
          </a:xfrm>
        </p:spPr>
        <p:txBody>
          <a:bodyPr/>
          <a:lstStyle>
            <a:extLst/>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600201"/>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178808" y="1600201"/>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pPr/>
              <a:t>03.04.2015</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20040"/>
            <a:ext cx="7242048" cy="1143000"/>
          </a:xfrm>
        </p:spPr>
        <p:txBody>
          <a:bodyPr anchor="b"/>
          <a:lstStyle>
            <a:lvl1pPr>
              <a:defRPr/>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extLst/>
          </a:lstStyle>
          <a:p>
            <a:fld id="{D9F75050-0E15-4C5B-92B0-66D068882F1F}" type="datetimeFigureOut">
              <a:rPr lang="tr-TR" smtClean="0"/>
              <a:pPr/>
              <a:t>03.04.2015</a:t>
            </a:fld>
            <a:endParaRPr lang="tr-TR"/>
          </a:p>
        </p:txBody>
      </p:sp>
      <p:sp>
        <p:nvSpPr>
          <p:cNvPr id="8" name="7 Altbilgi Yer Tutucusu"/>
          <p:cNvSpPr>
            <a:spLocks noGrp="1"/>
          </p:cNvSpPr>
          <p:nvPr>
            <p:ph type="ftr" sz="quarter" idx="11"/>
          </p:nvPr>
        </p:nvSpPr>
        <p:spPr/>
        <p:txBody>
          <a:bodyPr/>
          <a:lstStyle>
            <a:extLst/>
          </a:lstStyle>
          <a:p>
            <a:endParaRPr lang="tr-TR"/>
          </a:p>
        </p:txBody>
      </p:sp>
      <p:sp>
        <p:nvSpPr>
          <p:cNvPr id="9" name="8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20040"/>
            <a:ext cx="7242048" cy="1143000"/>
          </a:xfrm>
        </p:spPr>
        <p:txBody>
          <a:bodyPr/>
          <a:lstStyle>
            <a:extLst/>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extLst/>
          </a:lstStyle>
          <a:p>
            <a:fld id="{D9F75050-0E15-4C5B-92B0-66D068882F1F}" type="datetimeFigureOut">
              <a:rPr lang="tr-TR" smtClean="0"/>
              <a:pPr/>
              <a:t>03.04.2015</a:t>
            </a:fld>
            <a:endParaRPr lang="tr-TR"/>
          </a:p>
        </p:txBody>
      </p:sp>
      <p:sp>
        <p:nvSpPr>
          <p:cNvPr id="4" name="3 Altbilgi Yer Tutucusu"/>
          <p:cNvSpPr>
            <a:spLocks noGrp="1"/>
          </p:cNvSpPr>
          <p:nvPr>
            <p:ph type="ftr" sz="quarter" idx="11"/>
          </p:nvPr>
        </p:nvSpPr>
        <p:spPr/>
        <p:txBody>
          <a:bodyPr/>
          <a:lstStyle>
            <a:extLst/>
          </a:lstStyle>
          <a:p>
            <a:endParaRPr lang="tr-TR"/>
          </a:p>
        </p:txBody>
      </p:sp>
      <p:sp>
        <p:nvSpPr>
          <p:cNvPr id="5" name="4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lvl1pPr>
              <a:defRPr>
                <a:solidFill>
                  <a:schemeClr val="tx2"/>
                </a:solidFill>
              </a:defRPr>
            </a:lvl1pPr>
            <a:extLst/>
          </a:lstStyle>
          <a:p>
            <a:fld id="{D9F75050-0E15-4C5B-92B0-66D068882F1F}" type="datetimeFigureOut">
              <a:rPr lang="tr-TR" smtClean="0"/>
              <a:pPr/>
              <a:t>03.04.2015</a:t>
            </a:fld>
            <a:endParaRPr lang="tr-TR"/>
          </a:p>
        </p:txBody>
      </p:sp>
      <p:sp>
        <p:nvSpPr>
          <p:cNvPr id="3" name="2 Altbilgi Yer Tutucusu"/>
          <p:cNvSpPr>
            <a:spLocks noGrp="1"/>
          </p:cNvSpPr>
          <p:nvPr>
            <p:ph type="ftr" sz="quarter" idx="11"/>
          </p:nvPr>
        </p:nvSpPr>
        <p:spPr/>
        <p:txBody>
          <a:bodyPr/>
          <a:lstStyle>
            <a:lvl1pPr>
              <a:defRPr>
                <a:solidFill>
                  <a:schemeClr val="tx2"/>
                </a:solidFill>
              </a:defRPr>
            </a:lvl1pPr>
            <a:extLst/>
          </a:lstStyle>
          <a:p>
            <a:endParaRPr lang="tr-TR"/>
          </a:p>
        </p:txBody>
      </p:sp>
      <p:sp>
        <p:nvSpPr>
          <p:cNvPr id="4" name="3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57200" y="1497417"/>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457200" y="2133601"/>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pPr/>
              <a:t>03.04.2015</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7 Dikdörtgen"/>
          <p:cNvSpPr/>
          <p:nvPr/>
        </p:nvSpPr>
        <p:spPr>
          <a:xfrm rot="21240000">
            <a:off x="597970" y="1004669"/>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Dikdörtgen"/>
          <p:cNvSpPr/>
          <p:nvPr/>
        </p:nvSpPr>
        <p:spPr>
          <a:xfrm rot="21420000">
            <a:off x="596707" y="998817"/>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Başlık"/>
          <p:cNvSpPr>
            <a:spLocks noGrp="1"/>
          </p:cNvSpPr>
          <p:nvPr>
            <p:ph type="title"/>
          </p:nvPr>
        </p:nvSpPr>
        <p:spPr>
          <a:xfrm>
            <a:off x="5389099"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tr-TR" smtClean="0"/>
              <a:t>Asıl başlık stili için tıklatın</a:t>
            </a:r>
            <a:endParaRPr kumimoji="0" lang="en-US" dirty="0"/>
          </a:p>
        </p:txBody>
      </p:sp>
      <p:sp>
        <p:nvSpPr>
          <p:cNvPr id="4" name="3 Metin Yer Tutucusu"/>
          <p:cNvSpPr>
            <a:spLocks noGrp="1"/>
          </p:cNvSpPr>
          <p:nvPr>
            <p:ph type="body" sz="half" idx="2"/>
          </p:nvPr>
        </p:nvSpPr>
        <p:spPr>
          <a:xfrm>
            <a:off x="5389099"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tr-TR" smtClean="0"/>
              <a:t>Asıl metin stillerini düzenlemek için tıklatın</a:t>
            </a:r>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pPr/>
              <a:t>03.04.2015</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
        <p:nvSpPr>
          <p:cNvPr id="10" name="9 Resim Yer Tutucusu"/>
          <p:cNvSpPr>
            <a:spLocks noGrp="1"/>
          </p:cNvSpPr>
          <p:nvPr>
            <p:ph type="pic" idx="1"/>
          </p:nvPr>
        </p:nvSpPr>
        <p:spPr>
          <a:xfrm>
            <a:off x="663683"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tr-TR" smtClean="0"/>
              <a:t>Resim eklemek için simgeyi tıklatın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9" name="8 Dikdörtgen"/>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2 Başlık Yer Tutucusu"/>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tr-TR" smtClean="0"/>
              <a:t>Asıl başlık stili için tıklatın</a:t>
            </a:r>
            <a:endParaRPr kumimoji="0" lang="en-US"/>
          </a:p>
        </p:txBody>
      </p:sp>
      <p:sp>
        <p:nvSpPr>
          <p:cNvPr id="31" name="30 Metin Yer Tutucusu"/>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27" name="26 Veri Yer Tutucusu"/>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D9F75050-0E15-4C5B-92B0-66D068882F1F}" type="datetimeFigureOut">
              <a:rPr lang="tr-TR" smtClean="0"/>
              <a:pPr/>
              <a:t>03.04.2015</a:t>
            </a:fld>
            <a:endParaRPr lang="tr-TR"/>
          </a:p>
        </p:txBody>
      </p:sp>
      <p:sp>
        <p:nvSpPr>
          <p:cNvPr id="4" name="3 Altbilgi Yer Tutucusu"/>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tr-TR"/>
          </a:p>
        </p:txBody>
      </p:sp>
      <p:sp>
        <p:nvSpPr>
          <p:cNvPr id="16" name="15 Slayt Numarası Yer Tutucusu"/>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sz="2800" dirty="0" smtClean="0">
                <a:solidFill>
                  <a:schemeClr val="accent2">
                    <a:lumMod val="75000"/>
                  </a:schemeClr>
                </a:solidFill>
              </a:rPr>
              <a:t>PETROL KAPANLARININ OLUŞUMU, SINIFLANDIRILMASI VE ÖRTÜ KAYALARI</a:t>
            </a:r>
            <a:endParaRPr lang="tr-TR" sz="2800" dirty="0"/>
          </a:p>
        </p:txBody>
      </p:sp>
      <p:pic>
        <p:nvPicPr>
          <p:cNvPr id="1026" name="Picture 2" descr="C:\Users\Güli\Pictures\o08.jpg"/>
          <p:cNvPicPr>
            <a:picLocks noGrp="1" noChangeAspect="1" noChangeArrowheads="1"/>
          </p:cNvPicPr>
          <p:nvPr>
            <p:ph sz="half" idx="1"/>
          </p:nvPr>
        </p:nvPicPr>
        <p:blipFill>
          <a:blip r:embed="rId2" cstate="print"/>
          <a:stretch>
            <a:fillRect/>
          </a:stretch>
        </p:blipFill>
        <p:spPr bwMode="auto">
          <a:xfrm>
            <a:off x="785786" y="1928802"/>
            <a:ext cx="5214975" cy="3143272"/>
          </a:xfrm>
          <a:prstGeom prst="rect">
            <a:avLst/>
          </a:prstGeom>
        </p:spPr>
        <p:style>
          <a:lnRef idx="2">
            <a:schemeClr val="accent1"/>
          </a:lnRef>
          <a:fillRef idx="1">
            <a:schemeClr val="lt1"/>
          </a:fillRef>
          <a:effectRef idx="0">
            <a:schemeClr val="accent1"/>
          </a:effectRef>
          <a:fontRef idx="minor">
            <a:schemeClr val="dk1"/>
          </a:fontRef>
        </p:style>
      </p:pic>
      <p:sp>
        <p:nvSpPr>
          <p:cNvPr id="5" name="4 Metin Yer Tutucusu"/>
          <p:cNvSpPr>
            <a:spLocks noGrp="1"/>
          </p:cNvSpPr>
          <p:nvPr>
            <p:ph type="body" idx="2"/>
          </p:nvPr>
        </p:nvSpPr>
        <p:spPr/>
        <p:txBody>
          <a:bodyPr/>
          <a:lstStyle/>
          <a:p>
            <a:endParaRPr lang="tr-T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571744"/>
            <a:ext cx="7239000" cy="3143271"/>
          </a:xfrm>
        </p:spPr>
        <p:txBody>
          <a:bodyPr>
            <a:normAutofit/>
          </a:bodyPr>
          <a:lstStyle/>
          <a:p>
            <a:endParaRPr lang="tr-TR" dirty="0"/>
          </a:p>
        </p:txBody>
      </p:sp>
      <p:sp>
        <p:nvSpPr>
          <p:cNvPr id="3" name="2 İçerik Yer Tutucusu"/>
          <p:cNvSpPr>
            <a:spLocks noGrp="1"/>
          </p:cNvSpPr>
          <p:nvPr>
            <p:ph idx="1"/>
          </p:nvPr>
        </p:nvSpPr>
        <p:spPr>
          <a:xfrm>
            <a:off x="0" y="0"/>
            <a:ext cx="8143900" cy="2285992"/>
          </a:xfrm>
        </p:spPr>
        <p:txBody>
          <a:bodyPr>
            <a:normAutofit/>
          </a:bodyPr>
          <a:lstStyle/>
          <a:p>
            <a:pPr>
              <a:buNone/>
            </a:pPr>
            <a:r>
              <a:rPr lang="tr-TR" sz="1400" b="1" dirty="0" smtClean="0"/>
              <a:t>b) Faylı yapılar (Normal, Ters ve Bindirmeli)</a:t>
            </a:r>
          </a:p>
          <a:p>
            <a:pPr>
              <a:buNone/>
            </a:pPr>
            <a:r>
              <a:rPr lang="tr-TR" sz="1400" dirty="0" smtClean="0"/>
              <a:t>Yer kabuğunun yapısına etki eden kuvvetlerin türüne ve derecesine göre  katmanların şekil</a:t>
            </a:r>
          </a:p>
          <a:p>
            <a:pPr>
              <a:buNone/>
            </a:pPr>
            <a:r>
              <a:rPr lang="tr-TR" sz="1400" dirty="0" smtClean="0"/>
              <a:t>değiştirmelerinde kıvrımlanma yanında çeşitli kırılma ve bindirmelerde meydana gelir.Bu</a:t>
            </a:r>
          </a:p>
          <a:p>
            <a:pPr>
              <a:buNone/>
            </a:pPr>
            <a:r>
              <a:rPr lang="tr-TR" sz="1400" dirty="0" smtClean="0"/>
              <a:t>şekillenmeler petrol jeolojisi için önem taşımaktadır.Bu katman paketlenmelerinde geçirimli hazne</a:t>
            </a:r>
          </a:p>
          <a:p>
            <a:pPr>
              <a:buNone/>
            </a:pPr>
            <a:r>
              <a:rPr lang="tr-TR" sz="1400" dirty="0" smtClean="0"/>
              <a:t>kaya ve geçirimsiz örtü kayalara rastlamak mümkündür. Böylece bu katman istiflerinin değişik</a:t>
            </a:r>
          </a:p>
          <a:p>
            <a:pPr>
              <a:buNone/>
            </a:pPr>
            <a:r>
              <a:rPr lang="tr-TR" sz="1400" dirty="0" smtClean="0"/>
              <a:t>şekiller almasıyla faylı kapanlar oluşabilir.</a:t>
            </a:r>
            <a:endParaRPr lang="tr-TR" sz="1400" dirty="0"/>
          </a:p>
        </p:txBody>
      </p:sp>
      <p:pic>
        <p:nvPicPr>
          <p:cNvPr id="3075" name="Picture 3"/>
          <p:cNvPicPr>
            <a:picLocks noChangeAspect="1" noChangeArrowheads="1"/>
          </p:cNvPicPr>
          <p:nvPr/>
        </p:nvPicPr>
        <p:blipFill>
          <a:blip r:embed="rId2" cstate="print"/>
          <a:srcRect/>
          <a:stretch>
            <a:fillRect/>
          </a:stretch>
        </p:blipFill>
        <p:spPr bwMode="auto">
          <a:xfrm>
            <a:off x="428596" y="2000240"/>
            <a:ext cx="7286676" cy="40005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1000108"/>
            <a:ext cx="8143900" cy="5857892"/>
          </a:xfrm>
        </p:spPr>
        <p:txBody>
          <a:bodyPr>
            <a:normAutofit/>
          </a:bodyPr>
          <a:lstStyle/>
          <a:p>
            <a:endParaRPr lang="tr-TR" sz="1400" dirty="0"/>
          </a:p>
        </p:txBody>
      </p:sp>
      <p:sp>
        <p:nvSpPr>
          <p:cNvPr id="3" name="2 İçerik Yer Tutucusu"/>
          <p:cNvSpPr>
            <a:spLocks noGrp="1"/>
          </p:cNvSpPr>
          <p:nvPr>
            <p:ph idx="1"/>
          </p:nvPr>
        </p:nvSpPr>
        <p:spPr>
          <a:xfrm>
            <a:off x="0" y="0"/>
            <a:ext cx="8143900" cy="1142984"/>
          </a:xfrm>
        </p:spPr>
        <p:txBody>
          <a:bodyPr>
            <a:normAutofit/>
          </a:bodyPr>
          <a:lstStyle/>
          <a:p>
            <a:pPr>
              <a:buNone/>
            </a:pPr>
            <a:r>
              <a:rPr lang="tr-TR" sz="1400" dirty="0" smtClean="0"/>
              <a:t>Normal fayların kontrolündeki kapanlarda birikintiler büyük bir çoğunlukla fayın üst bloğunda</a:t>
            </a:r>
          </a:p>
          <a:p>
            <a:pPr>
              <a:buNone/>
            </a:pPr>
            <a:r>
              <a:rPr lang="tr-TR" sz="1400" dirty="0" smtClean="0"/>
              <a:t>bulunur. Bunun nedeni olarak fayın alt bloğundaki katmanların daha fazla basınç altında olmaları</a:t>
            </a:r>
          </a:p>
          <a:p>
            <a:pPr>
              <a:buNone/>
            </a:pPr>
            <a:r>
              <a:rPr lang="tr-TR" sz="1400" dirty="0" smtClean="0"/>
              <a:t>gösterilebilir. </a:t>
            </a:r>
            <a:endParaRPr lang="tr-TR" sz="1400" dirty="0"/>
          </a:p>
        </p:txBody>
      </p:sp>
      <p:pic>
        <p:nvPicPr>
          <p:cNvPr id="4" name="Picture 2" descr="C:\Documents and Settings\kullanici\Belgelerim\Resimlerim\MP Navigator EX\2009_09_15\IMG_0032.jpg"/>
          <p:cNvPicPr>
            <a:picLocks noChangeAspect="1" noChangeArrowheads="1"/>
          </p:cNvPicPr>
          <p:nvPr/>
        </p:nvPicPr>
        <p:blipFill>
          <a:blip r:embed="rId2" cstate="print"/>
          <a:srcRect b="4000"/>
          <a:stretch>
            <a:fillRect/>
          </a:stretch>
        </p:blipFill>
        <p:spPr bwMode="auto">
          <a:xfrm>
            <a:off x="928662" y="1214422"/>
            <a:ext cx="6429420" cy="5143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a:xfrm>
            <a:off x="457200" y="3714752"/>
            <a:ext cx="7239000" cy="2740984"/>
          </a:xfrm>
        </p:spPr>
        <p:txBody>
          <a:bodyPr/>
          <a:lstStyle/>
          <a:p>
            <a:endParaRPr lang="tr-TR" dirty="0"/>
          </a:p>
        </p:txBody>
      </p:sp>
      <p:pic>
        <p:nvPicPr>
          <p:cNvPr id="4" name="Picture 2" descr="C:\Documents and Settings\kullanici\Belgelerim\Resimlerim\MP Navigator EX\2009_09_15\IMG_0033.jpg"/>
          <p:cNvPicPr>
            <a:picLocks noGrp="1" noChangeAspect="1" noChangeArrowheads="1"/>
          </p:cNvPicPr>
          <p:nvPr>
            <p:ph idx="1"/>
          </p:nvPr>
        </p:nvPicPr>
        <p:blipFill>
          <a:blip r:embed="rId2" cstate="print"/>
          <a:srcRect l="-2020" b="5814"/>
          <a:stretch>
            <a:fillRect/>
          </a:stretch>
        </p:blipFill>
        <p:spPr bwMode="auto">
          <a:xfrm>
            <a:off x="428596" y="214290"/>
            <a:ext cx="7215238" cy="57864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98" y="928670"/>
            <a:ext cx="8858312" cy="5929330"/>
          </a:xfrm>
        </p:spPr>
        <p:txBody>
          <a:bodyPr>
            <a:normAutofit/>
          </a:bodyPr>
          <a:lstStyle/>
          <a:p>
            <a:endParaRPr lang="tr-TR" dirty="0"/>
          </a:p>
        </p:txBody>
      </p:sp>
      <p:sp>
        <p:nvSpPr>
          <p:cNvPr id="3" name="2 İçerik Yer Tutucusu"/>
          <p:cNvSpPr>
            <a:spLocks noGrp="1"/>
          </p:cNvSpPr>
          <p:nvPr>
            <p:ph idx="1"/>
          </p:nvPr>
        </p:nvSpPr>
        <p:spPr>
          <a:xfrm>
            <a:off x="0" y="0"/>
            <a:ext cx="8215338" cy="1142984"/>
          </a:xfrm>
        </p:spPr>
        <p:txBody>
          <a:bodyPr>
            <a:normAutofit/>
          </a:bodyPr>
          <a:lstStyle/>
          <a:p>
            <a:pPr>
              <a:buNone/>
            </a:pPr>
            <a:r>
              <a:rPr lang="tr-TR" sz="1400" dirty="0" smtClean="0"/>
              <a:t>Tektonik bakımdan kuvvetli olarak etkilenmiş alanlarda yapısal kapanların şekli daha karmaşık</a:t>
            </a:r>
          </a:p>
          <a:p>
            <a:pPr>
              <a:buNone/>
            </a:pPr>
            <a:r>
              <a:rPr lang="tr-TR" sz="1400" dirty="0" smtClean="0"/>
              <a:t>görülebileceği gibi hidrokarbonun birikim alanlarının parçalanmasına da neden olu.</a:t>
            </a:r>
          </a:p>
          <a:p>
            <a:pPr>
              <a:buNone/>
            </a:pPr>
            <a:endParaRPr lang="tr-TR" sz="1400" dirty="0"/>
          </a:p>
        </p:txBody>
      </p:sp>
      <p:pic>
        <p:nvPicPr>
          <p:cNvPr id="4" name="Picture 2" descr="C:\Documents and Settings\kullanici\Belgelerim\Resimlerim\MP Navigator EX\2009_09_15\IMG_0034.jpg"/>
          <p:cNvPicPr>
            <a:picLocks noChangeAspect="1" noChangeArrowheads="1"/>
          </p:cNvPicPr>
          <p:nvPr/>
        </p:nvPicPr>
        <p:blipFill>
          <a:blip r:embed="rId2" cstate="print"/>
          <a:srcRect l="8411" t="8434" r="6542" b="4819"/>
          <a:stretch>
            <a:fillRect/>
          </a:stretch>
        </p:blipFill>
        <p:spPr bwMode="auto">
          <a:xfrm>
            <a:off x="928662" y="1428736"/>
            <a:ext cx="6500858" cy="5143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000240"/>
            <a:ext cx="7239000" cy="2500330"/>
          </a:xfrm>
        </p:spPr>
        <p:txBody>
          <a:bodyPr/>
          <a:lstStyle/>
          <a:p>
            <a:endParaRPr lang="tr-TR" dirty="0"/>
          </a:p>
        </p:txBody>
      </p:sp>
      <p:sp>
        <p:nvSpPr>
          <p:cNvPr id="3" name="2 İçerik Yer Tutucusu"/>
          <p:cNvSpPr>
            <a:spLocks noGrp="1"/>
          </p:cNvSpPr>
          <p:nvPr>
            <p:ph idx="1"/>
          </p:nvPr>
        </p:nvSpPr>
        <p:spPr>
          <a:xfrm>
            <a:off x="0" y="0"/>
            <a:ext cx="8143900" cy="1785926"/>
          </a:xfrm>
        </p:spPr>
        <p:txBody>
          <a:bodyPr>
            <a:normAutofit/>
          </a:bodyPr>
          <a:lstStyle/>
          <a:p>
            <a:pPr>
              <a:buNone/>
            </a:pPr>
            <a:r>
              <a:rPr lang="tr-TR" sz="1400" b="1" dirty="0" smtClean="0"/>
              <a:t>c) Antiklinal ve Faylı Yapılar</a:t>
            </a:r>
          </a:p>
          <a:p>
            <a:pPr>
              <a:buNone/>
            </a:pPr>
            <a:r>
              <a:rPr lang="tr-TR" sz="1400" dirty="0" smtClean="0"/>
              <a:t>Bu kapan tipi tabiatta en sık rastlanan kapan tipidir. Tabiatta </a:t>
            </a:r>
            <a:r>
              <a:rPr lang="tr-TR" sz="1400" dirty="0" err="1" smtClean="0"/>
              <a:t>faylanmaya</a:t>
            </a:r>
            <a:r>
              <a:rPr lang="tr-TR" sz="1400" dirty="0" smtClean="0"/>
              <a:t> maruz kalmamış</a:t>
            </a:r>
          </a:p>
          <a:p>
            <a:pPr>
              <a:buNone/>
            </a:pPr>
            <a:r>
              <a:rPr lang="tr-TR" sz="1400" dirty="0" smtClean="0"/>
              <a:t>antiklinal yapılar çok nadirdir. Antiklinal yapılardaki küçük kıvrılmalar birikme alanına etki</a:t>
            </a:r>
          </a:p>
          <a:p>
            <a:pPr>
              <a:buNone/>
            </a:pPr>
            <a:r>
              <a:rPr lang="tr-TR" sz="1400" dirty="0" smtClean="0"/>
              <a:t>etmeyebilir. Fakat </a:t>
            </a:r>
            <a:r>
              <a:rPr lang="tr-TR" sz="1400" dirty="0" err="1" smtClean="0"/>
              <a:t>faylanmalarla</a:t>
            </a:r>
            <a:r>
              <a:rPr lang="tr-TR" sz="1400" dirty="0" smtClean="0"/>
              <a:t> meydana gelen atımların, bindirmelerin ve itilmelerin büyük</a:t>
            </a:r>
          </a:p>
          <a:p>
            <a:pPr>
              <a:buNone/>
            </a:pPr>
            <a:r>
              <a:rPr lang="tr-TR" sz="1400" dirty="0" smtClean="0"/>
              <a:t>olması kapandaki birikim alanının değişmesine neden olur.</a:t>
            </a:r>
            <a:endParaRPr lang="tr-TR" sz="1400" dirty="0"/>
          </a:p>
        </p:txBody>
      </p:sp>
      <p:pic>
        <p:nvPicPr>
          <p:cNvPr id="4" name="Picture 2" descr="C:\Documents and Settings\kullanici\Belgelerim\Resimlerim\MP Navigator EX\2009_09_15\IMG_0035.jpg"/>
          <p:cNvPicPr>
            <a:picLocks noChangeAspect="1" noChangeArrowheads="1"/>
          </p:cNvPicPr>
          <p:nvPr/>
        </p:nvPicPr>
        <p:blipFill>
          <a:blip r:embed="rId2" cstate="print"/>
          <a:srcRect l="3991" t="41667" b="5208"/>
          <a:stretch>
            <a:fillRect/>
          </a:stretch>
        </p:blipFill>
        <p:spPr bwMode="auto">
          <a:xfrm>
            <a:off x="214282" y="1928802"/>
            <a:ext cx="7786742" cy="4286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2928934"/>
            <a:ext cx="8143900" cy="3571900"/>
          </a:xfrm>
        </p:spPr>
        <p:txBody>
          <a:bodyPr>
            <a:normAutofit/>
          </a:bodyPr>
          <a:lstStyle/>
          <a:p>
            <a:endParaRPr lang="tr-TR" dirty="0"/>
          </a:p>
        </p:txBody>
      </p:sp>
      <p:sp>
        <p:nvSpPr>
          <p:cNvPr id="3" name="2 İçerik Yer Tutucusu"/>
          <p:cNvSpPr>
            <a:spLocks noGrp="1"/>
          </p:cNvSpPr>
          <p:nvPr>
            <p:ph idx="1"/>
          </p:nvPr>
        </p:nvSpPr>
        <p:spPr>
          <a:xfrm>
            <a:off x="0" y="0"/>
            <a:ext cx="8215338" cy="3286124"/>
          </a:xfrm>
        </p:spPr>
        <p:txBody>
          <a:bodyPr>
            <a:normAutofit/>
          </a:bodyPr>
          <a:lstStyle/>
          <a:p>
            <a:pPr>
              <a:buNone/>
            </a:pPr>
            <a:r>
              <a:rPr lang="tr-TR" sz="1400" b="1" dirty="0" smtClean="0"/>
              <a:t>d) Tuz </a:t>
            </a:r>
            <a:r>
              <a:rPr lang="tr-TR" sz="1400" b="1" dirty="0" err="1" smtClean="0"/>
              <a:t>Domları</a:t>
            </a:r>
            <a:endParaRPr lang="tr-TR" sz="1400" b="1" dirty="0" smtClean="0"/>
          </a:p>
          <a:p>
            <a:pPr>
              <a:buNone/>
            </a:pPr>
            <a:r>
              <a:rPr lang="tr-TR" sz="1400" dirty="0" smtClean="0"/>
              <a:t>Tuz </a:t>
            </a:r>
            <a:r>
              <a:rPr lang="tr-TR" sz="1400" dirty="0" err="1" smtClean="0"/>
              <a:t>domları</a:t>
            </a:r>
            <a:r>
              <a:rPr lang="tr-TR" sz="1400" dirty="0" smtClean="0"/>
              <a:t> çok karmaşık ve petrol jeolojisi açısından önemli tektonik yapılardır.Tuz </a:t>
            </a:r>
            <a:r>
              <a:rPr lang="tr-TR" sz="1400" dirty="0" err="1" smtClean="0"/>
              <a:t>domları</a:t>
            </a:r>
            <a:endParaRPr lang="tr-TR" sz="1400" dirty="0" smtClean="0"/>
          </a:p>
          <a:p>
            <a:pPr>
              <a:buNone/>
            </a:pPr>
            <a:r>
              <a:rPr lang="tr-TR" sz="1400" dirty="0" smtClean="0"/>
              <a:t>derinlerdeki tuzlu katmanların üstteki </a:t>
            </a:r>
            <a:r>
              <a:rPr lang="tr-TR" sz="1400" dirty="0" err="1" smtClean="0"/>
              <a:t>sedimanları</a:t>
            </a:r>
            <a:r>
              <a:rPr lang="tr-TR" sz="1400" dirty="0" smtClean="0"/>
              <a:t> delerek içine girmesiyle oluşur. Tuzların bu</a:t>
            </a:r>
          </a:p>
          <a:p>
            <a:pPr>
              <a:buNone/>
            </a:pPr>
            <a:r>
              <a:rPr lang="tr-TR" sz="1400" dirty="0" smtClean="0"/>
              <a:t>davranışları basınç altındaki </a:t>
            </a:r>
            <a:r>
              <a:rPr lang="tr-TR" sz="1400" dirty="0" err="1" smtClean="0"/>
              <a:t>plastizitelerine</a:t>
            </a:r>
            <a:r>
              <a:rPr lang="tr-TR" sz="1400" dirty="0" smtClean="0"/>
              <a:t> bağlıdır. Tuzlar bu özellikleri dolayısıyla örtü kayalarını</a:t>
            </a:r>
          </a:p>
          <a:p>
            <a:pPr>
              <a:buNone/>
            </a:pPr>
            <a:r>
              <a:rPr lang="tr-TR" sz="1400" dirty="0" smtClean="0"/>
              <a:t>delerek büyük mesafelerde </a:t>
            </a:r>
            <a:r>
              <a:rPr lang="tr-TR" sz="1400" dirty="0" err="1" smtClean="0"/>
              <a:t>dom</a:t>
            </a:r>
            <a:r>
              <a:rPr lang="tr-TR" sz="1400" dirty="0" smtClean="0"/>
              <a:t> ve mantar biçiminde yapılar oluşturur.</a:t>
            </a:r>
          </a:p>
          <a:p>
            <a:pPr>
              <a:buNone/>
            </a:pPr>
            <a:r>
              <a:rPr lang="tr-TR" sz="1400" dirty="0" smtClean="0"/>
              <a:t>Tuz </a:t>
            </a:r>
            <a:r>
              <a:rPr lang="tr-TR" sz="1400" dirty="0" err="1" smtClean="0"/>
              <a:t>domlarının</a:t>
            </a:r>
            <a:r>
              <a:rPr lang="tr-TR" sz="1400" dirty="0" smtClean="0"/>
              <a:t> üzerlerinde takke  kaya adı verilen anhidrit, jips, kireçtaşı ve dolomitten oluşan</a:t>
            </a:r>
          </a:p>
          <a:p>
            <a:pPr>
              <a:buNone/>
            </a:pPr>
            <a:r>
              <a:rPr lang="tr-TR" sz="1400" dirty="0" smtClean="0"/>
              <a:t>kayaçlar yer alır.Tuz kütleleri yükselmesi esnasında deldiği kayaları da beraberinde yukarıya</a:t>
            </a:r>
          </a:p>
          <a:p>
            <a:pPr>
              <a:buNone/>
            </a:pPr>
            <a:r>
              <a:rPr lang="tr-TR" sz="1400" dirty="0" smtClean="0"/>
              <a:t>sürükler. Bu esnada tuz </a:t>
            </a:r>
            <a:r>
              <a:rPr lang="tr-TR" sz="1400" dirty="0" err="1" smtClean="0"/>
              <a:t>domunun</a:t>
            </a:r>
            <a:r>
              <a:rPr lang="tr-TR" sz="1400" dirty="0" smtClean="0"/>
              <a:t> çeşitli yerlerinde kapan tipleri oluşabilir.Tuz kütlelerinin zaman</a:t>
            </a:r>
          </a:p>
          <a:p>
            <a:pPr>
              <a:buNone/>
            </a:pPr>
            <a:r>
              <a:rPr lang="tr-TR" sz="1400" dirty="0" smtClean="0"/>
              <a:t>zaman yukarıya doğru hareketi esnasında </a:t>
            </a:r>
            <a:r>
              <a:rPr lang="tr-TR" sz="1400" dirty="0" err="1" smtClean="0"/>
              <a:t>diskordanslar</a:t>
            </a:r>
            <a:r>
              <a:rPr lang="tr-TR" sz="1400" dirty="0" smtClean="0"/>
              <a:t> oluşabilir. Kumtaşları kamalanabilir veya</a:t>
            </a:r>
          </a:p>
          <a:p>
            <a:pPr>
              <a:buNone/>
            </a:pPr>
            <a:r>
              <a:rPr lang="tr-TR" sz="1400" dirty="0" smtClean="0"/>
              <a:t>anhidrit ve karbonat çimento ile sıkışabilir ve </a:t>
            </a:r>
            <a:r>
              <a:rPr lang="tr-TR" sz="1400" dirty="0" err="1" smtClean="0"/>
              <a:t>faylanmalar</a:t>
            </a:r>
            <a:r>
              <a:rPr lang="tr-TR" sz="1400" dirty="0" smtClean="0"/>
              <a:t> meydana gelebilir. Böylece, yapısal,</a:t>
            </a:r>
          </a:p>
          <a:p>
            <a:pPr>
              <a:buNone/>
            </a:pPr>
            <a:r>
              <a:rPr lang="tr-TR" sz="1400" dirty="0" smtClean="0"/>
              <a:t>stratigrafi ve </a:t>
            </a:r>
            <a:r>
              <a:rPr lang="tr-TR" sz="1400" dirty="0" err="1" smtClean="0"/>
              <a:t>diskordans</a:t>
            </a:r>
            <a:r>
              <a:rPr lang="tr-TR" sz="1400" dirty="0" smtClean="0"/>
              <a:t> tipi kapanların zemin hazırlayabilir. </a:t>
            </a:r>
            <a:endParaRPr lang="tr-TR" sz="1400" dirty="0"/>
          </a:p>
        </p:txBody>
      </p:sp>
      <p:pic>
        <p:nvPicPr>
          <p:cNvPr id="4" name="Picture 2" descr="C:\Documents and Settings\kullanici\Belgelerim\Resimlerim\MP Navigator EX\2009_09_15\IMG_0036.jpg"/>
          <p:cNvPicPr>
            <a:picLocks noChangeAspect="1" noChangeArrowheads="1"/>
          </p:cNvPicPr>
          <p:nvPr/>
        </p:nvPicPr>
        <p:blipFill>
          <a:blip r:embed="rId2" cstate="print"/>
          <a:srcRect l="25041" t="54167" r="21931" b="3124"/>
          <a:stretch>
            <a:fillRect/>
          </a:stretch>
        </p:blipFill>
        <p:spPr bwMode="auto">
          <a:xfrm>
            <a:off x="214282" y="3357562"/>
            <a:ext cx="3071834" cy="3214710"/>
          </a:xfrm>
          <a:prstGeom prst="rect">
            <a:avLst/>
          </a:prstGeom>
          <a:noFill/>
          <a:ln w="9525">
            <a:noFill/>
            <a:miter lim="800000"/>
            <a:headEnd/>
            <a:tailEnd/>
          </a:ln>
        </p:spPr>
      </p:pic>
      <p:pic>
        <p:nvPicPr>
          <p:cNvPr id="5" name="Picture 2" descr="C:\Documents and Settings\kullanici\Belgelerim\Resimlerim\MP Navigator EX\2009_09_15\IMG_0038.jpg"/>
          <p:cNvPicPr>
            <a:picLocks noChangeAspect="1" noChangeArrowheads="1"/>
          </p:cNvPicPr>
          <p:nvPr/>
        </p:nvPicPr>
        <p:blipFill>
          <a:blip r:embed="rId3" cstate="print"/>
          <a:srcRect l="17152" t="13541" r="6252" b="35417"/>
          <a:stretch>
            <a:fillRect/>
          </a:stretch>
        </p:blipFill>
        <p:spPr bwMode="auto">
          <a:xfrm>
            <a:off x="3428992" y="3357562"/>
            <a:ext cx="4429156" cy="32147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Picture 2" descr="C:\Documents and Settings\kullanici\Belgelerim\Resimlerim\MP Navigator EX\2009_09_15\IMG_0037.jpg"/>
          <p:cNvPicPr>
            <a:picLocks noGrp="1" noChangeAspect="1" noChangeArrowheads="1"/>
          </p:cNvPicPr>
          <p:nvPr>
            <p:ph idx="1"/>
          </p:nvPr>
        </p:nvPicPr>
        <p:blipFill>
          <a:blip r:embed="rId2" cstate="print"/>
          <a:srcRect l="9709" t="8104" b="5068"/>
          <a:stretch>
            <a:fillRect/>
          </a:stretch>
        </p:blipFill>
        <p:spPr bwMode="auto">
          <a:xfrm>
            <a:off x="428596" y="357166"/>
            <a:ext cx="7358114" cy="60722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8143900" cy="6143644"/>
          </a:xfrm>
        </p:spPr>
        <p:txBody>
          <a:bodyPr>
            <a:normAutofit/>
          </a:bodyPr>
          <a:lstStyle/>
          <a:p>
            <a:pPr>
              <a:buNone/>
            </a:pPr>
            <a:r>
              <a:rPr lang="tr-TR" sz="1400" b="1" dirty="0" smtClean="0"/>
              <a:t>e) Diskordans Kapanları</a:t>
            </a:r>
          </a:p>
          <a:p>
            <a:pPr>
              <a:buNone/>
            </a:pPr>
            <a:r>
              <a:rPr lang="tr-TR" sz="1400" dirty="0" smtClean="0"/>
              <a:t>Jeolojik evrim ile birlikte katmanlar şekil değiştirir, kıvrılır ve kanatlar dikleştirilir. Bu kıvrılan</a:t>
            </a:r>
          </a:p>
          <a:p>
            <a:pPr>
              <a:buNone/>
            </a:pPr>
            <a:r>
              <a:rPr lang="tr-TR" sz="1400" dirty="0" smtClean="0"/>
              <a:t>katmanlar su yüzüne çıktıklarında bu defa erozyon safhası başlayacaktır. Bunun sonucunda da</a:t>
            </a:r>
          </a:p>
          <a:p>
            <a:pPr>
              <a:buNone/>
            </a:pPr>
            <a:r>
              <a:rPr lang="tr-TR" sz="1400" dirty="0" smtClean="0"/>
              <a:t>katmanların parçalanması ve taşınması söz konusu olacaktır. Jeolojik koşulların değişmesi ve</a:t>
            </a:r>
          </a:p>
          <a:p>
            <a:pPr>
              <a:buNone/>
            </a:pPr>
            <a:r>
              <a:rPr lang="tr-TR" sz="1400" dirty="0" smtClean="0"/>
              <a:t>havzanın çökelmeye başlamasıyla erozyona uğrayan katmanlar üzerine </a:t>
            </a:r>
            <a:r>
              <a:rPr lang="tr-TR" sz="1400" dirty="0" err="1" smtClean="0"/>
              <a:t>sedimanlar</a:t>
            </a:r>
            <a:r>
              <a:rPr lang="tr-TR" sz="1400" dirty="0" smtClean="0"/>
              <a:t> çökelmeye</a:t>
            </a:r>
          </a:p>
          <a:p>
            <a:pPr>
              <a:buNone/>
            </a:pPr>
            <a:r>
              <a:rPr lang="tr-TR" sz="1400" dirty="0" smtClean="0"/>
              <a:t>başlayacaktır. Böylece iki ayrı jeolojik koşulda veya farklı jeolojik devirlerin katmanları arasında </a:t>
            </a:r>
          </a:p>
          <a:p>
            <a:pPr>
              <a:buNone/>
            </a:pPr>
            <a:r>
              <a:rPr lang="tr-TR" sz="1400" dirty="0" smtClean="0"/>
              <a:t>bir uyumsuzluk meydana gelecektir. Bu oluşan </a:t>
            </a:r>
            <a:r>
              <a:rPr lang="tr-TR" sz="1400" dirty="0" err="1" smtClean="0"/>
              <a:t>diskordans</a:t>
            </a:r>
            <a:r>
              <a:rPr lang="tr-TR" sz="1400" dirty="0" smtClean="0"/>
              <a:t> kapanlarında ideal hazne kaya ve örtü</a:t>
            </a:r>
          </a:p>
          <a:p>
            <a:pPr>
              <a:buNone/>
            </a:pPr>
            <a:r>
              <a:rPr lang="tr-TR" sz="1400" dirty="0" smtClean="0"/>
              <a:t>kayaların mevcut oluşu ile de </a:t>
            </a:r>
            <a:r>
              <a:rPr lang="tr-TR" sz="1400" dirty="0" err="1" smtClean="0"/>
              <a:t>diskordans</a:t>
            </a:r>
            <a:r>
              <a:rPr lang="tr-TR" sz="1400" dirty="0" smtClean="0"/>
              <a:t> yüzeyi altında birikim gerçekleşmesi mümkündür.</a:t>
            </a:r>
          </a:p>
          <a:p>
            <a:pPr>
              <a:buNone/>
            </a:pPr>
            <a:r>
              <a:rPr lang="tr-TR" sz="1400" dirty="0" smtClean="0"/>
              <a:t>Diskordans kapanlarda, üstteki katman serisi alttaki katman serisini daha öteye geçmişse buna</a:t>
            </a:r>
          </a:p>
          <a:p>
            <a:pPr>
              <a:buNone/>
            </a:pPr>
            <a:r>
              <a:rPr lang="tr-TR" sz="1400" b="1" dirty="0" smtClean="0"/>
              <a:t>transgresif aşma </a:t>
            </a:r>
            <a:r>
              <a:rPr lang="tr-TR" sz="1400" dirty="0" smtClean="0"/>
              <a:t>adı verilmektedir.</a:t>
            </a:r>
          </a:p>
          <a:p>
            <a:pPr>
              <a:buNone/>
            </a:pPr>
            <a:r>
              <a:rPr lang="tr-TR" sz="1400" dirty="0" smtClean="0"/>
              <a:t>Bir </a:t>
            </a:r>
            <a:r>
              <a:rPr lang="tr-TR" sz="1400" dirty="0" err="1" smtClean="0"/>
              <a:t>diskordans</a:t>
            </a:r>
            <a:r>
              <a:rPr lang="tr-TR" sz="1400" dirty="0" smtClean="0"/>
              <a:t> yüzeyi geçirimli tabaka ile geçirimsiz tabaka arasında bir sınır olup böylece bir hazne</a:t>
            </a:r>
          </a:p>
          <a:p>
            <a:pPr>
              <a:buNone/>
            </a:pPr>
            <a:r>
              <a:rPr lang="tr-TR" sz="1400" dirty="0" smtClean="0"/>
              <a:t>kayanın alt ve üst sınırını oluşturur. Diskordans yüzeyleri çökelmede bir kesilmeyi gösterdiğine göre</a:t>
            </a:r>
          </a:p>
          <a:p>
            <a:pPr>
              <a:buNone/>
            </a:pPr>
            <a:r>
              <a:rPr lang="tr-TR" sz="1400" dirty="0" smtClean="0"/>
              <a:t>bu yüzeyler boyunca gözeneklilik ve geçirimlilik değerlerinde bir gelişme olabilir. Bu gelişmeler</a:t>
            </a:r>
          </a:p>
          <a:p>
            <a:pPr>
              <a:buNone/>
            </a:pPr>
            <a:r>
              <a:rPr lang="tr-TR" sz="1400" dirty="0" smtClean="0"/>
              <a:t>ideal kapanlara ve birikmeye de neden olur.</a:t>
            </a:r>
          </a:p>
          <a:p>
            <a:pPr>
              <a:buNone/>
            </a:pPr>
            <a:r>
              <a:rPr lang="tr-TR" sz="1400" b="1" dirty="0" smtClean="0"/>
              <a:t>f) Senklinal ve Gömülü Tepelerde Oluşan Kapanlar</a:t>
            </a:r>
          </a:p>
          <a:p>
            <a:pPr>
              <a:buNone/>
            </a:pPr>
            <a:r>
              <a:rPr lang="tr-TR" sz="1400" dirty="0" smtClean="0"/>
              <a:t>Ender olmakla beraber </a:t>
            </a:r>
            <a:r>
              <a:rPr lang="tr-TR" sz="1400" dirty="0" err="1" smtClean="0"/>
              <a:t>senklinallerde</a:t>
            </a:r>
            <a:r>
              <a:rPr lang="tr-TR" sz="1400" dirty="0" smtClean="0"/>
              <a:t> ve gömülü tepelerin üzerlerinde de petrol birikimlerine</a:t>
            </a:r>
          </a:p>
          <a:p>
            <a:pPr>
              <a:buNone/>
            </a:pPr>
            <a:r>
              <a:rPr lang="tr-TR" sz="1400" dirty="0" smtClean="0"/>
              <a:t>rastlamak mümkündür. Bu kapanlar oluşum tarzına göre yapısal kapanlara ilave edilebilirler.</a:t>
            </a:r>
          </a:p>
          <a:p>
            <a:pPr>
              <a:buNone/>
            </a:pPr>
            <a:r>
              <a:rPr lang="tr-TR" sz="1400" dirty="0" smtClean="0"/>
              <a:t>Senklinal kapanlarda, gaza yapının kenarlarındaki antiklinallerin tepelerinde, petrole ise senklinal</a:t>
            </a:r>
          </a:p>
          <a:p>
            <a:pPr>
              <a:buNone/>
            </a:pPr>
            <a:r>
              <a:rPr lang="tr-TR" sz="1400" dirty="0" smtClean="0"/>
              <a:t>kısımlarında </a:t>
            </a:r>
            <a:r>
              <a:rPr lang="tr-TR" sz="1400" dirty="0" err="1" smtClean="0"/>
              <a:t>raslanabilir</a:t>
            </a:r>
            <a:r>
              <a:rPr lang="tr-TR" sz="1400" dirty="0" smtClean="0"/>
              <a:t>.</a:t>
            </a:r>
            <a:endParaRPr lang="tr-TR"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4" name="Picture 2" descr="C:\Documents and Settings\kullanici\Belgelerim\Resimlerim\MP Navigator EX\2009_09_15\IMG_0039.jpg"/>
          <p:cNvPicPr>
            <a:picLocks noGrp="1" noChangeAspect="1" noChangeArrowheads="1"/>
          </p:cNvPicPr>
          <p:nvPr>
            <p:ph idx="1"/>
          </p:nvPr>
        </p:nvPicPr>
        <p:blipFill>
          <a:blip r:embed="rId2" cstate="print"/>
          <a:srcRect l="10619" t="8104" b="6226"/>
          <a:stretch>
            <a:fillRect/>
          </a:stretch>
        </p:blipFill>
        <p:spPr bwMode="auto">
          <a:xfrm>
            <a:off x="357158" y="285728"/>
            <a:ext cx="7429552" cy="61436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flipV="1">
            <a:off x="214282" y="-285775"/>
            <a:ext cx="7239000" cy="285776"/>
          </a:xfrm>
        </p:spPr>
        <p:txBody>
          <a:bodyPr>
            <a:normAutofit/>
          </a:bodyPr>
          <a:lstStyle/>
          <a:p>
            <a:endParaRPr lang="tr-TR" sz="1400" b="0" dirty="0">
              <a:solidFill>
                <a:schemeClr val="tx1"/>
              </a:solidFill>
            </a:endParaRPr>
          </a:p>
        </p:txBody>
      </p:sp>
      <p:sp>
        <p:nvSpPr>
          <p:cNvPr id="3" name="2 İçerik Yer Tutucusu"/>
          <p:cNvSpPr>
            <a:spLocks noGrp="1"/>
          </p:cNvSpPr>
          <p:nvPr>
            <p:ph idx="1"/>
          </p:nvPr>
        </p:nvSpPr>
        <p:spPr>
          <a:xfrm>
            <a:off x="0" y="0"/>
            <a:ext cx="8215338" cy="6858000"/>
          </a:xfrm>
        </p:spPr>
        <p:txBody>
          <a:bodyPr>
            <a:normAutofit/>
          </a:bodyPr>
          <a:lstStyle/>
          <a:p>
            <a:pPr>
              <a:buNone/>
            </a:pPr>
            <a:r>
              <a:rPr lang="tr-TR" sz="1400" b="1" dirty="0" smtClean="0"/>
              <a:t>LİTOLOJİ (STRATİGRAFİ) KAPANLARI</a:t>
            </a:r>
          </a:p>
          <a:p>
            <a:pPr>
              <a:buNone/>
            </a:pPr>
            <a:r>
              <a:rPr lang="tr-TR" sz="1400" dirty="0" smtClean="0"/>
              <a:t>Bu kapanlar, hazne kayaların litolojisinde yanal veya düşey değişimlerin veya devamlı bir kesikliğin </a:t>
            </a:r>
          </a:p>
          <a:p>
            <a:pPr>
              <a:buNone/>
            </a:pPr>
            <a:r>
              <a:rPr lang="tr-TR" sz="1400" dirty="0" smtClean="0"/>
              <a:t>olmasıyla meydana gelir. Geçirimli olan hazne kaya ya geçirimsiz bir kayaya dönüşür ya da bir</a:t>
            </a:r>
          </a:p>
          <a:p>
            <a:pPr>
              <a:buNone/>
            </a:pPr>
            <a:r>
              <a:rPr lang="tr-TR" sz="1400" dirty="0" smtClean="0"/>
              <a:t>diskordansla transgresif aşmaya uğrar. Stratigrafi kapanlarıyla yapısal kapanlar arasında kesin bir</a:t>
            </a:r>
          </a:p>
          <a:p>
            <a:pPr>
              <a:buNone/>
            </a:pPr>
            <a:r>
              <a:rPr lang="tr-TR" sz="1400" dirty="0" smtClean="0"/>
              <a:t>sınır oluşturmak da zordur. Hazne kayanın değişik yerlerinde farklı diyajenetik gelişmelerde kapan</a:t>
            </a:r>
          </a:p>
          <a:p>
            <a:pPr>
              <a:buNone/>
            </a:pPr>
            <a:r>
              <a:rPr lang="tr-TR" sz="1400" dirty="0" smtClean="0"/>
              <a:t>oluşumuna neden olabilir.Bu tip kapanlara</a:t>
            </a:r>
            <a:r>
              <a:rPr lang="tr-TR" sz="1400" b="1" dirty="0" smtClean="0"/>
              <a:t> </a:t>
            </a:r>
            <a:r>
              <a:rPr lang="tr-TR" sz="1400" b="1" dirty="0" err="1" smtClean="0"/>
              <a:t>diyajenez</a:t>
            </a:r>
            <a:r>
              <a:rPr lang="tr-TR" sz="1400" b="1" dirty="0" smtClean="0"/>
              <a:t> kapanları </a:t>
            </a:r>
            <a:r>
              <a:rPr lang="tr-TR" sz="1400" dirty="0" smtClean="0"/>
              <a:t>denebilir.Litoloji kapanları iki ana</a:t>
            </a:r>
          </a:p>
          <a:p>
            <a:pPr>
              <a:buNone/>
            </a:pPr>
            <a:r>
              <a:rPr lang="tr-TR" sz="1400" dirty="0" smtClean="0"/>
              <a:t>grupta toplanır.</a:t>
            </a:r>
          </a:p>
          <a:p>
            <a:pPr marL="342900" indent="-342900">
              <a:buNone/>
            </a:pPr>
            <a:r>
              <a:rPr lang="tr-TR" sz="1400" b="1" dirty="0" smtClean="0"/>
              <a:t>1.Birincil litoloji kapanları: </a:t>
            </a:r>
            <a:r>
              <a:rPr lang="tr-TR" sz="1400" dirty="0" smtClean="0"/>
              <a:t>Kayacın çökelmesi esnasında veya </a:t>
            </a:r>
            <a:r>
              <a:rPr lang="tr-TR" sz="1400" dirty="0" err="1" smtClean="0"/>
              <a:t>diyajenezi</a:t>
            </a:r>
            <a:r>
              <a:rPr lang="tr-TR" sz="1400" dirty="0" smtClean="0"/>
              <a:t> sırasında</a:t>
            </a:r>
          </a:p>
          <a:p>
            <a:pPr marL="342900" indent="-342900">
              <a:buNone/>
            </a:pPr>
            <a:r>
              <a:rPr lang="tr-TR" sz="1400" dirty="0" smtClean="0"/>
              <a:t>gelişir(mercek,</a:t>
            </a:r>
            <a:r>
              <a:rPr lang="tr-TR" sz="1400" dirty="0" err="1" smtClean="0"/>
              <a:t>fasiyes</a:t>
            </a:r>
            <a:r>
              <a:rPr lang="tr-TR" sz="1400" dirty="0" smtClean="0"/>
              <a:t> değişimi, şerit kumu, resifler ve </a:t>
            </a:r>
            <a:r>
              <a:rPr lang="tr-TR" sz="1400" dirty="0" err="1" smtClean="0"/>
              <a:t>biyohermler</a:t>
            </a:r>
            <a:r>
              <a:rPr lang="tr-TR" sz="1400" dirty="0" smtClean="0"/>
              <a:t>).</a:t>
            </a:r>
          </a:p>
          <a:p>
            <a:pPr marL="342900" indent="-342900">
              <a:buNone/>
            </a:pPr>
            <a:r>
              <a:rPr lang="tr-TR" sz="1400" b="1" dirty="0" smtClean="0"/>
              <a:t>2. İkincil litoloji kapanları: </a:t>
            </a:r>
            <a:r>
              <a:rPr lang="tr-TR" sz="1400" dirty="0" smtClean="0"/>
              <a:t>Erime, çimentolanma ve </a:t>
            </a:r>
            <a:r>
              <a:rPr lang="tr-TR" sz="1400" dirty="0" err="1" smtClean="0"/>
              <a:t>diskordans</a:t>
            </a:r>
            <a:r>
              <a:rPr lang="tr-TR" sz="1400" dirty="0" smtClean="0"/>
              <a:t> gibi çökelme sonrası gelişir.</a:t>
            </a:r>
          </a:p>
          <a:p>
            <a:pPr marL="342900" indent="-342900">
              <a:buNone/>
            </a:pPr>
            <a:r>
              <a:rPr lang="tr-TR" sz="1400" b="1" dirty="0" err="1" smtClean="0"/>
              <a:t>Detritik</a:t>
            </a:r>
            <a:r>
              <a:rPr lang="tr-TR" sz="1400" b="1" dirty="0" smtClean="0"/>
              <a:t> Kayaların Mercekleri ve </a:t>
            </a:r>
            <a:r>
              <a:rPr lang="tr-TR" sz="1400" b="1" dirty="0" err="1" smtClean="0"/>
              <a:t>Fasiyesleri</a:t>
            </a:r>
            <a:r>
              <a:rPr lang="tr-TR" sz="1400" b="1" dirty="0" smtClean="0"/>
              <a:t>:</a:t>
            </a:r>
          </a:p>
          <a:p>
            <a:pPr marL="342900" indent="-342900">
              <a:buNone/>
            </a:pPr>
            <a:r>
              <a:rPr lang="tr-TR" sz="1400" dirty="0" smtClean="0"/>
              <a:t>Bazı hazne kayalar geçirimsiz </a:t>
            </a:r>
            <a:r>
              <a:rPr lang="tr-TR" sz="1400" dirty="0" err="1" smtClean="0"/>
              <a:t>sedimanlarla</a:t>
            </a:r>
            <a:r>
              <a:rPr lang="tr-TR" sz="1400" dirty="0" smtClean="0"/>
              <a:t> kuşatılmış ince merceksi, gözenekli ve geçirimli </a:t>
            </a:r>
            <a:r>
              <a:rPr lang="tr-TR" sz="1400" dirty="0" err="1" smtClean="0"/>
              <a:t>detritik</a:t>
            </a:r>
            <a:endParaRPr lang="tr-TR" sz="1400" dirty="0" smtClean="0"/>
          </a:p>
          <a:p>
            <a:pPr marL="342900" indent="-342900">
              <a:buNone/>
            </a:pPr>
            <a:r>
              <a:rPr lang="tr-TR" sz="1400" dirty="0" smtClean="0"/>
              <a:t>kayalardan yapılmıştır.Çoğu mercekler kumtaşı, kavkı yığını, bazalt ve serpantinin çürümüş köşeli,</a:t>
            </a:r>
          </a:p>
          <a:p>
            <a:pPr marL="342900" indent="-342900">
              <a:buNone/>
            </a:pPr>
            <a:r>
              <a:rPr lang="tr-TR" sz="1400" dirty="0" smtClean="0"/>
              <a:t>taşlaşmış ve yeniden çökelmiş malzemeden yapılmıştır. Mercekler ile çevresindeki kaya sınırı, keskin</a:t>
            </a:r>
          </a:p>
          <a:p>
            <a:pPr marL="342900" indent="-342900">
              <a:buNone/>
            </a:pPr>
            <a:r>
              <a:rPr lang="tr-TR" sz="1400" dirty="0" smtClean="0"/>
              <a:t>veya dereceli olabilir. Mercekler ve kamalar çevre ile aynı yaşta olduğu gibi daha genç de olabilir.</a:t>
            </a:r>
          </a:p>
          <a:p>
            <a:pPr marL="342900" indent="-342900">
              <a:buNone/>
            </a:pPr>
            <a:r>
              <a:rPr lang="tr-TR" sz="1400" dirty="0" err="1" smtClean="0"/>
              <a:t>Fasiyes</a:t>
            </a:r>
            <a:r>
              <a:rPr lang="tr-TR" sz="1400" dirty="0" smtClean="0"/>
              <a:t> değişimi, formasyonda veya grup da bir yanal geçiş veya daha seyrek olarak da bulunabilir.</a:t>
            </a:r>
          </a:p>
          <a:p>
            <a:pPr marL="342900" indent="-342900">
              <a:buNone/>
            </a:pPr>
            <a:r>
              <a:rPr lang="tr-TR" sz="1400" dirty="0" smtClean="0"/>
              <a:t>Farklı nitelikteki kayaların değişik koşullarda aynı zamanda çökelmesiyle oluşur. Eğer fark litolojik</a:t>
            </a:r>
          </a:p>
          <a:p>
            <a:pPr marL="342900" indent="-342900">
              <a:buNone/>
            </a:pPr>
            <a:r>
              <a:rPr lang="tr-TR" sz="1400" dirty="0" smtClean="0"/>
              <a:t>ise litofasiyes değişimi olarak da nitelendirilir. Geçirimli kayadan geçirimsizlere doğru olan</a:t>
            </a:r>
          </a:p>
          <a:p>
            <a:pPr marL="342900" indent="-342900">
              <a:buNone/>
            </a:pPr>
            <a:r>
              <a:rPr lang="tr-TR" sz="1400" dirty="0" smtClean="0"/>
              <a:t>litofasiyes değişimleri, petrol ve gaz biriktiren birçok kapan oluşturur. Litofasiyes değişimleri</a:t>
            </a:r>
          </a:p>
          <a:p>
            <a:pPr marL="342900" indent="-342900">
              <a:buNone/>
            </a:pPr>
            <a:r>
              <a:rPr lang="tr-TR" sz="1400" dirty="0" smtClean="0"/>
              <a:t>mercekten daha yaygın olduğu için bölgesel araştırmalarda daha önemlidir. Sahil çizgileri boyunca</a:t>
            </a:r>
          </a:p>
          <a:p>
            <a:pPr marL="342900" indent="-342900">
              <a:buNone/>
            </a:pPr>
            <a:r>
              <a:rPr lang="tr-TR" sz="1400" dirty="0" smtClean="0"/>
              <a:t>da </a:t>
            </a:r>
            <a:r>
              <a:rPr lang="tr-TR" sz="1400" dirty="0" err="1" smtClean="0"/>
              <a:t>kapanlanmalar</a:t>
            </a:r>
            <a:r>
              <a:rPr lang="tr-TR" sz="1400" dirty="0" smtClean="0"/>
              <a:t> oluşabilmektedir. Sahil boyundaki birikintiler sahil şekilleriyle ilgili merceksel</a:t>
            </a:r>
          </a:p>
          <a:p>
            <a:pPr marL="342900" indent="-342900">
              <a:buNone/>
            </a:pPr>
            <a:r>
              <a:rPr lang="tr-TR" sz="1400" dirty="0" smtClean="0"/>
              <a:t>kumlar, eğim yukarı kamalanmalar, yersel kıvrımlar ve </a:t>
            </a:r>
            <a:r>
              <a:rPr lang="tr-TR" sz="1400" dirty="0" err="1" smtClean="0"/>
              <a:t>yarılımlarla</a:t>
            </a:r>
            <a:r>
              <a:rPr lang="tr-TR" sz="1400" dirty="0" smtClean="0"/>
              <a:t> karakterize edilir.</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İçerik Yer Tutucusu"/>
          <p:cNvSpPr>
            <a:spLocks noGrp="1"/>
          </p:cNvSpPr>
          <p:nvPr>
            <p:ph sz="half" idx="4294967295"/>
          </p:nvPr>
        </p:nvSpPr>
        <p:spPr>
          <a:xfrm>
            <a:off x="1" y="1143001"/>
            <a:ext cx="8215313" cy="5362575"/>
          </a:xfrm>
        </p:spPr>
        <p:txBody>
          <a:bodyPr>
            <a:normAutofit/>
          </a:bodyPr>
          <a:lstStyle/>
          <a:p>
            <a:pPr algn="just">
              <a:buNone/>
            </a:pPr>
            <a:r>
              <a:rPr lang="tr-TR" sz="1400" dirty="0" smtClean="0"/>
              <a:t>Petrol aramacılığında önemli olan bazı parametrelerin bir arada</a:t>
            </a:r>
          </a:p>
          <a:p>
            <a:pPr algn="just">
              <a:buNone/>
            </a:pPr>
            <a:r>
              <a:rPr lang="tr-TR" sz="1400" dirty="0" smtClean="0"/>
              <a:t>bulunmaları gerekmektedir. Bunlar;</a:t>
            </a:r>
          </a:p>
          <a:p>
            <a:pPr algn="just">
              <a:buFont typeface="Wingdings" pitchFamily="2" charset="2"/>
              <a:buChar char="Ø"/>
            </a:pPr>
            <a:r>
              <a:rPr lang="tr-TR" sz="1400" dirty="0" smtClean="0"/>
              <a:t>Petrol ana kaya </a:t>
            </a:r>
            <a:r>
              <a:rPr lang="tr-TR" sz="1400" dirty="0" err="1" smtClean="0"/>
              <a:t>fasiyesi</a:t>
            </a:r>
            <a:endParaRPr lang="tr-TR" sz="1400" dirty="0" smtClean="0"/>
          </a:p>
          <a:p>
            <a:pPr algn="just">
              <a:buFont typeface="Wingdings" pitchFamily="2" charset="2"/>
              <a:buChar char="Ø"/>
            </a:pPr>
            <a:r>
              <a:rPr lang="tr-TR" sz="1400" dirty="0" smtClean="0"/>
              <a:t>Petrol hazne kaya </a:t>
            </a:r>
            <a:r>
              <a:rPr lang="tr-TR" sz="1400" dirty="0" err="1" smtClean="0"/>
              <a:t>fasiyesi</a:t>
            </a:r>
            <a:endParaRPr lang="tr-TR" sz="1400" dirty="0" smtClean="0"/>
          </a:p>
          <a:p>
            <a:pPr algn="just">
              <a:buFont typeface="Wingdings" pitchFamily="2" charset="2"/>
              <a:buChar char="Ø"/>
            </a:pPr>
            <a:r>
              <a:rPr lang="tr-TR" sz="1400" dirty="0" smtClean="0"/>
              <a:t>Petrol kapanları</a:t>
            </a:r>
          </a:p>
          <a:p>
            <a:pPr algn="just">
              <a:buFont typeface="Wingdings" pitchFamily="2" charset="2"/>
              <a:buChar char="Ø"/>
            </a:pPr>
            <a:r>
              <a:rPr lang="tr-TR" sz="1400" dirty="0" smtClean="0"/>
              <a:t>Örtü kaya </a:t>
            </a:r>
            <a:r>
              <a:rPr lang="tr-TR" sz="1400" dirty="0" err="1" smtClean="0"/>
              <a:t>fasiyesidir</a:t>
            </a:r>
            <a:r>
              <a:rPr lang="tr-TR" sz="1400" dirty="0" smtClean="0"/>
              <a:t>.</a:t>
            </a:r>
          </a:p>
          <a:p>
            <a:pPr algn="just">
              <a:buNone/>
            </a:pPr>
            <a:r>
              <a:rPr lang="tr-TR" sz="1400" dirty="0" err="1" smtClean="0"/>
              <a:t>Sedimanter</a:t>
            </a:r>
            <a:r>
              <a:rPr lang="tr-TR" sz="1400" dirty="0" smtClean="0"/>
              <a:t> bir ortamda ana kaya özelliğine sahip birimden oluşmaya ve  birikmeye başlayan</a:t>
            </a:r>
          </a:p>
          <a:p>
            <a:pPr algn="just">
              <a:buNone/>
            </a:pPr>
            <a:r>
              <a:rPr lang="tr-TR" sz="1400" dirty="0" smtClean="0"/>
              <a:t>hidrokarbon damlacıkları kendilerine daha uygun gözenekli  ortamlara (hazne kaya) çeşitli jeolojik</a:t>
            </a:r>
          </a:p>
          <a:p>
            <a:pPr algn="just">
              <a:buNone/>
            </a:pPr>
            <a:r>
              <a:rPr lang="tr-TR" sz="1400" dirty="0" smtClean="0"/>
              <a:t>kuvvetlerin etkisiyle, birincil ve ikincil göçme tarzında hareket etmeye zorlanır. Petrolün bu</a:t>
            </a:r>
          </a:p>
          <a:p>
            <a:pPr algn="just">
              <a:buNone/>
            </a:pPr>
            <a:r>
              <a:rPr lang="tr-TR" sz="1400" dirty="0" smtClean="0"/>
              <a:t>şekildeki göçü ile </a:t>
            </a:r>
            <a:r>
              <a:rPr lang="tr-TR" sz="1400" dirty="0" err="1" smtClean="0"/>
              <a:t>kapanlanması</a:t>
            </a:r>
            <a:r>
              <a:rPr lang="tr-TR" sz="1400" dirty="0" smtClean="0"/>
              <a:t> mümkün olur. Petrolün </a:t>
            </a:r>
            <a:r>
              <a:rPr lang="tr-TR" sz="1400" dirty="0" err="1" smtClean="0"/>
              <a:t>kapanlanmasına</a:t>
            </a:r>
            <a:r>
              <a:rPr lang="tr-TR" sz="1400" dirty="0" smtClean="0"/>
              <a:t> müsait yapılar çeşitli</a:t>
            </a:r>
          </a:p>
          <a:p>
            <a:pPr algn="just">
              <a:buNone/>
            </a:pPr>
            <a:r>
              <a:rPr lang="tr-TR" sz="1400" dirty="0" smtClean="0"/>
              <a:t>jeolojik kuvvetlerin ve koşulların etkisiyle çeşitli şekilde meydana gelmiştir. Bir petrol kapanında</a:t>
            </a:r>
          </a:p>
          <a:p>
            <a:pPr algn="just">
              <a:buNone/>
            </a:pPr>
            <a:r>
              <a:rPr lang="tr-TR" sz="1400" dirty="0" smtClean="0"/>
              <a:t>hidrokarbonların </a:t>
            </a:r>
            <a:r>
              <a:rPr lang="tr-TR" sz="1400" dirty="0" err="1" smtClean="0"/>
              <a:t>kapanlanabilmesi</a:t>
            </a:r>
            <a:r>
              <a:rPr lang="tr-TR" sz="1400" dirty="0" smtClean="0"/>
              <a:t> için o kapanın mutlaka geçirimsiz bir katman ile örtülmüş olması</a:t>
            </a:r>
          </a:p>
          <a:p>
            <a:pPr algn="just">
              <a:buNone/>
            </a:pPr>
            <a:r>
              <a:rPr lang="tr-TR" sz="1400" dirty="0" smtClean="0"/>
              <a:t>gerekmektedir. Bir petrol kapanında hazne kaya  yanında örtü  kayanın da mutlaka yer alması</a:t>
            </a:r>
          </a:p>
          <a:p>
            <a:pPr algn="just">
              <a:buNone/>
            </a:pPr>
            <a:r>
              <a:rPr lang="tr-TR" sz="1400" dirty="0" smtClean="0"/>
              <a:t>gerekmektedir. Petrol ana kayası kapan bünyesinde veya kapan dışında da olabilir.</a:t>
            </a:r>
          </a:p>
          <a:p>
            <a:pPr algn="just">
              <a:buNone/>
            </a:pPr>
            <a:r>
              <a:rPr lang="tr-TR" sz="1400" dirty="0" smtClean="0"/>
              <a:t>O halde, petrol kapanları, çeşitli jeolojik kuvvetlerin ve jeolojik çökelme koşullarının meydana</a:t>
            </a:r>
          </a:p>
          <a:p>
            <a:pPr algn="just">
              <a:buNone/>
            </a:pPr>
            <a:r>
              <a:rPr lang="tr-TR" sz="1400" dirty="0" smtClean="0"/>
              <a:t>getirdiği ve dolayısıyla içinde petrol ve gazın alıkonulduğu yapılardır. Kapanın petrol birikintisi</a:t>
            </a:r>
          </a:p>
          <a:p>
            <a:pPr algn="just">
              <a:buNone/>
            </a:pPr>
            <a:r>
              <a:rPr lang="tr-TR" sz="1400" dirty="0" smtClean="0"/>
              <a:t>kapsayan  kısmına </a:t>
            </a:r>
            <a:r>
              <a:rPr lang="tr-TR" sz="1400" b="1" dirty="0" smtClean="0">
                <a:effectLst>
                  <a:outerShdw blurRad="38100" dist="38100" dir="2700000" algn="tl">
                    <a:srgbClr val="000000">
                      <a:alpha val="43137"/>
                    </a:srgbClr>
                  </a:outerShdw>
                </a:effectLst>
              </a:rPr>
              <a:t>petrol haznesi </a:t>
            </a:r>
            <a:r>
              <a:rPr lang="tr-TR" sz="1400" dirty="0" smtClean="0"/>
              <a:t>denir. Birikinti kapanın hepsini veya bir kısmını doldurabilir.</a:t>
            </a:r>
          </a:p>
          <a:p>
            <a:pPr algn="just">
              <a:buNone/>
            </a:pPr>
            <a:endParaRPr lang="tr-TR" sz="1400" dirty="0" smtClean="0"/>
          </a:p>
          <a:p>
            <a:pPr algn="just">
              <a:buNone/>
            </a:pPr>
            <a:endParaRPr lang="tr-TR" sz="1400" dirty="0" smtClean="0"/>
          </a:p>
        </p:txBody>
      </p:sp>
      <p:sp>
        <p:nvSpPr>
          <p:cNvPr id="4" name="3 Başlık"/>
          <p:cNvSpPr>
            <a:spLocks noGrp="1"/>
          </p:cNvSpPr>
          <p:nvPr>
            <p:ph type="title" idx="4294967295"/>
          </p:nvPr>
        </p:nvSpPr>
        <p:spPr>
          <a:xfrm>
            <a:off x="2" y="320675"/>
            <a:ext cx="7242175" cy="750888"/>
          </a:xfrm>
        </p:spPr>
        <p:txBody>
          <a:bodyPr>
            <a:normAutofit fontScale="90000"/>
          </a:bodyPr>
          <a:lstStyle/>
          <a:p>
            <a:r>
              <a:rPr lang="tr-TR" sz="2800" dirty="0" smtClean="0">
                <a:solidFill>
                  <a:schemeClr val="accent2">
                    <a:lumMod val="75000"/>
                  </a:schemeClr>
                </a:solidFill>
              </a:rPr>
              <a:t>PETROL KAPANLARININ OLUŞUMU, SINIFLANDIRILMASI VE ÖRTÜ KAYALARI</a:t>
            </a:r>
            <a:endParaRPr lang="tr-TR" sz="2800" dirty="0">
              <a:solidFill>
                <a:schemeClr val="accent2">
                  <a:lumMod val="75000"/>
                </a:schemeClr>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Picture 2" descr="C:\Documents and Settings\kullanici\Belgelerim\Resimlerim\MP Navigator EX\2009_09_15\IMG_0042.jpg"/>
          <p:cNvPicPr>
            <a:picLocks noGrp="1" noChangeAspect="1" noChangeArrowheads="1"/>
          </p:cNvPicPr>
          <p:nvPr>
            <p:ph idx="1"/>
          </p:nvPr>
        </p:nvPicPr>
        <p:blipFill>
          <a:blip r:embed="rId2" cstate="print"/>
          <a:srcRect l="10891" t="9481" r="6931" b="7558"/>
          <a:stretch>
            <a:fillRect/>
          </a:stretch>
        </p:blipFill>
        <p:spPr bwMode="auto">
          <a:xfrm>
            <a:off x="285720" y="285728"/>
            <a:ext cx="7500990" cy="61436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785926"/>
            <a:ext cx="7972452" cy="3929090"/>
          </a:xfrm>
        </p:spPr>
        <p:txBody>
          <a:bodyPr>
            <a:normAutofit/>
          </a:bodyPr>
          <a:lstStyle/>
          <a:p>
            <a:endParaRPr lang="tr-TR" dirty="0"/>
          </a:p>
        </p:txBody>
      </p:sp>
      <p:sp>
        <p:nvSpPr>
          <p:cNvPr id="3" name="2 İçerik Yer Tutucusu"/>
          <p:cNvSpPr>
            <a:spLocks noGrp="1"/>
          </p:cNvSpPr>
          <p:nvPr>
            <p:ph idx="1"/>
          </p:nvPr>
        </p:nvSpPr>
        <p:spPr>
          <a:xfrm>
            <a:off x="0" y="0"/>
            <a:ext cx="8143900" cy="2000240"/>
          </a:xfrm>
        </p:spPr>
        <p:txBody>
          <a:bodyPr>
            <a:normAutofit/>
          </a:bodyPr>
          <a:lstStyle/>
          <a:p>
            <a:pPr>
              <a:buNone/>
            </a:pPr>
            <a:r>
              <a:rPr lang="tr-TR" sz="1400" b="1" dirty="0" smtClean="0"/>
              <a:t>Kanal Dolguları:</a:t>
            </a:r>
          </a:p>
          <a:p>
            <a:pPr>
              <a:buNone/>
            </a:pPr>
            <a:r>
              <a:rPr lang="tr-TR" sz="1400" dirty="0" smtClean="0"/>
              <a:t>Menderesli akarsular çoğu kum ve çakıllarla dolan eski kanallarını bırakır ve yeni kanallar açarlar.</a:t>
            </a:r>
          </a:p>
          <a:p>
            <a:pPr>
              <a:buNone/>
            </a:pPr>
            <a:r>
              <a:rPr lang="tr-TR" sz="1400" dirty="0" smtClean="0"/>
              <a:t>Sığ denizlerde denize ulaşan sular, sularını ve yüklerini birkaç kanaldan boşaltırlar. Gel-git</a:t>
            </a:r>
          </a:p>
          <a:p>
            <a:pPr>
              <a:buNone/>
            </a:pPr>
            <a:r>
              <a:rPr lang="tr-TR" sz="1400" dirty="0" smtClean="0"/>
              <a:t>düzlükleri, deltalar, deltamsı çökeller kum ve çakıllar ile dolu kanalları oluştururlar.</a:t>
            </a:r>
          </a:p>
          <a:p>
            <a:pPr>
              <a:buNone/>
            </a:pPr>
            <a:r>
              <a:rPr lang="tr-TR" sz="1400" dirty="0" smtClean="0"/>
              <a:t>Birbirleriyle kaynasan kanal dolguları geniş çökeltiler olup, kökenlerinin izlerini taşıyabilirler.</a:t>
            </a:r>
          </a:p>
          <a:p>
            <a:pPr>
              <a:buNone/>
            </a:pPr>
            <a:endParaRPr lang="tr-TR" sz="1400" dirty="0"/>
          </a:p>
        </p:txBody>
      </p:sp>
      <p:pic>
        <p:nvPicPr>
          <p:cNvPr id="4" name="Picture 2" descr="C:\Documents and Settings\kullanici\Belgelerim\Resimlerim\MP Navigator EX\2009_09_15\IMG_0044.jpg"/>
          <p:cNvPicPr>
            <a:picLocks noChangeAspect="1" noChangeArrowheads="1"/>
          </p:cNvPicPr>
          <p:nvPr/>
        </p:nvPicPr>
        <p:blipFill>
          <a:blip r:embed="rId2" cstate="print"/>
          <a:srcRect l="11620" t="9375" b="40625"/>
          <a:stretch>
            <a:fillRect/>
          </a:stretch>
        </p:blipFill>
        <p:spPr bwMode="auto">
          <a:xfrm>
            <a:off x="428596" y="1785926"/>
            <a:ext cx="7143783" cy="46434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14554"/>
            <a:ext cx="6329378" cy="4357718"/>
          </a:xfrm>
        </p:spPr>
        <p:txBody>
          <a:bodyPr/>
          <a:lstStyle/>
          <a:p>
            <a:endParaRPr lang="tr-TR" dirty="0"/>
          </a:p>
        </p:txBody>
      </p:sp>
      <p:sp>
        <p:nvSpPr>
          <p:cNvPr id="3" name="2 İçerik Yer Tutucusu"/>
          <p:cNvSpPr>
            <a:spLocks noGrp="1"/>
          </p:cNvSpPr>
          <p:nvPr>
            <p:ph idx="1"/>
          </p:nvPr>
        </p:nvSpPr>
        <p:spPr>
          <a:xfrm>
            <a:off x="0" y="0"/>
            <a:ext cx="8215338" cy="2357430"/>
          </a:xfrm>
        </p:spPr>
        <p:txBody>
          <a:bodyPr>
            <a:normAutofit/>
          </a:bodyPr>
          <a:lstStyle/>
          <a:p>
            <a:pPr>
              <a:buNone/>
            </a:pPr>
            <a:r>
              <a:rPr lang="tr-TR" sz="1400" b="1" dirty="0" smtClean="0"/>
              <a:t>Organik resifler veya </a:t>
            </a:r>
            <a:r>
              <a:rPr lang="tr-TR" sz="1400" b="1" dirty="0" err="1" smtClean="0"/>
              <a:t>Biyohermler</a:t>
            </a:r>
            <a:r>
              <a:rPr lang="tr-TR" sz="1400" b="1" dirty="0" smtClean="0"/>
              <a:t>:</a:t>
            </a:r>
          </a:p>
          <a:p>
            <a:pPr>
              <a:buNone/>
            </a:pPr>
            <a:r>
              <a:rPr lang="tr-TR" sz="1400" dirty="0" smtClean="0"/>
              <a:t>Verimli resifler, sondalamanın çokluğu ve petrol </a:t>
            </a:r>
            <a:r>
              <a:rPr lang="tr-TR" sz="1400" dirty="0" err="1" smtClean="0"/>
              <a:t>kapanlanmasındaki</a:t>
            </a:r>
            <a:r>
              <a:rPr lang="tr-TR" sz="1400" dirty="0" smtClean="0"/>
              <a:t> önemli</a:t>
            </a:r>
          </a:p>
          <a:p>
            <a:pPr>
              <a:buNone/>
            </a:pPr>
            <a:r>
              <a:rPr lang="tr-TR" sz="1400" dirty="0" smtClean="0"/>
              <a:t>yerlerdir.Derecelenmeleri ve bileşimleri farklı olan çeşitleri mevcuttur(atol, tabla resifi,set resifi,</a:t>
            </a:r>
          </a:p>
          <a:p>
            <a:pPr>
              <a:buNone/>
            </a:pPr>
            <a:r>
              <a:rPr lang="tr-TR" sz="1400" dirty="0" err="1" smtClean="0"/>
              <a:t>biostrom</a:t>
            </a:r>
            <a:r>
              <a:rPr lang="tr-TR" sz="1400" dirty="0" smtClean="0"/>
              <a:t> ve </a:t>
            </a:r>
            <a:r>
              <a:rPr lang="tr-TR" sz="1400" dirty="0" err="1" smtClean="0"/>
              <a:t>biyoherm</a:t>
            </a:r>
            <a:r>
              <a:rPr lang="tr-TR" sz="1400" dirty="0" smtClean="0"/>
              <a:t>). Bunlar yerinde büyümüş organizmalardan yapılmış olmakla beraber birçoğu</a:t>
            </a:r>
          </a:p>
          <a:p>
            <a:pPr>
              <a:buNone/>
            </a:pPr>
            <a:r>
              <a:rPr lang="tr-TR" sz="1400" dirty="0" smtClean="0"/>
              <a:t>kırıntılı, kimyasal ve biyokimyasal karmadan da oluşabilir.Resiflerde gözeneklilik ve geçirimlilik</a:t>
            </a:r>
          </a:p>
          <a:p>
            <a:pPr>
              <a:buNone/>
            </a:pPr>
            <a:r>
              <a:rPr lang="tr-TR" sz="1400" dirty="0" smtClean="0"/>
              <a:t>yalnız resifin yüksek kısımlarına özgü değildir. Resifler bütün jeolojik zamanlarda oluşabilir uzun,</a:t>
            </a:r>
          </a:p>
          <a:p>
            <a:pPr algn="just">
              <a:buNone/>
            </a:pPr>
            <a:r>
              <a:rPr lang="tr-TR" sz="1400" dirty="0" smtClean="0"/>
              <a:t>dar ve yuvarlak şekillerde olabilir.</a:t>
            </a:r>
            <a:endParaRPr lang="tr-TR" sz="1400" dirty="0"/>
          </a:p>
        </p:txBody>
      </p:sp>
      <p:pic>
        <p:nvPicPr>
          <p:cNvPr id="4" name="Picture 2" descr="C:\Documents and Settings\kullanici\Belgelerim\Resimlerim\MP Navigator EX\2009_09_15\IMG_0045.jpg"/>
          <p:cNvPicPr>
            <a:picLocks noChangeAspect="1" noChangeArrowheads="1"/>
          </p:cNvPicPr>
          <p:nvPr/>
        </p:nvPicPr>
        <p:blipFill>
          <a:blip r:embed="rId2" cstate="print"/>
          <a:srcRect l="10311" t="8333" b="41667"/>
          <a:stretch>
            <a:fillRect/>
          </a:stretch>
        </p:blipFill>
        <p:spPr bwMode="auto">
          <a:xfrm>
            <a:off x="357158" y="2143116"/>
            <a:ext cx="7572428" cy="4357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643182"/>
            <a:ext cx="7239000" cy="3714776"/>
          </a:xfrm>
        </p:spPr>
        <p:txBody>
          <a:bodyPr/>
          <a:lstStyle/>
          <a:p>
            <a:endParaRPr lang="tr-TR" dirty="0"/>
          </a:p>
        </p:txBody>
      </p:sp>
      <p:sp>
        <p:nvSpPr>
          <p:cNvPr id="3" name="2 İçerik Yer Tutucusu"/>
          <p:cNvSpPr>
            <a:spLocks noGrp="1"/>
          </p:cNvSpPr>
          <p:nvPr>
            <p:ph idx="1"/>
          </p:nvPr>
        </p:nvSpPr>
        <p:spPr>
          <a:xfrm>
            <a:off x="0" y="0"/>
            <a:ext cx="8001024" cy="2071678"/>
          </a:xfrm>
        </p:spPr>
        <p:txBody>
          <a:bodyPr>
            <a:normAutofit/>
          </a:bodyPr>
          <a:lstStyle/>
          <a:p>
            <a:pPr>
              <a:buNone/>
            </a:pPr>
            <a:r>
              <a:rPr lang="tr-TR" sz="1400" b="1" dirty="0" smtClean="0"/>
              <a:t>İkincil Porozite </a:t>
            </a:r>
            <a:r>
              <a:rPr lang="tr-TR" sz="1400" b="1" dirty="0" err="1" smtClean="0"/>
              <a:t>Zonları</a:t>
            </a:r>
            <a:r>
              <a:rPr lang="tr-TR" sz="1400" b="1" dirty="0" smtClean="0"/>
              <a:t> ve Çatlaklar:</a:t>
            </a:r>
          </a:p>
          <a:p>
            <a:pPr>
              <a:buNone/>
            </a:pPr>
            <a:r>
              <a:rPr lang="tr-TR" sz="1400" dirty="0" smtClean="0"/>
              <a:t>Bu tip kapanlar </a:t>
            </a:r>
            <a:r>
              <a:rPr lang="tr-TR" sz="1400" dirty="0" err="1" smtClean="0"/>
              <a:t>karbonaatlı</a:t>
            </a:r>
            <a:r>
              <a:rPr lang="tr-TR" sz="1400" dirty="0" smtClean="0"/>
              <a:t> kayaçlarda daha iyi gelişebilirler. Kireçtaşlarının dolomitleşmesi</a:t>
            </a:r>
          </a:p>
          <a:p>
            <a:pPr algn="just">
              <a:buNone/>
            </a:pPr>
            <a:r>
              <a:rPr lang="tr-TR" sz="1400" dirty="0" smtClean="0"/>
              <a:t>sonucu %12’ye varan hacim azalması meydana gelebilmektedir.Bu da kayaçta gözeneklilik artışına</a:t>
            </a:r>
          </a:p>
          <a:p>
            <a:pPr algn="just">
              <a:buNone/>
            </a:pPr>
            <a:r>
              <a:rPr lang="tr-TR" sz="1400" dirty="0" smtClean="0"/>
              <a:t>neden olur, aynı zamanda erozyon </a:t>
            </a:r>
            <a:r>
              <a:rPr lang="tr-TR" sz="1400" dirty="0" err="1" smtClean="0"/>
              <a:t>zonlarında</a:t>
            </a:r>
            <a:r>
              <a:rPr lang="tr-TR" sz="1400" dirty="0" smtClean="0"/>
              <a:t> da gözeneklilik gelişimi olabilir. Katman istiflerinin</a:t>
            </a:r>
          </a:p>
          <a:p>
            <a:pPr algn="just">
              <a:buNone/>
            </a:pPr>
            <a:r>
              <a:rPr lang="tr-TR" sz="1400" dirty="0" smtClean="0"/>
              <a:t>tektonik etkiler altında şekillenmesiyle birlikte çatlamaya maruz kalırlar. Bu gibi gözenekliliğin</a:t>
            </a:r>
          </a:p>
          <a:p>
            <a:pPr algn="just">
              <a:buNone/>
            </a:pPr>
            <a:r>
              <a:rPr lang="tr-TR" sz="1400" dirty="0" smtClean="0"/>
              <a:t>gelişmiş olduğu </a:t>
            </a:r>
            <a:r>
              <a:rPr lang="tr-TR" sz="1400" dirty="0" err="1" smtClean="0"/>
              <a:t>zonlar</a:t>
            </a:r>
            <a:r>
              <a:rPr lang="tr-TR" sz="1400" dirty="0" smtClean="0"/>
              <a:t> petrol birikimine elverişli kapanların oluşmasını sağlar.</a:t>
            </a:r>
            <a:endParaRPr lang="tr-TR" sz="1400" dirty="0"/>
          </a:p>
        </p:txBody>
      </p:sp>
      <p:pic>
        <p:nvPicPr>
          <p:cNvPr id="4" name="Picture 2" descr="C:\Documents and Settings\kullanici\Belgelerim\Resimlerim\MP Navigator EX\2009_09_15\IMG_0045.jpg"/>
          <p:cNvPicPr>
            <a:picLocks noChangeAspect="1" noChangeArrowheads="1"/>
          </p:cNvPicPr>
          <p:nvPr/>
        </p:nvPicPr>
        <p:blipFill>
          <a:blip r:embed="rId2" cstate="print"/>
          <a:srcRect l="13093" t="71837" b="12500"/>
          <a:stretch>
            <a:fillRect/>
          </a:stretch>
        </p:blipFill>
        <p:spPr bwMode="auto">
          <a:xfrm>
            <a:off x="214282" y="2357430"/>
            <a:ext cx="7786742" cy="2857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357562"/>
            <a:ext cx="7239000" cy="2286016"/>
          </a:xfrm>
        </p:spPr>
        <p:txBody>
          <a:bodyPr/>
          <a:lstStyle/>
          <a:p>
            <a:endParaRPr lang="tr-TR" dirty="0"/>
          </a:p>
        </p:txBody>
      </p:sp>
      <p:sp>
        <p:nvSpPr>
          <p:cNvPr id="3" name="2 İçerik Yer Tutucusu"/>
          <p:cNvSpPr>
            <a:spLocks noGrp="1"/>
          </p:cNvSpPr>
          <p:nvPr>
            <p:ph idx="1"/>
          </p:nvPr>
        </p:nvSpPr>
        <p:spPr>
          <a:xfrm>
            <a:off x="0" y="0"/>
            <a:ext cx="8215338" cy="3571876"/>
          </a:xfrm>
        </p:spPr>
        <p:txBody>
          <a:bodyPr>
            <a:normAutofit/>
          </a:bodyPr>
          <a:lstStyle/>
          <a:p>
            <a:pPr>
              <a:buNone/>
            </a:pPr>
            <a:r>
              <a:rPr lang="tr-TR" sz="1400" b="1" dirty="0" smtClean="0"/>
              <a:t>BİLEŞİK KAPANLAR</a:t>
            </a:r>
          </a:p>
          <a:p>
            <a:pPr>
              <a:buNone/>
            </a:pPr>
            <a:r>
              <a:rPr lang="tr-TR" sz="1400" dirty="0" smtClean="0"/>
              <a:t>Bazı kapanlarda yapısal ve litolojik özellikler bir arada bulunabilir. Bileşik kapanların iki veya üç</a:t>
            </a:r>
          </a:p>
          <a:p>
            <a:pPr>
              <a:buNone/>
            </a:pPr>
            <a:r>
              <a:rPr lang="tr-TR" sz="1400" dirty="0" smtClean="0"/>
              <a:t>evreli gelişimleri vardır.</a:t>
            </a:r>
          </a:p>
          <a:p>
            <a:pPr>
              <a:buNone/>
            </a:pPr>
            <a:r>
              <a:rPr lang="tr-TR" sz="1400" b="1" dirty="0" smtClean="0"/>
              <a:t>a)Stratigrafi özelliği</a:t>
            </a:r>
            <a:r>
              <a:rPr lang="tr-TR" sz="1400" dirty="0" smtClean="0"/>
              <a:t>: Hazne kayada geçirimliliğin kenarını oluşturur.</a:t>
            </a:r>
          </a:p>
          <a:p>
            <a:pPr>
              <a:buNone/>
            </a:pPr>
            <a:r>
              <a:rPr lang="tr-TR" sz="1400" b="1" dirty="0" smtClean="0"/>
              <a:t>b)Yapısal özelliği: </a:t>
            </a:r>
            <a:r>
              <a:rPr lang="tr-TR" sz="1400" dirty="0" smtClean="0"/>
              <a:t>Kapanı tamamlayan şekil değişimine neden olur.</a:t>
            </a:r>
          </a:p>
          <a:p>
            <a:pPr>
              <a:buNone/>
            </a:pPr>
            <a:r>
              <a:rPr lang="tr-TR" sz="1400" b="1" dirty="0" smtClean="0"/>
              <a:t>c) Yüzme yeteneği:</a:t>
            </a:r>
            <a:r>
              <a:rPr lang="tr-TR" sz="1400" dirty="0" smtClean="0"/>
              <a:t> Formasyon suyunun eğim aşağıya kapanlanma etkisini artırmıştır.</a:t>
            </a:r>
          </a:p>
          <a:p>
            <a:pPr>
              <a:buNone/>
            </a:pPr>
            <a:r>
              <a:rPr lang="tr-TR" sz="1400" dirty="0" smtClean="0"/>
              <a:t>Bu özelliklerden birisi yalnız başına kapan oluşturamaz. Fakat kapan oluşumuna yardımcı olur. Petrol</a:t>
            </a:r>
          </a:p>
          <a:p>
            <a:pPr algn="just">
              <a:buNone/>
            </a:pPr>
            <a:r>
              <a:rPr lang="tr-TR" sz="1400" dirty="0" smtClean="0"/>
              <a:t>birikintisinin ekonomik değerde olması için bunların bir arada olması gerekir. Stratigrafi özelliği, tek</a:t>
            </a:r>
          </a:p>
          <a:p>
            <a:pPr algn="just">
              <a:buNone/>
            </a:pPr>
            <a:r>
              <a:rPr lang="tr-TR" sz="1400" dirty="0" smtClean="0"/>
              <a:t>başına hazne kayanın çökelmesi, </a:t>
            </a:r>
            <a:r>
              <a:rPr lang="tr-TR" sz="1400" dirty="0" err="1" smtClean="0"/>
              <a:t>diyajenezi</a:t>
            </a:r>
            <a:r>
              <a:rPr lang="tr-TR" sz="1400" dirty="0" smtClean="0"/>
              <a:t>, daha sonraki yersel çimentolanma, yükselim ve aşınma</a:t>
            </a:r>
          </a:p>
          <a:p>
            <a:pPr algn="just">
              <a:buNone/>
            </a:pPr>
            <a:r>
              <a:rPr lang="tr-TR" sz="1400" dirty="0" smtClean="0"/>
              <a:t>ile gelişmiş olabilir.Yapısal özellik, </a:t>
            </a:r>
            <a:r>
              <a:rPr lang="tr-TR" sz="1400" dirty="0" err="1" smtClean="0"/>
              <a:t>harhangi</a:t>
            </a:r>
            <a:r>
              <a:rPr lang="tr-TR" sz="1400" dirty="0" smtClean="0"/>
              <a:t> bir şekilde kıvrımlanma ve </a:t>
            </a:r>
            <a:r>
              <a:rPr lang="tr-TR" sz="1400" dirty="0" err="1" smtClean="0"/>
              <a:t>yarılımlanma</a:t>
            </a:r>
            <a:r>
              <a:rPr lang="tr-TR" sz="1400" dirty="0" smtClean="0"/>
              <a:t> veya her</a:t>
            </a:r>
          </a:p>
          <a:p>
            <a:pPr algn="just">
              <a:buNone/>
            </a:pPr>
            <a:r>
              <a:rPr lang="tr-TR" sz="1400" dirty="0" smtClean="0"/>
              <a:t>ikisinin etkisiyle oluşur.</a:t>
            </a:r>
            <a:endParaRPr lang="tr-TR" sz="1400" dirty="0"/>
          </a:p>
        </p:txBody>
      </p:sp>
      <p:pic>
        <p:nvPicPr>
          <p:cNvPr id="4" name="Picture 2" descr="C:\Documents and Settings\kullanici\Belgelerim\Resimlerim\MP Navigator EX\2009_09_15\IMG_0046.jpg"/>
          <p:cNvPicPr>
            <a:picLocks noChangeAspect="1" noChangeArrowheads="1"/>
          </p:cNvPicPr>
          <p:nvPr/>
        </p:nvPicPr>
        <p:blipFill>
          <a:blip r:embed="rId2" cstate="print"/>
          <a:srcRect t="29167" b="36458"/>
          <a:stretch>
            <a:fillRect/>
          </a:stretch>
        </p:blipFill>
        <p:spPr bwMode="auto">
          <a:xfrm>
            <a:off x="500034" y="3357562"/>
            <a:ext cx="7286676" cy="23574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flipV="1">
            <a:off x="0" y="500042"/>
            <a:ext cx="8143900" cy="1785950"/>
          </a:xfrm>
        </p:spPr>
        <p:txBody>
          <a:bodyPr/>
          <a:lstStyle/>
          <a:p>
            <a:endParaRPr lang="tr-TR" dirty="0"/>
          </a:p>
        </p:txBody>
      </p:sp>
      <p:sp>
        <p:nvSpPr>
          <p:cNvPr id="5" name="4 Metin Yer Tutucusu"/>
          <p:cNvSpPr>
            <a:spLocks noGrp="1"/>
          </p:cNvSpPr>
          <p:nvPr>
            <p:ph type="body" idx="2"/>
          </p:nvPr>
        </p:nvSpPr>
        <p:spPr>
          <a:xfrm>
            <a:off x="0" y="2357430"/>
            <a:ext cx="7929586" cy="4500570"/>
          </a:xfrm>
        </p:spPr>
        <p:txBody>
          <a:bodyPr>
            <a:normAutofit fontScale="92500" lnSpcReduction="10000"/>
          </a:bodyPr>
          <a:lstStyle/>
          <a:p>
            <a:r>
              <a:rPr lang="tr-TR" b="1" dirty="0" smtClean="0"/>
              <a:t>Stratigrafik Kapanların Aranması</a:t>
            </a:r>
          </a:p>
          <a:p>
            <a:pPr algn="just">
              <a:lnSpc>
                <a:spcPct val="120000"/>
              </a:lnSpc>
            </a:pPr>
            <a:r>
              <a:rPr lang="tr-TR" sz="1500" dirty="0" smtClean="0"/>
              <a:t>Son yıllarda kara ve deniz sismiğindeki kayıt tekniğiyle ve sismik verilerin işlenmesi ve değerlendirilmesinde ulaşılan önemli aşamalar, stratigrafik kapanların da sismik yöntemlerle belirlenmesini sağlamaktadır. Bu nedenle sismik yöntemlerle petrol kapanlarının aranması petrol arama şirketlerinin ve araştırmacıların bir uğraşı haline gelmiştir. </a:t>
            </a:r>
            <a:r>
              <a:rPr lang="tr-TR" sz="1500" dirty="0" err="1" smtClean="0"/>
              <a:t>Prospektif</a:t>
            </a:r>
            <a:r>
              <a:rPr lang="tr-TR" sz="1500" dirty="0" smtClean="0"/>
              <a:t> bir sahanın çökelim tarihçesi ve şartlarının bilinmesi, stratigrafik kapanların aranmasında önemli bir husustur. Sismik kesitlerden bu tür bilgilerin sağlanması belli bir takım </a:t>
            </a:r>
            <a:r>
              <a:rPr lang="tr-TR" sz="1500" dirty="0" err="1" smtClean="0"/>
              <a:t>refleksiyon</a:t>
            </a:r>
            <a:r>
              <a:rPr lang="tr-TR" sz="1500" dirty="0" smtClean="0"/>
              <a:t> </a:t>
            </a:r>
            <a:r>
              <a:rPr lang="tr-TR" sz="1500" dirty="0" err="1" smtClean="0"/>
              <a:t>patternlerini</a:t>
            </a:r>
            <a:r>
              <a:rPr lang="tr-TR" sz="1500" dirty="0" smtClean="0"/>
              <a:t> sınıflandırarak mümkündür. Bunun için sismik kesit üzerinde </a:t>
            </a:r>
            <a:r>
              <a:rPr lang="tr-TR" sz="1500" dirty="0" err="1" smtClean="0"/>
              <a:t>refleksiyonların</a:t>
            </a:r>
            <a:r>
              <a:rPr lang="tr-TR" sz="1500" dirty="0" smtClean="0"/>
              <a:t> son bulduğu uyumsuzluk yüzeylerini, tespit etmek gerekir. İki uyumsuzluk yüzeyi arasındaki </a:t>
            </a:r>
            <a:r>
              <a:rPr lang="tr-TR" sz="1500" dirty="0" err="1" smtClean="0"/>
              <a:t>refleksiyonlar</a:t>
            </a:r>
            <a:r>
              <a:rPr lang="tr-TR" sz="1500" dirty="0" smtClean="0"/>
              <a:t> belli bir çökelme mekanizmasına karşılık gelen bir sismik </a:t>
            </a:r>
            <a:r>
              <a:rPr lang="tr-TR" sz="1500" dirty="0" err="1" smtClean="0"/>
              <a:t>fasiyesi</a:t>
            </a:r>
            <a:r>
              <a:rPr lang="tr-TR" sz="1500" dirty="0" smtClean="0"/>
              <a:t> oluşturur. Delta oluşumu, deniz seviyesinin </a:t>
            </a:r>
            <a:r>
              <a:rPr lang="tr-TR" sz="1500" dirty="0" err="1" smtClean="0"/>
              <a:t>trangresyon</a:t>
            </a:r>
            <a:r>
              <a:rPr lang="tr-TR" sz="1500" dirty="0" smtClean="0"/>
              <a:t> ve regresyonu, tabakaların bölgesel yükselimi sonucu eğim kazanmaları yine tipik </a:t>
            </a:r>
            <a:r>
              <a:rPr lang="tr-TR" sz="1500" dirty="0" err="1" smtClean="0"/>
              <a:t>refleksiyon</a:t>
            </a:r>
            <a:r>
              <a:rPr lang="tr-TR" sz="1500" dirty="0" smtClean="0"/>
              <a:t> </a:t>
            </a:r>
            <a:r>
              <a:rPr lang="tr-TR" sz="1500" dirty="0" err="1" smtClean="0"/>
              <a:t>patternlerine</a:t>
            </a:r>
            <a:r>
              <a:rPr lang="tr-TR" sz="1500" dirty="0" smtClean="0"/>
              <a:t> sahiptirler. Dolayısıyla çökelti havzalarının tarihçesini açıklamada önemli rol oynarlar.</a:t>
            </a:r>
          </a:p>
          <a:p>
            <a:pPr algn="just">
              <a:lnSpc>
                <a:spcPct val="120000"/>
              </a:lnSpc>
            </a:pPr>
            <a:r>
              <a:rPr lang="tr-TR" sz="1500" dirty="0" smtClean="0"/>
              <a:t>Sismik yöntemle en kolay belirlenebilecek stratigrafik kapanlar karbonat türünde olanlarıdır.En çok rastlanan petrol içeren karbonat oluşumları da resiflerdir.Bunların sismik kesitlerde kumtaşı </a:t>
            </a:r>
            <a:r>
              <a:rPr lang="tr-TR" sz="1500" dirty="0" err="1" smtClean="0"/>
              <a:t>kapanımlarına</a:t>
            </a:r>
            <a:r>
              <a:rPr lang="tr-TR" sz="1500" dirty="0" smtClean="0"/>
              <a:t> karşın daha kolay görülebilmelerinin nedeni çevreleriyle özellikle </a:t>
            </a:r>
            <a:r>
              <a:rPr lang="tr-TR" sz="1500" dirty="0" err="1" smtClean="0"/>
              <a:t>klastik</a:t>
            </a:r>
            <a:r>
              <a:rPr lang="tr-TR" sz="1500" dirty="0" smtClean="0"/>
              <a:t> tipi çökellerle yaptıkları hız kontrastıdır.</a:t>
            </a:r>
          </a:p>
          <a:p>
            <a:pPr algn="just"/>
            <a:r>
              <a:rPr lang="tr-TR" sz="1500" dirty="0" smtClean="0"/>
              <a:t>	</a:t>
            </a:r>
          </a:p>
          <a:p>
            <a:pPr algn="just"/>
            <a:endParaRPr lang="tr-TR" dirty="0"/>
          </a:p>
        </p:txBody>
      </p:sp>
      <p:sp>
        <p:nvSpPr>
          <p:cNvPr id="3" name="2 İçerik Yer Tutucusu"/>
          <p:cNvSpPr>
            <a:spLocks noGrp="1"/>
          </p:cNvSpPr>
          <p:nvPr>
            <p:ph sz="half" idx="1"/>
          </p:nvPr>
        </p:nvSpPr>
        <p:spPr>
          <a:xfrm>
            <a:off x="0" y="1"/>
            <a:ext cx="8072462" cy="785793"/>
          </a:xfrm>
        </p:spPr>
        <p:txBody>
          <a:bodyPr>
            <a:normAutofit/>
          </a:bodyPr>
          <a:lstStyle/>
          <a:p>
            <a:pPr algn="just">
              <a:buNone/>
            </a:pPr>
            <a:r>
              <a:rPr lang="tr-TR" sz="1400" dirty="0" smtClean="0"/>
              <a:t>Diskordan yüzeyleri ve gömülü tepeler üzerinde de gelişmiş kapanlar oluşabilir.</a:t>
            </a:r>
            <a:endParaRPr lang="tr-TR" sz="1400" dirty="0"/>
          </a:p>
        </p:txBody>
      </p:sp>
      <p:pic>
        <p:nvPicPr>
          <p:cNvPr id="6" name="Picture 2" descr="C:\Documents and Settings\kullanici\Belgelerim\Resimlerim\MP Navigator EX\2009_09_15\IMG_0046.jpg"/>
          <p:cNvPicPr>
            <a:picLocks noChangeAspect="1" noChangeArrowheads="1"/>
          </p:cNvPicPr>
          <p:nvPr/>
        </p:nvPicPr>
        <p:blipFill>
          <a:blip r:embed="rId2" cstate="print"/>
          <a:srcRect t="67708" b="14291"/>
          <a:stretch>
            <a:fillRect/>
          </a:stretch>
        </p:blipFill>
        <p:spPr bwMode="auto">
          <a:xfrm>
            <a:off x="214282" y="357166"/>
            <a:ext cx="7143800" cy="1928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45719"/>
            <a:ext cx="5897880" cy="45719"/>
          </a:xfrm>
        </p:spPr>
        <p:txBody>
          <a:bodyPr>
            <a:normAutofit fontScale="90000"/>
          </a:bodyPr>
          <a:lstStyle/>
          <a:p>
            <a:endParaRPr lang="tr-TR" dirty="0"/>
          </a:p>
        </p:txBody>
      </p:sp>
      <p:sp>
        <p:nvSpPr>
          <p:cNvPr id="3" name="2 Metin Yer Tutucusu"/>
          <p:cNvSpPr>
            <a:spLocks noGrp="1"/>
          </p:cNvSpPr>
          <p:nvPr>
            <p:ph type="body" idx="2"/>
          </p:nvPr>
        </p:nvSpPr>
        <p:spPr>
          <a:xfrm>
            <a:off x="0" y="142853"/>
            <a:ext cx="8072462" cy="1857388"/>
          </a:xfrm>
        </p:spPr>
        <p:txBody>
          <a:bodyPr>
            <a:normAutofit/>
          </a:bodyPr>
          <a:lstStyle/>
          <a:p>
            <a:pPr algn="just"/>
            <a:r>
              <a:rPr lang="tr-TR" dirty="0" smtClean="0"/>
              <a:t>Diğer bir tür stratigrafik kapan türü de değişik kökenli, kumtaşı oluşumlarıdır. Bunlar arasında gömülü nehir kanalları,bariyer adaları gibi kumtaşı mercekleri, delta, </a:t>
            </a:r>
            <a:r>
              <a:rPr lang="tr-TR" dirty="0" err="1" smtClean="0"/>
              <a:t>türbidit</a:t>
            </a:r>
            <a:r>
              <a:rPr lang="tr-TR" dirty="0" smtClean="0"/>
              <a:t> ve derin deniz kumtaşı oluşukları veya geçirgen olmayan bir uyumsuzluğa gelip dayanan kumtaşı seviyeleri sayılabilir. Kumtaşı oluşuklarının özellikle petrol ihtiva edenlerinin komşu şeyl birimleriyle zayıf hız kontrastı yaptığında genellikle sismik </a:t>
            </a:r>
            <a:r>
              <a:rPr lang="tr-TR" dirty="0" err="1" smtClean="0"/>
              <a:t>refleksiyon</a:t>
            </a:r>
            <a:r>
              <a:rPr lang="tr-TR" dirty="0" smtClean="0"/>
              <a:t> yöntemiyle haritalanması en zor olan stratigrafik kapanlardır. Yanal </a:t>
            </a:r>
            <a:r>
              <a:rPr lang="tr-TR" dirty="0" err="1" smtClean="0"/>
              <a:t>fasiyes</a:t>
            </a:r>
            <a:r>
              <a:rPr lang="tr-TR" dirty="0" smtClean="0"/>
              <a:t> değişimleri de bir stratigrafik kapanım oluşturabilir. Kumtaşlarından kile veya marna geçiş bir geçirgenlik bariyeri meydana getirebilir ama bunun sismik kesitlerde gözlenmesi her zaman mümkün değildir.</a:t>
            </a:r>
          </a:p>
          <a:p>
            <a:pPr algn="just"/>
            <a:endParaRPr lang="tr-TR" dirty="0"/>
          </a:p>
        </p:txBody>
      </p:sp>
      <p:sp>
        <p:nvSpPr>
          <p:cNvPr id="4" name="3 İçerik Yer Tutucusu"/>
          <p:cNvSpPr>
            <a:spLocks noGrp="1"/>
          </p:cNvSpPr>
          <p:nvPr>
            <p:ph sz="half" idx="1"/>
          </p:nvPr>
        </p:nvSpPr>
        <p:spPr>
          <a:xfrm>
            <a:off x="0" y="2000240"/>
            <a:ext cx="8143900" cy="4857759"/>
          </a:xfrm>
        </p:spPr>
        <p:txBody>
          <a:bodyPr>
            <a:normAutofit lnSpcReduction="10000"/>
          </a:bodyPr>
          <a:lstStyle/>
          <a:p>
            <a:pPr>
              <a:buNone/>
            </a:pPr>
            <a:r>
              <a:rPr lang="tr-TR" sz="1400" b="1" dirty="0" smtClean="0"/>
              <a:t>SİSMİK YÖNTEMLERLE KAPAN BELİRLENMESİ VE YORUMU</a:t>
            </a:r>
          </a:p>
          <a:p>
            <a:pPr>
              <a:buNone/>
            </a:pPr>
            <a:r>
              <a:rPr lang="tr-TR" sz="1400" dirty="0" smtClean="0"/>
              <a:t>Kapan kavramı ve çeşitleri ile bunların sismik kesitlerde belirlenmesi son yıllar da çok sık kullanılan</a:t>
            </a:r>
          </a:p>
          <a:p>
            <a:pPr algn="just">
              <a:buNone/>
            </a:pPr>
            <a:r>
              <a:rPr lang="tr-TR" sz="1400" dirty="0" smtClean="0"/>
              <a:t>bir yöntemdir. Arazide manyetik bantlara kaydedilen sismik veriler bilgi işlem merkezlerinde</a:t>
            </a:r>
          </a:p>
          <a:p>
            <a:pPr algn="just">
              <a:buNone/>
            </a:pPr>
            <a:r>
              <a:rPr lang="tr-TR" sz="1400" dirty="0" smtClean="0"/>
              <a:t>değerlendirilerek </a:t>
            </a:r>
            <a:r>
              <a:rPr lang="tr-TR" sz="1400" dirty="0" err="1" smtClean="0"/>
              <a:t>sıismik</a:t>
            </a:r>
            <a:r>
              <a:rPr lang="tr-TR" sz="1400" dirty="0" smtClean="0"/>
              <a:t> kesitler haline </a:t>
            </a:r>
            <a:r>
              <a:rPr lang="tr-TR" sz="1400" dirty="0" err="1" smtClean="0"/>
              <a:t>getirlirler</a:t>
            </a:r>
            <a:r>
              <a:rPr lang="tr-TR" sz="1400" dirty="0" smtClean="0"/>
              <a:t>. Bu aşamadan sonra sismik kesitler</a:t>
            </a:r>
          </a:p>
          <a:p>
            <a:pPr algn="just">
              <a:buNone/>
            </a:pPr>
            <a:r>
              <a:rPr lang="tr-TR" sz="1400" dirty="0" smtClean="0"/>
              <a:t>değerlendirilerek petrol kapanlarını belirlemek amacıyla çeşitli yeraltı haritalamalarına geçilir.</a:t>
            </a:r>
          </a:p>
          <a:p>
            <a:pPr algn="just">
              <a:buNone/>
            </a:pPr>
            <a:r>
              <a:rPr lang="tr-TR" sz="1400" dirty="0" smtClean="0"/>
              <a:t>Sismik verilerle yapılan bu haritalar petrol aramaları bakımından önem arz ederler. </a:t>
            </a:r>
          </a:p>
          <a:p>
            <a:pPr algn="just">
              <a:buNone/>
            </a:pPr>
            <a:r>
              <a:rPr lang="tr-TR" sz="1400" b="1" dirty="0" smtClean="0"/>
              <a:t>Yapısal Kapanlar</a:t>
            </a:r>
            <a:r>
              <a:rPr lang="tr-TR" sz="1400" dirty="0" smtClean="0"/>
              <a:t>: Antiklinal, antiklinal-faylı ve faylı kapanlar bunların en karakteristik tipleri olup</a:t>
            </a:r>
          </a:p>
          <a:p>
            <a:pPr algn="just">
              <a:buNone/>
            </a:pPr>
            <a:r>
              <a:rPr lang="tr-TR" sz="1400" dirty="0" smtClean="0"/>
              <a:t>sismik yöntemlerle en kolay belirlenebilenleridir. </a:t>
            </a:r>
          </a:p>
          <a:p>
            <a:pPr algn="just">
              <a:buNone/>
            </a:pPr>
            <a:r>
              <a:rPr lang="tr-TR" sz="1400" b="1" dirty="0" smtClean="0"/>
              <a:t>Tuz </a:t>
            </a:r>
            <a:r>
              <a:rPr lang="tr-TR" sz="1400" b="1" dirty="0" err="1" smtClean="0"/>
              <a:t>Domları</a:t>
            </a:r>
            <a:r>
              <a:rPr lang="tr-TR" sz="1400" dirty="0" smtClean="0"/>
              <a:t>: Sismik kesitlerde tuz </a:t>
            </a:r>
            <a:r>
              <a:rPr lang="tr-TR" sz="1400" dirty="0" err="1" smtClean="0"/>
              <a:t>domlarının</a:t>
            </a:r>
            <a:r>
              <a:rPr lang="tr-TR" sz="1400" dirty="0" smtClean="0"/>
              <a:t> yan ve üstlerinde gelişen yapısal ve litoloji kapanları</a:t>
            </a:r>
          </a:p>
          <a:p>
            <a:pPr algn="just">
              <a:buNone/>
            </a:pPr>
            <a:r>
              <a:rPr lang="tr-TR" sz="1400" dirty="0" smtClean="0"/>
              <a:t> büyük bir başarı ile belirlenebilir.Çünkü </a:t>
            </a:r>
            <a:r>
              <a:rPr lang="tr-TR" sz="1400" dirty="0" err="1" smtClean="0"/>
              <a:t>sedimanter</a:t>
            </a:r>
            <a:r>
              <a:rPr lang="tr-TR" sz="1400" dirty="0" smtClean="0"/>
              <a:t> kayaçlarla tuz kütleleri arasında büyük bir hız</a:t>
            </a:r>
          </a:p>
          <a:p>
            <a:pPr algn="just">
              <a:buNone/>
            </a:pPr>
            <a:r>
              <a:rPr lang="tr-TR" sz="1400" dirty="0" smtClean="0"/>
              <a:t>farkı mevcuttur. Bu nedenle sismik yöntem bu tür kayaçlarda büyük bir başarı sağlamıştır.</a:t>
            </a:r>
          </a:p>
          <a:p>
            <a:pPr>
              <a:buNone/>
            </a:pPr>
            <a:r>
              <a:rPr lang="tr-TR" sz="1400" b="1" dirty="0" smtClean="0"/>
              <a:t>Stratigrafik Kapanlar: </a:t>
            </a:r>
            <a:r>
              <a:rPr lang="tr-TR" sz="1400" dirty="0" smtClean="0"/>
              <a:t>Stratigrafik kapanları sismik kesitlerle belirlemek mümkün değildir. Ancak</a:t>
            </a:r>
          </a:p>
          <a:p>
            <a:pPr>
              <a:buNone/>
            </a:pPr>
            <a:r>
              <a:rPr lang="tr-TR" sz="1400" dirty="0" smtClean="0"/>
              <a:t>sismik kesitlerde kil içindeki kum mercekleri, kanal dolguları ve resifler büyük bir başarı ile</a:t>
            </a:r>
          </a:p>
          <a:p>
            <a:pPr>
              <a:buNone/>
            </a:pPr>
            <a:r>
              <a:rPr lang="tr-TR" sz="1400" dirty="0" smtClean="0"/>
              <a:t>belirlenebilir.</a:t>
            </a:r>
          </a:p>
          <a:p>
            <a:pPr>
              <a:buNone/>
            </a:pPr>
            <a:r>
              <a:rPr lang="tr-TR" sz="1400" b="1" dirty="0" smtClean="0"/>
              <a:t>Diskordanslar: </a:t>
            </a:r>
            <a:r>
              <a:rPr lang="tr-TR" sz="1400" dirty="0" smtClean="0"/>
              <a:t>Sismik yöntemlerle çok kolay belirlenebilen kapan türlerindendir. Bu tür</a:t>
            </a:r>
          </a:p>
          <a:p>
            <a:pPr>
              <a:buNone/>
            </a:pPr>
            <a:r>
              <a:rPr lang="tr-TR" sz="1400" dirty="0" smtClean="0"/>
              <a:t>kapanların oluşumu, sismik kesitlerdeki yorumu ve petrol bulundurması açısından önemleri</a:t>
            </a:r>
          </a:p>
          <a:p>
            <a:pPr>
              <a:buNone/>
            </a:pPr>
            <a:r>
              <a:rPr lang="tr-TR" sz="1400" dirty="0" smtClean="0"/>
              <a:t>büyüktür.</a:t>
            </a:r>
          </a:p>
          <a:p>
            <a:pPr>
              <a:buNone/>
            </a:pPr>
            <a:endParaRPr lang="tr-TR" sz="14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6000768"/>
            <a:ext cx="5900750" cy="357190"/>
          </a:xfrm>
        </p:spPr>
        <p:txBody>
          <a:bodyPr>
            <a:normAutofit fontScale="90000"/>
          </a:bodyPr>
          <a:lstStyle/>
          <a:p>
            <a:endParaRPr lang="tr-TR" dirty="0"/>
          </a:p>
        </p:txBody>
      </p:sp>
      <p:sp>
        <p:nvSpPr>
          <p:cNvPr id="3" name="2 Metin Yer Tutucusu"/>
          <p:cNvSpPr>
            <a:spLocks noGrp="1"/>
          </p:cNvSpPr>
          <p:nvPr>
            <p:ph type="body" idx="2"/>
          </p:nvPr>
        </p:nvSpPr>
        <p:spPr>
          <a:xfrm>
            <a:off x="0" y="214290"/>
            <a:ext cx="7929586" cy="2286016"/>
          </a:xfrm>
        </p:spPr>
        <p:txBody>
          <a:bodyPr>
            <a:normAutofit/>
          </a:bodyPr>
          <a:lstStyle/>
          <a:p>
            <a:r>
              <a:rPr lang="tr-TR" dirty="0" smtClean="0"/>
              <a:t> </a:t>
            </a:r>
            <a:r>
              <a:rPr lang="tr-TR" b="1" dirty="0" smtClean="0"/>
              <a:t>ÖRTÜ KAYAÇLARI</a:t>
            </a:r>
          </a:p>
          <a:p>
            <a:pPr algn="just"/>
            <a:r>
              <a:rPr lang="tr-TR" dirty="0" smtClean="0"/>
              <a:t>Ana kayadan göç ederek bir kapana yerleşen petrolün kapan içinde birikebilmesi için kapanı tamamen kapatan bir örtü kayanın olması gerekir. Bu koşulların bulunması o bölgeden ekonomik miktarda petrolün alınması için yeterli değildir. Yukarıdaki koşulların tamamlayıcısı olarak bir örtü kayacının mutlaka kapanı örtmüş olması gerekmektedir.Örtü kayaçlara ince taneli, sık dokulu ve geçirimsiz olmalıdır. Bu tür kayaçlara örnek olarak kil taşı, şeyl,volkanik tüf, mikritik kireçtaşı, killi marnlar ile </a:t>
            </a:r>
            <a:r>
              <a:rPr lang="tr-TR" dirty="0" err="1" smtClean="0"/>
              <a:t>evaporitler</a:t>
            </a:r>
            <a:r>
              <a:rPr lang="tr-TR" dirty="0" smtClean="0"/>
              <a:t> örnek verilebilir. </a:t>
            </a:r>
            <a:r>
              <a:rPr lang="tr-TR" dirty="0" err="1" smtClean="0"/>
              <a:t>Evaporitik</a:t>
            </a:r>
            <a:r>
              <a:rPr lang="tr-TR" dirty="0" smtClean="0"/>
              <a:t> örtü kayaçlarına ideal örnek olarak anhidritleri verebiliriz. Bu tür örtü kayaklarına tuz </a:t>
            </a:r>
            <a:r>
              <a:rPr lang="tr-TR" dirty="0" err="1" smtClean="0"/>
              <a:t>domlarıyla</a:t>
            </a:r>
            <a:r>
              <a:rPr lang="tr-TR" dirty="0" smtClean="0"/>
              <a:t> ilgili petrol kapanlarında daha çok rastlanılır. Dünyanın birçok bölgesinde tanınmış petrol kapanlarında anhidritler örtü kayacı oluşturmaktadır.</a:t>
            </a:r>
            <a:endParaRPr lang="tr-TR" dirty="0"/>
          </a:p>
        </p:txBody>
      </p:sp>
      <p:pic>
        <p:nvPicPr>
          <p:cNvPr id="5" name="Picture 2" descr="C:\Documents and Settings\kullanici\Belgelerim\Resimlerim\MP Navigator EX\2009_09_15\IMG_0048.jpg"/>
          <p:cNvPicPr>
            <a:picLocks noGrp="1" noChangeAspect="1" noChangeArrowheads="1"/>
          </p:cNvPicPr>
          <p:nvPr>
            <p:ph sz="half" idx="1"/>
          </p:nvPr>
        </p:nvPicPr>
        <p:blipFill>
          <a:blip r:embed="rId2" cstate="print"/>
          <a:srcRect l="14894" t="26382" r="8511" b="20854"/>
          <a:stretch>
            <a:fillRect/>
          </a:stretch>
        </p:blipFill>
        <p:spPr bwMode="auto">
          <a:xfrm>
            <a:off x="285720" y="2643182"/>
            <a:ext cx="7572428" cy="38576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5897880" cy="2200268"/>
          </a:xfrm>
        </p:spPr>
        <p:txBody>
          <a:bodyPr>
            <a:normAutofit/>
          </a:bodyPr>
          <a:lstStyle/>
          <a:p>
            <a:r>
              <a:rPr lang="tr-TR" sz="4000" dirty="0" smtClean="0"/>
              <a:t/>
            </a:r>
            <a:br>
              <a:rPr lang="tr-TR" sz="4000" dirty="0" smtClean="0"/>
            </a:br>
            <a:r>
              <a:rPr lang="tr-TR" sz="4000" dirty="0"/>
              <a:t/>
            </a:r>
            <a:br>
              <a:rPr lang="tr-TR" sz="4000" dirty="0"/>
            </a:br>
            <a:r>
              <a:rPr lang="tr-TR" sz="4000" dirty="0" smtClean="0"/>
              <a:t>Teşekkürler……</a:t>
            </a:r>
            <a:endParaRPr lang="tr-TR" sz="4000" dirty="0"/>
          </a:p>
        </p:txBody>
      </p:sp>
      <p:sp>
        <p:nvSpPr>
          <p:cNvPr id="3" name="2 Metin Yer Tutucusu"/>
          <p:cNvSpPr>
            <a:spLocks noGrp="1"/>
          </p:cNvSpPr>
          <p:nvPr>
            <p:ph type="body" idx="2"/>
          </p:nvPr>
        </p:nvSpPr>
        <p:spPr/>
        <p:txBody>
          <a:bodyPr/>
          <a:lstStyle/>
          <a:p>
            <a:endParaRPr lang="tr-TR" dirty="0"/>
          </a:p>
        </p:txBody>
      </p:sp>
      <p:sp>
        <p:nvSpPr>
          <p:cNvPr id="4" name="3 İçerik Yer Tutucusu"/>
          <p:cNvSpPr>
            <a:spLocks noGrp="1"/>
          </p:cNvSpPr>
          <p:nvPr>
            <p:ph sz="half" idx="1"/>
          </p:nvPr>
        </p:nvSpPr>
        <p:spPr/>
        <p:txBody>
          <a:bodyPr/>
          <a:lstStyle/>
          <a:p>
            <a:endParaRPr lang="tr-T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atMod val="220000"/>
              </a:schemeClr>
            </a:gs>
            <a:gs pos="0">
              <a:schemeClr val="bg2">
                <a:tint val="78000"/>
                <a:satMod val="220000"/>
              </a:schemeClr>
            </a:gs>
            <a:gs pos="100000">
              <a:schemeClr val="bg2">
                <a:shade val="35000"/>
                <a:satMod val="15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2 Başlık"/>
          <p:cNvSpPr>
            <a:spLocks noGrp="1"/>
          </p:cNvSpPr>
          <p:nvPr>
            <p:ph type="title"/>
          </p:nvPr>
        </p:nvSpPr>
        <p:spPr/>
        <p:txBody>
          <a:bodyPr>
            <a:normAutofit fontScale="90000"/>
          </a:bodyPr>
          <a:lstStyle/>
          <a:p>
            <a:r>
              <a:rPr lang="tr-TR" smtClean="0"/>
              <a:t/>
            </a:r>
            <a:br>
              <a:rPr lang="tr-TR" smtClean="0"/>
            </a:br>
            <a:r>
              <a:rPr lang="tr-TR" smtClean="0"/>
              <a:t/>
            </a:r>
            <a:br>
              <a:rPr lang="tr-TR" smtClean="0"/>
            </a:br>
            <a:endParaRPr lang="tr-TR" dirty="0"/>
          </a:p>
        </p:txBody>
      </p:sp>
      <p:sp>
        <p:nvSpPr>
          <p:cNvPr id="5" name="4 İçerik Yer Tutucusu"/>
          <p:cNvSpPr>
            <a:spLocks noGrp="1"/>
          </p:cNvSpPr>
          <p:nvPr>
            <p:ph idx="1"/>
          </p:nvPr>
        </p:nvSpPr>
        <p:spPr>
          <a:xfrm>
            <a:off x="0" y="0"/>
            <a:ext cx="8215338" cy="6858000"/>
          </a:xfrm>
        </p:spPr>
        <p:txBody>
          <a:bodyPr>
            <a:normAutofit/>
          </a:bodyPr>
          <a:lstStyle/>
          <a:p>
            <a:pPr>
              <a:buNone/>
            </a:pPr>
            <a:r>
              <a:rPr lang="tr-TR" sz="1400" b="1" dirty="0" smtClean="0"/>
              <a:t>      Petrol hazne sinin kapsadığı petrol miktarı;</a:t>
            </a:r>
          </a:p>
          <a:p>
            <a:pPr>
              <a:buFont typeface="Wingdings" pitchFamily="2" charset="2"/>
              <a:buChar char="Ø"/>
            </a:pPr>
            <a:r>
              <a:rPr lang="tr-TR" sz="1400" dirty="0" smtClean="0"/>
              <a:t>Hazne kayanın hacmine,</a:t>
            </a:r>
          </a:p>
          <a:p>
            <a:pPr>
              <a:buFont typeface="Wingdings" pitchFamily="2" charset="2"/>
              <a:buChar char="Ø"/>
            </a:pPr>
            <a:r>
              <a:rPr lang="tr-TR" sz="1400" dirty="0" smtClean="0"/>
              <a:t>Hazne kayanın etkin gözenekliliğine,</a:t>
            </a:r>
          </a:p>
          <a:p>
            <a:pPr>
              <a:buFont typeface="Wingdings" pitchFamily="2" charset="2"/>
              <a:buChar char="Ø"/>
            </a:pPr>
            <a:r>
              <a:rPr lang="tr-TR" sz="1400" dirty="0" smtClean="0"/>
              <a:t>Basıncına,</a:t>
            </a:r>
          </a:p>
          <a:p>
            <a:pPr>
              <a:buFont typeface="Wingdings" pitchFamily="2" charset="2"/>
              <a:buChar char="Ø"/>
            </a:pPr>
            <a:r>
              <a:rPr lang="tr-TR" sz="1400" dirty="0" smtClean="0"/>
              <a:t>Sıcaklığına,</a:t>
            </a:r>
          </a:p>
          <a:p>
            <a:pPr>
              <a:buFont typeface="Wingdings" pitchFamily="2" charset="2"/>
              <a:buChar char="Ø"/>
            </a:pPr>
            <a:r>
              <a:rPr lang="tr-TR" sz="1400" dirty="0" smtClean="0"/>
              <a:t>Petrol ile gaz ve su oranına bağlıdır.</a:t>
            </a:r>
          </a:p>
          <a:p>
            <a:pPr>
              <a:buNone/>
            </a:pPr>
            <a:r>
              <a:rPr lang="tr-TR" sz="1400" dirty="0" smtClean="0"/>
              <a:t>     Petrol aramalarına, genellikle potansiyel hazne kayalarda petrol kapanları aramakla başlanır.</a:t>
            </a:r>
          </a:p>
          <a:p>
            <a:pPr>
              <a:buNone/>
            </a:pPr>
            <a:r>
              <a:rPr lang="tr-TR" sz="1400" dirty="0" smtClean="0"/>
              <a:t> Kapanların oluşmasında etkili olan kuvvetler </a:t>
            </a:r>
            <a:r>
              <a:rPr lang="tr-TR" sz="1400" b="1" dirty="0" smtClean="0"/>
              <a:t>hidrostatik basınç ve kılcal basınçtır. </a:t>
            </a:r>
            <a:r>
              <a:rPr lang="tr-TR" sz="1400" dirty="0" smtClean="0"/>
              <a:t>Hidrostatik</a:t>
            </a:r>
          </a:p>
          <a:p>
            <a:pPr>
              <a:buNone/>
            </a:pPr>
            <a:r>
              <a:rPr lang="tr-TR" sz="1400" dirty="0" smtClean="0"/>
              <a:t>basınç etkisiyle yapısal kapanlar, kılcal basınç etkisiyle de </a:t>
            </a:r>
            <a:r>
              <a:rPr lang="tr-TR" sz="1400" dirty="0" err="1" smtClean="0"/>
              <a:t>litolojiveya</a:t>
            </a:r>
            <a:r>
              <a:rPr lang="tr-TR" sz="1400" dirty="0" smtClean="0"/>
              <a:t> stratigrafik kapanlar oluşur.</a:t>
            </a:r>
            <a:endParaRPr lang="tr-TR" sz="1400" b="1" dirty="0" smtClean="0"/>
          </a:p>
          <a:p>
            <a:pPr>
              <a:buNone/>
            </a:pPr>
            <a:r>
              <a:rPr lang="tr-TR" sz="1400" dirty="0" smtClean="0"/>
              <a:t>Petrol ve gazın düşük potansiyel değerler içeren jeolojik yapılarda bulunmasından dolayı, basıncın</a:t>
            </a:r>
          </a:p>
          <a:p>
            <a:pPr>
              <a:buNone/>
            </a:pPr>
            <a:r>
              <a:rPr lang="tr-TR" sz="1400" dirty="0" smtClean="0"/>
              <a:t>minimum veya kılcal kuvvetlerin çevreye göre daha düşük değerlerde olduğu bölgelerde hidrokarbon</a:t>
            </a:r>
          </a:p>
          <a:p>
            <a:pPr>
              <a:buNone/>
            </a:pPr>
            <a:r>
              <a:rPr lang="tr-TR" sz="1400" dirty="0" smtClean="0"/>
              <a:t>birikimi olmaktadır. Eğer su ile doldurulmuş bir bölge  düşünürsek, kapanlanma hidrostatik basıncın</a:t>
            </a:r>
          </a:p>
          <a:p>
            <a:pPr>
              <a:buNone/>
            </a:pPr>
            <a:r>
              <a:rPr lang="tr-TR" sz="1400" dirty="0" smtClean="0"/>
              <a:t>göreceli </a:t>
            </a:r>
            <a:r>
              <a:rPr lang="tr-TR" sz="1400" dirty="0" err="1" smtClean="0"/>
              <a:t>mininum</a:t>
            </a:r>
            <a:r>
              <a:rPr lang="tr-TR" sz="1400" dirty="0" smtClean="0"/>
              <a:t> bir değere sahip olması veya kayaç gözenekliliğinin büyüklüğü ile temsil edilir.</a:t>
            </a:r>
          </a:p>
          <a:p>
            <a:pPr>
              <a:buNone/>
            </a:pPr>
            <a:r>
              <a:rPr lang="tr-TR" sz="1400" dirty="0" smtClean="0"/>
              <a:t>Hidrostatik basınç aşağıdan yukarıya doğru azalıyorsa, kapanım en küçük basınca sahip olan en</a:t>
            </a:r>
          </a:p>
          <a:p>
            <a:pPr>
              <a:buNone/>
            </a:pPr>
            <a:r>
              <a:rPr lang="tr-TR" sz="1400" dirty="0" smtClean="0"/>
              <a:t>yüksek tepelerde oluşacaktır. Eğer kılcal basınçlar kuvvetli etki ediyorsa, bu durumda kapanım</a:t>
            </a:r>
          </a:p>
          <a:p>
            <a:pPr>
              <a:buNone/>
            </a:pPr>
            <a:r>
              <a:rPr lang="tr-TR" sz="1400" dirty="0" smtClean="0"/>
              <a:t>yapının en yüksek yerinde değil, her iki kuvvetin dengede olduğu yerde oluşacaktır.</a:t>
            </a:r>
          </a:p>
          <a:p>
            <a:pPr>
              <a:buNone/>
            </a:pPr>
            <a:r>
              <a:rPr lang="tr-TR" sz="1400" dirty="0" smtClean="0"/>
              <a:t>   Petrol kapanları değişik yazarlar tarafından çeşitli şekillerde </a:t>
            </a:r>
            <a:r>
              <a:rPr lang="tr-TR" sz="1400" dirty="0" err="1" smtClean="0"/>
              <a:t>snınflandırılmıştır</a:t>
            </a:r>
            <a:r>
              <a:rPr lang="tr-TR" sz="1400" dirty="0" smtClean="0"/>
              <a:t>.</a:t>
            </a:r>
          </a:p>
          <a:p>
            <a:pPr>
              <a:buNone/>
            </a:pPr>
            <a:endParaRPr lang="tr-TR" sz="1400" dirty="0" smtClean="0"/>
          </a:p>
          <a:p>
            <a:pPr>
              <a:buNone/>
            </a:pPr>
            <a:r>
              <a:rPr lang="tr-TR" sz="1400" dirty="0" smtClean="0"/>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flipV="1">
            <a:off x="457200" y="-928718"/>
            <a:ext cx="5897880" cy="928718"/>
          </a:xfrm>
        </p:spPr>
        <p:txBody>
          <a:bodyPr/>
          <a:lstStyle/>
          <a:p>
            <a:endParaRPr lang="tr-TR" dirty="0"/>
          </a:p>
        </p:txBody>
      </p:sp>
      <p:sp>
        <p:nvSpPr>
          <p:cNvPr id="3" name="2 Metin Yer Tutucusu"/>
          <p:cNvSpPr>
            <a:spLocks noGrp="1"/>
          </p:cNvSpPr>
          <p:nvPr>
            <p:ph type="body" idx="2"/>
          </p:nvPr>
        </p:nvSpPr>
        <p:spPr>
          <a:xfrm>
            <a:off x="0" y="0"/>
            <a:ext cx="8215338" cy="6857999"/>
          </a:xfrm>
        </p:spPr>
        <p:txBody>
          <a:bodyPr/>
          <a:lstStyle/>
          <a:p>
            <a:endParaRPr lang="tr-TR" dirty="0"/>
          </a:p>
        </p:txBody>
      </p:sp>
      <p:sp>
        <p:nvSpPr>
          <p:cNvPr id="4" name="3 İçerik Yer Tutucusu"/>
          <p:cNvSpPr>
            <a:spLocks noGrp="1"/>
          </p:cNvSpPr>
          <p:nvPr>
            <p:ph sz="half" idx="1"/>
          </p:nvPr>
        </p:nvSpPr>
        <p:spPr>
          <a:xfrm>
            <a:off x="0" y="214290"/>
            <a:ext cx="8215338" cy="6643711"/>
          </a:xfrm>
        </p:spPr>
        <p:txBody>
          <a:bodyPr>
            <a:normAutofit/>
          </a:bodyPr>
          <a:lstStyle/>
          <a:p>
            <a:pPr>
              <a:buNone/>
            </a:pPr>
            <a:r>
              <a:rPr lang="tr-TR" sz="1400" b="1" dirty="0" err="1" smtClean="0"/>
              <a:t>Meinhold’un</a:t>
            </a:r>
            <a:r>
              <a:rPr lang="tr-TR" sz="1400" b="1" dirty="0" smtClean="0"/>
              <a:t> Sınıflaması(1962):</a:t>
            </a:r>
          </a:p>
          <a:p>
            <a:pPr>
              <a:buNone/>
            </a:pPr>
            <a:r>
              <a:rPr lang="tr-TR" sz="1400" b="1" dirty="0" smtClean="0"/>
              <a:t>1.Yapısal kapanlar:</a:t>
            </a:r>
          </a:p>
          <a:p>
            <a:pPr marL="342900" indent="-342900">
              <a:buFont typeface="+mj-lt"/>
              <a:buAutoNum type="alphaLcPeriod"/>
            </a:pPr>
            <a:r>
              <a:rPr lang="tr-TR" sz="1400" dirty="0" smtClean="0"/>
              <a:t>Antiklinal ve </a:t>
            </a:r>
            <a:r>
              <a:rPr lang="tr-TR" sz="1400" dirty="0" err="1" smtClean="0"/>
              <a:t>domlar</a:t>
            </a:r>
            <a:r>
              <a:rPr lang="tr-TR" sz="1400" dirty="0" smtClean="0"/>
              <a:t>,</a:t>
            </a:r>
          </a:p>
          <a:p>
            <a:pPr marL="342900" indent="-342900">
              <a:buFont typeface="+mj-lt"/>
              <a:buAutoNum type="alphaLcPeriod"/>
            </a:pPr>
            <a:r>
              <a:rPr lang="tr-TR" sz="1400" dirty="0" smtClean="0"/>
              <a:t>Normal ve bindirme fayları,</a:t>
            </a:r>
          </a:p>
          <a:p>
            <a:pPr marL="342900" indent="-342900">
              <a:buFont typeface="+mj-lt"/>
              <a:buAutoNum type="alphaLcPeriod"/>
            </a:pPr>
            <a:r>
              <a:rPr lang="tr-TR" sz="1400" dirty="0" smtClean="0"/>
              <a:t>“a” ve “b” birleşmesi,</a:t>
            </a:r>
          </a:p>
          <a:p>
            <a:pPr marL="342900" indent="-342900">
              <a:buFont typeface="+mj-lt"/>
              <a:buAutoNum type="alphaLcPeriod"/>
            </a:pPr>
            <a:r>
              <a:rPr lang="tr-TR" sz="1400" dirty="0" err="1" smtClean="0"/>
              <a:t>Transgresyon</a:t>
            </a:r>
            <a:r>
              <a:rPr lang="tr-TR" sz="1400" dirty="0" smtClean="0"/>
              <a:t> kapanları,</a:t>
            </a:r>
          </a:p>
          <a:p>
            <a:pPr marL="342900" indent="-342900">
              <a:buFont typeface="+mj-lt"/>
              <a:buAutoNum type="alphaLcPeriod"/>
            </a:pPr>
            <a:r>
              <a:rPr lang="tr-TR" sz="1400" dirty="0" smtClean="0"/>
              <a:t>Tuz </a:t>
            </a:r>
            <a:r>
              <a:rPr lang="tr-TR" sz="1400" dirty="0" err="1" smtClean="0"/>
              <a:t>domları</a:t>
            </a:r>
            <a:r>
              <a:rPr lang="tr-TR" sz="1400" dirty="0" smtClean="0"/>
              <a:t>,</a:t>
            </a:r>
          </a:p>
          <a:p>
            <a:pPr marL="342900" indent="-342900">
              <a:buNone/>
            </a:pPr>
            <a:r>
              <a:rPr lang="tr-TR" sz="1400" dirty="0" smtClean="0"/>
              <a:t>          Tuz </a:t>
            </a:r>
            <a:r>
              <a:rPr lang="tr-TR" sz="1400" dirty="0" err="1" smtClean="0"/>
              <a:t>domu</a:t>
            </a:r>
            <a:r>
              <a:rPr lang="tr-TR" sz="1400" dirty="0" smtClean="0"/>
              <a:t> tepelerinde</a:t>
            </a:r>
          </a:p>
          <a:p>
            <a:pPr marL="342900" indent="-342900">
              <a:buNone/>
            </a:pPr>
            <a:r>
              <a:rPr lang="tr-TR" sz="1400" dirty="0" smtClean="0"/>
              <a:t>          Tuz </a:t>
            </a:r>
            <a:r>
              <a:rPr lang="tr-TR" sz="1400" dirty="0" err="1" smtClean="0"/>
              <a:t>domu</a:t>
            </a:r>
            <a:r>
              <a:rPr lang="tr-TR" sz="1400" dirty="0" smtClean="0"/>
              <a:t>  yanlarında </a:t>
            </a:r>
          </a:p>
          <a:p>
            <a:pPr marL="342900" indent="-342900">
              <a:buNone/>
            </a:pPr>
            <a:r>
              <a:rPr lang="tr-TR" sz="1400" b="1" dirty="0" smtClean="0"/>
              <a:t>2.Litoloji(=</a:t>
            </a:r>
            <a:r>
              <a:rPr lang="tr-TR" sz="1400" b="1" dirty="0" err="1" smtClean="0"/>
              <a:t>Fasiyes</a:t>
            </a:r>
            <a:r>
              <a:rPr lang="tr-TR" sz="1400" b="1" dirty="0" smtClean="0"/>
              <a:t>-Stratigrafi) kapanlar:</a:t>
            </a:r>
          </a:p>
          <a:p>
            <a:pPr marL="342900" indent="-342900">
              <a:buFont typeface="+mj-lt"/>
              <a:buAutoNum type="alphaLcPeriod"/>
            </a:pPr>
            <a:r>
              <a:rPr lang="tr-TR" sz="1400" dirty="0" smtClean="0"/>
              <a:t>Killer içinde kum mercekleri,</a:t>
            </a:r>
          </a:p>
          <a:p>
            <a:pPr marL="342900" indent="-342900">
              <a:buFont typeface="+mj-lt"/>
              <a:buAutoNum type="alphaLcPeriod"/>
            </a:pPr>
            <a:r>
              <a:rPr lang="tr-TR" sz="1400" dirty="0" smtClean="0"/>
              <a:t>Eski nehir yatakları ve sahil </a:t>
            </a:r>
            <a:r>
              <a:rPr lang="tr-TR" sz="1400" dirty="0" err="1" smtClean="0"/>
              <a:t>zonları</a:t>
            </a:r>
            <a:r>
              <a:rPr lang="tr-TR" sz="1400" dirty="0" smtClean="0"/>
              <a:t>,</a:t>
            </a:r>
          </a:p>
          <a:p>
            <a:pPr marL="342900" indent="-342900">
              <a:buFont typeface="+mj-lt"/>
              <a:buAutoNum type="alphaLcPeriod"/>
            </a:pPr>
            <a:r>
              <a:rPr lang="tr-TR" sz="1400" dirty="0" smtClean="0"/>
              <a:t>Resifler,</a:t>
            </a:r>
          </a:p>
          <a:p>
            <a:pPr marL="342900" indent="-342900">
              <a:buFont typeface="+mj-lt"/>
              <a:buAutoNum type="alphaLcPeriod"/>
            </a:pPr>
            <a:r>
              <a:rPr lang="tr-TR" sz="1400" dirty="0" smtClean="0"/>
              <a:t>Çatlak </a:t>
            </a:r>
            <a:r>
              <a:rPr lang="tr-TR" sz="1400" dirty="0" err="1" smtClean="0"/>
              <a:t>zonları</a:t>
            </a:r>
            <a:r>
              <a:rPr lang="tr-TR" sz="1400" dirty="0" smtClean="0"/>
              <a:t>, ikincil gözeneklilik </a:t>
            </a:r>
            <a:r>
              <a:rPr lang="tr-TR" sz="1400" dirty="0" err="1" smtClean="0"/>
              <a:t>zonları</a:t>
            </a:r>
            <a:endParaRPr lang="tr-TR" sz="1400" dirty="0" smtClean="0"/>
          </a:p>
          <a:p>
            <a:pPr marL="342900" indent="-342900">
              <a:buNone/>
            </a:pPr>
            <a:r>
              <a:rPr lang="tr-TR" sz="1400" b="1" dirty="0" smtClean="0"/>
              <a:t>3.Bileşik kapanlar:</a:t>
            </a:r>
          </a:p>
          <a:p>
            <a:pPr marL="342900" indent="-342900">
              <a:buFont typeface="+mj-lt"/>
              <a:buAutoNum type="alphaLcPeriod"/>
            </a:pPr>
            <a:r>
              <a:rPr lang="tr-TR" sz="1400" dirty="0" smtClean="0"/>
              <a:t>Diskordans üzerinde kapanlar,</a:t>
            </a:r>
          </a:p>
          <a:p>
            <a:pPr marL="342900" indent="-342900">
              <a:buFont typeface="+mj-lt"/>
              <a:buAutoNum type="alphaLcPeriod"/>
            </a:pPr>
            <a:r>
              <a:rPr lang="tr-TR" sz="1400" dirty="0" smtClean="0"/>
              <a:t>Yapısal kapanlarda geçirimlilik engelleri ile oluşan kapanlar,</a:t>
            </a:r>
          </a:p>
          <a:p>
            <a:pPr marL="342900" indent="-342900">
              <a:buFont typeface="+mj-lt"/>
              <a:buAutoNum type="alphaLcPeriod"/>
            </a:pPr>
            <a:r>
              <a:rPr lang="tr-TR" sz="1400" dirty="0" smtClean="0"/>
              <a:t>Yapısal kapanlarda çatlak </a:t>
            </a:r>
            <a:r>
              <a:rPr lang="tr-TR" sz="1400" dirty="0" err="1" smtClean="0"/>
              <a:t>zonlarında</a:t>
            </a:r>
            <a:r>
              <a:rPr lang="tr-TR" sz="1400" dirty="0" smtClean="0"/>
              <a:t>,</a:t>
            </a:r>
          </a:p>
          <a:p>
            <a:pPr marL="342900" indent="-342900">
              <a:buFont typeface="+mj-lt"/>
              <a:buAutoNum type="alphaLcPeriod"/>
            </a:pPr>
            <a:r>
              <a:rPr lang="tr-TR" sz="1400" dirty="0" smtClean="0"/>
              <a:t>Birincil ve ikincil tip kapanların kombinesi</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45719"/>
            <a:ext cx="7239000" cy="45719"/>
          </a:xfrm>
        </p:spPr>
        <p:txBody>
          <a:bodyPr>
            <a:normAutofit fontScale="90000"/>
          </a:bodyPr>
          <a:lstStyle/>
          <a:p>
            <a:endParaRPr lang="tr-TR" dirty="0"/>
          </a:p>
        </p:txBody>
      </p:sp>
      <p:sp>
        <p:nvSpPr>
          <p:cNvPr id="3" name="2 İçerik Yer Tutucusu"/>
          <p:cNvSpPr>
            <a:spLocks noGrp="1"/>
          </p:cNvSpPr>
          <p:nvPr>
            <p:ph idx="1"/>
          </p:nvPr>
        </p:nvSpPr>
        <p:spPr>
          <a:xfrm>
            <a:off x="0" y="0"/>
            <a:ext cx="8215338" cy="6858000"/>
          </a:xfrm>
        </p:spPr>
        <p:txBody>
          <a:bodyPr>
            <a:normAutofit fontScale="92500" lnSpcReduction="10000"/>
          </a:bodyPr>
          <a:lstStyle/>
          <a:p>
            <a:pPr>
              <a:buNone/>
            </a:pPr>
            <a:r>
              <a:rPr lang="tr-TR" sz="1400" b="1" dirty="0" err="1" smtClean="0"/>
              <a:t>Levorsen’in</a:t>
            </a:r>
            <a:r>
              <a:rPr lang="tr-TR" sz="1400" b="1" dirty="0" smtClean="0"/>
              <a:t>  Sınıflaması </a:t>
            </a:r>
          </a:p>
          <a:p>
            <a:pPr>
              <a:buNone/>
            </a:pPr>
            <a:r>
              <a:rPr lang="tr-TR" sz="1400" b="1" dirty="0" smtClean="0"/>
              <a:t>1.Yapısal kapanlar:</a:t>
            </a:r>
          </a:p>
          <a:p>
            <a:pPr marL="342900" indent="-342900">
              <a:buNone/>
            </a:pPr>
            <a:r>
              <a:rPr lang="tr-TR" sz="1400" dirty="0" smtClean="0">
                <a:solidFill>
                  <a:schemeClr val="tx2"/>
                </a:solidFill>
              </a:rPr>
              <a:t>a) </a:t>
            </a:r>
            <a:r>
              <a:rPr lang="tr-TR" sz="1400" dirty="0" smtClean="0"/>
              <a:t>Kıvrımlanmayla oluşan kapanlar;</a:t>
            </a:r>
          </a:p>
          <a:p>
            <a:pPr>
              <a:buNone/>
            </a:pPr>
            <a:r>
              <a:rPr lang="tr-TR" sz="1400" dirty="0" smtClean="0"/>
              <a:t>       </a:t>
            </a:r>
            <a:r>
              <a:rPr lang="tr-TR" sz="1400" dirty="0" err="1" smtClean="0"/>
              <a:t>Domlar</a:t>
            </a:r>
            <a:r>
              <a:rPr lang="tr-TR" sz="1400" dirty="0" smtClean="0"/>
              <a:t>,</a:t>
            </a:r>
          </a:p>
          <a:p>
            <a:pPr>
              <a:buNone/>
            </a:pPr>
            <a:r>
              <a:rPr lang="tr-TR" sz="1400" dirty="0" smtClean="0"/>
              <a:t>       Çeşitli </a:t>
            </a:r>
            <a:r>
              <a:rPr lang="tr-TR" sz="1400" dirty="0" err="1" smtClean="0"/>
              <a:t>antiklinaller</a:t>
            </a:r>
            <a:r>
              <a:rPr lang="tr-TR" sz="1400" dirty="0" smtClean="0"/>
              <a:t>,</a:t>
            </a:r>
          </a:p>
          <a:p>
            <a:pPr>
              <a:buNone/>
            </a:pPr>
            <a:r>
              <a:rPr lang="tr-TR" sz="1400" dirty="0" smtClean="0"/>
              <a:t>       Gömülü tepeler,</a:t>
            </a:r>
          </a:p>
          <a:p>
            <a:pPr marL="342900" indent="-342900">
              <a:buNone/>
            </a:pPr>
            <a:r>
              <a:rPr lang="tr-TR" sz="1400" dirty="0" smtClean="0">
                <a:solidFill>
                  <a:schemeClr val="tx2"/>
                </a:solidFill>
              </a:rPr>
              <a:t> b) </a:t>
            </a:r>
            <a:r>
              <a:rPr lang="tr-TR" sz="1400" dirty="0" smtClean="0"/>
              <a:t>Faylanmayla oluşan kapanlar;</a:t>
            </a:r>
          </a:p>
          <a:p>
            <a:pPr>
              <a:buNone/>
            </a:pPr>
            <a:r>
              <a:rPr lang="tr-TR" sz="1400" dirty="0" smtClean="0"/>
              <a:t>       Normal faylı,</a:t>
            </a:r>
          </a:p>
          <a:p>
            <a:pPr>
              <a:buNone/>
            </a:pPr>
            <a:r>
              <a:rPr lang="tr-TR" sz="1400" dirty="0" smtClean="0"/>
              <a:t>       Ters faylı,</a:t>
            </a:r>
          </a:p>
          <a:p>
            <a:pPr>
              <a:buNone/>
            </a:pPr>
            <a:r>
              <a:rPr lang="tr-TR" sz="1400" dirty="0" smtClean="0"/>
              <a:t>       Bindirmeli kapanlar, </a:t>
            </a:r>
          </a:p>
          <a:p>
            <a:pPr>
              <a:buNone/>
            </a:pPr>
            <a:r>
              <a:rPr lang="tr-TR" sz="1400" b="1" dirty="0" smtClean="0"/>
              <a:t>2. Stratigrafi  kapanları:</a:t>
            </a:r>
          </a:p>
          <a:p>
            <a:pPr>
              <a:buNone/>
            </a:pPr>
            <a:r>
              <a:rPr lang="tr-TR" sz="1400" dirty="0" smtClean="0">
                <a:solidFill>
                  <a:schemeClr val="tx2"/>
                </a:solidFill>
              </a:rPr>
              <a:t> a)</a:t>
            </a:r>
            <a:r>
              <a:rPr lang="tr-TR" sz="1400" dirty="0" smtClean="0"/>
              <a:t> Birincil stratigrafi kapanları,</a:t>
            </a:r>
          </a:p>
          <a:p>
            <a:pPr>
              <a:buNone/>
            </a:pPr>
            <a:r>
              <a:rPr lang="tr-TR" sz="1400" dirty="0" smtClean="0"/>
              <a:t>       Kumtaşı mercekleri,</a:t>
            </a:r>
          </a:p>
          <a:p>
            <a:pPr>
              <a:buNone/>
            </a:pPr>
            <a:r>
              <a:rPr lang="tr-TR" sz="1400" dirty="0" smtClean="0"/>
              <a:t>       Kamalanma kumtaşları,</a:t>
            </a:r>
          </a:p>
          <a:p>
            <a:pPr>
              <a:buNone/>
            </a:pPr>
            <a:r>
              <a:rPr lang="tr-TR" sz="1400" dirty="0" smtClean="0"/>
              <a:t>       Eski kum setleri,</a:t>
            </a:r>
          </a:p>
          <a:p>
            <a:pPr>
              <a:buNone/>
            </a:pPr>
            <a:r>
              <a:rPr lang="tr-TR" sz="1400" dirty="0" smtClean="0"/>
              <a:t>       Eski  vadi kumları,</a:t>
            </a:r>
          </a:p>
          <a:p>
            <a:pPr>
              <a:buNone/>
            </a:pPr>
            <a:r>
              <a:rPr lang="tr-TR" sz="1400" dirty="0" smtClean="0">
                <a:solidFill>
                  <a:schemeClr val="tx2"/>
                </a:solidFill>
              </a:rPr>
              <a:t> b) </a:t>
            </a:r>
            <a:r>
              <a:rPr lang="tr-TR" sz="1400" dirty="0" smtClean="0"/>
              <a:t>Kimyasal çökelme </a:t>
            </a:r>
            <a:r>
              <a:rPr lang="tr-TR" sz="1400" dirty="0" err="1" smtClean="0"/>
              <a:t>fasiyesleri</a:t>
            </a:r>
            <a:r>
              <a:rPr lang="tr-TR" sz="1400" dirty="0" smtClean="0"/>
              <a:t>,</a:t>
            </a:r>
          </a:p>
          <a:p>
            <a:pPr>
              <a:buNone/>
            </a:pPr>
            <a:r>
              <a:rPr lang="tr-TR" sz="1400" b="1" dirty="0" smtClean="0"/>
              <a:t>      </a:t>
            </a:r>
            <a:r>
              <a:rPr lang="tr-TR" sz="1400" dirty="0" smtClean="0"/>
              <a:t>Gözenekli karbonatlar,</a:t>
            </a:r>
          </a:p>
          <a:p>
            <a:pPr>
              <a:buNone/>
            </a:pPr>
            <a:r>
              <a:rPr lang="tr-TR" sz="1400" dirty="0" smtClean="0"/>
              <a:t>      Organik resifler,</a:t>
            </a:r>
          </a:p>
          <a:p>
            <a:pPr marL="342900" indent="-342900">
              <a:buNone/>
            </a:pPr>
            <a:r>
              <a:rPr lang="tr-TR" sz="1400" dirty="0" smtClean="0">
                <a:solidFill>
                  <a:schemeClr val="tx2"/>
                </a:solidFill>
              </a:rPr>
              <a:t> c)  </a:t>
            </a:r>
            <a:r>
              <a:rPr lang="tr-TR" sz="1400" dirty="0" smtClean="0"/>
              <a:t>İkincil </a:t>
            </a:r>
            <a:r>
              <a:rPr lang="tr-TR" sz="1400" dirty="0" err="1" smtClean="0"/>
              <a:t>sratigrafi</a:t>
            </a:r>
            <a:r>
              <a:rPr lang="tr-TR" sz="1400" dirty="0" smtClean="0"/>
              <a:t> (diskordan) kapanları,</a:t>
            </a:r>
          </a:p>
          <a:p>
            <a:pPr marL="342900" indent="-342900">
              <a:buNone/>
            </a:pPr>
            <a:r>
              <a:rPr lang="tr-TR" sz="1400" dirty="0" smtClean="0"/>
              <a:t>      Diskordans düzlemi üstünde,</a:t>
            </a:r>
          </a:p>
          <a:p>
            <a:pPr marL="342900" indent="-342900">
              <a:buNone/>
            </a:pPr>
            <a:r>
              <a:rPr lang="tr-TR" sz="1400" dirty="0" smtClean="0"/>
              <a:t>      Diskordans düzlemi altında,</a:t>
            </a:r>
          </a:p>
          <a:p>
            <a:pPr marL="342900" indent="-342900">
              <a:buNone/>
            </a:pPr>
            <a:r>
              <a:rPr lang="tr-TR" sz="1400" dirty="0" smtClean="0">
                <a:solidFill>
                  <a:schemeClr val="tx2"/>
                </a:solidFill>
              </a:rPr>
              <a:t>d)</a:t>
            </a:r>
            <a:r>
              <a:rPr lang="tr-TR" sz="1400" dirty="0" smtClean="0"/>
              <a:t>  Sıvı basınçlı kapanlar,</a:t>
            </a:r>
          </a:p>
          <a:p>
            <a:pPr marL="342900" indent="-342900">
              <a:buNone/>
            </a:pPr>
            <a:r>
              <a:rPr lang="tr-TR" sz="1400" dirty="0" smtClean="0"/>
              <a:t> </a:t>
            </a:r>
            <a:r>
              <a:rPr lang="tr-TR" sz="1400" b="1" dirty="0" smtClean="0"/>
              <a:t>3.Bileşik kapanlar:</a:t>
            </a:r>
            <a:endParaRPr lang="tr-TR" sz="1400" dirty="0" smtClean="0"/>
          </a:p>
          <a:p>
            <a:pPr>
              <a:buNone/>
            </a:pPr>
            <a:r>
              <a:rPr lang="tr-TR" sz="1400" b="1" dirty="0" smtClean="0"/>
              <a:t>     </a:t>
            </a:r>
            <a:r>
              <a:rPr lang="tr-TR" sz="1400" dirty="0" smtClean="0"/>
              <a:t>Yapı-Stratigrafi kombinesi,</a:t>
            </a:r>
          </a:p>
          <a:p>
            <a:pPr>
              <a:buNone/>
            </a:pPr>
            <a:r>
              <a:rPr lang="tr-TR" sz="1400" b="1" dirty="0" smtClean="0"/>
              <a:t>      </a:t>
            </a:r>
            <a:r>
              <a:rPr lang="tr-TR" sz="1400" dirty="0" smtClean="0"/>
              <a:t>Tuz </a:t>
            </a:r>
            <a:r>
              <a:rPr lang="tr-TR" sz="1400" dirty="0" err="1" smtClean="0"/>
              <a:t>domlarındaki</a:t>
            </a:r>
            <a:r>
              <a:rPr lang="tr-TR" sz="1400" dirty="0" smtClean="0"/>
              <a:t> kombinasyonlar.</a:t>
            </a:r>
            <a:endParaRPr lang="tr-TR" sz="14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42900"/>
            <a:ext cx="7239000" cy="142900"/>
          </a:xfrm>
        </p:spPr>
        <p:txBody>
          <a:bodyPr>
            <a:normAutofit fontScale="90000"/>
          </a:bodyPr>
          <a:lstStyle/>
          <a:p>
            <a:endParaRPr lang="tr-TR" dirty="0"/>
          </a:p>
        </p:txBody>
      </p:sp>
      <p:sp>
        <p:nvSpPr>
          <p:cNvPr id="3" name="2 İçerik Yer Tutucusu"/>
          <p:cNvSpPr>
            <a:spLocks noGrp="1"/>
          </p:cNvSpPr>
          <p:nvPr>
            <p:ph idx="1"/>
          </p:nvPr>
        </p:nvSpPr>
        <p:spPr>
          <a:xfrm>
            <a:off x="0" y="0"/>
            <a:ext cx="8143900" cy="6858000"/>
          </a:xfrm>
        </p:spPr>
        <p:txBody>
          <a:bodyPr>
            <a:normAutofit fontScale="92500" lnSpcReduction="10000"/>
          </a:bodyPr>
          <a:lstStyle/>
          <a:p>
            <a:pPr>
              <a:buNone/>
            </a:pPr>
            <a:r>
              <a:rPr lang="tr-TR" sz="1400" dirty="0" smtClean="0"/>
              <a:t>Bugün için  en çok kullanılan sınıflama 3 ana grupta toplanmaktadır.</a:t>
            </a:r>
          </a:p>
          <a:p>
            <a:pPr>
              <a:buNone/>
            </a:pPr>
            <a:r>
              <a:rPr lang="tr-TR" sz="1400" b="1" dirty="0" smtClean="0"/>
              <a:t>1.Yapısal kapanlar,</a:t>
            </a:r>
          </a:p>
          <a:p>
            <a:pPr>
              <a:buNone/>
            </a:pPr>
            <a:r>
              <a:rPr lang="tr-TR" sz="1400" b="1" dirty="0" smtClean="0"/>
              <a:t>2.Stratigrafi (=litoloji) kapanları,</a:t>
            </a:r>
          </a:p>
          <a:p>
            <a:pPr>
              <a:buNone/>
            </a:pPr>
            <a:r>
              <a:rPr lang="tr-TR" sz="1400" b="1" dirty="0" smtClean="0"/>
              <a:t>3.Bileşik kapanlar.</a:t>
            </a:r>
          </a:p>
          <a:p>
            <a:pPr>
              <a:buNone/>
            </a:pPr>
            <a:r>
              <a:rPr lang="tr-TR" sz="1400" b="1" dirty="0" smtClean="0"/>
              <a:t>      YAPISAL KAPANLAR</a:t>
            </a:r>
          </a:p>
          <a:p>
            <a:pPr>
              <a:buNone/>
            </a:pPr>
            <a:r>
              <a:rPr lang="tr-TR" sz="1400" dirty="0" smtClean="0"/>
              <a:t>Kıvrımlanma ve </a:t>
            </a:r>
            <a:r>
              <a:rPr lang="tr-TR" sz="1400" dirty="0" err="1" smtClean="0"/>
              <a:t>yarılımlanma</a:t>
            </a:r>
            <a:r>
              <a:rPr lang="tr-TR" sz="1400" dirty="0" smtClean="0"/>
              <a:t> ile meydana gelen kapanlar yer üstü harita alımlarıyla ve yer altı</a:t>
            </a:r>
          </a:p>
          <a:p>
            <a:pPr>
              <a:buNone/>
            </a:pPr>
            <a:r>
              <a:rPr lang="tr-TR" sz="1400" dirty="0" smtClean="0"/>
              <a:t>jeolojisiyle kolaylıkla bulunabilen kapanlardır.Biçim değişimi ile meydana gelen kapanlara da</a:t>
            </a:r>
          </a:p>
          <a:p>
            <a:pPr>
              <a:buNone/>
            </a:pPr>
            <a:r>
              <a:rPr lang="tr-TR" sz="1400" b="1" dirty="0" smtClean="0"/>
              <a:t>yapısal kapan </a:t>
            </a:r>
            <a:r>
              <a:rPr lang="tr-TR" sz="1400" dirty="0" smtClean="0"/>
              <a:t>adı verilmektedir. Antiklinal gibi yapısal kapanlar düşey yönde derinlere kadar</a:t>
            </a:r>
          </a:p>
          <a:p>
            <a:pPr>
              <a:buNone/>
            </a:pPr>
            <a:r>
              <a:rPr lang="tr-TR" sz="1400" dirty="0" smtClean="0"/>
              <a:t>devam edebilmeleriyle önem kazanırlar.Yapısal kapanlar </a:t>
            </a:r>
            <a:r>
              <a:rPr lang="tr-TR" sz="1400" dirty="0" err="1" smtClean="0"/>
              <a:t>Meinhold’un</a:t>
            </a:r>
            <a:r>
              <a:rPr lang="tr-TR" sz="1400" dirty="0" smtClean="0"/>
              <a:t> sınıflamasına göre</a:t>
            </a:r>
          </a:p>
          <a:p>
            <a:pPr>
              <a:buNone/>
            </a:pPr>
            <a:r>
              <a:rPr lang="tr-TR" sz="1400" dirty="0" smtClean="0"/>
              <a:t>sınıflandırmıştık. </a:t>
            </a:r>
          </a:p>
          <a:p>
            <a:pPr>
              <a:buNone/>
            </a:pPr>
            <a:r>
              <a:rPr lang="tr-TR" sz="1400" dirty="0" smtClean="0"/>
              <a:t>  </a:t>
            </a:r>
            <a:r>
              <a:rPr lang="tr-TR" sz="1400" b="1" dirty="0" smtClean="0"/>
              <a:t>a) Antiklinal-</a:t>
            </a:r>
            <a:r>
              <a:rPr lang="tr-TR" sz="1400" b="1" dirty="0" err="1" smtClean="0"/>
              <a:t>Dom</a:t>
            </a:r>
            <a:r>
              <a:rPr lang="tr-TR" sz="1400" b="1" dirty="0" smtClean="0"/>
              <a:t> Yapıları</a:t>
            </a:r>
          </a:p>
          <a:p>
            <a:pPr marL="342900" indent="-342900">
              <a:buNone/>
            </a:pPr>
            <a:r>
              <a:rPr lang="tr-TR" sz="1400" dirty="0" smtClean="0"/>
              <a:t>Antiklinal yapıları çok daha eskilerden beri bilinen petrol kapanlarıdır. Bu gibi kıvrımlanmalar</a:t>
            </a:r>
          </a:p>
          <a:p>
            <a:pPr marL="342900" indent="-342900">
              <a:buNone/>
            </a:pPr>
            <a:r>
              <a:rPr lang="tr-TR" sz="1400" dirty="0" smtClean="0"/>
              <a:t>petrol yataklarının birikmesi için uygun yerlerdir. Buralar şekil 8.1 de gösterilmektedir. Antiklinal</a:t>
            </a:r>
          </a:p>
          <a:p>
            <a:pPr marL="342900" indent="-342900">
              <a:buNone/>
            </a:pPr>
            <a:r>
              <a:rPr lang="tr-TR" sz="1400" dirty="0" smtClean="0"/>
              <a:t>yapılar simetrik olduğu gibi asimetrik gibi asimetrik de olabilir. Antiklinal yapılarda </a:t>
            </a:r>
            <a:r>
              <a:rPr lang="tr-TR" sz="1400" dirty="0" err="1" smtClean="0"/>
              <a:t>kapanlanan</a:t>
            </a:r>
            <a:endParaRPr lang="tr-TR" sz="1400" dirty="0" smtClean="0"/>
          </a:p>
          <a:p>
            <a:pPr marL="342900" indent="-342900">
              <a:buNone/>
            </a:pPr>
            <a:r>
              <a:rPr lang="tr-TR" sz="1400" dirty="0" smtClean="0"/>
              <a:t>hidrokarbonlar yoğunluklarına göre bir dizilime tabi tutulurlar.  Bu dizilim şekil 8.3’de </a:t>
            </a:r>
            <a:r>
              <a:rPr lang="tr-TR" sz="1400" dirty="0" err="1" smtClean="0"/>
              <a:t>verimiştir</a:t>
            </a:r>
            <a:r>
              <a:rPr lang="tr-TR" sz="1400" dirty="0" smtClean="0"/>
              <a:t>.</a:t>
            </a:r>
          </a:p>
          <a:p>
            <a:pPr marL="342900" indent="-342900">
              <a:buNone/>
            </a:pPr>
            <a:r>
              <a:rPr lang="tr-TR" sz="1400" dirty="0" smtClean="0"/>
              <a:t>Yapısal Kapanlarda </a:t>
            </a:r>
            <a:r>
              <a:rPr lang="tr-TR" sz="1400" dirty="0" err="1" smtClean="0"/>
              <a:t>kapanlanmanın</a:t>
            </a:r>
            <a:r>
              <a:rPr lang="tr-TR" sz="1400" dirty="0" smtClean="0"/>
              <a:t> yeri, formasyon suyunun akış yönü, hidrostatik  ve hidrodinamik</a:t>
            </a:r>
          </a:p>
          <a:p>
            <a:pPr marL="342900" indent="-342900">
              <a:buNone/>
            </a:pPr>
            <a:r>
              <a:rPr lang="tr-TR" sz="1400" dirty="0" smtClean="0"/>
              <a:t>kuvvetlerin durumlarıyla tayin edilir. Asimetrik </a:t>
            </a:r>
            <a:r>
              <a:rPr lang="tr-TR" sz="1400" dirty="0" err="1" smtClean="0"/>
              <a:t>antiklinallerde</a:t>
            </a:r>
            <a:r>
              <a:rPr lang="tr-TR" sz="1400" dirty="0" smtClean="0"/>
              <a:t> yüzeyde görülen yapısal yükselim,</a:t>
            </a:r>
          </a:p>
          <a:p>
            <a:pPr marL="342900" indent="-342900">
              <a:buNone/>
            </a:pPr>
            <a:r>
              <a:rPr lang="tr-TR" sz="1400" dirty="0" smtClean="0"/>
              <a:t>düşey yönde ve derinlerde farklı yerlerde olabilir. Bu da derinlerdeki petrol </a:t>
            </a:r>
            <a:r>
              <a:rPr lang="tr-TR" sz="1400" dirty="0" err="1" smtClean="0"/>
              <a:t>kapanlanmasına</a:t>
            </a:r>
            <a:r>
              <a:rPr lang="tr-TR" sz="1400" dirty="0" smtClean="0"/>
              <a:t> etki</a:t>
            </a:r>
          </a:p>
          <a:p>
            <a:pPr marL="342900" indent="-342900">
              <a:buNone/>
            </a:pPr>
            <a:r>
              <a:rPr lang="tr-TR" sz="1400" dirty="0" smtClean="0"/>
              <a:t>eder.Yapısal kapanım mutlaka yapısal engebeyi işaret etmez. </a:t>
            </a:r>
          </a:p>
          <a:p>
            <a:pPr marL="342900" indent="-342900">
              <a:buNone/>
            </a:pPr>
            <a:r>
              <a:rPr lang="tr-TR" sz="1400" dirty="0" smtClean="0"/>
              <a:t>Bu kapanın petrol ve gaz bulundurması aşağıdaki şartlara bağlıdır:</a:t>
            </a:r>
          </a:p>
          <a:p>
            <a:pPr marL="342900" indent="-342900">
              <a:buNone/>
            </a:pPr>
            <a:r>
              <a:rPr lang="tr-TR" sz="1400" dirty="0" smtClean="0"/>
              <a:t>1.Yapısal kapanıma,</a:t>
            </a:r>
          </a:p>
          <a:p>
            <a:pPr marL="342900" indent="-342900">
              <a:buNone/>
            </a:pPr>
            <a:r>
              <a:rPr lang="tr-TR" sz="1400" dirty="0" smtClean="0"/>
              <a:t>2.Hazne kayanın kalınlığına,</a:t>
            </a:r>
          </a:p>
          <a:p>
            <a:pPr marL="342900" indent="-342900">
              <a:buNone/>
            </a:pPr>
            <a:r>
              <a:rPr lang="tr-TR" sz="1400" dirty="0" smtClean="0"/>
              <a:t>3.Hazne kayanın etkin gözenekliliğine,</a:t>
            </a:r>
          </a:p>
          <a:p>
            <a:pPr marL="342900" indent="-342900">
              <a:buNone/>
            </a:pPr>
            <a:r>
              <a:rPr lang="tr-TR" sz="1400" dirty="0" smtClean="0"/>
              <a:t>4.Hazne kaya basıncına,</a:t>
            </a:r>
          </a:p>
          <a:p>
            <a:pPr marL="342900" indent="-342900">
              <a:buNone/>
            </a:pPr>
            <a:r>
              <a:rPr lang="tr-TR" sz="1400" dirty="0" smtClean="0"/>
              <a:t>5.Hazne kayadaki akışkanın akma koşullarına.</a:t>
            </a:r>
          </a:p>
          <a:p>
            <a:pPr marL="342900" indent="-342900">
              <a:buNone/>
            </a:pPr>
            <a:r>
              <a:rPr lang="tr-TR" sz="1400" dirty="0" smtClean="0"/>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Başlık"/>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2" cstate="print"/>
          <a:srcRect/>
          <a:stretch>
            <a:fillRect/>
          </a:stretch>
        </p:blipFill>
        <p:spPr bwMode="auto">
          <a:xfrm>
            <a:off x="214283" y="0"/>
            <a:ext cx="7786742" cy="67151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Başlık"/>
          <p:cNvSpPr>
            <a:spLocks noGrp="1"/>
          </p:cNvSpPr>
          <p:nvPr>
            <p:ph type="title"/>
          </p:nvPr>
        </p:nvSpPr>
        <p:spPr>
          <a:xfrm>
            <a:off x="4357686" y="1643050"/>
            <a:ext cx="3338514" cy="3071834"/>
          </a:xfrm>
        </p:spPr>
        <p:txBody>
          <a:bodyPr/>
          <a:lstStyle/>
          <a:p>
            <a:endParaRPr lang="tr-TR" dirty="0"/>
          </a:p>
        </p:txBody>
      </p:sp>
      <p:sp>
        <p:nvSpPr>
          <p:cNvPr id="14" name="13 İçerik Yer Tutucusu"/>
          <p:cNvSpPr>
            <a:spLocks noGrp="1"/>
          </p:cNvSpPr>
          <p:nvPr>
            <p:ph idx="1"/>
          </p:nvPr>
        </p:nvSpPr>
        <p:spPr>
          <a:xfrm>
            <a:off x="457200" y="357166"/>
            <a:ext cx="7239000" cy="1500198"/>
          </a:xfrm>
        </p:spPr>
        <p:txBody>
          <a:bodyPr>
            <a:normAutofit/>
          </a:bodyPr>
          <a:lstStyle/>
          <a:p>
            <a:pPr>
              <a:buNone/>
            </a:pPr>
            <a:r>
              <a:rPr lang="tr-TR" sz="1400" dirty="0" smtClean="0"/>
              <a:t>Kısa eliptik veya yuvarlak yükselimlere </a:t>
            </a:r>
            <a:r>
              <a:rPr lang="tr-TR" sz="1400" b="1" dirty="0" err="1" smtClean="0"/>
              <a:t>dom</a:t>
            </a:r>
            <a:r>
              <a:rPr lang="tr-TR" sz="1400" b="1" dirty="0" smtClean="0"/>
              <a:t> </a:t>
            </a:r>
            <a:r>
              <a:rPr lang="tr-TR" sz="1400" dirty="0" smtClean="0"/>
              <a:t>denir. Bu yapılar genellikle jeolojik olarak</a:t>
            </a:r>
          </a:p>
          <a:p>
            <a:pPr>
              <a:buNone/>
            </a:pPr>
            <a:r>
              <a:rPr lang="tr-TR" sz="1400" dirty="0" smtClean="0"/>
              <a:t>az veya </a:t>
            </a:r>
            <a:r>
              <a:rPr lang="tr-TR" sz="1400" dirty="0" err="1" smtClean="0"/>
              <a:t>duraylı</a:t>
            </a:r>
            <a:r>
              <a:rPr lang="tr-TR" sz="1400" dirty="0" smtClean="0"/>
              <a:t> bölgelerde ve kıvrımlı dağlarda büyük  mesafelerde meydana gelir (şekil</a:t>
            </a:r>
          </a:p>
          <a:p>
            <a:pPr>
              <a:buNone/>
            </a:pPr>
            <a:r>
              <a:rPr lang="tr-TR" sz="1400" dirty="0" smtClean="0"/>
              <a:t>8.5,6).</a:t>
            </a:r>
          </a:p>
          <a:p>
            <a:pPr>
              <a:buNone/>
            </a:pPr>
            <a:endParaRPr lang="tr-TR" sz="1400" dirty="0" smtClean="0"/>
          </a:p>
          <a:p>
            <a:pPr>
              <a:buNone/>
            </a:pPr>
            <a:endParaRPr lang="tr-TR" sz="1400" dirty="0" smtClean="0"/>
          </a:p>
          <a:p>
            <a:pPr>
              <a:buNone/>
            </a:pPr>
            <a:endParaRPr lang="tr-TR" sz="1400" dirty="0"/>
          </a:p>
        </p:txBody>
      </p:sp>
      <p:pic>
        <p:nvPicPr>
          <p:cNvPr id="2053" name="Picture 5"/>
          <p:cNvPicPr>
            <a:picLocks noChangeAspect="1" noChangeArrowheads="1"/>
          </p:cNvPicPr>
          <p:nvPr/>
        </p:nvPicPr>
        <p:blipFill>
          <a:blip r:embed="rId2" cstate="print"/>
          <a:srcRect/>
          <a:stretch>
            <a:fillRect/>
          </a:stretch>
        </p:blipFill>
        <p:spPr bwMode="auto">
          <a:xfrm>
            <a:off x="785786" y="1714488"/>
            <a:ext cx="4714908" cy="48577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Metin Yer Tutucusu"/>
          <p:cNvSpPr>
            <a:spLocks noGrp="1"/>
          </p:cNvSpPr>
          <p:nvPr>
            <p:ph type="body" idx="2"/>
          </p:nvPr>
        </p:nvSpPr>
        <p:spPr/>
        <p:txBody>
          <a:bodyPr/>
          <a:lstStyle/>
          <a:p>
            <a:endParaRPr lang="tr-TR"/>
          </a:p>
        </p:txBody>
      </p:sp>
      <p:pic>
        <p:nvPicPr>
          <p:cNvPr id="5" name="Picture 6"/>
          <p:cNvPicPr>
            <a:picLocks noGrp="1" noChangeAspect="1" noChangeArrowheads="1"/>
          </p:cNvPicPr>
          <p:nvPr>
            <p:ph sz="half" idx="1"/>
          </p:nvPr>
        </p:nvPicPr>
        <p:blipFill>
          <a:blip r:embed="rId2" cstate="print"/>
          <a:srcRect/>
          <a:stretch>
            <a:fillRect/>
          </a:stretch>
        </p:blipFill>
        <p:spPr bwMode="auto">
          <a:xfrm>
            <a:off x="357158" y="357166"/>
            <a:ext cx="7572427" cy="56436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Zengin">
  <a:themeElements>
    <a:clrScheme name="Zengin">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Zengin">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ğıt">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2">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606</TotalTime>
  <Words>2459</Words>
  <Application>Microsoft Office PowerPoint</Application>
  <PresentationFormat>Ekran Gösterisi (4:3)</PresentationFormat>
  <Paragraphs>238</Paragraphs>
  <Slides>28</Slides>
  <Notes>1</Notes>
  <HiddenSlides>0</HiddenSlides>
  <MMClips>0</MMClips>
  <ScaleCrop>false</ScaleCrop>
  <HeadingPairs>
    <vt:vector size="4" baseType="variant">
      <vt:variant>
        <vt:lpstr>Tema</vt:lpstr>
      </vt:variant>
      <vt:variant>
        <vt:i4>1</vt:i4>
      </vt:variant>
      <vt:variant>
        <vt:lpstr>Slayt Başlıkları</vt:lpstr>
      </vt:variant>
      <vt:variant>
        <vt:i4>28</vt:i4>
      </vt:variant>
    </vt:vector>
  </HeadingPairs>
  <TitlesOfParts>
    <vt:vector size="29" baseType="lpstr">
      <vt:lpstr>Zengin</vt:lpstr>
      <vt:lpstr>PETROL KAPANLARININ OLUŞUMU, SINIFLANDIRILMASI VE ÖRTÜ KAYALARI</vt:lpstr>
      <vt:lpstr>PETROL KAPANLARININ OLUŞUMU, SINIFLANDIRILMASI VE ÖRTÜ KAYALARI</vt:lpstr>
      <vt:lpstr>  </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  Teşekkürler……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PETROL KAPANLARININ OLUŞUMU, SINIFLANDIRILMASI VE ÖRTÜ KAYALARI</dc:title>
  <dc:creator>Güli</dc:creator>
  <cp:lastModifiedBy>Buyukutku</cp:lastModifiedBy>
  <cp:revision>91</cp:revision>
  <dcterms:created xsi:type="dcterms:W3CDTF">2010-11-01T20:36:57Z</dcterms:created>
  <dcterms:modified xsi:type="dcterms:W3CDTF">2015-04-02T23:28:17Z</dcterms:modified>
</cp:coreProperties>
</file>