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67" r:id="rId9"/>
    <p:sldId id="268" r:id="rId10"/>
    <p:sldId id="269" r:id="rId11"/>
    <p:sldId id="270"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tr-TR" smtClean="0"/>
              <a:t>Asıl başlık stili için tıklatın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1F4BE1D7-4A09-4DB6-BF34-9FD892742878}" type="datetimeFigureOut">
              <a:rPr lang="tr-TR" smtClean="0"/>
              <a:t>19.10.2018</a:t>
            </a:fld>
            <a:endParaRPr lang="tr-T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tr-T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BB5A5A3B-0EF0-42DB-AE36-3AEC561BEAC8}" type="slidenum">
              <a:rPr lang="tr-TR" smtClean="0"/>
              <a:t>‹#›</a:t>
            </a:fld>
            <a:endParaRPr lang="tr-TR"/>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09826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F4BE1D7-4A09-4DB6-BF34-9FD892742878}" type="datetimeFigureOut">
              <a:rPr lang="tr-TR" smtClean="0"/>
              <a:t>19.10.2018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B5A5A3B-0EF0-42DB-AE36-3AEC561BEAC8}" type="slidenum">
              <a:rPr lang="tr-TR" smtClean="0"/>
              <a:t>‹#›</a:t>
            </a:fld>
            <a:endParaRPr lang="tr-TR"/>
          </a:p>
        </p:txBody>
      </p:sp>
    </p:spTree>
    <p:extLst>
      <p:ext uri="{BB962C8B-B14F-4D97-AF65-F5344CB8AC3E}">
        <p14:creationId xmlns:p14="http://schemas.microsoft.com/office/powerpoint/2010/main" val="1761706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F4BE1D7-4A09-4DB6-BF34-9FD892742878}" type="datetimeFigureOut">
              <a:rPr lang="tr-TR" smtClean="0"/>
              <a:t>19.10.2018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B5A5A3B-0EF0-42DB-AE36-3AEC561BEAC8}" type="slidenum">
              <a:rPr lang="tr-TR" smtClean="0"/>
              <a:t>‹#›</a:t>
            </a:fld>
            <a:endParaRPr lang="tr-TR"/>
          </a:p>
        </p:txBody>
      </p:sp>
    </p:spTree>
    <p:extLst>
      <p:ext uri="{BB962C8B-B14F-4D97-AF65-F5344CB8AC3E}">
        <p14:creationId xmlns:p14="http://schemas.microsoft.com/office/powerpoint/2010/main" val="633034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F4BE1D7-4A09-4DB6-BF34-9FD892742878}" type="datetimeFigureOut">
              <a:rPr lang="tr-TR" smtClean="0"/>
              <a:t>19.10.2018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B5A5A3B-0EF0-42DB-AE36-3AEC561BEAC8}" type="slidenum">
              <a:rPr lang="tr-TR" smtClean="0"/>
              <a:t>‹#›</a:t>
            </a:fld>
            <a:endParaRPr lang="tr-TR"/>
          </a:p>
        </p:txBody>
      </p:sp>
    </p:spTree>
    <p:extLst>
      <p:ext uri="{BB962C8B-B14F-4D97-AF65-F5344CB8AC3E}">
        <p14:creationId xmlns:p14="http://schemas.microsoft.com/office/powerpoint/2010/main" val="2592730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1F4BE1D7-4A09-4DB6-BF34-9FD892742878}" type="datetimeFigureOut">
              <a:rPr lang="tr-TR" smtClean="0"/>
              <a:t>19.10.2018</a:t>
            </a:fld>
            <a:endParaRPr lang="tr-T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BB5A5A3B-0EF0-42DB-AE36-3AEC561BEAC8}" type="slidenum">
              <a:rPr lang="tr-TR" smtClean="0"/>
              <a:t>‹#›</a:t>
            </a:fld>
            <a:endParaRPr lang="tr-T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97100077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F4BE1D7-4A09-4DB6-BF34-9FD892742878}" type="datetimeFigureOut">
              <a:rPr lang="tr-TR" smtClean="0"/>
              <a:t>19.10.2018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B5A5A3B-0EF0-42DB-AE36-3AEC561BEAC8}" type="slidenum">
              <a:rPr lang="tr-TR" smtClean="0"/>
              <a:t>‹#›</a:t>
            </a:fld>
            <a:endParaRPr lang="tr-TR"/>
          </a:p>
        </p:txBody>
      </p:sp>
    </p:spTree>
    <p:extLst>
      <p:ext uri="{BB962C8B-B14F-4D97-AF65-F5344CB8AC3E}">
        <p14:creationId xmlns:p14="http://schemas.microsoft.com/office/powerpoint/2010/main" val="2577846480"/>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257300" y="2909102"/>
            <a:ext cx="4800600" cy="299639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633864" y="2909102"/>
            <a:ext cx="4800600" cy="299639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F4BE1D7-4A09-4DB6-BF34-9FD892742878}" type="datetimeFigureOut">
              <a:rPr lang="tr-TR" smtClean="0"/>
              <a:t>19.10.2018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B5A5A3B-0EF0-42DB-AE36-3AEC561BEAC8}" type="slidenum">
              <a:rPr lang="tr-TR" smtClean="0"/>
              <a:t>‹#›</a:t>
            </a:fld>
            <a:endParaRPr lang="tr-TR"/>
          </a:p>
        </p:txBody>
      </p:sp>
    </p:spTree>
    <p:extLst>
      <p:ext uri="{BB962C8B-B14F-4D97-AF65-F5344CB8AC3E}">
        <p14:creationId xmlns:p14="http://schemas.microsoft.com/office/powerpoint/2010/main" val="1981058673"/>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F4BE1D7-4A09-4DB6-BF34-9FD892742878}" type="datetimeFigureOut">
              <a:rPr lang="tr-TR" smtClean="0"/>
              <a:t>19.10.2018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B5A5A3B-0EF0-42DB-AE36-3AEC561BEAC8}" type="slidenum">
              <a:rPr lang="tr-TR" smtClean="0"/>
              <a:t>‹#›</a:t>
            </a:fld>
            <a:endParaRPr lang="tr-TR"/>
          </a:p>
        </p:txBody>
      </p:sp>
    </p:spTree>
    <p:extLst>
      <p:ext uri="{BB962C8B-B14F-4D97-AF65-F5344CB8AC3E}">
        <p14:creationId xmlns:p14="http://schemas.microsoft.com/office/powerpoint/2010/main" val="2661244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4BE1D7-4A09-4DB6-BF34-9FD892742878}" type="datetimeFigureOut">
              <a:rPr lang="tr-TR" smtClean="0"/>
              <a:t>19.10.2018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B5A5A3B-0EF0-42DB-AE36-3AEC561BEAC8}" type="slidenum">
              <a:rPr lang="tr-TR" smtClean="0"/>
              <a:t>‹#›</a:t>
            </a:fld>
            <a:endParaRPr lang="tr-TR"/>
          </a:p>
        </p:txBody>
      </p:sp>
    </p:spTree>
    <p:extLst>
      <p:ext uri="{BB962C8B-B14F-4D97-AF65-F5344CB8AC3E}">
        <p14:creationId xmlns:p14="http://schemas.microsoft.com/office/powerpoint/2010/main" val="749174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tr-TR" smtClean="0"/>
              <a:t>Asıl başlık stili için tıklatın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65051" y="6375679"/>
            <a:ext cx="1233355" cy="348462"/>
          </a:xfrm>
        </p:spPr>
        <p:txBody>
          <a:bodyPr/>
          <a:lstStyle/>
          <a:p>
            <a:fld id="{1F4BE1D7-4A09-4DB6-BF34-9FD892742878}" type="datetimeFigureOut">
              <a:rPr lang="tr-TR" smtClean="0"/>
              <a:t>19.10.2018</a:t>
            </a:fld>
            <a:endParaRPr lang="tr-TR"/>
          </a:p>
        </p:txBody>
      </p:sp>
      <p:sp>
        <p:nvSpPr>
          <p:cNvPr id="6" name="Footer Placeholder 5"/>
          <p:cNvSpPr>
            <a:spLocks noGrp="1"/>
          </p:cNvSpPr>
          <p:nvPr>
            <p:ph type="ftr" sz="quarter" idx="11"/>
          </p:nvPr>
        </p:nvSpPr>
        <p:spPr>
          <a:xfrm>
            <a:off x="2103620" y="6375679"/>
            <a:ext cx="3482179" cy="345796"/>
          </a:xfrm>
        </p:spPr>
        <p:txBody>
          <a:bodyPr/>
          <a:lstStyle/>
          <a:p>
            <a:endParaRPr lang="tr-TR"/>
          </a:p>
        </p:txBody>
      </p:sp>
      <p:sp>
        <p:nvSpPr>
          <p:cNvPr id="7" name="Slide Number Placeholder 6"/>
          <p:cNvSpPr>
            <a:spLocks noGrp="1"/>
          </p:cNvSpPr>
          <p:nvPr>
            <p:ph type="sldNum" sz="quarter" idx="12"/>
          </p:nvPr>
        </p:nvSpPr>
        <p:spPr>
          <a:xfrm>
            <a:off x="5691014" y="6375679"/>
            <a:ext cx="1232456" cy="345796"/>
          </a:xfrm>
        </p:spPr>
        <p:txBody>
          <a:bodyPr/>
          <a:lstStyle/>
          <a:p>
            <a:fld id="{BB5A5A3B-0EF0-42DB-AE36-3AEC561BEAC8}" type="slidenum">
              <a:rPr lang="tr-TR" smtClean="0"/>
              <a:t>‹#›</a:t>
            </a:fld>
            <a:endParaRPr lang="tr-T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81474489"/>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65950" y="6375679"/>
            <a:ext cx="1232456" cy="348462"/>
          </a:xfrm>
        </p:spPr>
        <p:txBody>
          <a:bodyPr/>
          <a:lstStyle/>
          <a:p>
            <a:fld id="{1F4BE1D7-4A09-4DB6-BF34-9FD892742878}" type="datetimeFigureOut">
              <a:rPr lang="tr-TR" smtClean="0"/>
              <a:t>19.10.2018</a:t>
            </a:fld>
            <a:endParaRPr lang="tr-TR"/>
          </a:p>
        </p:txBody>
      </p:sp>
      <p:sp>
        <p:nvSpPr>
          <p:cNvPr id="6" name="Footer Placeholder 5"/>
          <p:cNvSpPr>
            <a:spLocks noGrp="1"/>
          </p:cNvSpPr>
          <p:nvPr>
            <p:ph type="ftr" sz="quarter" idx="11"/>
          </p:nvPr>
        </p:nvSpPr>
        <p:spPr>
          <a:xfrm>
            <a:off x="2103621" y="6375679"/>
            <a:ext cx="3482178" cy="345796"/>
          </a:xfrm>
        </p:spPr>
        <p:txBody>
          <a:bodyPr/>
          <a:lstStyle/>
          <a:p>
            <a:endParaRPr lang="tr-TR"/>
          </a:p>
        </p:txBody>
      </p:sp>
      <p:sp>
        <p:nvSpPr>
          <p:cNvPr id="7" name="Slide Number Placeholder 6"/>
          <p:cNvSpPr>
            <a:spLocks noGrp="1"/>
          </p:cNvSpPr>
          <p:nvPr>
            <p:ph type="sldNum" sz="quarter" idx="12"/>
          </p:nvPr>
        </p:nvSpPr>
        <p:spPr>
          <a:xfrm>
            <a:off x="5687568" y="6375679"/>
            <a:ext cx="1234440" cy="345796"/>
          </a:xfrm>
        </p:spPr>
        <p:txBody>
          <a:bodyPr/>
          <a:lstStyle/>
          <a:p>
            <a:fld id="{BB5A5A3B-0EF0-42DB-AE36-3AEC561BEAC8}" type="slidenum">
              <a:rPr lang="tr-TR" smtClean="0"/>
              <a:t>‹#›</a:t>
            </a:fld>
            <a:endParaRPr lang="tr-TR"/>
          </a:p>
        </p:txBody>
      </p:sp>
    </p:spTree>
    <p:extLst>
      <p:ext uri="{BB962C8B-B14F-4D97-AF65-F5344CB8AC3E}">
        <p14:creationId xmlns:p14="http://schemas.microsoft.com/office/powerpoint/2010/main" val="1602057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1F4BE1D7-4A09-4DB6-BF34-9FD892742878}" type="datetimeFigureOut">
              <a:rPr lang="tr-TR" smtClean="0"/>
              <a:t>19.10.2018</a:t>
            </a:fld>
            <a:endParaRPr lang="tr-TR"/>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tr-T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BB5A5A3B-0EF0-42DB-AE36-3AEC561BEAC8}" type="slidenum">
              <a:rPr lang="tr-TR" smtClean="0"/>
              <a:t>‹#›</a:t>
            </a:fld>
            <a:endParaRPr lang="tr-TR"/>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979876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ÖLÇÜ VE UYAK</a:t>
            </a:r>
            <a:endParaRPr lang="tr-TR" dirty="0"/>
          </a:p>
        </p:txBody>
      </p:sp>
    </p:spTree>
    <p:extLst>
      <p:ext uri="{BB962C8B-B14F-4D97-AF65-F5344CB8AC3E}">
        <p14:creationId xmlns:p14="http://schemas.microsoft.com/office/powerpoint/2010/main" val="14086155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7" y="1468583"/>
            <a:ext cx="10607813" cy="4411010"/>
          </a:xfrm>
        </p:spPr>
        <p:txBody>
          <a:bodyPr/>
          <a:lstStyle/>
          <a:p>
            <a:pPr marL="0" indent="0">
              <a:buNone/>
            </a:pPr>
            <a:r>
              <a:rPr lang="tr-TR" sz="3600" b="1" dirty="0" smtClean="0"/>
              <a:t>2. </a:t>
            </a:r>
            <a:r>
              <a:rPr lang="tr-TR" sz="3600" b="1" dirty="0"/>
              <a:t>Çapraz Kafiye (Çapraz Uyak</a:t>
            </a:r>
            <a:r>
              <a:rPr lang="tr-TR" sz="3600" b="1" dirty="0" smtClean="0"/>
              <a:t>)</a:t>
            </a:r>
          </a:p>
          <a:p>
            <a:pPr marL="0" indent="0" algn="just">
              <a:buNone/>
            </a:pPr>
            <a:r>
              <a:rPr lang="tr-TR" sz="3600" dirty="0" smtClean="0"/>
              <a:t>Dörtlüğün </a:t>
            </a:r>
            <a:r>
              <a:rPr lang="tr-TR" sz="3600" dirty="0"/>
              <a:t>birinci ve üçüncü dizeleri ile ikinci ve dördüncü dizelerinin kendi aralarında </a:t>
            </a:r>
            <a:r>
              <a:rPr lang="tr-TR" sz="3600" dirty="0" err="1"/>
              <a:t>kafiyelenmesine</a:t>
            </a:r>
            <a:r>
              <a:rPr lang="tr-TR" sz="3600" dirty="0"/>
              <a:t> </a:t>
            </a:r>
            <a:r>
              <a:rPr lang="tr-TR" sz="3600" b="1" dirty="0"/>
              <a:t>çapraz uyak</a:t>
            </a:r>
            <a:r>
              <a:rPr lang="tr-TR" sz="3600" dirty="0"/>
              <a:t> denir.</a:t>
            </a:r>
          </a:p>
          <a:p>
            <a:r>
              <a:rPr lang="tr-TR" dirty="0" smtClean="0"/>
              <a:t/>
            </a:r>
            <a:br>
              <a:rPr lang="tr-TR" dirty="0" smtClean="0"/>
            </a:br>
            <a:endParaRPr lang="tr-TR" dirty="0"/>
          </a:p>
        </p:txBody>
      </p:sp>
    </p:spTree>
    <p:extLst>
      <p:ext uri="{BB962C8B-B14F-4D97-AF65-F5344CB8AC3E}">
        <p14:creationId xmlns:p14="http://schemas.microsoft.com/office/powerpoint/2010/main" val="22572952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1094509"/>
            <a:ext cx="10178322" cy="4785083"/>
          </a:xfrm>
        </p:spPr>
        <p:txBody>
          <a:bodyPr>
            <a:noAutofit/>
          </a:bodyPr>
          <a:lstStyle/>
          <a:p>
            <a:pPr marL="0" indent="0">
              <a:buNone/>
            </a:pPr>
            <a:r>
              <a:rPr lang="tr-TR" sz="3600" b="1" dirty="0" smtClean="0"/>
              <a:t>3. </a:t>
            </a:r>
            <a:r>
              <a:rPr lang="tr-TR" sz="3600" b="1" dirty="0"/>
              <a:t>Sarma Kafiye (Sarma Uyak)</a:t>
            </a:r>
            <a:br>
              <a:rPr lang="tr-TR" sz="3600" b="1" dirty="0"/>
            </a:br>
            <a:r>
              <a:rPr lang="tr-TR" sz="3600" dirty="0" smtClean="0"/>
              <a:t>Dörtlüğün </a:t>
            </a:r>
            <a:r>
              <a:rPr lang="tr-TR" sz="3600" dirty="0"/>
              <a:t>birinci ve dördüncü dizeleri ile ikinci ve üçüncü dizelerinin kendi arasında kafiyeli olmasına </a:t>
            </a:r>
            <a:r>
              <a:rPr lang="tr-TR" sz="3600" b="1" dirty="0"/>
              <a:t>sarma kafiye</a:t>
            </a:r>
            <a:r>
              <a:rPr lang="tr-TR" sz="3600" dirty="0"/>
              <a:t> denir.</a:t>
            </a:r>
          </a:p>
        </p:txBody>
      </p:sp>
    </p:spTree>
    <p:extLst>
      <p:ext uri="{BB962C8B-B14F-4D97-AF65-F5344CB8AC3E}">
        <p14:creationId xmlns:p14="http://schemas.microsoft.com/office/powerpoint/2010/main" val="28876033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Åiir Bilgisi Kavram HaritasÄ±"/>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4046" y="113064"/>
            <a:ext cx="9445625" cy="6744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6217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1454728"/>
            <a:ext cx="10178322" cy="3593591"/>
          </a:xfrm>
        </p:spPr>
        <p:txBody>
          <a:bodyPr>
            <a:normAutofit/>
          </a:bodyPr>
          <a:lstStyle/>
          <a:p>
            <a:pPr marL="0" indent="0" algn="just">
              <a:buNone/>
            </a:pPr>
            <a:r>
              <a:rPr lang="tr-TR" sz="3600" dirty="0"/>
              <a:t>Şiirde, hecelerin sayılarına ya da heceyi oluşturan seslerin uzunluk ve kısalıklarına göre bir düzen oluşturulur. İşte bu düzene </a:t>
            </a:r>
            <a:r>
              <a:rPr lang="tr-TR" sz="3600" b="1" dirty="0"/>
              <a:t>ölçü</a:t>
            </a:r>
            <a:r>
              <a:rPr lang="tr-TR" sz="3600" dirty="0"/>
              <a:t> denir. Edebiyatımızda hece, aruz ve serbest olmak üzere üç tür ölçü kullanılmıştır.</a:t>
            </a:r>
          </a:p>
        </p:txBody>
      </p:sp>
    </p:spTree>
    <p:extLst>
      <p:ext uri="{BB962C8B-B14F-4D97-AF65-F5344CB8AC3E}">
        <p14:creationId xmlns:p14="http://schemas.microsoft.com/office/powerpoint/2010/main" val="39438175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84187" y="659476"/>
            <a:ext cx="10178322" cy="1492132"/>
          </a:xfrm>
        </p:spPr>
        <p:txBody>
          <a:bodyPr/>
          <a:lstStyle/>
          <a:p>
            <a:r>
              <a:rPr lang="tr-TR" b="1" dirty="0"/>
              <a:t>Hece Ölçüsü (Hece Vezni)</a:t>
            </a:r>
            <a:br>
              <a:rPr lang="tr-TR" b="1" dirty="0"/>
            </a:br>
            <a:endParaRPr lang="tr-TR" dirty="0"/>
          </a:p>
        </p:txBody>
      </p:sp>
      <p:sp>
        <p:nvSpPr>
          <p:cNvPr id="3" name="İçerik Yer Tutucusu 2"/>
          <p:cNvSpPr>
            <a:spLocks noGrp="1"/>
          </p:cNvSpPr>
          <p:nvPr>
            <p:ph idx="1"/>
          </p:nvPr>
        </p:nvSpPr>
        <p:spPr>
          <a:xfrm>
            <a:off x="1223969" y="1731819"/>
            <a:ext cx="10178322" cy="3593591"/>
          </a:xfrm>
        </p:spPr>
        <p:txBody>
          <a:bodyPr>
            <a:normAutofit fontScale="85000" lnSpcReduction="10000"/>
          </a:bodyPr>
          <a:lstStyle/>
          <a:p>
            <a:pPr marL="0" indent="0" algn="just">
              <a:buNone/>
            </a:pPr>
            <a:r>
              <a:rPr lang="tr-TR" sz="3600" dirty="0" smtClean="0"/>
              <a:t>Her ölçü bağlı bulunduğu dilin yapısından doğar. Bu nedenle Türk dilinin doğal ölçüsü, hece ölçüsüdür. Hece ölçüsü, dizelerdeki sözcüklerin hece sayısının belli bir düzene bağlı olarak eşitliği temeline dayanır. Şiirin bütün dizelerindeki hece sayısının eşit olması gerekir. Hece sayısının eşitliği, o dizenin ölçüsünü, kalıbını gösterir. Yedi heceli bir dizenin kalıbı, yedili; on bir heceli bir dizenin kalıbı on birli diye anılır.</a:t>
            </a:r>
          </a:p>
          <a:p>
            <a:pPr marL="0" indent="0">
              <a:buNone/>
            </a:pPr>
            <a:endParaRPr lang="tr-TR" dirty="0"/>
          </a:p>
        </p:txBody>
      </p:sp>
    </p:spTree>
    <p:extLst>
      <p:ext uri="{BB962C8B-B14F-4D97-AF65-F5344CB8AC3E}">
        <p14:creationId xmlns:p14="http://schemas.microsoft.com/office/powerpoint/2010/main" val="36728356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07096" y="1385456"/>
            <a:ext cx="10178322" cy="3593591"/>
          </a:xfrm>
        </p:spPr>
        <p:txBody>
          <a:bodyPr>
            <a:normAutofit/>
          </a:bodyPr>
          <a:lstStyle/>
          <a:p>
            <a:pPr algn="just"/>
            <a:r>
              <a:rPr lang="tr-TR" sz="3600" dirty="0"/>
              <a:t>Hece ölçüsünde dizeler okunurken belli bölümlere ayrılır. Bu bölüm yerlerine durak denir. Durak, sözcükler bölünerek yapılmaz, sözcüklerden sonra yapılır. Şiirler “4 + 4 + 3 = 11”, “6 + 5 = 11”, “4 + 3 = 7” gibi duraklardan oluşabilir.</a:t>
            </a:r>
          </a:p>
        </p:txBody>
      </p:sp>
    </p:spTree>
    <p:extLst>
      <p:ext uri="{BB962C8B-B14F-4D97-AF65-F5344CB8AC3E}">
        <p14:creationId xmlns:p14="http://schemas.microsoft.com/office/powerpoint/2010/main" val="10526185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Kafiye (Uyak)</a:t>
            </a:r>
            <a:br>
              <a:rPr lang="tr-TR" b="1" dirty="0"/>
            </a:br>
            <a:endParaRPr lang="tr-TR" dirty="0"/>
          </a:p>
        </p:txBody>
      </p:sp>
      <p:sp>
        <p:nvSpPr>
          <p:cNvPr id="3" name="İçerik Yer Tutucusu 2"/>
          <p:cNvSpPr>
            <a:spLocks noGrp="1"/>
          </p:cNvSpPr>
          <p:nvPr>
            <p:ph idx="1"/>
          </p:nvPr>
        </p:nvSpPr>
        <p:spPr>
          <a:xfrm>
            <a:off x="1126988" y="1690256"/>
            <a:ext cx="10178322" cy="3593591"/>
          </a:xfrm>
        </p:spPr>
        <p:txBody>
          <a:bodyPr>
            <a:normAutofit/>
          </a:bodyPr>
          <a:lstStyle/>
          <a:p>
            <a:pPr algn="just"/>
            <a:r>
              <a:rPr lang="tr-TR" sz="3600" dirty="0"/>
              <a:t>Dizelerin sonundaki yazılışları ve okunuşları aynı, anlamları ve görevleri farklı kelimelerin, eklerin benzerliğine </a:t>
            </a:r>
            <a:r>
              <a:rPr lang="tr-TR" sz="3600" b="1" dirty="0"/>
              <a:t>kafiye (uyak)</a:t>
            </a:r>
            <a:r>
              <a:rPr lang="tr-TR" sz="3600" dirty="0"/>
              <a:t> denir.</a:t>
            </a:r>
          </a:p>
        </p:txBody>
      </p:sp>
    </p:spTree>
    <p:extLst>
      <p:ext uri="{BB962C8B-B14F-4D97-AF65-F5344CB8AC3E}">
        <p14:creationId xmlns:p14="http://schemas.microsoft.com/office/powerpoint/2010/main" val="8155166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Kafiye (Uyak) Çeşitleri</a:t>
            </a:r>
            <a:br>
              <a:rPr lang="tr-TR" b="1" dirty="0"/>
            </a:br>
            <a:endParaRPr lang="tr-TR" dirty="0"/>
          </a:p>
        </p:txBody>
      </p:sp>
      <p:sp>
        <p:nvSpPr>
          <p:cNvPr id="3" name="İçerik Yer Tutucusu 2"/>
          <p:cNvSpPr>
            <a:spLocks noGrp="1"/>
          </p:cNvSpPr>
          <p:nvPr>
            <p:ph idx="1"/>
          </p:nvPr>
        </p:nvSpPr>
        <p:spPr>
          <a:xfrm>
            <a:off x="1251678" y="1427020"/>
            <a:ext cx="10178322" cy="5430980"/>
          </a:xfrm>
        </p:spPr>
        <p:txBody>
          <a:bodyPr>
            <a:normAutofit fontScale="77500" lnSpcReduction="20000"/>
          </a:bodyPr>
          <a:lstStyle/>
          <a:p>
            <a:pPr marL="0" indent="0" algn="just">
              <a:buNone/>
            </a:pPr>
            <a:r>
              <a:rPr lang="tr-TR" sz="3600" b="1" dirty="0" smtClean="0"/>
              <a:t>1.  Yarım </a:t>
            </a:r>
            <a:r>
              <a:rPr lang="tr-TR" sz="3600" b="1" dirty="0"/>
              <a:t>Kafiye (Yarım Uyak)</a:t>
            </a:r>
          </a:p>
          <a:p>
            <a:pPr marL="0" indent="0" algn="just">
              <a:buNone/>
            </a:pPr>
            <a:r>
              <a:rPr lang="tr-TR" sz="3600" dirty="0"/>
              <a:t>Dize </a:t>
            </a:r>
            <a:r>
              <a:rPr lang="tr-TR" sz="3600" dirty="0" smtClean="0"/>
              <a:t>sonlarında </a:t>
            </a:r>
            <a:r>
              <a:rPr lang="tr-TR" sz="3600" dirty="0"/>
              <a:t>bulunan sözcüklerdeki tek ses benzerliğine </a:t>
            </a:r>
            <a:r>
              <a:rPr lang="tr-TR" sz="3600" b="1" dirty="0"/>
              <a:t>yarım uyak</a:t>
            </a:r>
            <a:r>
              <a:rPr lang="tr-TR" sz="3600" dirty="0"/>
              <a:t> denir</a:t>
            </a:r>
            <a:r>
              <a:rPr lang="tr-TR" sz="3600" dirty="0" smtClean="0"/>
              <a:t>.</a:t>
            </a:r>
          </a:p>
          <a:p>
            <a:pPr marL="0" indent="0" algn="just">
              <a:buNone/>
            </a:pPr>
            <a:r>
              <a:rPr lang="tr-TR" sz="3600" b="1" dirty="0" smtClean="0"/>
              <a:t>2. Tam </a:t>
            </a:r>
            <a:r>
              <a:rPr lang="tr-TR" sz="3600" b="1" dirty="0"/>
              <a:t>Kafiye </a:t>
            </a:r>
            <a:r>
              <a:rPr lang="tr-TR" sz="3600" b="1" dirty="0" smtClean="0"/>
              <a:t>(Tam </a:t>
            </a:r>
            <a:r>
              <a:rPr lang="tr-TR" sz="3600" b="1" dirty="0"/>
              <a:t>Uyak)</a:t>
            </a:r>
          </a:p>
          <a:p>
            <a:pPr marL="0" indent="0" algn="just">
              <a:buNone/>
            </a:pPr>
            <a:r>
              <a:rPr lang="tr-TR" sz="3600" dirty="0" smtClean="0"/>
              <a:t>Dize </a:t>
            </a:r>
            <a:r>
              <a:rPr lang="tr-TR" sz="3600" dirty="0"/>
              <a:t>sonlarında bulunan sözcüklerdeki iki ses benzerliğine </a:t>
            </a:r>
            <a:r>
              <a:rPr lang="tr-TR" sz="3600" b="1" dirty="0"/>
              <a:t>tam uyak</a:t>
            </a:r>
            <a:r>
              <a:rPr lang="tr-TR" sz="3600" dirty="0"/>
              <a:t> denir.</a:t>
            </a:r>
          </a:p>
          <a:p>
            <a:pPr marL="0" indent="0" algn="just">
              <a:buNone/>
            </a:pPr>
            <a:r>
              <a:rPr lang="tr-TR" sz="3600" b="1" dirty="0" smtClean="0"/>
              <a:t>3. Zengin Kafiye (Zengin </a:t>
            </a:r>
            <a:r>
              <a:rPr lang="tr-TR" sz="3600" b="1" dirty="0"/>
              <a:t>Uyak)</a:t>
            </a:r>
          </a:p>
          <a:p>
            <a:pPr marL="0" indent="0" algn="just">
              <a:buNone/>
            </a:pPr>
            <a:r>
              <a:rPr lang="tr-TR" sz="3600" dirty="0"/>
              <a:t>Dize sonlarında bulunan sözcüklerdeki üç veya daha fazla ses benzerliğine </a:t>
            </a:r>
            <a:r>
              <a:rPr lang="tr-TR" sz="3600" b="1" dirty="0"/>
              <a:t>zengin uyak</a:t>
            </a:r>
            <a:r>
              <a:rPr lang="tr-TR" sz="3600" dirty="0"/>
              <a:t> denir.</a:t>
            </a:r>
          </a:p>
          <a:p>
            <a:pPr marL="0" indent="0" algn="just">
              <a:buNone/>
            </a:pPr>
            <a:r>
              <a:rPr lang="tr-TR" sz="3600" dirty="0" smtClean="0"/>
              <a:t>4. </a:t>
            </a:r>
            <a:r>
              <a:rPr lang="tr-TR" sz="3600" b="1" dirty="0" err="1" smtClean="0"/>
              <a:t>Cinaslı</a:t>
            </a:r>
            <a:r>
              <a:rPr lang="tr-TR" sz="3600" b="1" dirty="0" smtClean="0"/>
              <a:t> </a:t>
            </a:r>
            <a:r>
              <a:rPr lang="tr-TR" sz="3600" b="1" dirty="0"/>
              <a:t>Kafiye </a:t>
            </a:r>
            <a:r>
              <a:rPr lang="tr-TR" sz="3600" b="1" dirty="0" smtClean="0"/>
              <a:t>(</a:t>
            </a:r>
            <a:r>
              <a:rPr lang="tr-TR" sz="3600" b="1" dirty="0" err="1" smtClean="0"/>
              <a:t>Cinaslı</a:t>
            </a:r>
            <a:r>
              <a:rPr lang="tr-TR" sz="3600" b="1" dirty="0" smtClean="0"/>
              <a:t> </a:t>
            </a:r>
            <a:r>
              <a:rPr lang="tr-TR" sz="3600" b="1" dirty="0"/>
              <a:t>Uyak)</a:t>
            </a:r>
          </a:p>
          <a:p>
            <a:pPr marL="0" indent="0" algn="just">
              <a:buNone/>
            </a:pPr>
            <a:r>
              <a:rPr lang="tr-TR" sz="3600" dirty="0"/>
              <a:t>Dize sonlarında yazılışları aynı, anlamları farklı olan sözcükler </a:t>
            </a:r>
            <a:r>
              <a:rPr lang="tr-TR" sz="3600" dirty="0" err="1"/>
              <a:t>cinaslı</a:t>
            </a:r>
            <a:r>
              <a:rPr lang="tr-TR" sz="3600" dirty="0"/>
              <a:t> uyak oluşturur.</a:t>
            </a:r>
          </a:p>
          <a:p>
            <a:pPr marL="0" indent="0">
              <a:buNone/>
            </a:pPr>
            <a:endParaRPr lang="tr-TR" dirty="0"/>
          </a:p>
        </p:txBody>
      </p:sp>
    </p:spTree>
    <p:extLst>
      <p:ext uri="{BB962C8B-B14F-4D97-AF65-F5344CB8AC3E}">
        <p14:creationId xmlns:p14="http://schemas.microsoft.com/office/powerpoint/2010/main" val="5994307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Redif</a:t>
            </a:r>
            <a:br>
              <a:rPr lang="tr-TR" b="1" dirty="0"/>
            </a:br>
            <a:endParaRPr lang="tr-TR" dirty="0"/>
          </a:p>
        </p:txBody>
      </p:sp>
      <p:sp>
        <p:nvSpPr>
          <p:cNvPr id="3" name="İçerik Yer Tutucusu 2"/>
          <p:cNvSpPr>
            <a:spLocks noGrp="1"/>
          </p:cNvSpPr>
          <p:nvPr>
            <p:ph idx="1"/>
          </p:nvPr>
        </p:nvSpPr>
        <p:spPr>
          <a:xfrm>
            <a:off x="1251678" y="1662546"/>
            <a:ext cx="10178322" cy="4785083"/>
          </a:xfrm>
        </p:spPr>
        <p:txBody>
          <a:bodyPr>
            <a:normAutofit/>
          </a:bodyPr>
          <a:lstStyle/>
          <a:p>
            <a:pPr algn="just"/>
            <a:r>
              <a:rPr lang="tr-TR" sz="3600" dirty="0"/>
              <a:t>Dize sonlarındaki yazılışları, görevleri ve anlamları aynı olan ek, sözcük ya da sözcük gruplarına </a:t>
            </a:r>
            <a:r>
              <a:rPr lang="tr-TR" sz="3600" b="1" dirty="0" smtClean="0"/>
              <a:t>redif </a:t>
            </a:r>
            <a:r>
              <a:rPr lang="tr-TR" sz="3600" dirty="0" smtClean="0"/>
              <a:t>denir</a:t>
            </a:r>
            <a:r>
              <a:rPr lang="tr-TR" sz="3600" dirty="0"/>
              <a:t>. Redif, sadece eklerden oluşmaz. Hem ek hem sözcükten, hatta sözcük gruplarından da oluşabilir.</a:t>
            </a:r>
          </a:p>
        </p:txBody>
      </p:sp>
    </p:spTree>
    <p:extLst>
      <p:ext uri="{BB962C8B-B14F-4D97-AF65-F5344CB8AC3E}">
        <p14:creationId xmlns:p14="http://schemas.microsoft.com/office/powerpoint/2010/main" val="21194907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Kafiye Şeması </a:t>
            </a:r>
            <a:r>
              <a:rPr lang="tr-TR" b="1" dirty="0" smtClean="0"/>
              <a:t/>
            </a:r>
            <a:br>
              <a:rPr lang="tr-TR" b="1" dirty="0" smtClean="0"/>
            </a:br>
            <a:r>
              <a:rPr lang="tr-TR" b="1" dirty="0" smtClean="0"/>
              <a:t>(</a:t>
            </a:r>
            <a:r>
              <a:rPr lang="tr-TR" b="1" dirty="0"/>
              <a:t>Uyak Düzeni / Kafiye Örgüsü)</a:t>
            </a:r>
          </a:p>
        </p:txBody>
      </p:sp>
      <p:sp>
        <p:nvSpPr>
          <p:cNvPr id="3" name="İçerik Yer Tutucusu 2"/>
          <p:cNvSpPr>
            <a:spLocks noGrp="1"/>
          </p:cNvSpPr>
          <p:nvPr>
            <p:ph idx="1"/>
          </p:nvPr>
        </p:nvSpPr>
        <p:spPr/>
        <p:txBody>
          <a:bodyPr>
            <a:normAutofit/>
          </a:bodyPr>
          <a:lstStyle/>
          <a:p>
            <a:pPr marL="0" indent="0" algn="just">
              <a:buNone/>
            </a:pPr>
            <a:r>
              <a:rPr lang="tr-TR" sz="3600" b="1" dirty="0" smtClean="0"/>
              <a:t>1. Düz </a:t>
            </a:r>
            <a:r>
              <a:rPr lang="tr-TR" sz="3600" b="1" dirty="0"/>
              <a:t>Kafiye (Düz Uyak)</a:t>
            </a:r>
          </a:p>
          <a:p>
            <a:pPr marL="0" indent="0" algn="just">
              <a:buNone/>
            </a:pPr>
            <a:r>
              <a:rPr lang="tr-TR" sz="3600" dirty="0"/>
              <a:t>Bir dörtlükte bütün dizelerin ya da ilk üç dizenin veya birinci dizeyle ikinci, üçüncü dizeyle dördüncü dizenin </a:t>
            </a:r>
            <a:r>
              <a:rPr lang="tr-TR" sz="3600" dirty="0" smtClean="0"/>
              <a:t>kafiyeli oluşuna</a:t>
            </a:r>
            <a:r>
              <a:rPr lang="tr-TR" sz="3600" dirty="0"/>
              <a:t> </a:t>
            </a:r>
            <a:r>
              <a:rPr lang="tr-TR" sz="3600" b="1" dirty="0" smtClean="0"/>
              <a:t>düz uyak</a:t>
            </a:r>
            <a:r>
              <a:rPr lang="tr-TR" sz="3600" dirty="0"/>
              <a:t> </a:t>
            </a:r>
            <a:r>
              <a:rPr lang="tr-TR" sz="3600" dirty="0" smtClean="0"/>
              <a:t>denir.</a:t>
            </a:r>
          </a:p>
          <a:p>
            <a:pPr marL="0" indent="0">
              <a:buNone/>
            </a:pPr>
            <a:r>
              <a:rPr lang="tr-TR" sz="3600" b="1" dirty="0" smtClean="0"/>
              <a:t>Örneğin; “</a:t>
            </a:r>
            <a:r>
              <a:rPr lang="tr-TR" sz="3600" b="1" dirty="0" err="1" smtClean="0"/>
              <a:t>aaaa</a:t>
            </a:r>
            <a:r>
              <a:rPr lang="tr-TR" sz="3600" b="1" dirty="0"/>
              <a:t>”</a:t>
            </a:r>
            <a:r>
              <a:rPr lang="tr-TR" sz="3600" dirty="0"/>
              <a:t>, </a:t>
            </a:r>
            <a:r>
              <a:rPr lang="tr-TR" sz="3600" b="1" dirty="0"/>
              <a:t>“</a:t>
            </a:r>
            <a:r>
              <a:rPr lang="tr-TR" sz="3600" b="1" dirty="0" err="1"/>
              <a:t>aaab</a:t>
            </a:r>
            <a:r>
              <a:rPr lang="tr-TR" sz="3600" b="1" dirty="0"/>
              <a:t>”</a:t>
            </a:r>
            <a:r>
              <a:rPr lang="tr-TR" sz="3600" dirty="0"/>
              <a:t>, </a:t>
            </a:r>
            <a:r>
              <a:rPr lang="tr-TR" sz="3600" b="1" dirty="0"/>
              <a:t>“</a:t>
            </a:r>
            <a:r>
              <a:rPr lang="tr-TR" sz="3600" b="1" dirty="0" err="1"/>
              <a:t>aabb</a:t>
            </a:r>
            <a:r>
              <a:rPr lang="tr-TR" sz="3600" b="1" dirty="0"/>
              <a:t>”</a:t>
            </a:r>
            <a:r>
              <a:rPr lang="tr-TR" sz="3600" dirty="0"/>
              <a:t> gibi.</a:t>
            </a:r>
          </a:p>
        </p:txBody>
      </p:sp>
    </p:spTree>
    <p:extLst>
      <p:ext uri="{BB962C8B-B14F-4D97-AF65-F5344CB8AC3E}">
        <p14:creationId xmlns:p14="http://schemas.microsoft.com/office/powerpoint/2010/main" val="1391776820"/>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TM10001106[[fn=Rozet]]</Template>
  <TotalTime>19</TotalTime>
  <Words>269</Words>
  <Application>Microsoft Office PowerPoint</Application>
  <PresentationFormat>Geniş ekran</PresentationFormat>
  <Paragraphs>26</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Gill Sans MT</vt:lpstr>
      <vt:lpstr>Impact</vt:lpstr>
      <vt:lpstr>Badge</vt:lpstr>
      <vt:lpstr>ÖLÇÜ VE UYAK</vt:lpstr>
      <vt:lpstr>PowerPoint Sunusu</vt:lpstr>
      <vt:lpstr>PowerPoint Sunusu</vt:lpstr>
      <vt:lpstr>Hece Ölçüsü (Hece Vezni) </vt:lpstr>
      <vt:lpstr>PowerPoint Sunusu</vt:lpstr>
      <vt:lpstr>Kafiye (Uyak) </vt:lpstr>
      <vt:lpstr>Kafiye (Uyak) Çeşitleri </vt:lpstr>
      <vt:lpstr>Redif </vt:lpstr>
      <vt:lpstr>Kafiye Şeması  (Uyak Düzeni / Kafiye Örgüsü)</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ÖLÇÜ VE UYAK</dc:title>
  <dc:creator>BayUni</dc:creator>
  <cp:lastModifiedBy>BayUni</cp:lastModifiedBy>
  <cp:revision>3</cp:revision>
  <dcterms:created xsi:type="dcterms:W3CDTF">2018-10-19T05:47:35Z</dcterms:created>
  <dcterms:modified xsi:type="dcterms:W3CDTF">2018-10-19T06:06:55Z</dcterms:modified>
</cp:coreProperties>
</file>