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6" r:id="rId1"/>
  </p:sldMasterIdLst>
  <p:notesMasterIdLst>
    <p:notesMasterId r:id="rId3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64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0B3CD3-D959-44E4-8031-F9BE3261E613}" type="datetimeFigureOut">
              <a:rPr lang="tr-TR" smtClean="0"/>
              <a:t>22.10.2018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66734F-42CE-4F49-BB93-F4B341F06465}" type="slidenum">
              <a:rPr lang="tr-TR" smtClean="0"/>
              <a:t>‹#›</a:t>
            </a:fld>
            <a:endParaRPr lang="tr-TR"/>
          </a:p>
        </p:txBody>
      </p:sp>
    </p:spTree>
    <p:extLst>
      <p:ext uri="{BB962C8B-B14F-4D97-AF65-F5344CB8AC3E}">
        <p14:creationId xmlns:p14="http://schemas.microsoft.com/office/powerpoint/2010/main" val="4126286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tr-TR" smtClean="0"/>
              <a:t>Asıl başlık stili için tıklatın</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806C6E6-E91E-4375-966E-DD83ECBD2180}" type="datetime1">
              <a:rPr lang="tr-TR" smtClean="0"/>
              <a:t>22.10.2018</a:t>
            </a:fld>
            <a:endParaRPr lang="tr-TR"/>
          </a:p>
        </p:txBody>
      </p:sp>
      <p:sp>
        <p:nvSpPr>
          <p:cNvPr id="5" name="Footer Placeholder 4"/>
          <p:cNvSpPr>
            <a:spLocks noGrp="1"/>
          </p:cNvSpPr>
          <p:nvPr>
            <p:ph type="ftr" sz="quarter" idx="11"/>
          </p:nvPr>
        </p:nvSpPr>
        <p:spPr/>
        <p:txBody>
          <a:bodyPr/>
          <a:lstStyle/>
          <a:p>
            <a:r>
              <a:rPr lang="tr-TR" smtClean="0"/>
              <a:t>KİM228 PÜK DERS NOTLARI/DOÇ.DR.KAMRAN POLAT, ANKARA ÜNİV., FEN FAK., KİMYA BÖL.,</a:t>
            </a:r>
            <a:endParaRPr lang="tr-TR"/>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7613E01E-F317-429E-80C9-FA0A0D551EEB}" type="slidenum">
              <a:rPr lang="tr-TR" smtClean="0"/>
              <a:t>‹#›</a:t>
            </a:fld>
            <a:endParaRPr lang="tr-TR"/>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9DBD08C-011E-490A-B0DE-C285267573A4}" type="datetime1">
              <a:rPr lang="tr-TR" smtClean="0"/>
              <a:t>22.10.2018</a:t>
            </a:fld>
            <a:endParaRPr lang="tr-TR"/>
          </a:p>
        </p:txBody>
      </p:sp>
      <p:sp>
        <p:nvSpPr>
          <p:cNvPr id="5" name="Footer Placeholder 4"/>
          <p:cNvSpPr>
            <a:spLocks noGrp="1"/>
          </p:cNvSpPr>
          <p:nvPr>
            <p:ph type="ftr" sz="quarter" idx="11"/>
          </p:nvPr>
        </p:nvSpPr>
        <p:spPr/>
        <p:txBody>
          <a:bodyPr/>
          <a:lstStyle/>
          <a:p>
            <a:r>
              <a:rPr lang="tr-TR" smtClean="0"/>
              <a:t>KİM228 PÜK DERS NOTLARI/DOÇ.DR.KAMRAN POLAT, ANKARA ÜNİV., FEN FAK., KİMYA BÖL.,</a:t>
            </a:r>
            <a:endParaRPr lang="tr-TR"/>
          </a:p>
        </p:txBody>
      </p:sp>
      <p:sp>
        <p:nvSpPr>
          <p:cNvPr id="6" name="Slide Number Placeholder 5"/>
          <p:cNvSpPr>
            <a:spLocks noGrp="1"/>
          </p:cNvSpPr>
          <p:nvPr>
            <p:ph type="sldNum" sz="quarter" idx="12"/>
          </p:nvPr>
        </p:nvSpPr>
        <p:spPr/>
        <p:txBody>
          <a:bodyPr/>
          <a:lstStyle/>
          <a:p>
            <a:fld id="{7613E01E-F317-429E-80C9-FA0A0D551EEB}"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219E496-7713-46F4-889D-0EF5DBD7CC6F}" type="datetime1">
              <a:rPr lang="tr-TR" smtClean="0"/>
              <a:t>22.10.2018</a:t>
            </a:fld>
            <a:endParaRPr lang="tr-TR"/>
          </a:p>
        </p:txBody>
      </p:sp>
      <p:sp>
        <p:nvSpPr>
          <p:cNvPr id="5" name="Footer Placeholder 4"/>
          <p:cNvSpPr>
            <a:spLocks noGrp="1"/>
          </p:cNvSpPr>
          <p:nvPr>
            <p:ph type="ftr" sz="quarter" idx="11"/>
          </p:nvPr>
        </p:nvSpPr>
        <p:spPr/>
        <p:txBody>
          <a:bodyPr/>
          <a:lstStyle/>
          <a:p>
            <a:r>
              <a:rPr lang="tr-TR" smtClean="0"/>
              <a:t>KİM228 PÜK DERS NOTLARI/DOÇ.DR.KAMRAN POLAT, ANKARA ÜNİV., FEN FAK., KİMYA BÖL.,</a:t>
            </a:r>
            <a:endParaRPr lang="tr-TR"/>
          </a:p>
        </p:txBody>
      </p:sp>
      <p:sp>
        <p:nvSpPr>
          <p:cNvPr id="6" name="Slide Number Placeholder 5"/>
          <p:cNvSpPr>
            <a:spLocks noGrp="1"/>
          </p:cNvSpPr>
          <p:nvPr>
            <p:ph type="sldNum" sz="quarter" idx="12"/>
          </p:nvPr>
        </p:nvSpPr>
        <p:spPr/>
        <p:txBody>
          <a:bodyPr/>
          <a:lstStyle/>
          <a:p>
            <a:fld id="{7613E01E-F317-429E-80C9-FA0A0D551EEB}"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Veri Yer Tutucusu 2"/>
          <p:cNvSpPr>
            <a:spLocks noGrp="1"/>
          </p:cNvSpPr>
          <p:nvPr>
            <p:ph type="dt" sz="half" idx="10"/>
          </p:nvPr>
        </p:nvSpPr>
        <p:spPr>
          <a:xfrm>
            <a:off x="457200" y="6245225"/>
            <a:ext cx="2133600" cy="476250"/>
          </a:xfrm>
        </p:spPr>
        <p:txBody>
          <a:bodyPr/>
          <a:lstStyle>
            <a:lvl1pPr>
              <a:defRPr/>
            </a:lvl1pPr>
          </a:lstStyle>
          <a:p>
            <a:fld id="{57BE5593-74F2-4673-B438-461C1CC57EAD}" type="datetime1">
              <a:rPr lang="tr-TR" altLang="tr-TR" smtClean="0"/>
              <a:t>22.10.2018</a:t>
            </a:fld>
            <a:endParaRPr lang="tr-TR" altLang="tr-TR"/>
          </a:p>
        </p:txBody>
      </p:sp>
      <p:sp>
        <p:nvSpPr>
          <p:cNvPr id="4" name="Altbilgi Yer Tutucusu 3"/>
          <p:cNvSpPr>
            <a:spLocks noGrp="1"/>
          </p:cNvSpPr>
          <p:nvPr>
            <p:ph type="ftr" sz="quarter" idx="11"/>
          </p:nvPr>
        </p:nvSpPr>
        <p:spPr>
          <a:xfrm>
            <a:off x="3124200" y="6245225"/>
            <a:ext cx="2895600" cy="476250"/>
          </a:xfrm>
        </p:spPr>
        <p:txBody>
          <a:bodyPr/>
          <a:lstStyle>
            <a:lvl1pPr>
              <a:defRPr/>
            </a:lvl1pPr>
          </a:lstStyle>
          <a:p>
            <a:r>
              <a:rPr lang="tr-TR" altLang="tr-TR" smtClean="0"/>
              <a:t>KİM228 PÜK DERS NOTLARI/DOÇ.DR.KAMRAN POLAT, ANKARA ÜNİV., FEN FAK., KİMYA BÖL.,</a:t>
            </a:r>
            <a:endParaRPr lang="tr-TR" altLang="tr-TR"/>
          </a:p>
        </p:txBody>
      </p:sp>
      <p:sp>
        <p:nvSpPr>
          <p:cNvPr id="5" name="Slayt Numarası Yer Tutucusu 4"/>
          <p:cNvSpPr>
            <a:spLocks noGrp="1"/>
          </p:cNvSpPr>
          <p:nvPr>
            <p:ph type="sldNum" sz="quarter" idx="12"/>
          </p:nvPr>
        </p:nvSpPr>
        <p:spPr>
          <a:xfrm>
            <a:off x="6553200" y="6245225"/>
            <a:ext cx="2133600" cy="476250"/>
          </a:xfrm>
        </p:spPr>
        <p:txBody>
          <a:bodyPr/>
          <a:lstStyle>
            <a:lvl1pPr>
              <a:defRPr/>
            </a:lvl1pPr>
          </a:lstStyle>
          <a:p>
            <a:fld id="{43B10C3E-3B7B-49B6-AD73-C7EA8DB2A2DF}" type="slidenum">
              <a:rPr lang="tr-TR" altLang="tr-TR"/>
              <a:pPr/>
              <a:t>‹#›</a:t>
            </a:fld>
            <a:endParaRPr lang="tr-TR" altLang="tr-TR"/>
          </a:p>
        </p:txBody>
      </p:sp>
    </p:spTree>
    <p:extLst>
      <p:ext uri="{BB962C8B-B14F-4D97-AF65-F5344CB8AC3E}">
        <p14:creationId xmlns:p14="http://schemas.microsoft.com/office/powerpoint/2010/main" val="2844671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tr-TR" smtClean="0"/>
              <a:t>Asıl başlık stili için tıklatın</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BFFE43C-1724-4907-B6A8-87FD845418CF}" type="datetime1">
              <a:rPr lang="tr-TR" smtClean="0"/>
              <a:t>22.10.2018</a:t>
            </a:fld>
            <a:endParaRPr lang="tr-TR"/>
          </a:p>
        </p:txBody>
      </p:sp>
      <p:sp>
        <p:nvSpPr>
          <p:cNvPr id="10" name="Slide Number Placeholder 9"/>
          <p:cNvSpPr>
            <a:spLocks noGrp="1"/>
          </p:cNvSpPr>
          <p:nvPr>
            <p:ph type="sldNum" sz="quarter" idx="11"/>
          </p:nvPr>
        </p:nvSpPr>
        <p:spPr/>
        <p:txBody>
          <a:bodyPr/>
          <a:lstStyle/>
          <a:p>
            <a:fld id="{7613E01E-F317-429E-80C9-FA0A0D551EEB}" type="slidenum">
              <a:rPr lang="tr-TR" smtClean="0"/>
              <a:t>‹#›</a:t>
            </a:fld>
            <a:endParaRPr lang="tr-TR"/>
          </a:p>
        </p:txBody>
      </p:sp>
      <p:sp>
        <p:nvSpPr>
          <p:cNvPr id="12" name="Footer Placeholder 11"/>
          <p:cNvSpPr>
            <a:spLocks noGrp="1"/>
          </p:cNvSpPr>
          <p:nvPr>
            <p:ph type="ftr" sz="quarter" idx="12"/>
          </p:nvPr>
        </p:nvSpPr>
        <p:spPr/>
        <p:txBody>
          <a:bodyPr/>
          <a:lstStyle/>
          <a:p>
            <a:r>
              <a:rPr lang="tr-TR" smtClean="0"/>
              <a:t>KİM228 PÜK DERS NOTLARI/DOÇ.DR.KAMRAN POLAT, ANKARA ÜNİV., FEN FAK., KİMYA BÖL.,</a:t>
            </a:r>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tr-TR" smtClean="0"/>
              <a:t>Asıl başlık stili için tıklatın</a:t>
            </a:r>
            <a:endParaRPr lang="en-US" dirty="0"/>
          </a:p>
        </p:txBody>
      </p:sp>
      <p:sp>
        <p:nvSpPr>
          <p:cNvPr id="19" name="Date Placeholder 18"/>
          <p:cNvSpPr>
            <a:spLocks noGrp="1"/>
          </p:cNvSpPr>
          <p:nvPr>
            <p:ph type="dt" sz="half" idx="10"/>
          </p:nvPr>
        </p:nvSpPr>
        <p:spPr/>
        <p:txBody>
          <a:bodyPr/>
          <a:lstStyle/>
          <a:p>
            <a:fld id="{AAE6D2C3-4582-45EC-992F-5E66D4522207}" type="datetime1">
              <a:rPr lang="tr-TR" smtClean="0"/>
              <a:t>22.10.2018</a:t>
            </a:fld>
            <a:endParaRPr lang="tr-TR"/>
          </a:p>
        </p:txBody>
      </p:sp>
      <p:sp>
        <p:nvSpPr>
          <p:cNvPr id="20" name="Slide Number Placeholder 19"/>
          <p:cNvSpPr>
            <a:spLocks noGrp="1"/>
          </p:cNvSpPr>
          <p:nvPr>
            <p:ph type="sldNum" sz="quarter" idx="11"/>
          </p:nvPr>
        </p:nvSpPr>
        <p:spPr/>
        <p:txBody>
          <a:bodyPr/>
          <a:lstStyle/>
          <a:p>
            <a:fld id="{7613E01E-F317-429E-80C9-FA0A0D551EEB}" type="slidenum">
              <a:rPr lang="tr-TR" smtClean="0"/>
              <a:t>‹#›</a:t>
            </a:fld>
            <a:endParaRPr lang="tr-TR"/>
          </a:p>
        </p:txBody>
      </p:sp>
      <p:sp>
        <p:nvSpPr>
          <p:cNvPr id="21" name="Footer Placeholder 20"/>
          <p:cNvSpPr>
            <a:spLocks noGrp="1"/>
          </p:cNvSpPr>
          <p:nvPr>
            <p:ph type="ftr" sz="quarter" idx="12"/>
          </p:nvPr>
        </p:nvSpPr>
        <p:spPr/>
        <p:txBody>
          <a:bodyPr/>
          <a:lstStyle/>
          <a:p>
            <a:r>
              <a:rPr lang="tr-TR" smtClean="0"/>
              <a:t>KİM228 PÜK DERS NOTLARI/DOÇ.DR.KAMRAN POLAT, ANKARA ÜNİV., FEN FAK., KİMYA BÖL.,</a:t>
            </a:r>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5" name="Date Placeholder 4"/>
          <p:cNvSpPr>
            <a:spLocks noGrp="1"/>
          </p:cNvSpPr>
          <p:nvPr>
            <p:ph type="dt" sz="half" idx="10"/>
          </p:nvPr>
        </p:nvSpPr>
        <p:spPr/>
        <p:txBody>
          <a:bodyPr/>
          <a:lstStyle/>
          <a:p>
            <a:fld id="{705F99A1-7414-478C-99D5-18D3B4DD898E}" type="datetime1">
              <a:rPr lang="tr-TR" smtClean="0"/>
              <a:t>22.10.2018</a:t>
            </a:fld>
            <a:endParaRPr lang="tr-TR"/>
          </a:p>
        </p:txBody>
      </p:sp>
      <p:sp>
        <p:nvSpPr>
          <p:cNvPr id="6" name="Footer Placeholder 5"/>
          <p:cNvSpPr>
            <a:spLocks noGrp="1"/>
          </p:cNvSpPr>
          <p:nvPr>
            <p:ph type="ftr" sz="quarter" idx="11"/>
          </p:nvPr>
        </p:nvSpPr>
        <p:spPr/>
        <p:txBody>
          <a:bodyPr/>
          <a:lstStyle/>
          <a:p>
            <a:r>
              <a:rPr lang="tr-TR" smtClean="0"/>
              <a:t>KİM228 PÜK DERS NOTLARI/DOÇ.DR.KAMRAN POLAT, ANKARA ÜNİV., FEN FAK., KİMYA BÖL.,</a:t>
            </a:r>
            <a:endParaRPr lang="tr-TR"/>
          </a:p>
        </p:txBody>
      </p:sp>
      <p:sp>
        <p:nvSpPr>
          <p:cNvPr id="7" name="Slide Number Placeholder 6"/>
          <p:cNvSpPr>
            <a:spLocks noGrp="1"/>
          </p:cNvSpPr>
          <p:nvPr>
            <p:ph type="sldNum" sz="quarter" idx="12"/>
          </p:nvPr>
        </p:nvSpPr>
        <p:spPr/>
        <p:txBody>
          <a:bodyPr/>
          <a:lstStyle/>
          <a:p>
            <a:fld id="{7613E01E-F317-429E-80C9-FA0A0D551EEB}" type="slidenum">
              <a:rPr lang="tr-TR" smtClean="0"/>
              <a:t>‹#›</a:t>
            </a:fld>
            <a:endParaRPr lang="tr-TR"/>
          </a:p>
        </p:txBody>
      </p:sp>
      <p:sp>
        <p:nvSpPr>
          <p:cNvPr id="9" name="Content Placeholder 8"/>
          <p:cNvSpPr>
            <a:spLocks noGrp="1"/>
          </p:cNvSpPr>
          <p:nvPr>
            <p:ph sz="quarter" idx="13"/>
          </p:nvPr>
        </p:nvSpPr>
        <p:spPr>
          <a:xfrm>
            <a:off x="1216152" y="841248"/>
            <a:ext cx="3730752" cy="4389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6AD97CFF-A136-4AB6-9B13-4D86A65AD9F4}" type="datetime1">
              <a:rPr lang="tr-TR" smtClean="0"/>
              <a:t>22.10.2018</a:t>
            </a:fld>
            <a:endParaRPr lang="tr-TR"/>
          </a:p>
        </p:txBody>
      </p:sp>
      <p:sp>
        <p:nvSpPr>
          <p:cNvPr id="8" name="Footer Placeholder 7"/>
          <p:cNvSpPr>
            <a:spLocks noGrp="1"/>
          </p:cNvSpPr>
          <p:nvPr>
            <p:ph type="ftr" sz="quarter" idx="11"/>
          </p:nvPr>
        </p:nvSpPr>
        <p:spPr/>
        <p:txBody>
          <a:bodyPr/>
          <a:lstStyle/>
          <a:p>
            <a:r>
              <a:rPr lang="tr-TR" smtClean="0"/>
              <a:t>KİM228 PÜK DERS NOTLARI/DOÇ.DR.KAMRAN POLAT, ANKARA ÜNİV., FEN FAK., KİMYA BÖL.,</a:t>
            </a:r>
            <a:endParaRPr lang="tr-TR"/>
          </a:p>
        </p:txBody>
      </p:sp>
      <p:sp>
        <p:nvSpPr>
          <p:cNvPr id="9" name="Slide Number Placeholder 8"/>
          <p:cNvSpPr>
            <a:spLocks noGrp="1"/>
          </p:cNvSpPr>
          <p:nvPr>
            <p:ph type="sldNum" sz="quarter" idx="12"/>
          </p:nvPr>
        </p:nvSpPr>
        <p:spPr/>
        <p:txBody>
          <a:bodyPr/>
          <a:lstStyle/>
          <a:p>
            <a:fld id="{7613E01E-F317-429E-80C9-FA0A0D551EEB}" type="slidenum">
              <a:rPr lang="tr-TR" smtClean="0"/>
              <a:t>‹#›</a:t>
            </a:fld>
            <a:endParaRPr lang="tr-TR"/>
          </a:p>
        </p:txBody>
      </p:sp>
      <p:sp>
        <p:nvSpPr>
          <p:cNvPr id="11" name="Content Placeholder 10"/>
          <p:cNvSpPr>
            <a:spLocks noGrp="1"/>
          </p:cNvSpPr>
          <p:nvPr>
            <p:ph sz="quarter" idx="13"/>
          </p:nvPr>
        </p:nvSpPr>
        <p:spPr>
          <a:xfrm>
            <a:off x="1216152" y="1380744"/>
            <a:ext cx="3730752" cy="38404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4F2A669-02A8-469B-BB42-07358284DFEF}" type="datetime1">
              <a:rPr lang="tr-TR" smtClean="0"/>
              <a:t>22.10.2018</a:t>
            </a:fld>
            <a:endParaRPr lang="tr-TR"/>
          </a:p>
        </p:txBody>
      </p:sp>
      <p:sp>
        <p:nvSpPr>
          <p:cNvPr id="4" name="Footer Placeholder 3"/>
          <p:cNvSpPr>
            <a:spLocks noGrp="1"/>
          </p:cNvSpPr>
          <p:nvPr>
            <p:ph type="ftr" sz="quarter" idx="11"/>
          </p:nvPr>
        </p:nvSpPr>
        <p:spPr/>
        <p:txBody>
          <a:bodyPr/>
          <a:lstStyle/>
          <a:p>
            <a:r>
              <a:rPr lang="tr-TR" smtClean="0"/>
              <a:t>KİM228 PÜK DERS NOTLARI/DOÇ.DR.KAMRAN POLAT, ANKARA ÜNİV., FEN FAK., KİMYA BÖL.,</a:t>
            </a:r>
            <a:endParaRPr lang="tr-TR"/>
          </a:p>
        </p:txBody>
      </p:sp>
      <p:sp>
        <p:nvSpPr>
          <p:cNvPr id="5" name="Slide Number Placeholder 4"/>
          <p:cNvSpPr>
            <a:spLocks noGrp="1"/>
          </p:cNvSpPr>
          <p:nvPr>
            <p:ph type="sldNum" sz="quarter" idx="12"/>
          </p:nvPr>
        </p:nvSpPr>
        <p:spPr/>
        <p:txBody>
          <a:bodyPr/>
          <a:lstStyle/>
          <a:p>
            <a:fld id="{7613E01E-F317-429E-80C9-FA0A0D551EEB}"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C44159-6C19-4321-8D05-0755EC3E674D}" type="datetime1">
              <a:rPr lang="tr-TR" smtClean="0"/>
              <a:t>22.10.2018</a:t>
            </a:fld>
            <a:endParaRPr lang="tr-TR"/>
          </a:p>
        </p:txBody>
      </p:sp>
      <p:sp>
        <p:nvSpPr>
          <p:cNvPr id="6" name="Slide Number Placeholder 5"/>
          <p:cNvSpPr>
            <a:spLocks noGrp="1"/>
          </p:cNvSpPr>
          <p:nvPr>
            <p:ph type="sldNum" sz="quarter" idx="11"/>
          </p:nvPr>
        </p:nvSpPr>
        <p:spPr/>
        <p:txBody>
          <a:bodyPr/>
          <a:lstStyle/>
          <a:p>
            <a:fld id="{7613E01E-F317-429E-80C9-FA0A0D551EEB}" type="slidenum">
              <a:rPr lang="tr-TR" smtClean="0"/>
              <a:t>‹#›</a:t>
            </a:fld>
            <a:endParaRPr lang="tr-TR"/>
          </a:p>
        </p:txBody>
      </p:sp>
      <p:sp>
        <p:nvSpPr>
          <p:cNvPr id="7" name="Footer Placeholder 6"/>
          <p:cNvSpPr>
            <a:spLocks noGrp="1"/>
          </p:cNvSpPr>
          <p:nvPr>
            <p:ph type="ftr" sz="quarter" idx="12"/>
          </p:nvPr>
        </p:nvSpPr>
        <p:spPr/>
        <p:txBody>
          <a:bodyPr/>
          <a:lstStyle/>
          <a:p>
            <a:r>
              <a:rPr lang="tr-TR" smtClean="0"/>
              <a:t>KİM228 PÜK DERS NOTLARI/DOÇ.DR.KAMRAN POLAT, ANKARA ÜNİV., FEN FAK., KİMYA BÖL.,</a:t>
            </a:r>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Content Placeholder 13"/>
          <p:cNvSpPr>
            <a:spLocks noGrp="1"/>
          </p:cNvSpPr>
          <p:nvPr>
            <p:ph sz="quarter" idx="13"/>
          </p:nvPr>
        </p:nvSpPr>
        <p:spPr>
          <a:xfrm>
            <a:off x="914400" y="381000"/>
            <a:ext cx="4800600" cy="5943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9" name="Date Placeholder 8"/>
          <p:cNvSpPr>
            <a:spLocks noGrp="1"/>
          </p:cNvSpPr>
          <p:nvPr>
            <p:ph type="dt" sz="half" idx="14"/>
          </p:nvPr>
        </p:nvSpPr>
        <p:spPr/>
        <p:txBody>
          <a:bodyPr/>
          <a:lstStyle/>
          <a:p>
            <a:fld id="{7FFA545A-ABF1-49DB-A0E2-ACC6B2E79F81}" type="datetime1">
              <a:rPr lang="tr-TR" smtClean="0"/>
              <a:t>22.10.2018</a:t>
            </a:fld>
            <a:endParaRPr lang="tr-TR"/>
          </a:p>
        </p:txBody>
      </p:sp>
      <p:sp>
        <p:nvSpPr>
          <p:cNvPr id="10" name="Slide Number Placeholder 9"/>
          <p:cNvSpPr>
            <a:spLocks noGrp="1"/>
          </p:cNvSpPr>
          <p:nvPr>
            <p:ph type="sldNum" sz="quarter" idx="15"/>
          </p:nvPr>
        </p:nvSpPr>
        <p:spPr/>
        <p:txBody>
          <a:bodyPr/>
          <a:lstStyle/>
          <a:p>
            <a:fld id="{7613E01E-F317-429E-80C9-FA0A0D551EEB}" type="slidenum">
              <a:rPr lang="tr-TR" smtClean="0"/>
              <a:t>‹#›</a:t>
            </a:fld>
            <a:endParaRPr lang="tr-TR"/>
          </a:p>
        </p:txBody>
      </p:sp>
      <p:sp>
        <p:nvSpPr>
          <p:cNvPr id="13" name="Footer Placeholder 12"/>
          <p:cNvSpPr>
            <a:spLocks noGrp="1"/>
          </p:cNvSpPr>
          <p:nvPr>
            <p:ph type="ftr" sz="quarter" idx="16"/>
          </p:nvPr>
        </p:nvSpPr>
        <p:spPr/>
        <p:txBody>
          <a:bodyPr/>
          <a:lstStyle/>
          <a:p>
            <a:r>
              <a:rPr lang="tr-TR" smtClean="0"/>
              <a:t>KİM228 PÜK DERS NOTLARI/DOÇ.DR.KAMRAN POLAT, ANKARA ÜNİV., FEN FAK., KİMYA BÖL.,</a:t>
            </a:r>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527DE1D-E807-4886-A7CA-2177B77BD853}" type="datetime1">
              <a:rPr lang="tr-TR" smtClean="0"/>
              <a:t>22.10.2018</a:t>
            </a:fld>
            <a:endParaRPr lang="tr-TR"/>
          </a:p>
        </p:txBody>
      </p:sp>
      <p:sp>
        <p:nvSpPr>
          <p:cNvPr id="6" name="Footer Placeholder 5"/>
          <p:cNvSpPr>
            <a:spLocks noGrp="1"/>
          </p:cNvSpPr>
          <p:nvPr>
            <p:ph type="ftr" sz="quarter" idx="11"/>
          </p:nvPr>
        </p:nvSpPr>
        <p:spPr/>
        <p:txBody>
          <a:bodyPr/>
          <a:lstStyle/>
          <a:p>
            <a:r>
              <a:rPr lang="tr-TR" smtClean="0"/>
              <a:t>KİM228 PÜK DERS NOTLARI/DOÇ.DR.KAMRAN POLAT, ANKARA ÜNİV., FEN FAK., KİMYA BÖL.,</a:t>
            </a:r>
            <a:endParaRPr lang="tr-TR"/>
          </a:p>
        </p:txBody>
      </p:sp>
      <p:sp>
        <p:nvSpPr>
          <p:cNvPr id="7" name="Slide Number Placeholder 6"/>
          <p:cNvSpPr>
            <a:spLocks noGrp="1"/>
          </p:cNvSpPr>
          <p:nvPr>
            <p:ph type="sldNum" sz="quarter" idx="12"/>
          </p:nvPr>
        </p:nvSpPr>
        <p:spPr/>
        <p:txBody>
          <a:bodyPr/>
          <a:lstStyle/>
          <a:p>
            <a:fld id="{7613E01E-F317-429E-80C9-FA0A0D551EEB}" type="slidenum">
              <a:rPr lang="tr-TR" smtClean="0"/>
              <a:t>‹#›</a:t>
            </a:fld>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r>
              <a:rPr lang="tr-TR" smtClean="0"/>
              <a:t>KİM228 PÜK DERS NOTLARI/DOÇ.DR.KAMRAN POLAT, ANKARA ÜNİV., FEN FAK., KİMYA BÖL.,</a:t>
            </a:r>
            <a:endParaRPr lang="tr-TR"/>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7613E01E-F317-429E-80C9-FA0A0D551EEB}" type="slidenum">
              <a:rPr lang="tr-TR" smtClean="0"/>
              <a:t>‹#›</a:t>
            </a:fld>
            <a:endParaRPr lang="tr-TR"/>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CDA3CB39-A9BB-4AC9-A31F-C8F8378A3FC2}" type="datetime1">
              <a:rPr lang="tr-TR" smtClean="0"/>
              <a:t>22.10.2018</a:t>
            </a:fld>
            <a:endParaRPr lang="tr-T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hf hdr="0"/>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en.wikipedia.org/wiki/Image:Oil_Prices_Medium_Term.pn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en.wikipedia.org/wiki/Image:Oil_Prices_Short_Term.pn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en.wikipedia.org/wiki/Image:Pipeline-Diagram.jpg"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en.wikipedia.org/wiki/Image:Pipeline-Scada.jp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http://tr.wikipedia.org/wiki/Petrol_boru_hatt%C4%B1" TargetMode="External"/><Relationship Id="rId13" Type="http://schemas.openxmlformats.org/officeDocument/2006/relationships/hyperlink" Target="http://tr.wikipedia.org/wiki/Hazar_Denizi" TargetMode="External"/><Relationship Id="rId3" Type="http://schemas.openxmlformats.org/officeDocument/2006/relationships/image" Target="../media/image23.png"/><Relationship Id="rId7" Type="http://schemas.openxmlformats.org/officeDocument/2006/relationships/hyperlink" Target="http://tr.wikipedia.org/wiki/Akdeniz" TargetMode="External"/><Relationship Id="rId12" Type="http://schemas.openxmlformats.org/officeDocument/2006/relationships/hyperlink" Target="http://tr.wikipedia.org/wiki/Kafkaslar" TargetMode="External"/><Relationship Id="rId2" Type="http://schemas.openxmlformats.org/officeDocument/2006/relationships/hyperlink" Target="http://tr.wikipedia.org/wiki/Resim:Btc_pipeline_route.png" TargetMode="External"/><Relationship Id="rId1" Type="http://schemas.openxmlformats.org/officeDocument/2006/relationships/slideLayout" Target="../slideLayouts/slideLayout7.xml"/><Relationship Id="rId6" Type="http://schemas.openxmlformats.org/officeDocument/2006/relationships/hyperlink" Target="http://tr.wikipedia.org/wiki/T%C3%BCrkiye" TargetMode="External"/><Relationship Id="rId11" Type="http://schemas.openxmlformats.org/officeDocument/2006/relationships/hyperlink" Target="http://tr.wikipedia.org/wiki/1991" TargetMode="External"/><Relationship Id="rId5" Type="http://schemas.openxmlformats.org/officeDocument/2006/relationships/hyperlink" Target="http://tr.wikipedia.org/wiki/G%C3%BCrcistan" TargetMode="External"/><Relationship Id="rId10" Type="http://schemas.openxmlformats.org/officeDocument/2006/relationships/hyperlink" Target="http://tr.wikipedia.org/wiki/Sovyetler_Birli%C4%9Fi" TargetMode="External"/><Relationship Id="rId4" Type="http://schemas.openxmlformats.org/officeDocument/2006/relationships/hyperlink" Target="http://tr.wikipedia.org/wiki/Azerbaycan" TargetMode="External"/><Relationship Id="rId9" Type="http://schemas.openxmlformats.org/officeDocument/2006/relationships/hyperlink" Target="http://tr.wikipedia.org/wiki/Enerji_kaynaklar%C4%B1"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Alkane" TargetMode="External"/><Relationship Id="rId13" Type="http://schemas.openxmlformats.org/officeDocument/2006/relationships/hyperlink" Target="http://en.wikipedia.org/wiki/Sulfur" TargetMode="External"/><Relationship Id="rId3" Type="http://schemas.openxmlformats.org/officeDocument/2006/relationships/hyperlink" Target="http://en.wikipedia.org/wiki/Greek_language" TargetMode="External"/><Relationship Id="rId7" Type="http://schemas.openxmlformats.org/officeDocument/2006/relationships/hyperlink" Target="http://en.wikipedia.org/wiki/Bitumen" TargetMode="External"/><Relationship Id="rId12" Type="http://schemas.openxmlformats.org/officeDocument/2006/relationships/hyperlink" Target="http://en.wikipedia.org/wiki/Oxygen" TargetMode="External"/><Relationship Id="rId2" Type="http://schemas.openxmlformats.org/officeDocument/2006/relationships/hyperlink" Target="http://en.wikipedia.org/wiki/Latin" TargetMode="External"/><Relationship Id="rId1" Type="http://schemas.openxmlformats.org/officeDocument/2006/relationships/slideLayout" Target="../slideLayouts/slideLayout7.xml"/><Relationship Id="rId6" Type="http://schemas.openxmlformats.org/officeDocument/2006/relationships/hyperlink" Target="http://en.wikipedia.org/wiki/Organic_compound" TargetMode="External"/><Relationship Id="rId11" Type="http://schemas.openxmlformats.org/officeDocument/2006/relationships/hyperlink" Target="http://en.wikipedia.org/wiki/Nitrogen" TargetMode="External"/><Relationship Id="rId5" Type="http://schemas.openxmlformats.org/officeDocument/2006/relationships/hyperlink" Target="http://en.wikipedia.org/wiki/Hydrocarbon" TargetMode="External"/><Relationship Id="rId10" Type="http://schemas.openxmlformats.org/officeDocument/2006/relationships/hyperlink" Target="http://en.wikipedia.org/wiki/Aromatic_hydrocarbon" TargetMode="External"/><Relationship Id="rId4" Type="http://schemas.openxmlformats.org/officeDocument/2006/relationships/hyperlink" Target="http://en.wikipedia.org/wiki/Earth" TargetMode="External"/><Relationship Id="rId9" Type="http://schemas.openxmlformats.org/officeDocument/2006/relationships/hyperlink" Target="http://en.wikipedia.org/wiki/Cycloalkane" TargetMode="External"/><Relationship Id="rId14" Type="http://schemas.openxmlformats.org/officeDocument/2006/relationships/hyperlink" Target="http://en.wikipedia.org/wiki/Chemical_element"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WordArt 5" descr="Narrow vertical"/>
          <p:cNvSpPr>
            <a:spLocks noChangeArrowheads="1" noChangeShapeType="1" noTextEdit="1"/>
          </p:cNvSpPr>
          <p:nvPr/>
        </p:nvSpPr>
        <p:spPr bwMode="auto">
          <a:xfrm>
            <a:off x="323528" y="1628774"/>
            <a:ext cx="8424936" cy="2592313"/>
          </a:xfrm>
          <a:prstGeom prst="rect">
            <a:avLst/>
          </a:prstGeom>
        </p:spPr>
        <p:txBody>
          <a:bodyPr wrap="none" fromWordArt="1">
            <a:prstTxWarp prst="textCurveUp">
              <a:avLst>
                <a:gd name="adj" fmla="val 40356"/>
              </a:avLst>
            </a:prstTxWarp>
          </a:bodyPr>
          <a:lstStyle/>
          <a:p>
            <a:pPr algn="ctr"/>
            <a:r>
              <a:rPr lang="tr-TR"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Black"/>
              </a:rPr>
              <a:t>BÖLÜM 1: PETROLÜN </a:t>
            </a:r>
            <a:r>
              <a:rPr lang="tr-TR" sz="3600" kern="10" dirty="0"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Black"/>
              </a:rPr>
              <a:t>YAPISI VE BİLEŞENLERİ</a:t>
            </a:r>
            <a:endParaRPr lang="tr-TR"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Black"/>
            </a:endParaRPr>
          </a:p>
        </p:txBody>
      </p:sp>
      <p:sp>
        <p:nvSpPr>
          <p:cNvPr id="2" name="Veri Yer Tutucusu 1"/>
          <p:cNvSpPr>
            <a:spLocks noGrp="1"/>
          </p:cNvSpPr>
          <p:nvPr>
            <p:ph type="dt" sz="half" idx="10"/>
          </p:nvPr>
        </p:nvSpPr>
        <p:spPr/>
        <p:txBody>
          <a:bodyPr/>
          <a:lstStyle/>
          <a:p>
            <a:fld id="{2CF3122F-E612-436C-A6D0-19F316A0A0E8}" type="datetime1">
              <a:rPr lang="tr-TR" smtClean="0"/>
              <a:t>22.10.2018</a:t>
            </a:fld>
            <a:endParaRPr lang="tr-TR"/>
          </a:p>
        </p:txBody>
      </p:sp>
      <p:sp>
        <p:nvSpPr>
          <p:cNvPr id="3" name="Altbilgi Yer Tutucusu 2"/>
          <p:cNvSpPr>
            <a:spLocks noGrp="1"/>
          </p:cNvSpPr>
          <p:nvPr>
            <p:ph type="ftr" sz="quarter" idx="11"/>
          </p:nvPr>
        </p:nvSpPr>
        <p:spPr/>
        <p:txBody>
          <a:bodyPr/>
          <a:lstStyle/>
          <a:p>
            <a:r>
              <a:rPr lang="tr-TR" smtClean="0"/>
              <a:t>KİM228 PÜK DERS NOTLARI/DOÇ.DR.KAMRAN POLAT, ANKARA ÜNİV., FEN FAK., KİMYA BÖL.,</a:t>
            </a:r>
            <a:endParaRPr lang="tr-TR"/>
          </a:p>
        </p:txBody>
      </p:sp>
      <p:sp>
        <p:nvSpPr>
          <p:cNvPr id="4" name="Slayt Numarası Yer Tutucusu 3"/>
          <p:cNvSpPr>
            <a:spLocks noGrp="1"/>
          </p:cNvSpPr>
          <p:nvPr>
            <p:ph type="sldNum" sz="quarter" idx="12"/>
          </p:nvPr>
        </p:nvSpPr>
        <p:spPr/>
        <p:txBody>
          <a:bodyPr/>
          <a:lstStyle/>
          <a:p>
            <a:fld id="{7613E01E-F317-429E-80C9-FA0A0D551EEB}" type="slidenum">
              <a:rPr lang="tr-TR" smtClean="0"/>
              <a:t>1</a:t>
            </a:fld>
            <a:endParaRPr lang="tr-TR"/>
          </a:p>
        </p:txBody>
      </p:sp>
    </p:spTree>
    <p:extLst>
      <p:ext uri="{BB962C8B-B14F-4D97-AF65-F5344CB8AC3E}">
        <p14:creationId xmlns:p14="http://schemas.microsoft.com/office/powerpoint/2010/main" val="1006597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311A6BE2"/>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683568" y="188640"/>
            <a:ext cx="7848872" cy="626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half" idx="10"/>
          </p:nvPr>
        </p:nvSpPr>
        <p:spPr/>
        <p:txBody>
          <a:bodyPr/>
          <a:lstStyle/>
          <a:p>
            <a:fld id="{4160596C-7F77-4556-92BE-7F894EA75CAD}"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10</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a:p>
        </p:txBody>
      </p:sp>
    </p:spTree>
    <p:extLst>
      <p:ext uri="{BB962C8B-B14F-4D97-AF65-F5344CB8AC3E}">
        <p14:creationId xmlns:p14="http://schemas.microsoft.com/office/powerpoint/2010/main" val="1112339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8E65867B"/>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899592" y="260648"/>
            <a:ext cx="7128792" cy="609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half" idx="10"/>
          </p:nvPr>
        </p:nvSpPr>
        <p:spPr/>
        <p:txBody>
          <a:bodyPr/>
          <a:lstStyle/>
          <a:p>
            <a:fld id="{0F03CC9B-6A6C-414D-851C-2FD7CA0B5D60}"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11</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a:p>
        </p:txBody>
      </p:sp>
    </p:spTree>
    <p:extLst>
      <p:ext uri="{BB962C8B-B14F-4D97-AF65-F5344CB8AC3E}">
        <p14:creationId xmlns:p14="http://schemas.microsoft.com/office/powerpoint/2010/main" val="1737974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33400"/>
            <a:ext cx="7859927" cy="573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4" name="Rectangle 6"/>
          <p:cNvSpPr>
            <a:spLocks noChangeArrowheads="1"/>
          </p:cNvSpPr>
          <p:nvPr/>
        </p:nvSpPr>
        <p:spPr bwMode="auto">
          <a:xfrm>
            <a:off x="0" y="46038"/>
            <a:ext cx="91440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tr-TR" sz="2400" b="1">
                <a:solidFill>
                  <a:srgbClr val="FF3300"/>
                </a:solidFill>
              </a:rPr>
              <a:t>World Crude Oil and Natural Gas Reserves (as at 1 Jan 2005)</a:t>
            </a:r>
          </a:p>
        </p:txBody>
      </p:sp>
      <p:sp>
        <p:nvSpPr>
          <p:cNvPr id="2" name="Veri Yer Tutucusu 1"/>
          <p:cNvSpPr>
            <a:spLocks noGrp="1"/>
          </p:cNvSpPr>
          <p:nvPr>
            <p:ph type="dt" sz="half" idx="10"/>
          </p:nvPr>
        </p:nvSpPr>
        <p:spPr/>
        <p:txBody>
          <a:bodyPr/>
          <a:lstStyle/>
          <a:p>
            <a:fld id="{10863F33-E635-4FE2-88CA-2FD57A206143}"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12</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a:p>
        </p:txBody>
      </p:sp>
    </p:spTree>
    <p:extLst>
      <p:ext uri="{BB962C8B-B14F-4D97-AF65-F5344CB8AC3E}">
        <p14:creationId xmlns:p14="http://schemas.microsoft.com/office/powerpoint/2010/main" val="1012653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097" y="836712"/>
            <a:ext cx="8125903" cy="563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1" name="Rectangle 5"/>
          <p:cNvSpPr>
            <a:spLocks noChangeArrowheads="1"/>
          </p:cNvSpPr>
          <p:nvPr/>
        </p:nvSpPr>
        <p:spPr bwMode="auto">
          <a:xfrm>
            <a:off x="395536" y="243681"/>
            <a:ext cx="82296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tr-TR" sz="2400" b="1" dirty="0">
                <a:solidFill>
                  <a:srgbClr val="FF3300"/>
                </a:solidFill>
              </a:rPr>
              <a:t>World Crude Oil Production</a:t>
            </a:r>
          </a:p>
        </p:txBody>
      </p:sp>
      <p:sp>
        <p:nvSpPr>
          <p:cNvPr id="2" name="Veri Yer Tutucusu 1"/>
          <p:cNvSpPr>
            <a:spLocks noGrp="1"/>
          </p:cNvSpPr>
          <p:nvPr>
            <p:ph type="dt" sz="half" idx="10"/>
          </p:nvPr>
        </p:nvSpPr>
        <p:spPr/>
        <p:txBody>
          <a:bodyPr/>
          <a:lstStyle/>
          <a:p>
            <a:fld id="{799919CC-0137-48B4-B80B-1204CF211F9B}"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13</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a:p>
        </p:txBody>
      </p:sp>
    </p:spTree>
    <p:extLst>
      <p:ext uri="{BB962C8B-B14F-4D97-AF65-F5344CB8AC3E}">
        <p14:creationId xmlns:p14="http://schemas.microsoft.com/office/powerpoint/2010/main" val="2667798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1636059" y="1156447"/>
            <a:ext cx="5871882" cy="4087906"/>
          </a:xfrm>
          <a:noFill/>
          <a:ln/>
        </p:spPr>
      </p:pic>
      <p:sp>
        <p:nvSpPr>
          <p:cNvPr id="2" name="Veri Yer Tutucusu 1"/>
          <p:cNvSpPr>
            <a:spLocks noGrp="1"/>
          </p:cNvSpPr>
          <p:nvPr>
            <p:ph type="dt" sz="half" idx="10"/>
          </p:nvPr>
        </p:nvSpPr>
        <p:spPr/>
        <p:txBody>
          <a:bodyPr/>
          <a:lstStyle/>
          <a:p>
            <a:fld id="{B1D166AC-840C-4772-A3C4-90F7921C661D}" type="datetime1">
              <a:rPr lang="tr-TR" altLang="tr-TR" smtClean="0"/>
              <a:t>22.10.2018</a:t>
            </a:fld>
            <a:endParaRPr lang="tr-TR" altLang="tr-TR"/>
          </a:p>
        </p:txBody>
      </p:sp>
      <p:sp>
        <p:nvSpPr>
          <p:cNvPr id="3" name="Altbilgi Yer Tutucusu 2"/>
          <p:cNvSpPr>
            <a:spLocks noGrp="1"/>
          </p:cNvSpPr>
          <p:nvPr>
            <p:ph type="ftr" sz="quarter" idx="11"/>
          </p:nvPr>
        </p:nvSpPr>
        <p:spPr/>
        <p:txBody>
          <a:bodyPr/>
          <a:lstStyle/>
          <a:p>
            <a:r>
              <a:rPr lang="tr-TR" altLang="tr-TR" smtClean="0"/>
              <a:t>KİM228 PÜK DERS NOTLARI/DOÇ.DR.KAMRAN POLAT, ANKARA ÜNİV., FEN FAK., KİMYA BÖL.,</a:t>
            </a:r>
            <a:endParaRPr lang="tr-TR" altLang="tr-TR"/>
          </a:p>
        </p:txBody>
      </p:sp>
      <p:sp>
        <p:nvSpPr>
          <p:cNvPr id="4" name="Slayt Numarası Yer Tutucusu 3"/>
          <p:cNvSpPr>
            <a:spLocks noGrp="1"/>
          </p:cNvSpPr>
          <p:nvPr>
            <p:ph type="sldNum" sz="quarter" idx="12"/>
          </p:nvPr>
        </p:nvSpPr>
        <p:spPr/>
        <p:txBody>
          <a:bodyPr/>
          <a:lstStyle/>
          <a:p>
            <a:fld id="{43B10C3E-3B7B-49B6-AD73-C7EA8DB2A2DF}" type="slidenum">
              <a:rPr lang="tr-TR" altLang="tr-TR" smtClean="0"/>
              <a:pPr/>
              <a:t>14</a:t>
            </a:fld>
            <a:endParaRPr lang="tr-TR" altLang="tr-TR"/>
          </a:p>
        </p:txBody>
      </p:sp>
      <p:sp>
        <p:nvSpPr>
          <p:cNvPr id="60419" name="Rectangle 3"/>
          <p:cNvSpPr>
            <a:spLocks noChangeArrowheads="1"/>
          </p:cNvSpPr>
          <p:nvPr/>
        </p:nvSpPr>
        <p:spPr bwMode="auto">
          <a:xfrm>
            <a:off x="2286000" y="79375"/>
            <a:ext cx="4667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r-TR" sz="2400" b="1">
                <a:solidFill>
                  <a:srgbClr val="FF3300"/>
                </a:solidFill>
                <a:cs typeface="Arial" charset="0"/>
              </a:rPr>
              <a:t>World Petroleum Consumption</a:t>
            </a:r>
          </a:p>
        </p:txBody>
      </p:sp>
      <p:sp>
        <p:nvSpPr>
          <p:cNvPr id="60420" name="Rectangle 4"/>
          <p:cNvSpPr>
            <a:spLocks noChangeArrowheads="1"/>
          </p:cNvSpPr>
          <p:nvPr/>
        </p:nvSpPr>
        <p:spPr bwMode="auto">
          <a:xfrm>
            <a:off x="4267200" y="3733800"/>
            <a:ext cx="436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r-TR" b="1" i="1">
                <a:solidFill>
                  <a:srgbClr val="008000"/>
                </a:solidFill>
                <a:cs typeface="Arial" charset="0"/>
              </a:rPr>
              <a:t>DOE-EIA / Annual Energy Review 2005</a:t>
            </a:r>
          </a:p>
        </p:txBody>
      </p:sp>
    </p:spTree>
    <p:extLst>
      <p:ext uri="{BB962C8B-B14F-4D97-AF65-F5344CB8AC3E}">
        <p14:creationId xmlns:p14="http://schemas.microsoft.com/office/powerpoint/2010/main" val="2500530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5" descr="Medium term crude oil prices, (not adjusted for inflation)">
            <a:hlinkClick r:id="rId2" tooltip="Medium term crude oil prices, (not adjusted for inflation)"/>
          </p:cNvPr>
          <p:cNvPicPr>
            <a:picLocks noChangeAspect="1" noChangeArrowheads="1"/>
          </p:cNvPicPr>
          <p:nvPr/>
        </p:nvPicPr>
        <p:blipFill>
          <a:blip r:embed="rId3">
            <a:lum bright="-44000" contrast="66000"/>
            <a:extLst>
              <a:ext uri="{28A0092B-C50C-407E-A947-70E740481C1C}">
                <a14:useLocalDpi xmlns:a14="http://schemas.microsoft.com/office/drawing/2010/main" val="0"/>
              </a:ext>
            </a:extLst>
          </a:blip>
          <a:srcRect/>
          <a:stretch>
            <a:fillRect/>
          </a:stretch>
        </p:blipFill>
        <p:spPr bwMode="auto">
          <a:xfrm>
            <a:off x="1331913" y="404813"/>
            <a:ext cx="597535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half" idx="10"/>
          </p:nvPr>
        </p:nvSpPr>
        <p:spPr/>
        <p:txBody>
          <a:bodyPr/>
          <a:lstStyle/>
          <a:p>
            <a:fld id="{C63A3672-30E1-46C5-AAEC-EE137BCA51E7}"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15</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a:p>
        </p:txBody>
      </p:sp>
    </p:spTree>
    <p:extLst>
      <p:ext uri="{BB962C8B-B14F-4D97-AF65-F5344CB8AC3E}">
        <p14:creationId xmlns:p14="http://schemas.microsoft.com/office/powerpoint/2010/main" val="1377344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5" descr="Short term crude oil prices, not adjusted for inflation)">
            <a:hlinkClick r:id="rId2" tooltip="Short term crude oil prices, not adjusted for inflation)"/>
          </p:cNvPr>
          <p:cNvPicPr>
            <a:picLocks noChangeAspect="1" noChangeArrowheads="1"/>
          </p:cNvPicPr>
          <p:nvPr/>
        </p:nvPicPr>
        <p:blipFill>
          <a:blip r:embed="rId3">
            <a:lum bright="-44000" contrast="64000"/>
            <a:extLst>
              <a:ext uri="{28A0092B-C50C-407E-A947-70E740481C1C}">
                <a14:useLocalDpi xmlns:a14="http://schemas.microsoft.com/office/drawing/2010/main" val="0"/>
              </a:ext>
            </a:extLst>
          </a:blip>
          <a:srcRect/>
          <a:stretch>
            <a:fillRect/>
          </a:stretch>
        </p:blipFill>
        <p:spPr bwMode="auto">
          <a:xfrm>
            <a:off x="1403350" y="404813"/>
            <a:ext cx="6408738"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half" idx="10"/>
          </p:nvPr>
        </p:nvSpPr>
        <p:spPr/>
        <p:txBody>
          <a:bodyPr/>
          <a:lstStyle/>
          <a:p>
            <a:fld id="{7F1A4D1E-313B-4183-B55F-2B91B2FB5C2D}"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16</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a:p>
        </p:txBody>
      </p:sp>
    </p:spTree>
    <p:extLst>
      <p:ext uri="{BB962C8B-B14F-4D97-AF65-F5344CB8AC3E}">
        <p14:creationId xmlns:p14="http://schemas.microsoft.com/office/powerpoint/2010/main" val="775363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descr="ABD petrol tüketiminde lider. Bu tablo ABD’nin petrole olan bağımlılığını da açıkça göstermekted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04813"/>
            <a:ext cx="7559675" cy="4824412"/>
          </a:xfrm>
          <a:prstGeom prst="rect">
            <a:avLst/>
          </a:prstGeom>
          <a:noFill/>
          <a:extLst>
            <a:ext uri="{909E8E84-426E-40DD-AFC4-6F175D3DCCD1}">
              <a14:hiddenFill xmlns:a14="http://schemas.microsoft.com/office/drawing/2010/main">
                <a:solidFill>
                  <a:srgbClr val="FFFFFF"/>
                </a:solidFill>
              </a14:hiddenFill>
            </a:ext>
          </a:extLst>
        </p:spPr>
      </p:pic>
      <p:sp>
        <p:nvSpPr>
          <p:cNvPr id="41990" name="Rectangle 6"/>
          <p:cNvSpPr>
            <a:spLocks noChangeArrowheads="1"/>
          </p:cNvSpPr>
          <p:nvPr/>
        </p:nvSpPr>
        <p:spPr bwMode="auto">
          <a:xfrm>
            <a:off x="539750" y="5343525"/>
            <a:ext cx="7632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altLang="tr-TR" sz="2000" b="1">
                <a:solidFill>
                  <a:srgbClr val="FF0066"/>
                </a:solidFill>
              </a:rPr>
              <a:t>ABD petrol tüketiminde lider. Bu tablo ABD’nin petrole olan bağımlılığını da açıkça göstermektedir </a:t>
            </a:r>
          </a:p>
        </p:txBody>
      </p:sp>
      <p:sp>
        <p:nvSpPr>
          <p:cNvPr id="2" name="Veri Yer Tutucusu 1"/>
          <p:cNvSpPr>
            <a:spLocks noGrp="1"/>
          </p:cNvSpPr>
          <p:nvPr>
            <p:ph type="dt" sz="half" idx="10"/>
          </p:nvPr>
        </p:nvSpPr>
        <p:spPr/>
        <p:txBody>
          <a:bodyPr/>
          <a:lstStyle/>
          <a:p>
            <a:fld id="{5C310117-CD93-47DB-9E12-F8E5F1D4DE2A}"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17</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a:p>
        </p:txBody>
      </p:sp>
    </p:spTree>
    <p:extLst>
      <p:ext uri="{BB962C8B-B14F-4D97-AF65-F5344CB8AC3E}">
        <p14:creationId xmlns:p14="http://schemas.microsoft.com/office/powerpoint/2010/main" val="4181144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5" descr="2000 yılı tüketimi baz alındığında dünya petrol, doğalgaz ve NGL rezervleri"/>
          <p:cNvPicPr>
            <a:picLocks noChangeAspect="1" noChangeArrowheads="1"/>
          </p:cNvPicPr>
          <p:nvPr/>
        </p:nvPicPr>
        <p:blipFill>
          <a:blip r:embed="rId2">
            <a:lum bright="-16000"/>
            <a:extLst>
              <a:ext uri="{28A0092B-C50C-407E-A947-70E740481C1C}">
                <a14:useLocalDpi xmlns:a14="http://schemas.microsoft.com/office/drawing/2010/main" val="0"/>
              </a:ext>
            </a:extLst>
          </a:blip>
          <a:srcRect/>
          <a:stretch>
            <a:fillRect/>
          </a:stretch>
        </p:blipFill>
        <p:spPr bwMode="auto">
          <a:xfrm>
            <a:off x="684213" y="404813"/>
            <a:ext cx="7632700" cy="5400675"/>
          </a:xfrm>
          <a:prstGeom prst="rect">
            <a:avLst/>
          </a:prstGeom>
          <a:noFill/>
          <a:extLst>
            <a:ext uri="{909E8E84-426E-40DD-AFC4-6F175D3DCCD1}">
              <a14:hiddenFill xmlns:a14="http://schemas.microsoft.com/office/drawing/2010/main">
                <a:solidFill>
                  <a:srgbClr val="FFFFFF"/>
                </a:solidFill>
              </a14:hiddenFill>
            </a:ext>
          </a:extLst>
        </p:spPr>
      </p:pic>
      <p:sp>
        <p:nvSpPr>
          <p:cNvPr id="43014" name="Rectangle 6"/>
          <p:cNvSpPr>
            <a:spLocks noChangeArrowheads="1"/>
          </p:cNvSpPr>
          <p:nvPr/>
        </p:nvSpPr>
        <p:spPr bwMode="auto">
          <a:xfrm>
            <a:off x="250825" y="5949950"/>
            <a:ext cx="8893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altLang="tr-TR" sz="2000" b="1">
                <a:solidFill>
                  <a:srgbClr val="FF0066"/>
                </a:solidFill>
              </a:rPr>
              <a:t>2000 yılı tüketimi baz alındığında dünya petrol, doğalgaz ve NGL rezervleri </a:t>
            </a:r>
          </a:p>
        </p:txBody>
      </p:sp>
      <p:sp>
        <p:nvSpPr>
          <p:cNvPr id="2" name="Veri Yer Tutucusu 1"/>
          <p:cNvSpPr>
            <a:spLocks noGrp="1"/>
          </p:cNvSpPr>
          <p:nvPr>
            <p:ph type="dt" sz="half" idx="10"/>
          </p:nvPr>
        </p:nvSpPr>
        <p:spPr/>
        <p:txBody>
          <a:bodyPr/>
          <a:lstStyle/>
          <a:p>
            <a:fld id="{36AB4031-8B01-40CB-BE9F-3D91CE8B73D6}"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18</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a:p>
        </p:txBody>
      </p:sp>
    </p:spTree>
    <p:extLst>
      <p:ext uri="{BB962C8B-B14F-4D97-AF65-F5344CB8AC3E}">
        <p14:creationId xmlns:p14="http://schemas.microsoft.com/office/powerpoint/2010/main" val="900608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Picture 6" descr="ABD’de grafikte görüldüğü gibi petrol tüketiminin büyük çoğunluğu (%67,8) ulaşımda gerçekleşmektedir. ABD’de otomobil kullanımı Amerikan tarzı yaşam biçiminin çok önemli bir parçasıdır. Dolayısıyla, petrolü terk ederek alternatif enerji kaynaklarına yönelmek demek, sıradan Amerikalının yaşam biçiminin kökten değiştirilmesi anlamına gelecektir. Bu da çok yüksek bir maliyet gerektirmektedir. ABD’yi petrole bağımlı kılan talbonun belki de en çarpıcı yanı işte bud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60351"/>
            <a:ext cx="5853761" cy="4104754"/>
          </a:xfrm>
          <a:prstGeom prst="rect">
            <a:avLst/>
          </a:prstGeom>
          <a:noFill/>
          <a:extLst>
            <a:ext uri="{909E8E84-426E-40DD-AFC4-6F175D3DCCD1}">
              <a14:hiddenFill xmlns:a14="http://schemas.microsoft.com/office/drawing/2010/main">
                <a:solidFill>
                  <a:srgbClr val="FFFFFF"/>
                </a:solidFill>
              </a14:hiddenFill>
            </a:ext>
          </a:extLst>
        </p:spPr>
      </p:pic>
      <p:sp>
        <p:nvSpPr>
          <p:cNvPr id="44039" name="Rectangle 7"/>
          <p:cNvSpPr>
            <a:spLocks noChangeArrowheads="1"/>
          </p:cNvSpPr>
          <p:nvPr/>
        </p:nvSpPr>
        <p:spPr bwMode="auto">
          <a:xfrm>
            <a:off x="611560" y="4005064"/>
            <a:ext cx="8304213"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altLang="tr-TR" sz="2000" dirty="0"/>
              <a:t>ABD’de grafikte görüldüğü gibi petrol tüketiminin büyük çoğunluğu (%67,8) ulaşımda gerçekleşmektedir. ABD’de otomobil kullanımı Amerikan tarzı yaşam biçiminin çok önemli bir parçasıdır. Dolayısıyla, petrolü terk ederek alternatif enerji kaynaklarına yönelmek demek, sıradan Amerikalının yaşam biçiminin kökten değiştirilmesi anlamına gelecektir. Bu da çok yüksek bir maliyet gerektirmektedir. ABD’yi petrole bağımlı kılan </a:t>
            </a:r>
            <a:r>
              <a:rPr lang="tr-TR" altLang="tr-TR" sz="2000" dirty="0" err="1"/>
              <a:t>talbonun</a:t>
            </a:r>
            <a:r>
              <a:rPr lang="tr-TR" altLang="tr-TR" sz="2000" dirty="0"/>
              <a:t> belki de en çarpıcı yanı işte budur </a:t>
            </a:r>
          </a:p>
        </p:txBody>
      </p:sp>
      <p:sp>
        <p:nvSpPr>
          <p:cNvPr id="2" name="Veri Yer Tutucusu 1"/>
          <p:cNvSpPr>
            <a:spLocks noGrp="1"/>
          </p:cNvSpPr>
          <p:nvPr>
            <p:ph type="dt" sz="half" idx="10"/>
          </p:nvPr>
        </p:nvSpPr>
        <p:spPr/>
        <p:txBody>
          <a:bodyPr/>
          <a:lstStyle/>
          <a:p>
            <a:fld id="{FDC1196A-701A-4BE5-B742-A54E661C3D67}"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19</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a:p>
        </p:txBody>
      </p:sp>
    </p:spTree>
    <p:extLst>
      <p:ext uri="{BB962C8B-B14F-4D97-AF65-F5344CB8AC3E}">
        <p14:creationId xmlns:p14="http://schemas.microsoft.com/office/powerpoint/2010/main" val="849705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9619DEC9"/>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3000" contrast="35000"/>
                    </a14:imgEffect>
                  </a14:imgLayer>
                </a14:imgProps>
              </a:ext>
              <a:ext uri="{28A0092B-C50C-407E-A947-70E740481C1C}">
                <a14:useLocalDpi xmlns:a14="http://schemas.microsoft.com/office/drawing/2010/main" val="0"/>
              </a:ext>
            </a:extLst>
          </a:blip>
          <a:srcRect/>
          <a:stretch>
            <a:fillRect/>
          </a:stretch>
        </p:blipFill>
        <p:spPr bwMode="auto">
          <a:xfrm>
            <a:off x="755576" y="476672"/>
            <a:ext cx="7704856"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half" idx="10"/>
          </p:nvPr>
        </p:nvSpPr>
        <p:spPr/>
        <p:txBody>
          <a:bodyPr/>
          <a:lstStyle/>
          <a:p>
            <a:fld id="{8934C251-DB70-4256-885B-6F06C39F0BDB}"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2</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a:p>
        </p:txBody>
      </p:sp>
    </p:spTree>
    <p:extLst>
      <p:ext uri="{BB962C8B-B14F-4D97-AF65-F5344CB8AC3E}">
        <p14:creationId xmlns:p14="http://schemas.microsoft.com/office/powerpoint/2010/main" val="1393972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D0BFD640"/>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755576" y="332656"/>
            <a:ext cx="8028384" cy="590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half" idx="10"/>
          </p:nvPr>
        </p:nvSpPr>
        <p:spPr/>
        <p:txBody>
          <a:bodyPr/>
          <a:lstStyle/>
          <a:p>
            <a:fld id="{40127C78-1A0D-4CE9-BEA9-049E062C7A89}"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20</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a:p>
        </p:txBody>
      </p:sp>
    </p:spTree>
    <p:extLst>
      <p:ext uri="{BB962C8B-B14F-4D97-AF65-F5344CB8AC3E}">
        <p14:creationId xmlns:p14="http://schemas.microsoft.com/office/powerpoint/2010/main" val="2142321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0"/>
            <a:ext cx="91440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9396" name="Rectangle 4"/>
          <p:cNvSpPr>
            <a:spLocks noGrp="1" noChangeArrowheads="1"/>
          </p:cNvSpPr>
          <p:nvPr>
            <p:ph type="title"/>
          </p:nvPr>
        </p:nvSpPr>
        <p:spPr>
          <a:xfrm>
            <a:off x="0" y="260350"/>
            <a:ext cx="9144000" cy="868363"/>
          </a:xfrm>
          <a:noFill/>
          <a:ln/>
        </p:spPr>
        <p:txBody>
          <a:bodyPr/>
          <a:lstStyle/>
          <a:p>
            <a:r>
              <a:rPr lang="en-US" altLang="tr-TR" sz="4000" b="1" dirty="0" smtClean="0">
                <a:solidFill>
                  <a:srgbClr val="FF3300"/>
                </a:solidFill>
              </a:rPr>
              <a:t>e</a:t>
            </a:r>
            <a:endParaRPr lang="en-US" altLang="tr-TR" sz="4000" b="1" dirty="0">
              <a:solidFill>
                <a:srgbClr val="FF3300"/>
              </a:solidFill>
            </a:endParaRPr>
          </a:p>
        </p:txBody>
      </p:sp>
      <p:pic>
        <p:nvPicPr>
          <p:cNvPr id="59395" name="Picture 3" descr="Picture 01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164" t="8418" r="3284" b="7401"/>
          <a:stretch>
            <a:fillRect/>
          </a:stretch>
        </p:blipFill>
        <p:spPr>
          <a:xfrm>
            <a:off x="611560" y="597186"/>
            <a:ext cx="8208912" cy="57841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Veri Yer Tutucusu 1"/>
          <p:cNvSpPr>
            <a:spLocks noGrp="1"/>
          </p:cNvSpPr>
          <p:nvPr>
            <p:ph type="dt" sz="half" idx="10"/>
          </p:nvPr>
        </p:nvSpPr>
        <p:spPr/>
        <p:txBody>
          <a:bodyPr/>
          <a:lstStyle/>
          <a:p>
            <a:fld id="{1AA6865D-D0DF-4A5D-A96B-2ECDDE31B676}"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21</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dirty="0"/>
          </a:p>
        </p:txBody>
      </p:sp>
      <p:sp>
        <p:nvSpPr>
          <p:cNvPr id="5" name="Dikdörtgen 4"/>
          <p:cNvSpPr/>
          <p:nvPr/>
        </p:nvSpPr>
        <p:spPr>
          <a:xfrm>
            <a:off x="1511660" y="152400"/>
            <a:ext cx="6120680" cy="584775"/>
          </a:xfrm>
          <a:prstGeom prst="rect">
            <a:avLst/>
          </a:prstGeom>
        </p:spPr>
        <p:txBody>
          <a:bodyPr wrap="square">
            <a:spAutoFit/>
          </a:bodyPr>
          <a:lstStyle/>
          <a:p>
            <a:r>
              <a:rPr lang="en-US" altLang="tr-TR" sz="3200" b="1" dirty="0">
                <a:ln w="12700">
                  <a:solidFill>
                    <a:srgbClr val="675D59"/>
                  </a:solidFill>
                </a:ln>
                <a:solidFill>
                  <a:srgbClr val="FF3300"/>
                </a:solidFill>
                <a:effectLst>
                  <a:outerShdw blurRad="50800" dist="38100" dir="8100000" algn="tr" rotWithShape="0">
                    <a:prstClr val="black">
                      <a:alpha val="40000"/>
                    </a:prstClr>
                  </a:outerShdw>
                </a:effectLst>
                <a:ea typeface="+mj-ea"/>
                <a:cs typeface="+mj-cs"/>
              </a:rPr>
              <a:t>Crude oil production from oil </a:t>
            </a:r>
            <a:r>
              <a:rPr lang="en-US" altLang="tr-TR" sz="3200" b="1" dirty="0" err="1">
                <a:ln w="12700">
                  <a:solidFill>
                    <a:srgbClr val="675D59"/>
                  </a:solidFill>
                </a:ln>
                <a:solidFill>
                  <a:srgbClr val="FF3300"/>
                </a:solidFill>
                <a:effectLst>
                  <a:outerShdw blurRad="50800" dist="38100" dir="8100000" algn="tr" rotWithShape="0">
                    <a:prstClr val="black">
                      <a:alpha val="40000"/>
                    </a:prstClr>
                  </a:outerShdw>
                </a:effectLst>
                <a:ea typeface="+mj-ea"/>
                <a:cs typeface="+mj-cs"/>
              </a:rPr>
              <a:t>shal</a:t>
            </a:r>
            <a:endParaRPr lang="tr-TR" sz="1400" dirty="0"/>
          </a:p>
        </p:txBody>
      </p:sp>
    </p:spTree>
    <p:extLst>
      <p:ext uri="{BB962C8B-B14F-4D97-AF65-F5344CB8AC3E}">
        <p14:creationId xmlns:p14="http://schemas.microsoft.com/office/powerpoint/2010/main" val="177417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F55B6141"/>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683568" y="404664"/>
            <a:ext cx="7560840"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half" idx="10"/>
          </p:nvPr>
        </p:nvSpPr>
        <p:spPr/>
        <p:txBody>
          <a:bodyPr/>
          <a:lstStyle/>
          <a:p>
            <a:fld id="{1B122A89-2F89-48A2-9C1D-1BBBF331290F}"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22</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a:p>
        </p:txBody>
      </p:sp>
    </p:spTree>
    <p:extLst>
      <p:ext uri="{BB962C8B-B14F-4D97-AF65-F5344CB8AC3E}">
        <p14:creationId xmlns:p14="http://schemas.microsoft.com/office/powerpoint/2010/main" val="3409620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Pipeline Schematic">
            <a:hlinkClick r:id="rId2" tooltip="Pipeline Schematic"/>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772816"/>
            <a:ext cx="7056016" cy="4107870"/>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D40B25D1-7B78-4C63-B446-191BCEE7E34E}" type="datetime1">
              <a:rPr lang="tr-TR" smtClean="0"/>
              <a:t>22.10.2018</a:t>
            </a:fld>
            <a:endParaRPr lang="tr-TR"/>
          </a:p>
        </p:txBody>
      </p:sp>
      <p:sp>
        <p:nvSpPr>
          <p:cNvPr id="3" name="Altbilgi Yer Tutucusu 2"/>
          <p:cNvSpPr>
            <a:spLocks noGrp="1"/>
          </p:cNvSpPr>
          <p:nvPr>
            <p:ph type="ftr" sz="quarter" idx="11"/>
          </p:nvPr>
        </p:nvSpPr>
        <p:spPr/>
        <p:txBody>
          <a:bodyPr/>
          <a:lstStyle/>
          <a:p>
            <a:r>
              <a:rPr lang="tr-TR" smtClean="0"/>
              <a:t>KİM228 PÜK DERS NOTLARI/DOÇ.DR.KAMRAN POLAT, ANKARA ÜNİV., FEN FAK., KİMYA BÖL.,</a:t>
            </a:r>
            <a:endParaRPr lang="tr-TR"/>
          </a:p>
        </p:txBody>
      </p:sp>
      <p:sp>
        <p:nvSpPr>
          <p:cNvPr id="4" name="Slayt Numarası Yer Tutucusu 3"/>
          <p:cNvSpPr>
            <a:spLocks noGrp="1"/>
          </p:cNvSpPr>
          <p:nvPr>
            <p:ph type="sldNum" sz="quarter" idx="12"/>
          </p:nvPr>
        </p:nvSpPr>
        <p:spPr/>
        <p:txBody>
          <a:bodyPr/>
          <a:lstStyle/>
          <a:p>
            <a:fld id="{7613E01E-F317-429E-80C9-FA0A0D551EEB}" type="slidenum">
              <a:rPr lang="tr-TR" smtClean="0"/>
              <a:t>23</a:t>
            </a:fld>
            <a:endParaRPr lang="tr-TR"/>
          </a:p>
        </p:txBody>
      </p:sp>
      <p:sp>
        <p:nvSpPr>
          <p:cNvPr id="5" name="Dikdörtgen 4"/>
          <p:cNvSpPr/>
          <p:nvPr/>
        </p:nvSpPr>
        <p:spPr>
          <a:xfrm>
            <a:off x="3347480" y="476672"/>
            <a:ext cx="2592288" cy="707886"/>
          </a:xfrm>
          <a:prstGeom prst="rect">
            <a:avLst/>
          </a:prstGeom>
        </p:spPr>
        <p:txBody>
          <a:bodyPr wrap="square">
            <a:spAutoFit/>
          </a:bodyPr>
          <a:lstStyle/>
          <a:p>
            <a:pPr lvl="0">
              <a:spcBef>
                <a:spcPct val="0"/>
              </a:spcBef>
            </a:pPr>
            <a:r>
              <a:rPr lang="tr-TR" altLang="tr-TR" sz="4000" b="1" dirty="0">
                <a:ln w="12700">
                  <a:solidFill>
                    <a:srgbClr val="675D59"/>
                  </a:solidFill>
                </a:ln>
                <a:solidFill>
                  <a:srgbClr val="FF0000"/>
                </a:solidFill>
                <a:effectLst>
                  <a:outerShdw blurRad="50800" dist="38100" dir="8100000" algn="tr" rotWithShape="0">
                    <a:prstClr val="black">
                      <a:alpha val="40000"/>
                    </a:prstClr>
                  </a:outerShdw>
                </a:effectLst>
                <a:ea typeface="+mj-ea"/>
                <a:cs typeface="+mj-cs"/>
              </a:rPr>
              <a:t>Boru hattı</a:t>
            </a:r>
          </a:p>
        </p:txBody>
      </p:sp>
    </p:spTree>
    <p:extLst>
      <p:ext uri="{BB962C8B-B14F-4D97-AF65-F5344CB8AC3E}">
        <p14:creationId xmlns:p14="http://schemas.microsoft.com/office/powerpoint/2010/main" val="4169915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SCADA System for Pipelines">
            <a:hlinkClick r:id="rId2" tooltip="SCADA System for Pipeline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44408"/>
            <a:ext cx="7272808" cy="5328567"/>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F07247D5-F667-4111-898D-24282831021B}"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24</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a:p>
        </p:txBody>
      </p:sp>
    </p:spTree>
    <p:extLst>
      <p:ext uri="{BB962C8B-B14F-4D97-AF65-F5344CB8AC3E}">
        <p14:creationId xmlns:p14="http://schemas.microsoft.com/office/powerpoint/2010/main" val="2278271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611560" y="188640"/>
            <a:ext cx="8248278" cy="318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tr-TR" altLang="tr-TR" b="1" dirty="0">
                <a:solidFill>
                  <a:schemeClr val="accent2"/>
                </a:solidFill>
              </a:rPr>
              <a:t>IRAK-TÜRKİYE HAM PETROL BORU HATTI</a:t>
            </a:r>
          </a:p>
          <a:p>
            <a:pPr algn="just"/>
            <a:endParaRPr lang="tr-TR" altLang="tr-TR" b="1" dirty="0">
              <a:solidFill>
                <a:schemeClr val="accent2"/>
              </a:solidFill>
            </a:endParaRPr>
          </a:p>
          <a:p>
            <a:pPr algn="just"/>
            <a:r>
              <a:rPr lang="tr-TR" altLang="tr-TR" dirty="0"/>
              <a:t>Irak - Türkiye Ham Petrol Boru Hattı Sistemi, Irak'ın Kerkük ve diğer üretim sahalarından elde edilen ham petrolü Ceyhan (Yumurtalık) Deniz Terminali'ne ulaştırmaktadır. 35 Milyon ton yıllık taşıma kapasitesine sahip bulunan </a:t>
            </a:r>
            <a:r>
              <a:rPr lang="tr-TR" altLang="tr-TR" dirty="0" err="1"/>
              <a:t>sözkonusu</a:t>
            </a:r>
            <a:r>
              <a:rPr lang="tr-TR" altLang="tr-TR" dirty="0"/>
              <a:t> boru hattı, 1976 yılında işletmeye alınmış ve ilk tanker yüklemesi 25 Mayıs 1977'de gerçekleştirilmiştir.</a:t>
            </a:r>
          </a:p>
          <a:p>
            <a:pPr algn="just"/>
            <a:endParaRPr lang="tr-TR" altLang="tr-TR" dirty="0"/>
          </a:p>
          <a:p>
            <a:pPr algn="just"/>
            <a:r>
              <a:rPr lang="tr-TR" altLang="tr-TR" dirty="0"/>
              <a:t>1983 yılında başlayıp, 1984 yılında tamamlanan I. Tevsi Projesi ile hattın kapasitesi 46.5 Milyon ton/</a:t>
            </a:r>
            <a:r>
              <a:rPr lang="tr-TR" altLang="tr-TR" dirty="0" err="1"/>
              <a:t>yıl'a</a:t>
            </a:r>
            <a:r>
              <a:rPr lang="tr-TR" altLang="tr-TR" dirty="0"/>
              <a:t> yükseltilmiştir. I. Boru Hattı'na paralel olan ve 1987 yılında işletmeye alınan II. Boru Hattı ile de yıllık taşıma kapasitesi 70.9 Milyon </a:t>
            </a:r>
            <a:r>
              <a:rPr lang="tr-TR" altLang="tr-TR" dirty="0" err="1"/>
              <a:t>ton'a</a:t>
            </a:r>
            <a:r>
              <a:rPr lang="tr-TR" altLang="tr-TR" dirty="0"/>
              <a:t> ulaşmıştır.</a:t>
            </a:r>
          </a:p>
        </p:txBody>
      </p:sp>
      <p:sp>
        <p:nvSpPr>
          <p:cNvPr id="99331" name="Rectangle 3"/>
          <p:cNvSpPr>
            <a:spLocks noChangeArrowheads="1"/>
          </p:cNvSpPr>
          <p:nvPr/>
        </p:nvSpPr>
        <p:spPr bwMode="auto">
          <a:xfrm>
            <a:off x="0" y="2838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ltLang="tr-TR"/>
          </a:p>
        </p:txBody>
      </p:sp>
      <p:graphicFrame>
        <p:nvGraphicFramePr>
          <p:cNvPr id="99332" name="Group 4"/>
          <p:cNvGraphicFramePr>
            <a:graphicFrameLocks noGrp="1"/>
          </p:cNvGraphicFramePr>
          <p:nvPr>
            <p:extLst>
              <p:ext uri="{D42A27DB-BD31-4B8C-83A1-F6EECF244321}">
                <p14:modId xmlns:p14="http://schemas.microsoft.com/office/powerpoint/2010/main" val="882668148"/>
              </p:ext>
            </p:extLst>
          </p:nvPr>
        </p:nvGraphicFramePr>
        <p:xfrm>
          <a:off x="1403648" y="3645024"/>
          <a:ext cx="5689600" cy="2232026"/>
        </p:xfrm>
        <a:graphic>
          <a:graphicData uri="http://schemas.openxmlformats.org/drawingml/2006/table">
            <a:tbl>
              <a:tblPr/>
              <a:tblGrid>
                <a:gridCol w="1657350">
                  <a:extLst>
                    <a:ext uri="{9D8B030D-6E8A-4147-A177-3AD203B41FA5}">
                      <a16:colId xmlns:a16="http://schemas.microsoft.com/office/drawing/2014/main" val="20000"/>
                    </a:ext>
                  </a:extLst>
                </a:gridCol>
                <a:gridCol w="1223962">
                  <a:extLst>
                    <a:ext uri="{9D8B030D-6E8A-4147-A177-3AD203B41FA5}">
                      <a16:colId xmlns:a16="http://schemas.microsoft.com/office/drawing/2014/main" val="20001"/>
                    </a:ext>
                  </a:extLst>
                </a:gridCol>
                <a:gridCol w="1368425">
                  <a:extLst>
                    <a:ext uri="{9D8B030D-6E8A-4147-A177-3AD203B41FA5}">
                      <a16:colId xmlns:a16="http://schemas.microsoft.com/office/drawing/2014/main" val="20002"/>
                    </a:ext>
                  </a:extLst>
                </a:gridCol>
                <a:gridCol w="1439863">
                  <a:extLst>
                    <a:ext uri="{9D8B030D-6E8A-4147-A177-3AD203B41FA5}">
                      <a16:colId xmlns:a16="http://schemas.microsoft.com/office/drawing/2014/main" val="20003"/>
                    </a:ext>
                  </a:extLst>
                </a:gridCol>
              </a:tblGrid>
              <a:tr h="6381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tr-TR" altLang="tr-TR" sz="1800" b="0" i="0" u="none" strike="noStrike" cap="none" normalizeH="0" baseline="0" dirty="0" smtClean="0">
                        <a:ln>
                          <a:noFill/>
                        </a:ln>
                        <a:solidFill>
                          <a:schemeClr val="tx1"/>
                        </a:solidFill>
                        <a:effectLst/>
                        <a:latin typeface="Arial" charset="0"/>
                      </a:endParaRPr>
                    </a:p>
                  </a:txBody>
                  <a:tcPr anchor="ctr"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altLang="tr-TR" sz="1800" b="1" i="0" u="none" strike="noStrike" cap="none" normalizeH="0" baseline="0" smtClean="0">
                          <a:ln>
                            <a:noFill/>
                          </a:ln>
                          <a:solidFill>
                            <a:srgbClr val="FF0000"/>
                          </a:solidFill>
                          <a:effectLst/>
                          <a:latin typeface="Verdana" pitchFamily="34" charset="0"/>
                          <a:cs typeface="Times New Roman" pitchFamily="18" charset="0"/>
                        </a:rPr>
                        <a:t>IRAK</a:t>
                      </a:r>
                      <a:endParaRPr kumimoji="0" lang="tr-TR" altLang="tr-TR" sz="1800" b="0"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altLang="tr-TR" sz="1800" b="1" i="0" u="none" strike="noStrike" cap="none" normalizeH="0" baseline="0" smtClean="0">
                          <a:ln>
                            <a:noFill/>
                          </a:ln>
                          <a:solidFill>
                            <a:srgbClr val="FF0000"/>
                          </a:solidFill>
                          <a:effectLst/>
                          <a:latin typeface="Verdana" pitchFamily="34" charset="0"/>
                          <a:cs typeface="Times New Roman" pitchFamily="18" charset="0"/>
                        </a:rPr>
                        <a:t>TÜRKİYE</a:t>
                      </a:r>
                      <a:endParaRPr kumimoji="0" lang="tr-TR" altLang="tr-TR" sz="1800" b="0"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altLang="tr-TR" sz="1800" b="1" i="0" u="none" strike="noStrike" cap="none" normalizeH="0" baseline="0" smtClean="0">
                          <a:ln>
                            <a:noFill/>
                          </a:ln>
                          <a:solidFill>
                            <a:srgbClr val="FF0000"/>
                          </a:solidFill>
                          <a:effectLst/>
                          <a:latin typeface="Verdana" pitchFamily="34" charset="0"/>
                          <a:cs typeface="Times New Roman" pitchFamily="18" charset="0"/>
                        </a:rPr>
                        <a:t>TOPLAM </a:t>
                      </a:r>
                      <a:endParaRPr kumimoji="0" lang="tr-TR" altLang="tr-T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318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smtClean="0">
                          <a:ln>
                            <a:noFill/>
                          </a:ln>
                          <a:solidFill>
                            <a:srgbClr val="171717"/>
                          </a:solidFill>
                          <a:effectLst/>
                          <a:latin typeface="Verdana" pitchFamily="34" charset="0"/>
                          <a:cs typeface="Times New Roman" pitchFamily="18" charset="0"/>
                        </a:rPr>
                        <a:t>I. HAT</a:t>
                      </a:r>
                      <a:endParaRPr kumimoji="0" lang="tr-TR" altLang="tr-T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solidFill>
                      <a:srgbClr val="FFCCCC"/>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rgbClr val="171717"/>
                          </a:solidFill>
                          <a:effectLst/>
                          <a:latin typeface="Verdana" pitchFamily="34" charset="0"/>
                          <a:cs typeface="Times New Roman" pitchFamily="18" charset="0"/>
                        </a:rPr>
                        <a:t>345 </a:t>
                      </a:r>
                      <a:endParaRPr kumimoji="0" lang="tr-TR" altLang="tr-TR"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CCCC"/>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rgbClr val="171717"/>
                          </a:solidFill>
                          <a:effectLst/>
                          <a:latin typeface="Verdana" pitchFamily="34" charset="0"/>
                          <a:cs typeface="Times New Roman" pitchFamily="18" charset="0"/>
                        </a:rPr>
                        <a:t>641 </a:t>
                      </a:r>
                      <a:endParaRPr kumimoji="0" lang="tr-TR" altLang="tr-TR"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CCCC"/>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rgbClr val="171717"/>
                          </a:solidFill>
                          <a:effectLst/>
                          <a:latin typeface="Verdana" pitchFamily="34" charset="0"/>
                          <a:cs typeface="Times New Roman" pitchFamily="18" charset="0"/>
                        </a:rPr>
                        <a:t>986 km. </a:t>
                      </a:r>
                      <a:endParaRPr kumimoji="0" lang="tr-TR" altLang="tr-T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solidFill>
                      <a:srgbClr val="FFCCCC"/>
                    </a:solidFill>
                  </a:tcPr>
                </a:tc>
                <a:extLst>
                  <a:ext uri="{0D108BD9-81ED-4DB2-BD59-A6C34878D82A}">
                    <a16:rowId xmlns:a16="http://schemas.microsoft.com/office/drawing/2014/main" val="10001"/>
                  </a:ext>
                </a:extLst>
              </a:tr>
              <a:tr h="5302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smtClean="0">
                          <a:ln>
                            <a:noFill/>
                          </a:ln>
                          <a:solidFill>
                            <a:srgbClr val="171717"/>
                          </a:solidFill>
                          <a:effectLst/>
                          <a:latin typeface="Verdana" pitchFamily="34" charset="0"/>
                          <a:cs typeface="Times New Roman" pitchFamily="18" charset="0"/>
                        </a:rPr>
                        <a:t>II. HAT</a:t>
                      </a:r>
                      <a:endParaRPr kumimoji="0" lang="tr-TR" altLang="tr-T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rgbClr val="171717"/>
                          </a:solidFill>
                          <a:effectLst/>
                          <a:latin typeface="Verdana" pitchFamily="34" charset="0"/>
                          <a:cs typeface="Times New Roman" pitchFamily="18" charset="0"/>
                        </a:rPr>
                        <a:t>234 </a:t>
                      </a:r>
                      <a:endParaRPr kumimoji="0" lang="tr-TR" altLang="tr-TR"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altLang="tr-TR" sz="1800" b="0" i="0" u="none" strike="noStrike" cap="none" normalizeH="0" baseline="0" dirty="0" smtClean="0">
                          <a:ln>
                            <a:noFill/>
                          </a:ln>
                          <a:solidFill>
                            <a:srgbClr val="171717"/>
                          </a:solidFill>
                          <a:effectLst/>
                          <a:latin typeface="Verdana" pitchFamily="34" charset="0"/>
                          <a:cs typeface="Times New Roman" pitchFamily="18" charset="0"/>
                        </a:rPr>
                        <a:t>656 </a:t>
                      </a:r>
                      <a:endParaRPr kumimoji="0" lang="tr-TR" altLang="tr-TR" sz="18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rgbClr val="171717"/>
                          </a:solidFill>
                          <a:effectLst/>
                          <a:latin typeface="Verdana" pitchFamily="34" charset="0"/>
                          <a:cs typeface="Times New Roman" pitchFamily="18" charset="0"/>
                        </a:rPr>
                        <a:t>890 km. </a:t>
                      </a:r>
                      <a:endParaRPr kumimoji="0" lang="tr-TR" altLang="tr-T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318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smtClean="0">
                          <a:ln>
                            <a:noFill/>
                          </a:ln>
                          <a:solidFill>
                            <a:srgbClr val="171717"/>
                          </a:solidFill>
                          <a:effectLst/>
                          <a:latin typeface="Verdana" pitchFamily="34" charset="0"/>
                          <a:cs typeface="Times New Roman" pitchFamily="18" charset="0"/>
                        </a:rPr>
                        <a:t>TOPLAM</a:t>
                      </a:r>
                      <a:endParaRPr kumimoji="0" lang="tr-TR" altLang="tr-T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cap="flat">
                      <a:noFill/>
                    </a:lnB>
                    <a:lnTlToBr>
                      <a:noFill/>
                    </a:lnTlToBr>
                    <a:lnBlToTr>
                      <a:noFill/>
                    </a:lnBlToTr>
                    <a:solidFill>
                      <a:srgbClr val="FFCCCC"/>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rgbClr val="171717"/>
                          </a:solidFill>
                          <a:effectLst/>
                          <a:latin typeface="Verdana" pitchFamily="34" charset="0"/>
                          <a:cs typeface="Times New Roman" pitchFamily="18" charset="0"/>
                        </a:rPr>
                        <a:t>579 </a:t>
                      </a:r>
                      <a:endParaRPr kumimoji="0" lang="tr-TR" altLang="tr-TR"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solidFill>
                      <a:srgbClr val="FFCCCC"/>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rgbClr val="171717"/>
                          </a:solidFill>
                          <a:effectLst/>
                          <a:latin typeface="Verdana" pitchFamily="34" charset="0"/>
                          <a:cs typeface="Times New Roman" pitchFamily="18" charset="0"/>
                        </a:rPr>
                        <a:t>1.297 </a:t>
                      </a:r>
                      <a:endParaRPr kumimoji="0" lang="tr-TR" altLang="tr-TR"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solidFill>
                      <a:srgbClr val="FFCCCC"/>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altLang="tr-TR" sz="1800" b="0" i="0" u="none" strike="noStrike" cap="none" normalizeH="0" baseline="0" dirty="0" smtClean="0">
                          <a:ln>
                            <a:noFill/>
                          </a:ln>
                          <a:solidFill>
                            <a:srgbClr val="171717"/>
                          </a:solidFill>
                          <a:effectLst/>
                          <a:latin typeface="Verdana" pitchFamily="34" charset="0"/>
                          <a:cs typeface="Times New Roman" pitchFamily="18" charset="0"/>
                        </a:rPr>
                        <a:t>1.876 km. </a:t>
                      </a:r>
                      <a:endParaRPr kumimoji="0" lang="tr-TR" altLang="tr-TR" sz="1800" b="0" i="0" u="none" strike="noStrike" cap="none" normalizeH="0" baseline="0" dirty="0" smtClean="0">
                        <a:ln>
                          <a:noFill/>
                        </a:ln>
                        <a:solidFill>
                          <a:schemeClr val="tx1"/>
                        </a:solidFill>
                        <a:effectLst/>
                        <a:latin typeface="Arial" charset="0"/>
                      </a:endParaRPr>
                    </a:p>
                  </a:txBody>
                  <a:tcPr anchor="ctr" horzOverflow="overflow">
                    <a:lnL>
                      <a:noFill/>
                    </a:lnL>
                    <a:lnR cap="flat">
                      <a:noFill/>
                    </a:lnR>
                    <a:lnT>
                      <a:noFill/>
                    </a:lnT>
                    <a:lnB cap="flat">
                      <a:noFill/>
                    </a:lnB>
                    <a:lnTlToBr>
                      <a:noFill/>
                    </a:lnTlToBr>
                    <a:lnBlToTr>
                      <a:noFill/>
                    </a:lnBlToTr>
                    <a:solidFill>
                      <a:srgbClr val="FFCCCC"/>
                    </a:solidFill>
                  </a:tcPr>
                </a:tc>
                <a:extLst>
                  <a:ext uri="{0D108BD9-81ED-4DB2-BD59-A6C34878D82A}">
                    <a16:rowId xmlns:a16="http://schemas.microsoft.com/office/drawing/2014/main" val="10003"/>
                  </a:ext>
                </a:extLst>
              </a:tr>
            </a:tbl>
          </a:graphicData>
        </a:graphic>
      </p:graphicFrame>
      <p:sp>
        <p:nvSpPr>
          <p:cNvPr id="2" name="Veri Yer Tutucusu 1"/>
          <p:cNvSpPr>
            <a:spLocks noGrp="1"/>
          </p:cNvSpPr>
          <p:nvPr>
            <p:ph type="dt" sz="half" idx="10"/>
          </p:nvPr>
        </p:nvSpPr>
        <p:spPr/>
        <p:txBody>
          <a:bodyPr/>
          <a:lstStyle/>
          <a:p>
            <a:fld id="{A2C79345-BD6C-40B2-B025-B185496B7976}"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25</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a:p>
        </p:txBody>
      </p:sp>
    </p:spTree>
    <p:extLst>
      <p:ext uri="{BB962C8B-B14F-4D97-AF65-F5344CB8AC3E}">
        <p14:creationId xmlns:p14="http://schemas.microsoft.com/office/powerpoint/2010/main" val="153650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755576" y="1027539"/>
            <a:ext cx="782791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tr-TR" altLang="tr-TR" sz="2400" dirty="0"/>
              <a:t>Körfez Krizi sırasında Birleşmiş </a:t>
            </a:r>
            <a:r>
              <a:rPr lang="tr-TR" altLang="tr-TR" sz="2400" dirty="0" err="1"/>
              <a:t>Milletler'in</a:t>
            </a:r>
            <a:r>
              <a:rPr lang="tr-TR" altLang="tr-TR" sz="2400" dirty="0"/>
              <a:t> (BM) Irak'a uyguladığı ambargo nedeniyle Ağustos 1990'da işletmeye kapatılan Irak-Türkiye Ham Petrol Boru Hattı, BM'nin 14 Nisan 1995 tarih ve 986 sayılı kararına istinaden, 16 Aralık 1996 tarihinde, sınırlı petrol sevkiyatı için tekrar işletmeye alınmış olup, altışar aylık dönemler itibariyle petrol sevkiyatına devam edilmektedir. </a:t>
            </a:r>
          </a:p>
          <a:p>
            <a:pPr algn="just"/>
            <a:endParaRPr lang="tr-TR" altLang="tr-TR" sz="2400" dirty="0"/>
          </a:p>
          <a:p>
            <a:pPr algn="just"/>
            <a:r>
              <a:rPr lang="tr-TR" altLang="tr-TR" sz="2400" dirty="0"/>
              <a:t>Birleşmiş Milletler tarafından Irak'a verilen izinler doğrultusunda 2006 yılında Irak-Türkiye Ham Petrol Boru Hattı ile taşınan ham petrol miktarı 12,930 Bin Varildir.</a:t>
            </a:r>
          </a:p>
          <a:p>
            <a:pPr algn="just"/>
            <a:r>
              <a:rPr lang="tr-TR" altLang="tr-TR" sz="2400" dirty="0"/>
              <a:t>2007 yılı taşımaları için lütfen tıklayınız.</a:t>
            </a:r>
          </a:p>
        </p:txBody>
      </p:sp>
      <p:sp>
        <p:nvSpPr>
          <p:cNvPr id="2" name="Veri Yer Tutucusu 1"/>
          <p:cNvSpPr>
            <a:spLocks noGrp="1"/>
          </p:cNvSpPr>
          <p:nvPr>
            <p:ph type="dt" sz="half" idx="10"/>
          </p:nvPr>
        </p:nvSpPr>
        <p:spPr/>
        <p:txBody>
          <a:bodyPr/>
          <a:lstStyle/>
          <a:p>
            <a:fld id="{3A3B5157-41C5-4672-824F-481882786E79}"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26</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a:p>
        </p:txBody>
      </p:sp>
    </p:spTree>
    <p:extLst>
      <p:ext uri="{BB962C8B-B14F-4D97-AF65-F5344CB8AC3E}">
        <p14:creationId xmlns:p14="http://schemas.microsoft.com/office/powerpoint/2010/main" val="2561916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323850" y="293688"/>
            <a:ext cx="84455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tr-TR" altLang="tr-TR" sz="2400"/>
              <a:t> </a:t>
            </a:r>
            <a:r>
              <a:rPr lang="tr-TR" altLang="tr-TR" sz="2400" b="1">
                <a:solidFill>
                  <a:schemeClr val="accent2"/>
                </a:solidFill>
              </a:rPr>
              <a:t>CEYHAN - KIRIKKALE HAM PETROL BORU HATTI</a:t>
            </a:r>
            <a:r>
              <a:rPr lang="tr-TR" altLang="tr-TR" sz="2400"/>
              <a:t> </a:t>
            </a:r>
          </a:p>
          <a:p>
            <a:pPr algn="just"/>
            <a:endParaRPr lang="tr-TR" altLang="tr-TR" sz="2400"/>
          </a:p>
          <a:p>
            <a:pPr algn="just"/>
            <a:r>
              <a:rPr lang="tr-TR" altLang="tr-TR" sz="2400"/>
              <a:t>Kırıkkale Rafinerisi ham petrol ihtiyacını karşılayan bu boru hattı, Türkiye Petrolleri Anonim Ortaklığı'ndan Ekim 1983 tarihinde devralınmış olup, Eylül 1986 tarihinde işletmeye açılmıştır. 448 km. uzunluğundaki hattın yıllık taşıma kapasitesi ise 5 Milyon ton'dur. Ceyhan Deniz Terminali'nden başlayarak, Kırıkkale Rafinerisi'nde son bulan boru hattı üzerinde 2 pompa istasyonu, 1 pig istasyonu ve 1 adet dağıtım terminali mevcuttur.</a:t>
            </a:r>
          </a:p>
          <a:p>
            <a:pPr algn="just"/>
            <a:endParaRPr lang="tr-TR" altLang="tr-TR" sz="2400"/>
          </a:p>
          <a:p>
            <a:pPr algn="just"/>
            <a:r>
              <a:rPr lang="tr-TR" altLang="tr-TR" sz="2400"/>
              <a:t>Ceyhan-Kırıkkale Ham Petrol Boru Hattı ile 2006 yılında 27.381 bin varil ham petrol taşınmıştır.</a:t>
            </a:r>
          </a:p>
        </p:txBody>
      </p:sp>
      <p:sp>
        <p:nvSpPr>
          <p:cNvPr id="2" name="Veri Yer Tutucusu 1"/>
          <p:cNvSpPr>
            <a:spLocks noGrp="1"/>
          </p:cNvSpPr>
          <p:nvPr>
            <p:ph type="dt" sz="half" idx="10"/>
          </p:nvPr>
        </p:nvSpPr>
        <p:spPr/>
        <p:txBody>
          <a:bodyPr/>
          <a:lstStyle/>
          <a:p>
            <a:fld id="{6BDDDDB6-4FC8-4348-9202-4629AB5E2E66}"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27</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a:p>
        </p:txBody>
      </p:sp>
    </p:spTree>
    <p:extLst>
      <p:ext uri="{BB962C8B-B14F-4D97-AF65-F5344CB8AC3E}">
        <p14:creationId xmlns:p14="http://schemas.microsoft.com/office/powerpoint/2010/main" val="894538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95288" y="476250"/>
            <a:ext cx="8569325"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tr-TR" altLang="tr-TR" b="1">
                <a:solidFill>
                  <a:schemeClr val="accent2"/>
                </a:solidFill>
              </a:rPr>
              <a:t>BATMAN - DÖRTYOL HAM PETROL BORU HATTI</a:t>
            </a:r>
          </a:p>
          <a:p>
            <a:pPr algn="just"/>
            <a:endParaRPr lang="tr-TR" altLang="tr-TR" b="1">
              <a:solidFill>
                <a:schemeClr val="accent2"/>
              </a:solidFill>
            </a:endParaRPr>
          </a:p>
          <a:p>
            <a:pPr algn="just"/>
            <a:r>
              <a:rPr lang="tr-TR" altLang="tr-TR"/>
              <a:t>Batman ve çevresinden çıkarılan ham petrolü tüketim noktalarına ulaştırmak üzere 4 Ocak 1967 tarihinde Türkiye Petrolleri Anonim Ortaklığı tarafından işletmeye açılan bu hattın mülkiyeti, 10 Şubat 1984 tarihinde BOTAŞ'a devredilmiştir. Yıllık taşıma kapasitesi 3.5 Milyon ton olan boru hattının uzunluğu ise 511 km.'dir.</a:t>
            </a:r>
          </a:p>
          <a:p>
            <a:pPr algn="just"/>
            <a:endParaRPr lang="tr-TR" altLang="tr-TR"/>
          </a:p>
          <a:p>
            <a:pPr algn="just"/>
            <a:endParaRPr lang="tr-TR" altLang="tr-TR"/>
          </a:p>
          <a:p>
            <a:pPr algn="just"/>
            <a:r>
              <a:rPr lang="tr-TR" altLang="tr-TR"/>
              <a:t>2006 yılında, Batman-Dörtyol Ham Petrol Boru Hattı ile taşınan ham petrol miktarı 10.822 Bin varildir.</a:t>
            </a:r>
          </a:p>
          <a:p>
            <a:pPr algn="just"/>
            <a:endParaRPr lang="tr-TR" altLang="tr-TR"/>
          </a:p>
          <a:p>
            <a:pPr algn="just"/>
            <a:r>
              <a:rPr lang="tr-TR" altLang="tr-TR" b="1">
                <a:solidFill>
                  <a:schemeClr val="accent2"/>
                </a:solidFill>
              </a:rPr>
              <a:t>ŞELMO - BATMAN HAM PETROL BORU HATTI</a:t>
            </a:r>
            <a:r>
              <a:rPr lang="tr-TR" altLang="tr-TR">
                <a:solidFill>
                  <a:schemeClr val="accent2"/>
                </a:solidFill>
              </a:rPr>
              <a:t> </a:t>
            </a:r>
          </a:p>
          <a:p>
            <a:pPr algn="just"/>
            <a:endParaRPr lang="tr-TR" altLang="tr-TR">
              <a:solidFill>
                <a:schemeClr val="accent2"/>
              </a:solidFill>
            </a:endParaRPr>
          </a:p>
          <a:p>
            <a:pPr algn="just"/>
            <a:r>
              <a:rPr lang="tr-TR" altLang="tr-TR"/>
              <a:t>Şelmo sahasında üretilen ham petrolü Batman Terminali'ne taşıyan boru hattının uzunluğu 42 km. olup, yıllık taşıma kapasitesi 800.000 ton'dur.</a:t>
            </a:r>
          </a:p>
          <a:p>
            <a:pPr algn="just"/>
            <a:r>
              <a:rPr lang="tr-TR" altLang="tr-TR"/>
              <a:t>Şelmo-Batman Ham Petrol Boru Hattı ile 2006 yılında 535 Bin varil ham petrol taşınmıştır </a:t>
            </a:r>
          </a:p>
        </p:txBody>
      </p:sp>
      <p:sp>
        <p:nvSpPr>
          <p:cNvPr id="2" name="Veri Yer Tutucusu 1"/>
          <p:cNvSpPr>
            <a:spLocks noGrp="1"/>
          </p:cNvSpPr>
          <p:nvPr>
            <p:ph type="dt" sz="half" idx="10"/>
          </p:nvPr>
        </p:nvSpPr>
        <p:spPr/>
        <p:txBody>
          <a:bodyPr/>
          <a:lstStyle/>
          <a:p>
            <a:fld id="{E012BE85-30C8-48A2-A1D7-560002F0E58D}"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28</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a:p>
        </p:txBody>
      </p:sp>
    </p:spTree>
    <p:extLst>
      <p:ext uri="{BB962C8B-B14F-4D97-AF65-F5344CB8AC3E}">
        <p14:creationId xmlns:p14="http://schemas.microsoft.com/office/powerpoint/2010/main" val="3105885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539750" y="0"/>
            <a:ext cx="8001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tr-TR" altLang="tr-TR" sz="1600" b="1" dirty="0">
                <a:solidFill>
                  <a:srgbClr val="6666FF"/>
                </a:solidFill>
                <a:latin typeface="Verdana" pitchFamily="34" charset="0"/>
                <a:cs typeface="Times New Roman" pitchFamily="18" charset="0"/>
              </a:rPr>
              <a:t>YILLAR İTİBARIYLA TAŞINAN HAM PETROL MİKTARLARI (BİN VARİL)</a:t>
            </a:r>
            <a:endParaRPr lang="tr-TR" altLang="tr-TR" sz="1600" b="1" dirty="0">
              <a:solidFill>
                <a:srgbClr val="6666FF"/>
              </a:solidFill>
            </a:endParaRPr>
          </a:p>
          <a:p>
            <a:pPr eaLnBrk="0" hangingPunct="0"/>
            <a:endParaRPr lang="tr-TR" altLang="tr-TR" sz="1600" b="1" dirty="0">
              <a:solidFill>
                <a:srgbClr val="6666FF"/>
              </a:solidFill>
            </a:endParaRPr>
          </a:p>
        </p:txBody>
      </p:sp>
      <p:graphicFrame>
        <p:nvGraphicFramePr>
          <p:cNvPr id="103427" name="Group 3"/>
          <p:cNvGraphicFramePr>
            <a:graphicFrameLocks noGrp="1"/>
          </p:cNvGraphicFramePr>
          <p:nvPr>
            <p:extLst>
              <p:ext uri="{D42A27DB-BD31-4B8C-83A1-F6EECF244321}">
                <p14:modId xmlns:p14="http://schemas.microsoft.com/office/powerpoint/2010/main" val="1211421249"/>
              </p:ext>
            </p:extLst>
          </p:nvPr>
        </p:nvGraphicFramePr>
        <p:xfrm>
          <a:off x="553783" y="372773"/>
          <a:ext cx="8060766" cy="6217920"/>
        </p:xfrm>
        <a:graphic>
          <a:graphicData uri="http://schemas.openxmlformats.org/drawingml/2006/table">
            <a:tbl>
              <a:tblPr/>
              <a:tblGrid>
                <a:gridCol w="806695">
                  <a:extLst>
                    <a:ext uri="{9D8B030D-6E8A-4147-A177-3AD203B41FA5}">
                      <a16:colId xmlns:a16="http://schemas.microsoft.com/office/drawing/2014/main" val="20000"/>
                    </a:ext>
                  </a:extLst>
                </a:gridCol>
                <a:gridCol w="1449577">
                  <a:extLst>
                    <a:ext uri="{9D8B030D-6E8A-4147-A177-3AD203B41FA5}">
                      <a16:colId xmlns:a16="http://schemas.microsoft.com/office/drawing/2014/main" val="20001"/>
                    </a:ext>
                  </a:extLst>
                </a:gridCol>
                <a:gridCol w="1451123">
                  <a:extLst>
                    <a:ext uri="{9D8B030D-6E8A-4147-A177-3AD203B41FA5}">
                      <a16:colId xmlns:a16="http://schemas.microsoft.com/office/drawing/2014/main" val="20002"/>
                    </a:ext>
                  </a:extLst>
                </a:gridCol>
                <a:gridCol w="1451124">
                  <a:extLst>
                    <a:ext uri="{9D8B030D-6E8A-4147-A177-3AD203B41FA5}">
                      <a16:colId xmlns:a16="http://schemas.microsoft.com/office/drawing/2014/main" val="20003"/>
                    </a:ext>
                  </a:extLst>
                </a:gridCol>
                <a:gridCol w="1451123">
                  <a:extLst>
                    <a:ext uri="{9D8B030D-6E8A-4147-A177-3AD203B41FA5}">
                      <a16:colId xmlns:a16="http://schemas.microsoft.com/office/drawing/2014/main" val="20004"/>
                    </a:ext>
                  </a:extLst>
                </a:gridCol>
                <a:gridCol w="1451124">
                  <a:extLst>
                    <a:ext uri="{9D8B030D-6E8A-4147-A177-3AD203B41FA5}">
                      <a16:colId xmlns:a16="http://schemas.microsoft.com/office/drawing/2014/main" val="20005"/>
                    </a:ext>
                  </a:extLst>
                </a:gridCol>
              </a:tblGrid>
              <a:tr h="27424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900" b="0" i="0" u="none" strike="noStrike" cap="none" normalizeH="0" baseline="0" dirty="0" smtClean="0">
                          <a:ln>
                            <a:noFill/>
                          </a:ln>
                          <a:solidFill>
                            <a:srgbClr val="000000"/>
                          </a:solidFill>
                          <a:effectLst/>
                          <a:latin typeface="Verdana" pitchFamily="34" charset="0"/>
                          <a:cs typeface="Times New Roman" pitchFamily="18" charset="0"/>
                        </a:rPr>
                        <a:t> </a:t>
                      </a:r>
                      <a:endParaRPr kumimoji="0" lang="tr-TR" altLang="tr-TR"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IRAK-TÜRKİYE HPBH</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CEYHAN-KIRIKKALE HPBH</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BATMAN-DÖRTYOL HPBH</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ŞELMO-BATMAN HPBH</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000000"/>
                          </a:solidFill>
                          <a:effectLst/>
                          <a:latin typeface="Verdana" pitchFamily="34" charset="0"/>
                          <a:cs typeface="Times New Roman" pitchFamily="18" charset="0"/>
                        </a:rPr>
                        <a:t>BTC (BIL) HPBH</a:t>
                      </a:r>
                      <a:endParaRPr kumimoji="0" lang="tr-TR" altLang="tr-TR"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extLst>
                  <a:ext uri="{0D108BD9-81ED-4DB2-BD59-A6C34878D82A}">
                    <a16:rowId xmlns:a16="http://schemas.microsoft.com/office/drawing/2014/main" val="10000"/>
                  </a:ext>
                </a:extLst>
              </a:tr>
              <a:tr h="29119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1990</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339.939</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21.130</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22.544</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1.526</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119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1991</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17.697</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27.944</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1.332</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119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1992</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000000"/>
                          </a:solidFill>
                          <a:effectLst/>
                          <a:latin typeface="Verdana" pitchFamily="34" charset="0"/>
                          <a:cs typeface="Times New Roman" pitchFamily="18" charset="0"/>
                        </a:rPr>
                        <a:t>20.374</a:t>
                      </a:r>
                      <a:endParaRPr kumimoji="0" lang="tr-TR" altLang="tr-TR"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25.732</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1.295</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119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1993</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24.210</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23.041</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804</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119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1994</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22.648</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000000"/>
                          </a:solidFill>
                          <a:effectLst/>
                          <a:latin typeface="Verdana" pitchFamily="34" charset="0"/>
                          <a:cs typeface="Times New Roman" pitchFamily="18" charset="0"/>
                        </a:rPr>
                        <a:t>22.289</a:t>
                      </a:r>
                      <a:endParaRPr kumimoji="0" lang="tr-TR" altLang="tr-TR"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1.088</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119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1995</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24.887</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20.146</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832</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119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1996</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5.215</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29.642</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16.979</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751</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119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1997</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134.562</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27.644</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18.753</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703</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119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1998</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277.671</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23.435</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17.128</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644</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119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1999</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305.603</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28.897</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17.767</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611</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9119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2000</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285.716</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24.751</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18.904</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825</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9119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2001</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230.855</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24.779</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19.836</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793</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9119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2002</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175.667</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26.510</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18.482</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691</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9119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2003</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60.824</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26.357</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9.417</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851</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9119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2004</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37.685</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24.601</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9.488</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767</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9119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2005</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13.166</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25.986</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10.108</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634</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000000"/>
                          </a:solidFill>
                          <a:effectLst/>
                          <a:latin typeface="Verdana" pitchFamily="34" charset="0"/>
                          <a:cs typeface="Times New Roman" pitchFamily="18" charset="0"/>
                        </a:rPr>
                        <a:t> </a:t>
                      </a:r>
                      <a:endParaRPr kumimoji="0" lang="tr-TR" altLang="tr-TR"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9119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2006</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12.930</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27.381</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10.822</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535</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57</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2007</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000000"/>
                          </a:solidFill>
                          <a:effectLst/>
                          <a:latin typeface="Verdana" pitchFamily="34" charset="0"/>
                          <a:cs typeface="Times New Roman" pitchFamily="18" charset="0"/>
                        </a:rPr>
                        <a:t>10.310</a:t>
                      </a:r>
                      <a:endParaRPr kumimoji="0" lang="tr-TR" altLang="tr-TR"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16.418</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7.644</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Verdana" pitchFamily="34" charset="0"/>
                          <a:cs typeface="Times New Roman" pitchFamily="18" charset="0"/>
                        </a:rPr>
                        <a:t>393</a:t>
                      </a:r>
                      <a:endParaRPr kumimoji="0" lang="tr-TR" altLang="tr-TR"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000000"/>
                          </a:solidFill>
                          <a:effectLst/>
                          <a:latin typeface="Verdana" pitchFamily="34" charset="0"/>
                          <a:cs typeface="Times New Roman" pitchFamily="18" charset="0"/>
                        </a:rPr>
                        <a:t>149.558</a:t>
                      </a:r>
                      <a:endParaRPr kumimoji="0" lang="tr-TR" altLang="tr-TR"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sp>
        <p:nvSpPr>
          <p:cNvPr id="2" name="Veri Yer Tutucusu 1"/>
          <p:cNvSpPr>
            <a:spLocks noGrp="1"/>
          </p:cNvSpPr>
          <p:nvPr>
            <p:ph type="dt" sz="half" idx="10"/>
          </p:nvPr>
        </p:nvSpPr>
        <p:spPr/>
        <p:txBody>
          <a:bodyPr/>
          <a:lstStyle/>
          <a:p>
            <a:fld id="{DBD87815-1F8F-4ABC-B8B2-1D6D9FC3BEC2}"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29</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dirty="0"/>
          </a:p>
        </p:txBody>
      </p:sp>
    </p:spTree>
    <p:extLst>
      <p:ext uri="{BB962C8B-B14F-4D97-AF65-F5344CB8AC3E}">
        <p14:creationId xmlns:p14="http://schemas.microsoft.com/office/powerpoint/2010/main" val="3140510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AFB56636"/>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78000"/>
                    </a14:imgEffect>
                    <a14:imgEffect>
                      <a14:brightnessContrast bright="-16000" contrast="52000"/>
                    </a14:imgEffect>
                  </a14:imgLayer>
                </a14:imgProps>
              </a:ext>
              <a:ext uri="{28A0092B-C50C-407E-A947-70E740481C1C}">
                <a14:useLocalDpi xmlns:a14="http://schemas.microsoft.com/office/drawing/2010/main" val="0"/>
              </a:ext>
            </a:extLst>
          </a:blip>
          <a:srcRect/>
          <a:stretch>
            <a:fillRect/>
          </a:stretch>
        </p:blipFill>
        <p:spPr bwMode="auto">
          <a:xfrm>
            <a:off x="611560" y="188640"/>
            <a:ext cx="7848872" cy="604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half" idx="10"/>
          </p:nvPr>
        </p:nvSpPr>
        <p:spPr/>
        <p:txBody>
          <a:bodyPr/>
          <a:lstStyle/>
          <a:p>
            <a:fld id="{BD64469D-D92E-4878-B69B-A032DA79CFBC}"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3</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a:p>
        </p:txBody>
      </p:sp>
    </p:spTree>
    <p:extLst>
      <p:ext uri="{BB962C8B-B14F-4D97-AF65-F5344CB8AC3E}">
        <p14:creationId xmlns:p14="http://schemas.microsoft.com/office/powerpoint/2010/main" val="2610625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Group 2"/>
          <p:cNvGraphicFramePr>
            <a:graphicFrameLocks noGrp="1"/>
          </p:cNvGraphicFramePr>
          <p:nvPr/>
        </p:nvGraphicFramePr>
        <p:xfrm>
          <a:off x="250825" y="836613"/>
          <a:ext cx="8642350" cy="5090160"/>
        </p:xfrm>
        <a:graphic>
          <a:graphicData uri="http://schemas.openxmlformats.org/drawingml/2006/table">
            <a:tbl>
              <a:tblPr/>
              <a:tblGrid>
                <a:gridCol w="1122363">
                  <a:extLst>
                    <a:ext uri="{9D8B030D-6E8A-4147-A177-3AD203B41FA5}">
                      <a16:colId xmlns:a16="http://schemas.microsoft.com/office/drawing/2014/main" val="20000"/>
                    </a:ext>
                  </a:extLst>
                </a:gridCol>
                <a:gridCol w="1296987">
                  <a:extLst>
                    <a:ext uri="{9D8B030D-6E8A-4147-A177-3AD203B41FA5}">
                      <a16:colId xmlns:a16="http://schemas.microsoft.com/office/drawing/2014/main" val="20001"/>
                    </a:ext>
                  </a:extLst>
                </a:gridCol>
                <a:gridCol w="1555750">
                  <a:extLst>
                    <a:ext uri="{9D8B030D-6E8A-4147-A177-3AD203B41FA5}">
                      <a16:colId xmlns:a16="http://schemas.microsoft.com/office/drawing/2014/main" val="20002"/>
                    </a:ext>
                  </a:extLst>
                </a:gridCol>
                <a:gridCol w="1555750">
                  <a:extLst>
                    <a:ext uri="{9D8B030D-6E8A-4147-A177-3AD203B41FA5}">
                      <a16:colId xmlns:a16="http://schemas.microsoft.com/office/drawing/2014/main" val="20003"/>
                    </a:ext>
                  </a:extLst>
                </a:gridCol>
                <a:gridCol w="1555750">
                  <a:extLst>
                    <a:ext uri="{9D8B030D-6E8A-4147-A177-3AD203B41FA5}">
                      <a16:colId xmlns:a16="http://schemas.microsoft.com/office/drawing/2014/main" val="20004"/>
                    </a:ext>
                  </a:extLst>
                </a:gridCol>
                <a:gridCol w="1555750">
                  <a:extLst>
                    <a:ext uri="{9D8B030D-6E8A-4147-A177-3AD203B41FA5}">
                      <a16:colId xmlns:a16="http://schemas.microsoft.com/office/drawing/2014/main" val="20005"/>
                    </a:ext>
                  </a:extLst>
                </a:gridCol>
              </a:tblGrid>
              <a:tr h="3651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IRAK-TÜRKİYE HPBH</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CEYHAN-KIRIKKALE</a:t>
                      </a:r>
                      <a:b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b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HPBH</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BATMAN-DÖRTYOL</a:t>
                      </a:r>
                      <a:b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b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HPBH</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ŞELMO-BATMAN HPBH</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BTC(BIL) HPBH </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extLst>
                  <a:ext uri="{0D108BD9-81ED-4DB2-BD59-A6C34878D82A}">
                    <a16:rowId xmlns:a16="http://schemas.microsoft.com/office/drawing/2014/main" val="10000"/>
                  </a:ext>
                </a:extLst>
              </a:tr>
              <a:tr h="1714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Ocak</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789</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2.693</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782</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40</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11.390</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09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Şubat</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194</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1.567</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790</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39</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15.206</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14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Mart</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249</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1.156</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47</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15.460</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09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Nisan</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1.487</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1.040</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47</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16.370</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809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Mayıs</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815</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2.122</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907</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45</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21.047</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809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Haziran</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 558</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1.670</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776</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44</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18.366</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809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Temmuz</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 2.868</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743</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45</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21.754</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809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Ağustos</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3.330</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1.781</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826</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43</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20.800</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809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Eylül</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4.624</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1.981</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624</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38</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9.165</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809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Ekim</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809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Kasım</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809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Verdana" pitchFamily="34" charset="0"/>
                          <a:cs typeface="Times New Roman" pitchFamily="18" charset="0"/>
                        </a:rPr>
                        <a:t>Aralık</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rgbClr val="D1E4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smtClean="0">
                          <a:ln>
                            <a:noFill/>
                          </a:ln>
                          <a:solidFill>
                            <a:srgbClr val="000000"/>
                          </a:solidFill>
                          <a:effectLst/>
                          <a:latin typeface="Verdana" pitchFamily="34" charset="0"/>
                          <a:cs typeface="Times New Roman" pitchFamily="18" charset="0"/>
                        </a:rPr>
                        <a:t> </a:t>
                      </a:r>
                      <a:endParaRPr kumimoji="0" lang="tr-TR" altLang="tr-TR"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104550" name="Rectangle 102"/>
          <p:cNvSpPr>
            <a:spLocks noChangeArrowheads="1"/>
          </p:cNvSpPr>
          <p:nvPr/>
        </p:nvSpPr>
        <p:spPr bwMode="auto">
          <a:xfrm>
            <a:off x="0" y="523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ltLang="tr-TR"/>
          </a:p>
        </p:txBody>
      </p:sp>
      <p:sp>
        <p:nvSpPr>
          <p:cNvPr id="104551" name="Rectangle 103"/>
          <p:cNvSpPr>
            <a:spLocks noChangeArrowheads="1"/>
          </p:cNvSpPr>
          <p:nvPr/>
        </p:nvSpPr>
        <p:spPr bwMode="auto">
          <a:xfrm>
            <a:off x="684213" y="260350"/>
            <a:ext cx="8064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600" b="1">
                <a:solidFill>
                  <a:srgbClr val="FF0066"/>
                </a:solidFill>
              </a:rPr>
              <a:t>2007 YILI AYLAR İTİBARIYLA TAŞINAN HAM PETROL MİKTARLARI (BİN VARİL)</a:t>
            </a:r>
            <a:endParaRPr lang="tr-TR" altLang="tr-TR" sz="1600">
              <a:solidFill>
                <a:srgbClr val="FF0066"/>
              </a:solidFill>
            </a:endParaRPr>
          </a:p>
        </p:txBody>
      </p:sp>
      <p:sp>
        <p:nvSpPr>
          <p:cNvPr id="2" name="Veri Yer Tutucusu 1"/>
          <p:cNvSpPr>
            <a:spLocks noGrp="1"/>
          </p:cNvSpPr>
          <p:nvPr>
            <p:ph type="dt" sz="half" idx="10"/>
          </p:nvPr>
        </p:nvSpPr>
        <p:spPr/>
        <p:txBody>
          <a:bodyPr/>
          <a:lstStyle/>
          <a:p>
            <a:fld id="{E72ECE14-850C-4EF6-ADC3-A14DD2E4942D}"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30</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a:p>
        </p:txBody>
      </p:sp>
    </p:spTree>
    <p:extLst>
      <p:ext uri="{BB962C8B-B14F-4D97-AF65-F5344CB8AC3E}">
        <p14:creationId xmlns:p14="http://schemas.microsoft.com/office/powerpoint/2010/main" val="3539018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TC Boru Hattı">
            <a:hlinkClick r:id="rId2" tooltip="BTC Boru Hattı"/>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60350"/>
            <a:ext cx="7775575" cy="3744913"/>
          </a:xfrm>
          <a:prstGeom prst="rect">
            <a:avLst/>
          </a:prstGeom>
          <a:noFill/>
          <a:extLst>
            <a:ext uri="{909E8E84-426E-40DD-AFC4-6F175D3DCCD1}">
              <a14:hiddenFill xmlns:a14="http://schemas.microsoft.com/office/drawing/2010/main">
                <a:solidFill>
                  <a:srgbClr val="FFFFFF"/>
                </a:solidFill>
              </a14:hiddenFill>
            </a:ext>
          </a:extLst>
        </p:spPr>
      </p:pic>
      <p:sp>
        <p:nvSpPr>
          <p:cNvPr id="105475" name="Rectangle 3"/>
          <p:cNvSpPr>
            <a:spLocks noChangeArrowheads="1"/>
          </p:cNvSpPr>
          <p:nvPr/>
        </p:nvSpPr>
        <p:spPr bwMode="auto">
          <a:xfrm>
            <a:off x="611188" y="4005263"/>
            <a:ext cx="8208962"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tr-TR" altLang="tr-TR" b="1" dirty="0"/>
              <a:t>Bakü–Tiflis–Ceyhan Petrol Boru Hattı</a:t>
            </a:r>
            <a:r>
              <a:rPr lang="tr-TR" altLang="tr-TR" dirty="0"/>
              <a:t> ya da kısaca </a:t>
            </a:r>
            <a:r>
              <a:rPr lang="tr-TR" altLang="tr-TR" b="1" dirty="0"/>
              <a:t>BTC</a:t>
            </a:r>
            <a:r>
              <a:rPr lang="tr-TR" altLang="tr-TR" dirty="0"/>
              <a:t>, </a:t>
            </a:r>
            <a:r>
              <a:rPr lang="tr-TR" altLang="tr-TR" dirty="0">
                <a:hlinkClick r:id="rId4" tooltip="Azerbaycan"/>
              </a:rPr>
              <a:t>Azerbaycan</a:t>
            </a:r>
            <a:r>
              <a:rPr lang="tr-TR" altLang="tr-TR" dirty="0"/>
              <a:t> petrolünü </a:t>
            </a:r>
            <a:r>
              <a:rPr lang="tr-TR" altLang="tr-TR" dirty="0">
                <a:hlinkClick r:id="rId5" tooltip="Gürcistan"/>
              </a:rPr>
              <a:t>Gürcistan</a:t>
            </a:r>
            <a:r>
              <a:rPr lang="tr-TR" altLang="tr-TR" dirty="0"/>
              <a:t> üzerinden </a:t>
            </a:r>
            <a:r>
              <a:rPr lang="tr-TR" altLang="tr-TR" dirty="0">
                <a:hlinkClick r:id="rId6" tooltip="Türkiye"/>
              </a:rPr>
              <a:t>Türkiye</a:t>
            </a:r>
            <a:r>
              <a:rPr lang="tr-TR" altLang="tr-TR" dirty="0"/>
              <a:t>’nin </a:t>
            </a:r>
            <a:r>
              <a:rPr lang="tr-TR" altLang="tr-TR" dirty="0">
                <a:hlinkClick r:id="rId7" tooltip="Akdeniz"/>
              </a:rPr>
              <a:t>Akdeniz</a:t>
            </a:r>
            <a:r>
              <a:rPr lang="tr-TR" altLang="tr-TR" dirty="0"/>
              <a:t> kıyılarına taşıyan </a:t>
            </a:r>
            <a:r>
              <a:rPr lang="tr-TR" altLang="tr-TR" dirty="0">
                <a:hlinkClick r:id="rId8" tooltip="Petrol boru hattı"/>
              </a:rPr>
              <a:t>petrol boru hattı</a:t>
            </a:r>
            <a:r>
              <a:rPr lang="tr-TR" altLang="tr-TR" dirty="0"/>
              <a:t>. Temmuz 2006 tarihinde hizmete girmiştir.</a:t>
            </a:r>
          </a:p>
          <a:p>
            <a:pPr algn="just"/>
            <a:r>
              <a:rPr lang="tr-TR" altLang="tr-TR" dirty="0"/>
              <a:t>Tüm Dünya'da ucuz ve istikrarlı </a:t>
            </a:r>
            <a:r>
              <a:rPr lang="tr-TR" altLang="tr-TR" dirty="0">
                <a:hlinkClick r:id="rId9" tooltip="Enerji kaynakları"/>
              </a:rPr>
              <a:t>enerji kaynaklarına</a:t>
            </a:r>
            <a:r>
              <a:rPr lang="tr-TR" altLang="tr-TR" dirty="0"/>
              <a:t> sahip olabilmek için yoğun bir mücadelenin yaşandığı ve </a:t>
            </a:r>
            <a:r>
              <a:rPr lang="tr-TR" altLang="tr-TR" dirty="0">
                <a:hlinkClick r:id="rId10" tooltip="Sovyetler Birliği"/>
              </a:rPr>
              <a:t>Sovyetler Birliği</a:t>
            </a:r>
            <a:r>
              <a:rPr lang="tr-TR" altLang="tr-TR" dirty="0"/>
              <a:t>’nin </a:t>
            </a:r>
            <a:r>
              <a:rPr lang="tr-TR" altLang="tr-TR" dirty="0">
                <a:hlinkClick r:id="rId11" tooltip="1991"/>
              </a:rPr>
              <a:t>1991</a:t>
            </a:r>
            <a:r>
              <a:rPr lang="tr-TR" altLang="tr-TR" dirty="0"/>
              <a:t> yılının sonunda resmen dağılmasının ardından </a:t>
            </a:r>
            <a:r>
              <a:rPr lang="tr-TR" altLang="tr-TR" dirty="0">
                <a:hlinkClick r:id="rId12" tooltip="Kafkaslar"/>
              </a:rPr>
              <a:t>Kafkaslar</a:t>
            </a:r>
            <a:r>
              <a:rPr lang="tr-TR" altLang="tr-TR" dirty="0"/>
              <a:t> ve </a:t>
            </a:r>
            <a:r>
              <a:rPr lang="tr-TR" altLang="tr-TR" dirty="0">
                <a:hlinkClick r:id="rId13" tooltip="Hazar Denizi"/>
              </a:rPr>
              <a:t>Hazar Denizi</a:t>
            </a:r>
            <a:r>
              <a:rPr lang="tr-TR" altLang="tr-TR" dirty="0"/>
              <a:t> çevresinin bu mücadelenin en çok hissedildiği bölge olduğu düşüldüğünde BTC Boru Hattı'nın </a:t>
            </a:r>
            <a:r>
              <a:rPr lang="tr-TR" altLang="tr-TR" dirty="0" err="1"/>
              <a:t>statejik</a:t>
            </a:r>
            <a:r>
              <a:rPr lang="tr-TR" altLang="tr-TR" dirty="0"/>
              <a:t> bir öneme sahip olduğu söylenebilir.</a:t>
            </a:r>
          </a:p>
        </p:txBody>
      </p:sp>
      <p:sp>
        <p:nvSpPr>
          <p:cNvPr id="2" name="Veri Yer Tutucusu 1"/>
          <p:cNvSpPr>
            <a:spLocks noGrp="1"/>
          </p:cNvSpPr>
          <p:nvPr>
            <p:ph type="dt" sz="half" idx="10"/>
          </p:nvPr>
        </p:nvSpPr>
        <p:spPr/>
        <p:txBody>
          <a:bodyPr/>
          <a:lstStyle/>
          <a:p>
            <a:fld id="{93581777-1A97-486B-8309-F49CB0D2F58B}"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31</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a:p>
        </p:txBody>
      </p:sp>
    </p:spTree>
    <p:extLst>
      <p:ext uri="{BB962C8B-B14F-4D97-AF65-F5344CB8AC3E}">
        <p14:creationId xmlns:p14="http://schemas.microsoft.com/office/powerpoint/2010/main" val="2739115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5DBCD64E"/>
          <p:cNvPicPr>
            <a:picLocks noChangeAspect="1" noChangeArrowheads="1"/>
          </p:cNvPicPr>
          <p:nvPr/>
        </p:nvPicPr>
        <p:blipFill rotWithShape="1">
          <a:blip r:embed="rId2">
            <a:lum bright="-44000" contrast="62000"/>
            <a:extLst>
              <a:ext uri="{28A0092B-C50C-407E-A947-70E740481C1C}">
                <a14:useLocalDpi xmlns:a14="http://schemas.microsoft.com/office/drawing/2010/main" val="0"/>
              </a:ext>
            </a:extLst>
          </a:blip>
          <a:srcRect b="46667"/>
          <a:stretch/>
        </p:blipFill>
        <p:spPr bwMode="auto">
          <a:xfrm>
            <a:off x="755576" y="908720"/>
            <a:ext cx="7488832"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half" idx="10"/>
          </p:nvPr>
        </p:nvSpPr>
        <p:spPr/>
        <p:txBody>
          <a:bodyPr/>
          <a:lstStyle/>
          <a:p>
            <a:fld id="{ED6C8104-3C0C-4CE9-A415-2AB486B9A53D}"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32</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a:p>
        </p:txBody>
      </p:sp>
    </p:spTree>
    <p:extLst>
      <p:ext uri="{BB962C8B-B14F-4D97-AF65-F5344CB8AC3E}">
        <p14:creationId xmlns:p14="http://schemas.microsoft.com/office/powerpoint/2010/main" val="1767632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3" name="Picture 5" descr="656547B4"/>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971600" y="404664"/>
            <a:ext cx="7316986"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half" idx="10"/>
          </p:nvPr>
        </p:nvSpPr>
        <p:spPr/>
        <p:txBody>
          <a:bodyPr/>
          <a:lstStyle/>
          <a:p>
            <a:fld id="{0D04E0EF-4689-4BD6-8ADA-255B9C885E57}"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4</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a:p>
        </p:txBody>
      </p:sp>
    </p:spTree>
    <p:extLst>
      <p:ext uri="{BB962C8B-B14F-4D97-AF65-F5344CB8AC3E}">
        <p14:creationId xmlns:p14="http://schemas.microsoft.com/office/powerpoint/2010/main" val="1695641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4"/>
          <p:cNvPicPr>
            <a:picLocks noChangeAspect="1" noChangeArrowheads="1"/>
          </p:cNvPicPr>
          <p:nvPr/>
        </p:nvPicPr>
        <p:blipFill>
          <a:blip r:embed="rId2">
            <a:extLst>
              <a:ext uri="{28A0092B-C50C-407E-A947-70E740481C1C}">
                <a14:useLocalDpi xmlns:a14="http://schemas.microsoft.com/office/drawing/2010/main" val="0"/>
              </a:ext>
            </a:extLst>
          </a:blip>
          <a:srcRect t="10037" r="2744" b="5167"/>
          <a:stretch>
            <a:fillRect/>
          </a:stretch>
        </p:blipFill>
        <p:spPr bwMode="auto">
          <a:xfrm>
            <a:off x="827585" y="260647"/>
            <a:ext cx="7776864" cy="5904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Veri Yer Tutucusu 1"/>
          <p:cNvSpPr>
            <a:spLocks noGrp="1"/>
          </p:cNvSpPr>
          <p:nvPr>
            <p:ph type="dt" sz="half" idx="10"/>
          </p:nvPr>
        </p:nvSpPr>
        <p:spPr/>
        <p:txBody>
          <a:bodyPr/>
          <a:lstStyle/>
          <a:p>
            <a:fld id="{4EEAAEC4-BB52-45C4-828D-5E5FA9332F06}"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5</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a:p>
        </p:txBody>
      </p:sp>
    </p:spTree>
    <p:extLst>
      <p:ext uri="{BB962C8B-B14F-4D97-AF65-F5344CB8AC3E}">
        <p14:creationId xmlns:p14="http://schemas.microsoft.com/office/powerpoint/2010/main" val="3103778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814A5C25"/>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755576" y="260648"/>
            <a:ext cx="7632848"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half" idx="10"/>
          </p:nvPr>
        </p:nvSpPr>
        <p:spPr/>
        <p:txBody>
          <a:bodyPr/>
          <a:lstStyle/>
          <a:p>
            <a:fld id="{35F008F1-16BE-48AB-A2E1-A2E8353BBE6A}"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6</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a:p>
        </p:txBody>
      </p:sp>
    </p:spTree>
    <p:extLst>
      <p:ext uri="{BB962C8B-B14F-4D97-AF65-F5344CB8AC3E}">
        <p14:creationId xmlns:p14="http://schemas.microsoft.com/office/powerpoint/2010/main" val="2615466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ChangeArrowheads="1"/>
          </p:cNvSpPr>
          <p:nvPr/>
        </p:nvSpPr>
        <p:spPr bwMode="auto">
          <a:xfrm>
            <a:off x="611560" y="404664"/>
            <a:ext cx="7993583"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tr-TR" altLang="tr-TR" sz="2400" b="1" dirty="0" err="1"/>
              <a:t>Petroleum</a:t>
            </a:r>
            <a:r>
              <a:rPr lang="tr-TR" altLang="tr-TR" sz="2400" dirty="0"/>
              <a:t> (</a:t>
            </a:r>
            <a:r>
              <a:rPr lang="tr-TR" altLang="tr-TR" sz="2400" dirty="0">
                <a:hlinkClick r:id="rId2" tooltip="Latin"/>
              </a:rPr>
              <a:t>Latin</a:t>
            </a:r>
            <a:r>
              <a:rPr lang="tr-TR" altLang="tr-TR" sz="2400" dirty="0"/>
              <a:t> </a:t>
            </a:r>
            <a:r>
              <a:rPr lang="tr-TR" altLang="tr-TR" sz="2400" i="1" dirty="0" err="1"/>
              <a:t>Petroleum</a:t>
            </a:r>
            <a:r>
              <a:rPr lang="tr-TR" altLang="tr-TR" sz="2400" dirty="0"/>
              <a:t> f. Latin </a:t>
            </a:r>
            <a:r>
              <a:rPr lang="tr-TR" altLang="tr-TR" sz="2400" i="1" dirty="0" err="1"/>
              <a:t>petra</a:t>
            </a:r>
            <a:r>
              <a:rPr lang="tr-TR" altLang="tr-TR" sz="2400" dirty="0"/>
              <a:t> f. </a:t>
            </a:r>
            <a:r>
              <a:rPr lang="tr-TR" altLang="tr-TR" sz="2400" dirty="0" err="1">
                <a:hlinkClick r:id="rId3" tooltip="Greek language"/>
              </a:rPr>
              <a:t>Greek</a:t>
            </a:r>
            <a:r>
              <a:rPr lang="tr-TR" altLang="tr-TR" sz="2400" dirty="0"/>
              <a:t> π</a:t>
            </a:r>
            <a:r>
              <a:rPr lang="tr-TR" altLang="tr-TR" sz="2400" dirty="0" err="1"/>
              <a:t>έτρ</a:t>
            </a:r>
            <a:r>
              <a:rPr lang="tr-TR" altLang="tr-TR" sz="2400" dirty="0"/>
              <a:t>α - </a:t>
            </a:r>
            <a:r>
              <a:rPr lang="tr-TR" altLang="tr-TR" sz="2400" i="1" dirty="0"/>
              <a:t>rock</a:t>
            </a:r>
            <a:r>
              <a:rPr lang="tr-TR" altLang="tr-TR" sz="2400" dirty="0"/>
              <a:t> + Latin </a:t>
            </a:r>
            <a:r>
              <a:rPr lang="tr-TR" altLang="tr-TR" sz="2400" i="1" dirty="0"/>
              <a:t>oleum</a:t>
            </a:r>
            <a:r>
              <a:rPr lang="tr-TR" altLang="tr-TR" sz="2400" dirty="0"/>
              <a:t> f. </a:t>
            </a:r>
            <a:r>
              <a:rPr lang="tr-TR" altLang="tr-TR" sz="2400" dirty="0" err="1"/>
              <a:t>Greek</a:t>
            </a:r>
            <a:r>
              <a:rPr lang="tr-TR" altLang="tr-TR" sz="2400" dirty="0"/>
              <a:t> </a:t>
            </a:r>
            <a:r>
              <a:rPr lang="tr-TR" altLang="tr-TR" sz="2400" dirty="0" err="1"/>
              <a:t>έλ</a:t>
            </a:r>
            <a:r>
              <a:rPr lang="tr-TR" altLang="tr-TR" sz="2400" dirty="0"/>
              <a:t>αιον - </a:t>
            </a:r>
            <a:r>
              <a:rPr lang="tr-TR" altLang="tr-TR" sz="2400" i="1" dirty="0"/>
              <a:t>oil</a:t>
            </a:r>
            <a:r>
              <a:rPr lang="tr-TR" altLang="tr-TR" sz="2400" dirty="0"/>
              <a:t>) or </a:t>
            </a:r>
            <a:r>
              <a:rPr lang="tr-TR" altLang="tr-TR" sz="2400" b="1" dirty="0"/>
              <a:t>crude oil</a:t>
            </a:r>
            <a:r>
              <a:rPr lang="tr-TR" altLang="tr-TR" sz="2400" dirty="0"/>
              <a:t> is a naturally occurring, flammable liquid found in rock formations in the </a:t>
            </a:r>
            <a:r>
              <a:rPr lang="tr-TR" altLang="tr-TR" sz="2400" dirty="0">
                <a:hlinkClick r:id="rId4" tooltip="Earth"/>
              </a:rPr>
              <a:t>Earth</a:t>
            </a:r>
            <a:r>
              <a:rPr lang="tr-TR" altLang="tr-TR" sz="2400" dirty="0"/>
              <a:t> consisting of a complex mixture of </a:t>
            </a:r>
            <a:r>
              <a:rPr lang="tr-TR" altLang="tr-TR" sz="2400" dirty="0">
                <a:hlinkClick r:id="rId5" tooltip="Hydrocarbon"/>
              </a:rPr>
              <a:t>hydrocarbons</a:t>
            </a:r>
            <a:r>
              <a:rPr lang="tr-TR" altLang="tr-TR" sz="2400" dirty="0"/>
              <a:t> of various molecular weights, plus other </a:t>
            </a:r>
            <a:r>
              <a:rPr lang="tr-TR" altLang="tr-TR" sz="2400" dirty="0">
                <a:hlinkClick r:id="rId6" tooltip="Organic compound"/>
              </a:rPr>
              <a:t>organic compounds</a:t>
            </a:r>
            <a:r>
              <a:rPr lang="tr-TR" altLang="tr-TR" sz="2400" dirty="0"/>
              <a:t>. </a:t>
            </a:r>
            <a:r>
              <a:rPr lang="tr-TR" altLang="tr-TR" sz="2400" dirty="0" err="1"/>
              <a:t>The</a:t>
            </a:r>
            <a:r>
              <a:rPr lang="tr-TR" altLang="tr-TR" sz="2400" dirty="0"/>
              <a:t> </a:t>
            </a:r>
            <a:r>
              <a:rPr lang="tr-TR" altLang="tr-TR" sz="2400" dirty="0" err="1"/>
              <a:t>proportion</a:t>
            </a:r>
            <a:r>
              <a:rPr lang="tr-TR" altLang="tr-TR" sz="2400" dirty="0"/>
              <a:t> of </a:t>
            </a:r>
            <a:r>
              <a:rPr lang="tr-TR" altLang="tr-TR" sz="2400" dirty="0" err="1"/>
              <a:t>hydrocarbons</a:t>
            </a:r>
            <a:r>
              <a:rPr lang="tr-TR" altLang="tr-TR" sz="2400" dirty="0"/>
              <a:t> in </a:t>
            </a:r>
            <a:r>
              <a:rPr lang="tr-TR" altLang="tr-TR" sz="2400" dirty="0" err="1"/>
              <a:t>the</a:t>
            </a:r>
            <a:r>
              <a:rPr lang="tr-TR" altLang="tr-TR" sz="2400" dirty="0"/>
              <a:t> </a:t>
            </a:r>
            <a:r>
              <a:rPr lang="tr-TR" altLang="tr-TR" sz="2400" dirty="0" err="1"/>
              <a:t>mixture</a:t>
            </a:r>
            <a:r>
              <a:rPr lang="tr-TR" altLang="tr-TR" sz="2400" dirty="0"/>
              <a:t> is </a:t>
            </a:r>
            <a:r>
              <a:rPr lang="tr-TR" altLang="tr-TR" sz="2400" dirty="0" err="1"/>
              <a:t>highly</a:t>
            </a:r>
            <a:r>
              <a:rPr lang="tr-TR" altLang="tr-TR" sz="2400" dirty="0"/>
              <a:t> </a:t>
            </a:r>
            <a:r>
              <a:rPr lang="tr-TR" altLang="tr-TR" sz="2400" dirty="0" err="1"/>
              <a:t>variable</a:t>
            </a:r>
            <a:r>
              <a:rPr lang="tr-TR" altLang="tr-TR" sz="2400" dirty="0"/>
              <a:t> </a:t>
            </a:r>
            <a:r>
              <a:rPr lang="tr-TR" altLang="tr-TR" sz="2400" dirty="0" err="1"/>
              <a:t>and</a:t>
            </a:r>
            <a:r>
              <a:rPr lang="tr-TR" altLang="tr-TR" sz="2400" dirty="0"/>
              <a:t> </a:t>
            </a:r>
            <a:r>
              <a:rPr lang="tr-TR" altLang="tr-TR" sz="2400" dirty="0" err="1"/>
              <a:t>ranges</a:t>
            </a:r>
            <a:r>
              <a:rPr lang="tr-TR" altLang="tr-TR" sz="2400" dirty="0"/>
              <a:t> </a:t>
            </a:r>
            <a:r>
              <a:rPr lang="tr-TR" altLang="tr-TR" sz="2400" dirty="0" err="1"/>
              <a:t>from</a:t>
            </a:r>
            <a:r>
              <a:rPr lang="tr-TR" altLang="tr-TR" sz="2400" dirty="0"/>
              <a:t> as </a:t>
            </a:r>
            <a:r>
              <a:rPr lang="tr-TR" altLang="tr-TR" sz="2400" dirty="0" err="1"/>
              <a:t>much</a:t>
            </a:r>
            <a:r>
              <a:rPr lang="tr-TR" altLang="tr-TR" sz="2400" dirty="0"/>
              <a:t> as 97% </a:t>
            </a:r>
            <a:r>
              <a:rPr lang="tr-TR" altLang="tr-TR" sz="2400" dirty="0" err="1"/>
              <a:t>by</a:t>
            </a:r>
            <a:r>
              <a:rPr lang="tr-TR" altLang="tr-TR" sz="2400" dirty="0"/>
              <a:t> </a:t>
            </a:r>
            <a:r>
              <a:rPr lang="tr-TR" altLang="tr-TR" sz="2400" dirty="0" err="1"/>
              <a:t>weight</a:t>
            </a:r>
            <a:r>
              <a:rPr lang="tr-TR" altLang="tr-TR" sz="2400" dirty="0"/>
              <a:t> in </a:t>
            </a:r>
            <a:r>
              <a:rPr lang="tr-TR" altLang="tr-TR" sz="2400" dirty="0" err="1"/>
              <a:t>the</a:t>
            </a:r>
            <a:r>
              <a:rPr lang="tr-TR" altLang="tr-TR" sz="2400" dirty="0"/>
              <a:t> </a:t>
            </a:r>
            <a:r>
              <a:rPr lang="tr-TR" altLang="tr-TR" sz="2400" dirty="0" err="1"/>
              <a:t>lighter</a:t>
            </a:r>
            <a:r>
              <a:rPr lang="tr-TR" altLang="tr-TR" sz="2400" dirty="0"/>
              <a:t> </a:t>
            </a:r>
            <a:r>
              <a:rPr lang="tr-TR" altLang="tr-TR" sz="2400" dirty="0" err="1"/>
              <a:t>oils</a:t>
            </a:r>
            <a:r>
              <a:rPr lang="tr-TR" altLang="tr-TR" sz="2400" dirty="0"/>
              <a:t> </a:t>
            </a:r>
            <a:r>
              <a:rPr lang="tr-TR" altLang="tr-TR" sz="2400" dirty="0" err="1"/>
              <a:t>to</a:t>
            </a:r>
            <a:r>
              <a:rPr lang="tr-TR" altLang="tr-TR" sz="2400" dirty="0"/>
              <a:t> as </a:t>
            </a:r>
            <a:r>
              <a:rPr lang="tr-TR" altLang="tr-TR" sz="2400" dirty="0" err="1"/>
              <a:t>little</a:t>
            </a:r>
            <a:r>
              <a:rPr lang="tr-TR" altLang="tr-TR" sz="2400" dirty="0"/>
              <a:t> as 50% in </a:t>
            </a:r>
            <a:r>
              <a:rPr lang="tr-TR" altLang="tr-TR" sz="2400" dirty="0" err="1"/>
              <a:t>the</a:t>
            </a:r>
            <a:r>
              <a:rPr lang="tr-TR" altLang="tr-TR" sz="2400" dirty="0"/>
              <a:t> </a:t>
            </a:r>
            <a:r>
              <a:rPr lang="tr-TR" altLang="tr-TR" sz="2400" dirty="0" err="1"/>
              <a:t>heavier</a:t>
            </a:r>
            <a:r>
              <a:rPr lang="tr-TR" altLang="tr-TR" sz="2400" dirty="0"/>
              <a:t> </a:t>
            </a:r>
            <a:r>
              <a:rPr lang="tr-TR" altLang="tr-TR" sz="2400" dirty="0" err="1"/>
              <a:t>oils</a:t>
            </a:r>
            <a:r>
              <a:rPr lang="tr-TR" altLang="tr-TR" sz="2400" dirty="0"/>
              <a:t> </a:t>
            </a:r>
            <a:r>
              <a:rPr lang="tr-TR" altLang="tr-TR" sz="2400" dirty="0" err="1"/>
              <a:t>and</a:t>
            </a:r>
            <a:r>
              <a:rPr lang="tr-TR" altLang="tr-TR" sz="2400" dirty="0"/>
              <a:t> </a:t>
            </a:r>
            <a:r>
              <a:rPr lang="tr-TR" altLang="tr-TR" sz="2400" dirty="0" err="1">
                <a:hlinkClick r:id="rId7" tooltip="Bitumen"/>
              </a:rPr>
              <a:t>bitumens</a:t>
            </a:r>
            <a:r>
              <a:rPr lang="tr-TR" altLang="tr-TR" sz="2400" dirty="0"/>
              <a:t>.</a:t>
            </a:r>
          </a:p>
          <a:p>
            <a:pPr algn="just"/>
            <a:r>
              <a:rPr lang="tr-TR" altLang="tr-TR" sz="2400" dirty="0" err="1"/>
              <a:t>The</a:t>
            </a:r>
            <a:r>
              <a:rPr lang="tr-TR" altLang="tr-TR" sz="2400" dirty="0"/>
              <a:t> </a:t>
            </a:r>
            <a:r>
              <a:rPr lang="tr-TR" altLang="tr-TR" sz="2400" dirty="0" err="1"/>
              <a:t>hydrocarbons</a:t>
            </a:r>
            <a:r>
              <a:rPr lang="tr-TR" altLang="tr-TR" sz="2400" dirty="0"/>
              <a:t> in </a:t>
            </a:r>
            <a:r>
              <a:rPr lang="tr-TR" altLang="tr-TR" sz="2400" dirty="0" err="1"/>
              <a:t>crude</a:t>
            </a:r>
            <a:r>
              <a:rPr lang="tr-TR" altLang="tr-TR" sz="2400" dirty="0"/>
              <a:t> </a:t>
            </a:r>
            <a:r>
              <a:rPr lang="tr-TR" altLang="tr-TR" sz="2400" dirty="0" err="1"/>
              <a:t>oil</a:t>
            </a:r>
            <a:r>
              <a:rPr lang="tr-TR" altLang="tr-TR" sz="2400" dirty="0"/>
              <a:t> </a:t>
            </a:r>
            <a:r>
              <a:rPr lang="tr-TR" altLang="tr-TR" sz="2400" dirty="0" err="1"/>
              <a:t>are</a:t>
            </a:r>
            <a:r>
              <a:rPr lang="tr-TR" altLang="tr-TR" sz="2400" dirty="0"/>
              <a:t> </a:t>
            </a:r>
            <a:r>
              <a:rPr lang="tr-TR" altLang="tr-TR" sz="2400" dirty="0" err="1"/>
              <a:t>mostly</a:t>
            </a:r>
            <a:r>
              <a:rPr lang="tr-TR" altLang="tr-TR" sz="2400" dirty="0"/>
              <a:t> </a:t>
            </a:r>
            <a:r>
              <a:rPr lang="tr-TR" altLang="tr-TR" sz="2400" dirty="0" err="1">
                <a:hlinkClick r:id="rId8" tooltip="Alkane"/>
              </a:rPr>
              <a:t>alkanes</a:t>
            </a:r>
            <a:r>
              <a:rPr lang="tr-TR" altLang="tr-TR" sz="2400" dirty="0"/>
              <a:t>, </a:t>
            </a:r>
            <a:r>
              <a:rPr lang="tr-TR" altLang="tr-TR" sz="2400" dirty="0" err="1">
                <a:hlinkClick r:id="rId9" tooltip="Cycloalkane"/>
              </a:rPr>
              <a:t>cycloalkanes</a:t>
            </a:r>
            <a:r>
              <a:rPr lang="tr-TR" altLang="tr-TR" sz="2400" dirty="0"/>
              <a:t> </a:t>
            </a:r>
            <a:r>
              <a:rPr lang="tr-TR" altLang="tr-TR" sz="2400" dirty="0" err="1"/>
              <a:t>and</a:t>
            </a:r>
            <a:r>
              <a:rPr lang="tr-TR" altLang="tr-TR" sz="2400" dirty="0"/>
              <a:t> </a:t>
            </a:r>
            <a:r>
              <a:rPr lang="tr-TR" altLang="tr-TR" sz="2400" dirty="0" err="1"/>
              <a:t>various</a:t>
            </a:r>
            <a:r>
              <a:rPr lang="tr-TR" altLang="tr-TR" sz="2400" dirty="0"/>
              <a:t> </a:t>
            </a:r>
            <a:r>
              <a:rPr lang="tr-TR" altLang="tr-TR" sz="2400" dirty="0" err="1">
                <a:hlinkClick r:id="rId10" tooltip="Aromatic hydrocarbon"/>
              </a:rPr>
              <a:t>aromatic</a:t>
            </a:r>
            <a:r>
              <a:rPr lang="tr-TR" altLang="tr-TR" sz="2400" dirty="0">
                <a:hlinkClick r:id="rId10" tooltip="Aromatic hydrocarbon"/>
              </a:rPr>
              <a:t> </a:t>
            </a:r>
            <a:r>
              <a:rPr lang="tr-TR" altLang="tr-TR" sz="2400" dirty="0" err="1">
                <a:hlinkClick r:id="rId10" tooltip="Aromatic hydrocarbon"/>
              </a:rPr>
              <a:t>hydrocarbons</a:t>
            </a:r>
            <a:r>
              <a:rPr lang="tr-TR" altLang="tr-TR" sz="2400" dirty="0"/>
              <a:t> </a:t>
            </a:r>
            <a:r>
              <a:rPr lang="tr-TR" altLang="tr-TR" sz="2400" dirty="0" err="1"/>
              <a:t>while</a:t>
            </a:r>
            <a:r>
              <a:rPr lang="tr-TR" altLang="tr-TR" sz="2400" dirty="0"/>
              <a:t> </a:t>
            </a:r>
            <a:r>
              <a:rPr lang="tr-TR" altLang="tr-TR" sz="2400" dirty="0" err="1"/>
              <a:t>the</a:t>
            </a:r>
            <a:r>
              <a:rPr lang="tr-TR" altLang="tr-TR" sz="2400" dirty="0"/>
              <a:t> </a:t>
            </a:r>
            <a:r>
              <a:rPr lang="tr-TR" altLang="tr-TR" sz="2400" dirty="0" err="1"/>
              <a:t>other</a:t>
            </a:r>
            <a:r>
              <a:rPr lang="tr-TR" altLang="tr-TR" sz="2400" dirty="0"/>
              <a:t> </a:t>
            </a:r>
            <a:r>
              <a:rPr lang="tr-TR" altLang="tr-TR" sz="2400" dirty="0" err="1"/>
              <a:t>organic</a:t>
            </a:r>
            <a:r>
              <a:rPr lang="tr-TR" altLang="tr-TR" sz="2400" dirty="0"/>
              <a:t> </a:t>
            </a:r>
            <a:r>
              <a:rPr lang="tr-TR" altLang="tr-TR" sz="2400" dirty="0" err="1"/>
              <a:t>compounds</a:t>
            </a:r>
            <a:r>
              <a:rPr lang="tr-TR" altLang="tr-TR" sz="2400" dirty="0"/>
              <a:t> </a:t>
            </a:r>
            <a:r>
              <a:rPr lang="tr-TR" altLang="tr-TR" sz="2400" dirty="0" err="1"/>
              <a:t>contain</a:t>
            </a:r>
            <a:r>
              <a:rPr lang="tr-TR" altLang="tr-TR" sz="2400" dirty="0"/>
              <a:t> </a:t>
            </a:r>
            <a:r>
              <a:rPr lang="tr-TR" altLang="tr-TR" sz="2400" dirty="0" err="1">
                <a:hlinkClick r:id="rId11" tooltip="Nitrogen"/>
              </a:rPr>
              <a:t>nitrogen</a:t>
            </a:r>
            <a:r>
              <a:rPr lang="tr-TR" altLang="tr-TR" sz="2400" dirty="0"/>
              <a:t>, </a:t>
            </a:r>
            <a:r>
              <a:rPr lang="tr-TR" altLang="tr-TR" sz="2400" dirty="0" err="1">
                <a:hlinkClick r:id="rId12" tooltip="Oxygen"/>
              </a:rPr>
              <a:t>oxygen</a:t>
            </a:r>
            <a:r>
              <a:rPr lang="tr-TR" altLang="tr-TR" sz="2400" dirty="0"/>
              <a:t> </a:t>
            </a:r>
            <a:r>
              <a:rPr lang="tr-TR" altLang="tr-TR" sz="2400" dirty="0" err="1"/>
              <a:t>and</a:t>
            </a:r>
            <a:r>
              <a:rPr lang="tr-TR" altLang="tr-TR" sz="2400" dirty="0"/>
              <a:t> </a:t>
            </a:r>
            <a:r>
              <a:rPr lang="tr-TR" altLang="tr-TR" sz="2400" dirty="0" err="1">
                <a:hlinkClick r:id="rId13" tooltip="Sulfur"/>
              </a:rPr>
              <a:t>sulfur</a:t>
            </a:r>
            <a:r>
              <a:rPr lang="tr-TR" altLang="tr-TR" sz="2400" dirty="0"/>
              <a:t>, </a:t>
            </a:r>
            <a:r>
              <a:rPr lang="tr-TR" altLang="tr-TR" sz="2400" dirty="0" err="1"/>
              <a:t>and</a:t>
            </a:r>
            <a:r>
              <a:rPr lang="tr-TR" altLang="tr-TR" sz="2400" dirty="0"/>
              <a:t> </a:t>
            </a:r>
            <a:r>
              <a:rPr lang="tr-TR" altLang="tr-TR" sz="2400" dirty="0" err="1"/>
              <a:t>trace</a:t>
            </a:r>
            <a:r>
              <a:rPr lang="tr-TR" altLang="tr-TR" sz="2400" dirty="0"/>
              <a:t> </a:t>
            </a:r>
            <a:r>
              <a:rPr lang="tr-TR" altLang="tr-TR" sz="2400" dirty="0" err="1"/>
              <a:t>amounts</a:t>
            </a:r>
            <a:r>
              <a:rPr lang="tr-TR" altLang="tr-TR" sz="2400" dirty="0"/>
              <a:t> of </a:t>
            </a:r>
            <a:r>
              <a:rPr lang="tr-TR" altLang="tr-TR" sz="2400" dirty="0" err="1"/>
              <a:t>metals</a:t>
            </a:r>
            <a:r>
              <a:rPr lang="tr-TR" altLang="tr-TR" sz="2400" dirty="0"/>
              <a:t> </a:t>
            </a:r>
            <a:r>
              <a:rPr lang="tr-TR" altLang="tr-TR" sz="2400" dirty="0" err="1"/>
              <a:t>such</a:t>
            </a:r>
            <a:r>
              <a:rPr lang="tr-TR" altLang="tr-TR" sz="2400" dirty="0"/>
              <a:t> as </a:t>
            </a:r>
            <a:r>
              <a:rPr lang="tr-TR" altLang="tr-TR" sz="2400" dirty="0" err="1"/>
              <a:t>iron</a:t>
            </a:r>
            <a:r>
              <a:rPr lang="tr-TR" altLang="tr-TR" sz="2400" dirty="0"/>
              <a:t>, </a:t>
            </a:r>
            <a:r>
              <a:rPr lang="tr-TR" altLang="tr-TR" sz="2400" dirty="0" err="1"/>
              <a:t>nickel</a:t>
            </a:r>
            <a:r>
              <a:rPr lang="tr-TR" altLang="tr-TR" sz="2400" dirty="0"/>
              <a:t>, </a:t>
            </a:r>
            <a:r>
              <a:rPr lang="tr-TR" altLang="tr-TR" sz="2400" dirty="0" err="1"/>
              <a:t>copper</a:t>
            </a:r>
            <a:r>
              <a:rPr lang="tr-TR" altLang="tr-TR" sz="2400" dirty="0"/>
              <a:t> </a:t>
            </a:r>
            <a:r>
              <a:rPr lang="tr-TR" altLang="tr-TR" sz="2400" dirty="0" err="1"/>
              <a:t>and</a:t>
            </a:r>
            <a:r>
              <a:rPr lang="tr-TR" altLang="tr-TR" sz="2400" dirty="0"/>
              <a:t> </a:t>
            </a:r>
            <a:r>
              <a:rPr lang="tr-TR" altLang="tr-TR" sz="2400" dirty="0" err="1"/>
              <a:t>vanadium</a:t>
            </a:r>
            <a:r>
              <a:rPr lang="tr-TR" altLang="tr-TR" sz="2400" dirty="0"/>
              <a:t>. </a:t>
            </a:r>
            <a:r>
              <a:rPr lang="tr-TR" altLang="tr-TR" sz="2400" dirty="0" err="1"/>
              <a:t>The</a:t>
            </a:r>
            <a:r>
              <a:rPr lang="tr-TR" altLang="tr-TR" sz="2400" dirty="0"/>
              <a:t> </a:t>
            </a:r>
            <a:r>
              <a:rPr lang="tr-TR" altLang="tr-TR" sz="2400" dirty="0" err="1"/>
              <a:t>exact</a:t>
            </a:r>
            <a:r>
              <a:rPr lang="tr-TR" altLang="tr-TR" sz="2400" dirty="0"/>
              <a:t> </a:t>
            </a:r>
            <a:r>
              <a:rPr lang="tr-TR" altLang="tr-TR" sz="2400" dirty="0" err="1"/>
              <a:t>molecular</a:t>
            </a:r>
            <a:r>
              <a:rPr lang="tr-TR" altLang="tr-TR" sz="2400" dirty="0"/>
              <a:t> </a:t>
            </a:r>
            <a:r>
              <a:rPr lang="tr-TR" altLang="tr-TR" sz="2400" dirty="0" err="1"/>
              <a:t>composition</a:t>
            </a:r>
            <a:r>
              <a:rPr lang="tr-TR" altLang="tr-TR" sz="2400" dirty="0"/>
              <a:t> </a:t>
            </a:r>
            <a:r>
              <a:rPr lang="tr-TR" altLang="tr-TR" sz="2400" dirty="0" err="1"/>
              <a:t>varies</a:t>
            </a:r>
            <a:r>
              <a:rPr lang="tr-TR" altLang="tr-TR" sz="2400" dirty="0"/>
              <a:t> </a:t>
            </a:r>
            <a:r>
              <a:rPr lang="tr-TR" altLang="tr-TR" sz="2400" dirty="0" err="1"/>
              <a:t>widely</a:t>
            </a:r>
            <a:r>
              <a:rPr lang="tr-TR" altLang="tr-TR" sz="2400" dirty="0"/>
              <a:t> </a:t>
            </a:r>
            <a:r>
              <a:rPr lang="tr-TR" altLang="tr-TR" sz="2400" dirty="0" err="1"/>
              <a:t>from</a:t>
            </a:r>
            <a:r>
              <a:rPr lang="tr-TR" altLang="tr-TR" sz="2400" dirty="0"/>
              <a:t> </a:t>
            </a:r>
            <a:r>
              <a:rPr lang="tr-TR" altLang="tr-TR" sz="2400" dirty="0" err="1"/>
              <a:t>formation</a:t>
            </a:r>
            <a:r>
              <a:rPr lang="tr-TR" altLang="tr-TR" sz="2400" dirty="0"/>
              <a:t> </a:t>
            </a:r>
            <a:r>
              <a:rPr lang="tr-TR" altLang="tr-TR" sz="2400" dirty="0" err="1"/>
              <a:t>to</a:t>
            </a:r>
            <a:r>
              <a:rPr lang="tr-TR" altLang="tr-TR" sz="2400" dirty="0"/>
              <a:t> </a:t>
            </a:r>
            <a:r>
              <a:rPr lang="tr-TR" altLang="tr-TR" sz="2400" dirty="0" err="1"/>
              <a:t>formation</a:t>
            </a:r>
            <a:r>
              <a:rPr lang="tr-TR" altLang="tr-TR" sz="2400" dirty="0"/>
              <a:t> but </a:t>
            </a:r>
            <a:r>
              <a:rPr lang="tr-TR" altLang="tr-TR" sz="2400" dirty="0" err="1"/>
              <a:t>the</a:t>
            </a:r>
            <a:r>
              <a:rPr lang="tr-TR" altLang="tr-TR" sz="2400" dirty="0"/>
              <a:t> </a:t>
            </a:r>
            <a:r>
              <a:rPr lang="tr-TR" altLang="tr-TR" sz="2400" dirty="0" err="1"/>
              <a:t>proportion</a:t>
            </a:r>
            <a:r>
              <a:rPr lang="tr-TR" altLang="tr-TR" sz="2400" dirty="0"/>
              <a:t> of </a:t>
            </a:r>
            <a:r>
              <a:rPr lang="tr-TR" altLang="tr-TR" sz="2400" dirty="0" err="1">
                <a:hlinkClick r:id="rId14" tooltip="Chemical element"/>
              </a:rPr>
              <a:t>chemical</a:t>
            </a:r>
            <a:r>
              <a:rPr lang="tr-TR" altLang="tr-TR" sz="2400" dirty="0">
                <a:hlinkClick r:id="rId14" tooltip="Chemical element"/>
              </a:rPr>
              <a:t> </a:t>
            </a:r>
            <a:r>
              <a:rPr lang="tr-TR" altLang="tr-TR" sz="2400" dirty="0" err="1">
                <a:hlinkClick r:id="rId14" tooltip="Chemical element"/>
              </a:rPr>
              <a:t>elements</a:t>
            </a:r>
            <a:r>
              <a:rPr lang="tr-TR" altLang="tr-TR" sz="2400" dirty="0"/>
              <a:t> </a:t>
            </a:r>
            <a:r>
              <a:rPr lang="tr-TR" altLang="tr-TR" sz="2400" dirty="0" err="1"/>
              <a:t>vary</a:t>
            </a:r>
            <a:r>
              <a:rPr lang="tr-TR" altLang="tr-TR" sz="2400" dirty="0"/>
              <a:t> </a:t>
            </a:r>
            <a:r>
              <a:rPr lang="tr-TR" altLang="tr-TR" sz="2400" dirty="0" err="1"/>
              <a:t>over</a:t>
            </a:r>
            <a:r>
              <a:rPr lang="tr-TR" altLang="tr-TR" sz="2400" dirty="0"/>
              <a:t> </a:t>
            </a:r>
            <a:r>
              <a:rPr lang="tr-TR" altLang="tr-TR" sz="2400" dirty="0" err="1"/>
              <a:t>fairly</a:t>
            </a:r>
            <a:r>
              <a:rPr lang="tr-TR" altLang="tr-TR" sz="2400" dirty="0"/>
              <a:t> </a:t>
            </a:r>
            <a:r>
              <a:rPr lang="tr-TR" altLang="tr-TR" sz="2400" dirty="0" err="1"/>
              <a:t>narrow</a:t>
            </a:r>
            <a:r>
              <a:rPr lang="tr-TR" altLang="tr-TR" sz="2400" dirty="0"/>
              <a:t> </a:t>
            </a:r>
            <a:r>
              <a:rPr lang="tr-TR" altLang="tr-TR" sz="2400" dirty="0" err="1"/>
              <a:t>limits</a:t>
            </a:r>
            <a:r>
              <a:rPr lang="tr-TR" altLang="tr-TR" sz="2400" dirty="0"/>
              <a:t> as </a:t>
            </a:r>
            <a:r>
              <a:rPr lang="tr-TR" altLang="tr-TR" sz="2400" dirty="0" err="1"/>
              <a:t>follows</a:t>
            </a:r>
            <a:r>
              <a:rPr lang="tr-TR" altLang="tr-TR" sz="2400" dirty="0"/>
              <a:t>:</a:t>
            </a:r>
            <a:r>
              <a:rPr lang="tr-TR" altLang="tr-TR" sz="2400" dirty="0">
                <a:hlinkClick r:id="" action="ppaction://noaction"/>
              </a:rPr>
              <a:t>[1]</a:t>
            </a:r>
            <a:endParaRPr lang="tr-TR" altLang="tr-TR" sz="2400" dirty="0"/>
          </a:p>
        </p:txBody>
      </p:sp>
      <p:sp>
        <p:nvSpPr>
          <p:cNvPr id="2" name="Veri Yer Tutucusu 1"/>
          <p:cNvSpPr>
            <a:spLocks noGrp="1"/>
          </p:cNvSpPr>
          <p:nvPr>
            <p:ph type="dt" sz="half" idx="10"/>
          </p:nvPr>
        </p:nvSpPr>
        <p:spPr/>
        <p:txBody>
          <a:bodyPr/>
          <a:lstStyle/>
          <a:p>
            <a:fld id="{FDDC666B-4385-4201-AE19-AB0310B0A95D}"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7</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a:p>
        </p:txBody>
      </p:sp>
    </p:spTree>
    <p:extLst>
      <p:ext uri="{BB962C8B-B14F-4D97-AF65-F5344CB8AC3E}">
        <p14:creationId xmlns:p14="http://schemas.microsoft.com/office/powerpoint/2010/main" val="2538038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Picture 020"/>
          <p:cNvPicPr>
            <a:picLocks noChangeAspect="1" noChangeArrowheads="1"/>
          </p:cNvPicPr>
          <p:nvPr/>
        </p:nvPicPr>
        <p:blipFill>
          <a:blip r:embed="rId2">
            <a:extLst>
              <a:ext uri="{28A0092B-C50C-407E-A947-70E740481C1C}">
                <a14:useLocalDpi xmlns:a14="http://schemas.microsoft.com/office/drawing/2010/main" val="0"/>
              </a:ext>
            </a:extLst>
          </a:blip>
          <a:srcRect t="10559" r="4460" b="11310"/>
          <a:stretch>
            <a:fillRect/>
          </a:stretch>
        </p:blipFill>
        <p:spPr bwMode="auto">
          <a:xfrm>
            <a:off x="971600" y="332656"/>
            <a:ext cx="7488832" cy="6120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half" idx="10"/>
          </p:nvPr>
        </p:nvSpPr>
        <p:spPr/>
        <p:txBody>
          <a:bodyPr/>
          <a:lstStyle/>
          <a:p>
            <a:fld id="{D8ADA1B0-DD20-440E-B1BB-0439CE5C9275}"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8</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a:p>
        </p:txBody>
      </p:sp>
    </p:spTree>
    <p:extLst>
      <p:ext uri="{BB962C8B-B14F-4D97-AF65-F5344CB8AC3E}">
        <p14:creationId xmlns:p14="http://schemas.microsoft.com/office/powerpoint/2010/main" val="1178021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40" name="Group 36"/>
          <p:cNvGraphicFramePr>
            <a:graphicFrameLocks noGrp="1"/>
          </p:cNvGraphicFramePr>
          <p:nvPr/>
        </p:nvGraphicFramePr>
        <p:xfrm>
          <a:off x="2124075" y="333375"/>
          <a:ext cx="3917950" cy="2743200"/>
        </p:xfrm>
        <a:graphic>
          <a:graphicData uri="http://schemas.openxmlformats.org/drawingml/2006/table">
            <a:tbl>
              <a:tblPr/>
              <a:tblGrid>
                <a:gridCol w="1835150">
                  <a:extLst>
                    <a:ext uri="{9D8B030D-6E8A-4147-A177-3AD203B41FA5}">
                      <a16:colId xmlns:a16="http://schemas.microsoft.com/office/drawing/2014/main" val="20000"/>
                    </a:ext>
                  </a:extLst>
                </a:gridCol>
                <a:gridCol w="2082800">
                  <a:extLst>
                    <a:ext uri="{9D8B030D-6E8A-4147-A177-3AD203B41FA5}">
                      <a16:colId xmlns:a16="http://schemas.microsoft.com/office/drawing/2014/main" val="20001"/>
                    </a:ext>
                  </a:extLst>
                </a:gridCol>
              </a:tblGrid>
              <a:tr h="3667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chemeClr val="tx1"/>
                          </a:solidFill>
                          <a:effectLst/>
                          <a:latin typeface="Arial" charset="0"/>
                        </a:rPr>
                        <a:t>Carbon</a:t>
                      </a:r>
                    </a:p>
                  </a:txBody>
                  <a:tcPr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chemeClr val="tx1"/>
                          </a:solidFill>
                          <a:effectLst/>
                          <a:latin typeface="Arial" charset="0"/>
                        </a:rPr>
                        <a:t>83-87%</a:t>
                      </a: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67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altLang="tr-TR" sz="2400" b="1" i="0" u="none" strike="noStrike" cap="none" normalizeH="0" baseline="0" smtClean="0">
                          <a:ln>
                            <a:noFill/>
                          </a:ln>
                          <a:solidFill>
                            <a:srgbClr val="CC66FF"/>
                          </a:solidFill>
                          <a:effectLst/>
                          <a:latin typeface="Arial" charset="0"/>
                        </a:rPr>
                        <a:t>Hydrogen</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altLang="tr-TR" sz="2400" b="1" i="0" u="none" strike="noStrike" cap="none" normalizeH="0" baseline="0" smtClean="0">
                          <a:ln>
                            <a:noFill/>
                          </a:ln>
                          <a:solidFill>
                            <a:srgbClr val="CC66FF"/>
                          </a:solidFill>
                          <a:effectLst/>
                          <a:latin typeface="Arial" charset="0"/>
                        </a:rPr>
                        <a:t>10-14%</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667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altLang="tr-TR" sz="2400" b="1" i="0" u="none" strike="noStrike" cap="none" normalizeH="0" baseline="0" smtClean="0">
                          <a:ln>
                            <a:noFill/>
                          </a:ln>
                          <a:solidFill>
                            <a:schemeClr val="accent2"/>
                          </a:solidFill>
                          <a:effectLst/>
                          <a:latin typeface="Arial" charset="0"/>
                        </a:rPr>
                        <a:t>Nitrogen</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altLang="tr-TR" sz="2400" b="1" i="0" u="none" strike="noStrike" cap="none" normalizeH="0" baseline="0" smtClean="0">
                          <a:ln>
                            <a:noFill/>
                          </a:ln>
                          <a:solidFill>
                            <a:schemeClr val="accent2"/>
                          </a:solidFill>
                          <a:effectLst/>
                          <a:latin typeface="Arial" charset="0"/>
                        </a:rPr>
                        <a:t>0.1-2%</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667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altLang="tr-TR" sz="2400" b="1" i="0" u="none" strike="noStrike" cap="none" normalizeH="0" baseline="0" smtClean="0">
                          <a:ln>
                            <a:noFill/>
                          </a:ln>
                          <a:solidFill>
                            <a:srgbClr val="33CC33"/>
                          </a:solidFill>
                          <a:effectLst/>
                          <a:latin typeface="Arial" charset="0"/>
                        </a:rPr>
                        <a:t>Oxygen</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altLang="tr-TR" sz="2400" b="1" i="0" u="none" strike="noStrike" cap="none" normalizeH="0" baseline="0" smtClean="0">
                          <a:ln>
                            <a:noFill/>
                          </a:ln>
                          <a:solidFill>
                            <a:srgbClr val="33CC33"/>
                          </a:solidFill>
                          <a:effectLst/>
                          <a:latin typeface="Arial" charset="0"/>
                        </a:rPr>
                        <a:t>0.1-1.5%</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667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altLang="tr-TR" sz="2400" b="1" i="0" u="none" strike="noStrike" cap="none" normalizeH="0" baseline="0" smtClean="0">
                          <a:ln>
                            <a:noFill/>
                          </a:ln>
                          <a:solidFill>
                            <a:srgbClr val="FFCC66"/>
                          </a:solidFill>
                          <a:effectLst/>
                          <a:latin typeface="Arial" charset="0"/>
                        </a:rPr>
                        <a:t>Sulfur</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altLang="tr-TR" sz="2400" b="1" i="0" u="none" strike="noStrike" cap="none" normalizeH="0" baseline="0" smtClean="0">
                          <a:ln>
                            <a:noFill/>
                          </a:ln>
                          <a:solidFill>
                            <a:srgbClr val="FFCC66"/>
                          </a:solidFill>
                          <a:effectLst/>
                          <a:latin typeface="Arial" charset="0"/>
                        </a:rPr>
                        <a:t>0.5-6%</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667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altLang="tr-TR" sz="2400" b="1" i="0" u="none" strike="noStrike" cap="none" normalizeH="0" baseline="0" smtClean="0">
                          <a:ln>
                            <a:noFill/>
                          </a:ln>
                          <a:solidFill>
                            <a:schemeClr val="bg2"/>
                          </a:solidFill>
                          <a:effectLst/>
                          <a:latin typeface="Arial" charset="0"/>
                        </a:rPr>
                        <a:t>Metals</a:t>
                      </a:r>
                    </a:p>
                  </a:txBody>
                  <a:tcPr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altLang="tr-TR" sz="2400" b="1" i="0" u="none" strike="noStrike" cap="none" normalizeH="0" baseline="0" smtClean="0">
                          <a:ln>
                            <a:noFill/>
                          </a:ln>
                          <a:solidFill>
                            <a:schemeClr val="bg2"/>
                          </a:solidFill>
                          <a:effectLst/>
                          <a:latin typeface="Arial" charset="0"/>
                        </a:rPr>
                        <a:t>&lt;1000 ppm</a:t>
                      </a: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Veri Yer Tutucusu 1"/>
          <p:cNvSpPr>
            <a:spLocks noGrp="1"/>
          </p:cNvSpPr>
          <p:nvPr>
            <p:ph type="dt" sz="half" idx="10"/>
          </p:nvPr>
        </p:nvSpPr>
        <p:spPr/>
        <p:txBody>
          <a:bodyPr/>
          <a:lstStyle/>
          <a:p>
            <a:fld id="{972692F1-6E8A-4780-8B37-7ACB93DC634C}" type="datetime1">
              <a:rPr lang="tr-TR" smtClean="0"/>
              <a:t>22.10.2018</a:t>
            </a:fld>
            <a:endParaRPr lang="tr-TR"/>
          </a:p>
        </p:txBody>
      </p:sp>
      <p:sp>
        <p:nvSpPr>
          <p:cNvPr id="4" name="Slayt Numarası Yer Tutucusu 3"/>
          <p:cNvSpPr>
            <a:spLocks noGrp="1"/>
          </p:cNvSpPr>
          <p:nvPr>
            <p:ph type="sldNum" sz="quarter" idx="11"/>
          </p:nvPr>
        </p:nvSpPr>
        <p:spPr/>
        <p:txBody>
          <a:bodyPr/>
          <a:lstStyle/>
          <a:p>
            <a:fld id="{7613E01E-F317-429E-80C9-FA0A0D551EEB}" type="slidenum">
              <a:rPr lang="tr-TR" smtClean="0"/>
              <a:t>9</a:t>
            </a:fld>
            <a:endParaRPr lang="tr-TR"/>
          </a:p>
        </p:txBody>
      </p:sp>
      <p:sp>
        <p:nvSpPr>
          <p:cNvPr id="3" name="Altbilgi Yer Tutucusu 2"/>
          <p:cNvSpPr>
            <a:spLocks noGrp="1"/>
          </p:cNvSpPr>
          <p:nvPr>
            <p:ph type="ftr" sz="quarter" idx="12"/>
          </p:nvPr>
        </p:nvSpPr>
        <p:spPr/>
        <p:txBody>
          <a:bodyPr/>
          <a:lstStyle/>
          <a:p>
            <a:r>
              <a:rPr lang="tr-TR" smtClean="0"/>
              <a:t>KİM228 PÜK DERS NOTLARI/DOÇ.DR.KAMRAN POLAT, ANKARA ÜNİV., FEN FAK., KİMYA BÖL.,</a:t>
            </a:r>
            <a:endParaRPr lang="tr-TR"/>
          </a:p>
        </p:txBody>
      </p:sp>
    </p:spTree>
    <p:extLst>
      <p:ext uri="{BB962C8B-B14F-4D97-AF65-F5344CB8AC3E}">
        <p14:creationId xmlns:p14="http://schemas.microsoft.com/office/powerpoint/2010/main" val="39402760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TM01859868[[fn=Sıcaklık]]</Template>
  <TotalTime>16</TotalTime>
  <Words>1538</Words>
  <Application>Microsoft Office PowerPoint</Application>
  <PresentationFormat>Ekran Gösterisi (4:3)</PresentationFormat>
  <Paragraphs>358</Paragraphs>
  <Slides>32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32</vt:i4>
      </vt:variant>
    </vt:vector>
  </HeadingPairs>
  <TitlesOfParts>
    <vt:vector size="38" baseType="lpstr">
      <vt:lpstr>Arial</vt:lpstr>
      <vt:lpstr>Arial Black</vt:lpstr>
      <vt:lpstr>Calibri</vt:lpstr>
      <vt:lpstr>Times New Roman</vt:lpstr>
      <vt:lpstr>Verdana</vt:lpstr>
      <vt:lpstr>Thermal</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KAMRAN POLAT</dc:creator>
  <cp:lastModifiedBy>Kamran Polat</cp:lastModifiedBy>
  <cp:revision>4</cp:revision>
  <dcterms:created xsi:type="dcterms:W3CDTF">2017-05-25T22:51:04Z</dcterms:created>
  <dcterms:modified xsi:type="dcterms:W3CDTF">2018-10-22T07:17:09Z</dcterms:modified>
</cp:coreProperties>
</file>