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6" r:id="rId2"/>
    <p:sldId id="336" r:id="rId3"/>
    <p:sldId id="338" r:id="rId4"/>
    <p:sldId id="339" r:id="rId5"/>
    <p:sldId id="340" r:id="rId6"/>
    <p:sldId id="341" r:id="rId7"/>
    <p:sldId id="342" r:id="rId8"/>
    <p:sldId id="343" r:id="rId9"/>
    <p:sldId id="344" r:id="rId10"/>
    <p:sldId id="313" r:id="rId11"/>
    <p:sldId id="314" r:id="rId12"/>
    <p:sldId id="367" r:id="rId13"/>
    <p:sldId id="315" r:id="rId14"/>
    <p:sldId id="368" r:id="rId15"/>
    <p:sldId id="316" r:id="rId16"/>
    <p:sldId id="369" r:id="rId17"/>
    <p:sldId id="317" r:id="rId18"/>
    <p:sldId id="370" r:id="rId19"/>
    <p:sldId id="319" r:id="rId20"/>
    <p:sldId id="318" r:id="rId21"/>
    <p:sldId id="311" r:id="rId22"/>
    <p:sldId id="371" r:id="rId23"/>
    <p:sldId id="323" r:id="rId24"/>
    <p:sldId id="322" r:id="rId25"/>
    <p:sldId id="324" r:id="rId26"/>
    <p:sldId id="325" r:id="rId27"/>
  </p:sldIdLst>
  <p:sldSz cx="9144000" cy="6858000" type="screen4x3"/>
  <p:notesSz cx="6858000" cy="9144000"/>
  <p:defaultTex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33CC33"/>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6000"/>
            </a:lvl1pPr>
          </a:lstStyle>
          <a:p>
            <a:r>
              <a:rPr lang="tr-TR"/>
              <a:t>Asıl başlık stilini düzenlemek için tıklayın</a:t>
            </a: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Rectangle 4">
            <a:extLst>
              <a:ext uri="{FF2B5EF4-FFF2-40B4-BE49-F238E27FC236}">
                <a16:creationId xmlns:a16="http://schemas.microsoft.com/office/drawing/2014/main" id="{099C5E6E-97BB-F683-849B-D7A30DB02B24}"/>
              </a:ext>
            </a:extLst>
          </p:cNvPr>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5">
            <a:extLst>
              <a:ext uri="{FF2B5EF4-FFF2-40B4-BE49-F238E27FC236}">
                <a16:creationId xmlns:a16="http://schemas.microsoft.com/office/drawing/2014/main" id="{7A84CC6C-3B7C-2A55-767E-B3B01BD7668E}"/>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6">
            <a:extLst>
              <a:ext uri="{FF2B5EF4-FFF2-40B4-BE49-F238E27FC236}">
                <a16:creationId xmlns:a16="http://schemas.microsoft.com/office/drawing/2014/main" id="{75E8D577-3E04-45FF-CBC6-E4280E39EDFA}"/>
              </a:ext>
            </a:extLst>
          </p:cNvPr>
          <p:cNvSpPr>
            <a:spLocks noGrp="1" noChangeArrowheads="1"/>
          </p:cNvSpPr>
          <p:nvPr>
            <p:ph type="sldNum" sz="quarter" idx="12"/>
          </p:nvPr>
        </p:nvSpPr>
        <p:spPr>
          <a:ln/>
        </p:spPr>
        <p:txBody>
          <a:bodyPr/>
          <a:lstStyle>
            <a:lvl1pPr>
              <a:defRPr/>
            </a:lvl1pPr>
          </a:lstStyle>
          <a:p>
            <a:pPr>
              <a:defRPr/>
            </a:pPr>
            <a:fld id="{1D6D36F1-7FCF-4BDC-9E65-85E7AD365C1B}" type="slidenum">
              <a:rPr lang="tr-TR" altLang="tr-TR"/>
              <a:pPr>
                <a:defRPr/>
              </a:pPr>
              <a:t>‹#›</a:t>
            </a:fld>
            <a:endParaRPr lang="tr-TR" altLang="tr-TR"/>
          </a:p>
        </p:txBody>
      </p:sp>
    </p:spTree>
    <p:extLst>
      <p:ext uri="{BB962C8B-B14F-4D97-AF65-F5344CB8AC3E}">
        <p14:creationId xmlns:p14="http://schemas.microsoft.com/office/powerpoint/2010/main" val="98031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stilini düzenlemek için tıklayın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53A0D963-71F2-3922-39CE-22E260C6F997}"/>
              </a:ext>
            </a:extLst>
          </p:cNvPr>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5">
            <a:extLst>
              <a:ext uri="{FF2B5EF4-FFF2-40B4-BE49-F238E27FC236}">
                <a16:creationId xmlns:a16="http://schemas.microsoft.com/office/drawing/2014/main" id="{304117A7-731A-828B-D5AC-9A1CA201156C}"/>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6">
            <a:extLst>
              <a:ext uri="{FF2B5EF4-FFF2-40B4-BE49-F238E27FC236}">
                <a16:creationId xmlns:a16="http://schemas.microsoft.com/office/drawing/2014/main" id="{76DB7AE5-8C2C-43A8-1161-2F7906D52D9A}"/>
              </a:ext>
            </a:extLst>
          </p:cNvPr>
          <p:cNvSpPr>
            <a:spLocks noGrp="1" noChangeArrowheads="1"/>
          </p:cNvSpPr>
          <p:nvPr>
            <p:ph type="sldNum" sz="quarter" idx="12"/>
          </p:nvPr>
        </p:nvSpPr>
        <p:spPr>
          <a:ln/>
        </p:spPr>
        <p:txBody>
          <a:bodyPr/>
          <a:lstStyle>
            <a:lvl1pPr>
              <a:defRPr/>
            </a:lvl1pPr>
          </a:lstStyle>
          <a:p>
            <a:pPr>
              <a:defRPr/>
            </a:pPr>
            <a:fld id="{99BAAEFF-94AD-48E5-A896-19CBD5C997B4}" type="slidenum">
              <a:rPr lang="tr-TR" altLang="tr-TR"/>
              <a:pPr>
                <a:defRPr/>
              </a:pPr>
              <a:t>‹#›</a:t>
            </a:fld>
            <a:endParaRPr lang="tr-TR" altLang="tr-TR"/>
          </a:p>
        </p:txBody>
      </p:sp>
    </p:spTree>
    <p:extLst>
      <p:ext uri="{BB962C8B-B14F-4D97-AF65-F5344CB8AC3E}">
        <p14:creationId xmlns:p14="http://schemas.microsoft.com/office/powerpoint/2010/main" val="2099923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stilini düzenlemek için tıklayın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D9B1B548-2A29-A8B5-66E2-6883B4971461}"/>
              </a:ext>
            </a:extLst>
          </p:cNvPr>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5">
            <a:extLst>
              <a:ext uri="{FF2B5EF4-FFF2-40B4-BE49-F238E27FC236}">
                <a16:creationId xmlns:a16="http://schemas.microsoft.com/office/drawing/2014/main" id="{1E2CC96E-F7A5-97BC-569E-14F0F2026B56}"/>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6">
            <a:extLst>
              <a:ext uri="{FF2B5EF4-FFF2-40B4-BE49-F238E27FC236}">
                <a16:creationId xmlns:a16="http://schemas.microsoft.com/office/drawing/2014/main" id="{36872965-C1B4-5D93-24B5-36EFBC2794D1}"/>
              </a:ext>
            </a:extLst>
          </p:cNvPr>
          <p:cNvSpPr>
            <a:spLocks noGrp="1" noChangeArrowheads="1"/>
          </p:cNvSpPr>
          <p:nvPr>
            <p:ph type="sldNum" sz="quarter" idx="12"/>
          </p:nvPr>
        </p:nvSpPr>
        <p:spPr>
          <a:ln/>
        </p:spPr>
        <p:txBody>
          <a:bodyPr/>
          <a:lstStyle>
            <a:lvl1pPr>
              <a:defRPr/>
            </a:lvl1pPr>
          </a:lstStyle>
          <a:p>
            <a:pPr>
              <a:defRPr/>
            </a:pPr>
            <a:fld id="{3C727C49-046B-435D-ADE1-359169D9ACFC}" type="slidenum">
              <a:rPr lang="tr-TR" altLang="tr-TR"/>
              <a:pPr>
                <a:defRPr/>
              </a:pPr>
              <a:t>‹#›</a:t>
            </a:fld>
            <a:endParaRPr lang="tr-TR" altLang="tr-TR"/>
          </a:p>
        </p:txBody>
      </p:sp>
    </p:spTree>
    <p:extLst>
      <p:ext uri="{BB962C8B-B14F-4D97-AF65-F5344CB8AC3E}">
        <p14:creationId xmlns:p14="http://schemas.microsoft.com/office/powerpoint/2010/main" val="132051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4638"/>
            <a:ext cx="8229600" cy="58515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
            <a:extLst>
              <a:ext uri="{FF2B5EF4-FFF2-40B4-BE49-F238E27FC236}">
                <a16:creationId xmlns:a16="http://schemas.microsoft.com/office/drawing/2014/main" id="{F8A4196E-5238-7722-6427-0DA9D9F73443}"/>
              </a:ext>
            </a:extLst>
          </p:cNvPr>
          <p:cNvSpPr>
            <a:spLocks noGrp="1" noChangeArrowheads="1"/>
          </p:cNvSpPr>
          <p:nvPr>
            <p:ph type="dt" sz="half" idx="10"/>
          </p:nvPr>
        </p:nvSpPr>
        <p:spPr>
          <a:ln/>
        </p:spPr>
        <p:txBody>
          <a:bodyPr/>
          <a:lstStyle>
            <a:lvl1pPr>
              <a:defRPr/>
            </a:lvl1pPr>
          </a:lstStyle>
          <a:p>
            <a:pPr>
              <a:defRPr/>
            </a:pPr>
            <a:endParaRPr lang="tr-TR" altLang="tr-TR"/>
          </a:p>
        </p:txBody>
      </p:sp>
      <p:sp>
        <p:nvSpPr>
          <p:cNvPr id="4" name="Rectangle 5">
            <a:extLst>
              <a:ext uri="{FF2B5EF4-FFF2-40B4-BE49-F238E27FC236}">
                <a16:creationId xmlns:a16="http://schemas.microsoft.com/office/drawing/2014/main" id="{85E40269-1593-2C2E-A67B-08E213335A19}"/>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5" name="Rectangle 6">
            <a:extLst>
              <a:ext uri="{FF2B5EF4-FFF2-40B4-BE49-F238E27FC236}">
                <a16:creationId xmlns:a16="http://schemas.microsoft.com/office/drawing/2014/main" id="{AB76D1FB-6A76-DF55-04E7-1281FD0D8D12}"/>
              </a:ext>
            </a:extLst>
          </p:cNvPr>
          <p:cNvSpPr>
            <a:spLocks noGrp="1" noChangeArrowheads="1"/>
          </p:cNvSpPr>
          <p:nvPr>
            <p:ph type="sldNum" sz="quarter" idx="12"/>
          </p:nvPr>
        </p:nvSpPr>
        <p:spPr>
          <a:ln/>
        </p:spPr>
        <p:txBody>
          <a:bodyPr/>
          <a:lstStyle>
            <a:lvl1pPr>
              <a:defRPr/>
            </a:lvl1pPr>
          </a:lstStyle>
          <a:p>
            <a:pPr>
              <a:defRPr/>
            </a:pPr>
            <a:fld id="{A8D6A0F6-F1E5-4394-AC81-A8B96C08CB90}" type="slidenum">
              <a:rPr lang="tr-TR" altLang="tr-TR"/>
              <a:pPr>
                <a:defRPr/>
              </a:pPr>
              <a:t>‹#›</a:t>
            </a:fld>
            <a:endParaRPr lang="tr-TR" altLang="tr-TR"/>
          </a:p>
        </p:txBody>
      </p:sp>
    </p:spTree>
    <p:extLst>
      <p:ext uri="{BB962C8B-B14F-4D97-AF65-F5344CB8AC3E}">
        <p14:creationId xmlns:p14="http://schemas.microsoft.com/office/powerpoint/2010/main" val="2074166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stilini düzenlemek için tıklayın</a:t>
            </a:r>
          </a:p>
        </p:txBody>
      </p:sp>
      <p:sp>
        <p:nvSpPr>
          <p:cNvPr id="3" name="İçerik Yer Tutucusu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4680893E-983B-0EBD-89C8-02223001BF29}"/>
              </a:ext>
            </a:extLst>
          </p:cNvPr>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5">
            <a:extLst>
              <a:ext uri="{FF2B5EF4-FFF2-40B4-BE49-F238E27FC236}">
                <a16:creationId xmlns:a16="http://schemas.microsoft.com/office/drawing/2014/main" id="{8E155333-06D0-66FC-81FE-D6A5F9F2ADC4}"/>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6">
            <a:extLst>
              <a:ext uri="{FF2B5EF4-FFF2-40B4-BE49-F238E27FC236}">
                <a16:creationId xmlns:a16="http://schemas.microsoft.com/office/drawing/2014/main" id="{A5ED684D-72FB-DF85-F23C-BCAF5A4F9590}"/>
              </a:ext>
            </a:extLst>
          </p:cNvPr>
          <p:cNvSpPr>
            <a:spLocks noGrp="1" noChangeArrowheads="1"/>
          </p:cNvSpPr>
          <p:nvPr>
            <p:ph type="sldNum" sz="quarter" idx="12"/>
          </p:nvPr>
        </p:nvSpPr>
        <p:spPr>
          <a:ln/>
        </p:spPr>
        <p:txBody>
          <a:bodyPr/>
          <a:lstStyle>
            <a:lvl1pPr>
              <a:defRPr/>
            </a:lvl1pPr>
          </a:lstStyle>
          <a:p>
            <a:pPr>
              <a:defRPr/>
            </a:pPr>
            <a:fld id="{3F63BD47-8764-46B2-BD50-FA9851B45828}" type="slidenum">
              <a:rPr lang="tr-TR" altLang="tr-TR"/>
              <a:pPr>
                <a:defRPr/>
              </a:pPr>
              <a:t>‹#›</a:t>
            </a:fld>
            <a:endParaRPr lang="tr-TR" altLang="tr-TR"/>
          </a:p>
        </p:txBody>
      </p:sp>
    </p:spTree>
    <p:extLst>
      <p:ext uri="{BB962C8B-B14F-4D97-AF65-F5344CB8AC3E}">
        <p14:creationId xmlns:p14="http://schemas.microsoft.com/office/powerpoint/2010/main" val="486478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a:t>Asıl başlık stilini düzenlemek için tıklayın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tıklayın</a:t>
            </a:r>
          </a:p>
        </p:txBody>
      </p:sp>
      <p:sp>
        <p:nvSpPr>
          <p:cNvPr id="4" name="Rectangle 4">
            <a:extLst>
              <a:ext uri="{FF2B5EF4-FFF2-40B4-BE49-F238E27FC236}">
                <a16:creationId xmlns:a16="http://schemas.microsoft.com/office/drawing/2014/main" id="{95871855-821E-4BD4-C9FF-B1F12AC64FC1}"/>
              </a:ext>
            </a:extLst>
          </p:cNvPr>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5">
            <a:extLst>
              <a:ext uri="{FF2B5EF4-FFF2-40B4-BE49-F238E27FC236}">
                <a16:creationId xmlns:a16="http://schemas.microsoft.com/office/drawing/2014/main" id="{0AD215F2-4C6F-8D1B-1140-5CE7D533A48C}"/>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6">
            <a:extLst>
              <a:ext uri="{FF2B5EF4-FFF2-40B4-BE49-F238E27FC236}">
                <a16:creationId xmlns:a16="http://schemas.microsoft.com/office/drawing/2014/main" id="{FF9B84A5-8D3C-2093-C74D-634F1279966E}"/>
              </a:ext>
            </a:extLst>
          </p:cNvPr>
          <p:cNvSpPr>
            <a:spLocks noGrp="1" noChangeArrowheads="1"/>
          </p:cNvSpPr>
          <p:nvPr>
            <p:ph type="sldNum" sz="quarter" idx="12"/>
          </p:nvPr>
        </p:nvSpPr>
        <p:spPr>
          <a:ln/>
        </p:spPr>
        <p:txBody>
          <a:bodyPr/>
          <a:lstStyle>
            <a:lvl1pPr>
              <a:defRPr/>
            </a:lvl1pPr>
          </a:lstStyle>
          <a:p>
            <a:pPr>
              <a:defRPr/>
            </a:pPr>
            <a:fld id="{7D2225BE-83C5-4A45-B797-AFFB11456C09}" type="slidenum">
              <a:rPr lang="tr-TR" altLang="tr-TR"/>
              <a:pPr>
                <a:defRPr/>
              </a:pPr>
              <a:t>‹#›</a:t>
            </a:fld>
            <a:endParaRPr lang="tr-TR" altLang="tr-TR"/>
          </a:p>
        </p:txBody>
      </p:sp>
    </p:spTree>
    <p:extLst>
      <p:ext uri="{BB962C8B-B14F-4D97-AF65-F5344CB8AC3E}">
        <p14:creationId xmlns:p14="http://schemas.microsoft.com/office/powerpoint/2010/main" val="1327499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stilini düzenlemek için tıklayın</a:t>
            </a:r>
          </a:p>
        </p:txBody>
      </p:sp>
      <p:sp>
        <p:nvSpPr>
          <p:cNvPr id="3" name="İçerik Yer Tutucusu 2"/>
          <p:cNvSpPr>
            <a:spLocks noGrp="1"/>
          </p:cNvSpPr>
          <p:nvPr>
            <p:ph sz="half" idx="1"/>
          </p:nvPr>
        </p:nvSpPr>
        <p:spPr>
          <a:xfrm>
            <a:off x="457200" y="1600200"/>
            <a:ext cx="4038600" cy="452596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a:extLst>
              <a:ext uri="{FF2B5EF4-FFF2-40B4-BE49-F238E27FC236}">
                <a16:creationId xmlns:a16="http://schemas.microsoft.com/office/drawing/2014/main" id="{922DFFED-3BC8-5F02-C5EE-DCAB633199C9}"/>
              </a:ext>
            </a:extLst>
          </p:cNvPr>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5">
            <a:extLst>
              <a:ext uri="{FF2B5EF4-FFF2-40B4-BE49-F238E27FC236}">
                <a16:creationId xmlns:a16="http://schemas.microsoft.com/office/drawing/2014/main" id="{E096A02B-B29B-90EB-DECB-D393DE495E56}"/>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6">
            <a:extLst>
              <a:ext uri="{FF2B5EF4-FFF2-40B4-BE49-F238E27FC236}">
                <a16:creationId xmlns:a16="http://schemas.microsoft.com/office/drawing/2014/main" id="{DF84C7A6-7BDE-DDA0-DDCA-8D4AA0616C17}"/>
              </a:ext>
            </a:extLst>
          </p:cNvPr>
          <p:cNvSpPr>
            <a:spLocks noGrp="1" noChangeArrowheads="1"/>
          </p:cNvSpPr>
          <p:nvPr>
            <p:ph type="sldNum" sz="quarter" idx="12"/>
          </p:nvPr>
        </p:nvSpPr>
        <p:spPr>
          <a:ln/>
        </p:spPr>
        <p:txBody>
          <a:bodyPr/>
          <a:lstStyle>
            <a:lvl1pPr>
              <a:defRPr/>
            </a:lvl1pPr>
          </a:lstStyle>
          <a:p>
            <a:pPr>
              <a:defRPr/>
            </a:pPr>
            <a:fld id="{EC0ACA9A-D394-411A-839A-278DB746BC63}" type="slidenum">
              <a:rPr lang="tr-TR" altLang="tr-TR"/>
              <a:pPr>
                <a:defRPr/>
              </a:pPr>
              <a:t>‹#›</a:t>
            </a:fld>
            <a:endParaRPr lang="tr-TR" altLang="tr-TR"/>
          </a:p>
        </p:txBody>
      </p:sp>
    </p:spTree>
    <p:extLst>
      <p:ext uri="{BB962C8B-B14F-4D97-AF65-F5344CB8AC3E}">
        <p14:creationId xmlns:p14="http://schemas.microsoft.com/office/powerpoint/2010/main" val="96128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stilini düzenlemek için tıklayın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a:extLst>
              <a:ext uri="{FF2B5EF4-FFF2-40B4-BE49-F238E27FC236}">
                <a16:creationId xmlns:a16="http://schemas.microsoft.com/office/drawing/2014/main" id="{DDFAC664-4221-445C-17A5-EE84C57EF657}"/>
              </a:ext>
            </a:extLst>
          </p:cNvPr>
          <p:cNvSpPr>
            <a:spLocks noGrp="1" noChangeArrowheads="1"/>
          </p:cNvSpPr>
          <p:nvPr>
            <p:ph type="dt" sz="half" idx="10"/>
          </p:nvPr>
        </p:nvSpPr>
        <p:spPr>
          <a:ln/>
        </p:spPr>
        <p:txBody>
          <a:bodyPr/>
          <a:lstStyle>
            <a:lvl1pPr>
              <a:defRPr/>
            </a:lvl1pPr>
          </a:lstStyle>
          <a:p>
            <a:pPr>
              <a:defRPr/>
            </a:pPr>
            <a:endParaRPr lang="tr-TR" altLang="tr-TR"/>
          </a:p>
        </p:txBody>
      </p:sp>
      <p:sp>
        <p:nvSpPr>
          <p:cNvPr id="8" name="Rectangle 5">
            <a:extLst>
              <a:ext uri="{FF2B5EF4-FFF2-40B4-BE49-F238E27FC236}">
                <a16:creationId xmlns:a16="http://schemas.microsoft.com/office/drawing/2014/main" id="{6A9147EC-372A-D07A-8CEA-2EBAFF737A06}"/>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9" name="Rectangle 6">
            <a:extLst>
              <a:ext uri="{FF2B5EF4-FFF2-40B4-BE49-F238E27FC236}">
                <a16:creationId xmlns:a16="http://schemas.microsoft.com/office/drawing/2014/main" id="{03D1ED15-9813-D8B8-2202-9A498E221675}"/>
              </a:ext>
            </a:extLst>
          </p:cNvPr>
          <p:cNvSpPr>
            <a:spLocks noGrp="1" noChangeArrowheads="1"/>
          </p:cNvSpPr>
          <p:nvPr>
            <p:ph type="sldNum" sz="quarter" idx="12"/>
          </p:nvPr>
        </p:nvSpPr>
        <p:spPr>
          <a:ln/>
        </p:spPr>
        <p:txBody>
          <a:bodyPr/>
          <a:lstStyle>
            <a:lvl1pPr>
              <a:defRPr/>
            </a:lvl1pPr>
          </a:lstStyle>
          <a:p>
            <a:pPr>
              <a:defRPr/>
            </a:pPr>
            <a:fld id="{F89B4A09-A935-4325-BD73-52BB96DC8A7C}" type="slidenum">
              <a:rPr lang="tr-TR" altLang="tr-TR"/>
              <a:pPr>
                <a:defRPr/>
              </a:pPr>
              <a:t>‹#›</a:t>
            </a:fld>
            <a:endParaRPr lang="tr-TR" altLang="tr-TR"/>
          </a:p>
        </p:txBody>
      </p:sp>
    </p:spTree>
    <p:extLst>
      <p:ext uri="{BB962C8B-B14F-4D97-AF65-F5344CB8AC3E}">
        <p14:creationId xmlns:p14="http://schemas.microsoft.com/office/powerpoint/2010/main" val="3468155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stilini düzenlemek için tıklayın</a:t>
            </a:r>
          </a:p>
        </p:txBody>
      </p:sp>
      <p:sp>
        <p:nvSpPr>
          <p:cNvPr id="3" name="Rectangle 4">
            <a:extLst>
              <a:ext uri="{FF2B5EF4-FFF2-40B4-BE49-F238E27FC236}">
                <a16:creationId xmlns:a16="http://schemas.microsoft.com/office/drawing/2014/main" id="{1F4BD5F0-AE9C-A96F-A2A9-C809A62ACA2C}"/>
              </a:ext>
            </a:extLst>
          </p:cNvPr>
          <p:cNvSpPr>
            <a:spLocks noGrp="1" noChangeArrowheads="1"/>
          </p:cNvSpPr>
          <p:nvPr>
            <p:ph type="dt" sz="half" idx="10"/>
          </p:nvPr>
        </p:nvSpPr>
        <p:spPr>
          <a:ln/>
        </p:spPr>
        <p:txBody>
          <a:bodyPr/>
          <a:lstStyle>
            <a:lvl1pPr>
              <a:defRPr/>
            </a:lvl1pPr>
          </a:lstStyle>
          <a:p>
            <a:pPr>
              <a:defRPr/>
            </a:pPr>
            <a:endParaRPr lang="tr-TR" altLang="tr-TR"/>
          </a:p>
        </p:txBody>
      </p:sp>
      <p:sp>
        <p:nvSpPr>
          <p:cNvPr id="4" name="Rectangle 5">
            <a:extLst>
              <a:ext uri="{FF2B5EF4-FFF2-40B4-BE49-F238E27FC236}">
                <a16:creationId xmlns:a16="http://schemas.microsoft.com/office/drawing/2014/main" id="{751CCA0B-8DB4-7D9F-58B4-67B8C431CD35}"/>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5" name="Rectangle 6">
            <a:extLst>
              <a:ext uri="{FF2B5EF4-FFF2-40B4-BE49-F238E27FC236}">
                <a16:creationId xmlns:a16="http://schemas.microsoft.com/office/drawing/2014/main" id="{EC43B37F-AE29-118A-3264-0E172DE3D5BB}"/>
              </a:ext>
            </a:extLst>
          </p:cNvPr>
          <p:cNvSpPr>
            <a:spLocks noGrp="1" noChangeArrowheads="1"/>
          </p:cNvSpPr>
          <p:nvPr>
            <p:ph type="sldNum" sz="quarter" idx="12"/>
          </p:nvPr>
        </p:nvSpPr>
        <p:spPr>
          <a:ln/>
        </p:spPr>
        <p:txBody>
          <a:bodyPr/>
          <a:lstStyle>
            <a:lvl1pPr>
              <a:defRPr/>
            </a:lvl1pPr>
          </a:lstStyle>
          <a:p>
            <a:pPr>
              <a:defRPr/>
            </a:pPr>
            <a:fld id="{409C53B7-BA21-4D27-A6F0-7267752BCFC5}" type="slidenum">
              <a:rPr lang="tr-TR" altLang="tr-TR"/>
              <a:pPr>
                <a:defRPr/>
              </a:pPr>
              <a:t>‹#›</a:t>
            </a:fld>
            <a:endParaRPr lang="tr-TR" altLang="tr-TR"/>
          </a:p>
        </p:txBody>
      </p:sp>
    </p:spTree>
    <p:extLst>
      <p:ext uri="{BB962C8B-B14F-4D97-AF65-F5344CB8AC3E}">
        <p14:creationId xmlns:p14="http://schemas.microsoft.com/office/powerpoint/2010/main" val="605615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515F959-231C-9BE5-5DF7-F48A116F3CD4}"/>
              </a:ext>
            </a:extLst>
          </p:cNvPr>
          <p:cNvSpPr>
            <a:spLocks noGrp="1" noChangeArrowheads="1"/>
          </p:cNvSpPr>
          <p:nvPr>
            <p:ph type="dt" sz="half" idx="10"/>
          </p:nvPr>
        </p:nvSpPr>
        <p:spPr>
          <a:ln/>
        </p:spPr>
        <p:txBody>
          <a:bodyPr/>
          <a:lstStyle>
            <a:lvl1pPr>
              <a:defRPr/>
            </a:lvl1pPr>
          </a:lstStyle>
          <a:p>
            <a:pPr>
              <a:defRPr/>
            </a:pPr>
            <a:endParaRPr lang="tr-TR" altLang="tr-TR"/>
          </a:p>
        </p:txBody>
      </p:sp>
      <p:sp>
        <p:nvSpPr>
          <p:cNvPr id="3" name="Rectangle 5">
            <a:extLst>
              <a:ext uri="{FF2B5EF4-FFF2-40B4-BE49-F238E27FC236}">
                <a16:creationId xmlns:a16="http://schemas.microsoft.com/office/drawing/2014/main" id="{6D3C6345-05F3-8E39-4844-8F2049680B71}"/>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4" name="Rectangle 6">
            <a:extLst>
              <a:ext uri="{FF2B5EF4-FFF2-40B4-BE49-F238E27FC236}">
                <a16:creationId xmlns:a16="http://schemas.microsoft.com/office/drawing/2014/main" id="{7405C475-5FBC-702E-DE5E-9CB362EB0EF1}"/>
              </a:ext>
            </a:extLst>
          </p:cNvPr>
          <p:cNvSpPr>
            <a:spLocks noGrp="1" noChangeArrowheads="1"/>
          </p:cNvSpPr>
          <p:nvPr>
            <p:ph type="sldNum" sz="quarter" idx="12"/>
          </p:nvPr>
        </p:nvSpPr>
        <p:spPr>
          <a:ln/>
        </p:spPr>
        <p:txBody>
          <a:bodyPr/>
          <a:lstStyle>
            <a:lvl1pPr>
              <a:defRPr/>
            </a:lvl1pPr>
          </a:lstStyle>
          <a:p>
            <a:pPr>
              <a:defRPr/>
            </a:pPr>
            <a:fld id="{77828B5A-0B9C-46CE-A0C1-D5C21B1B658E}" type="slidenum">
              <a:rPr lang="tr-TR" altLang="tr-TR"/>
              <a:pPr>
                <a:defRPr/>
              </a:pPr>
              <a:t>‹#›</a:t>
            </a:fld>
            <a:endParaRPr lang="tr-TR" altLang="tr-TR"/>
          </a:p>
        </p:txBody>
      </p:sp>
    </p:spTree>
    <p:extLst>
      <p:ext uri="{BB962C8B-B14F-4D97-AF65-F5344CB8AC3E}">
        <p14:creationId xmlns:p14="http://schemas.microsoft.com/office/powerpoint/2010/main" val="144557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Rectangle 4">
            <a:extLst>
              <a:ext uri="{FF2B5EF4-FFF2-40B4-BE49-F238E27FC236}">
                <a16:creationId xmlns:a16="http://schemas.microsoft.com/office/drawing/2014/main" id="{3F930258-1660-5859-1354-E8EDFD8DE6EB}"/>
              </a:ext>
            </a:extLst>
          </p:cNvPr>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5">
            <a:extLst>
              <a:ext uri="{FF2B5EF4-FFF2-40B4-BE49-F238E27FC236}">
                <a16:creationId xmlns:a16="http://schemas.microsoft.com/office/drawing/2014/main" id="{486AC1D2-C895-B3B5-85AC-2EE9541E058A}"/>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6">
            <a:extLst>
              <a:ext uri="{FF2B5EF4-FFF2-40B4-BE49-F238E27FC236}">
                <a16:creationId xmlns:a16="http://schemas.microsoft.com/office/drawing/2014/main" id="{6291086B-ADBC-9676-4ACF-66DB722E253E}"/>
              </a:ext>
            </a:extLst>
          </p:cNvPr>
          <p:cNvSpPr>
            <a:spLocks noGrp="1" noChangeArrowheads="1"/>
          </p:cNvSpPr>
          <p:nvPr>
            <p:ph type="sldNum" sz="quarter" idx="12"/>
          </p:nvPr>
        </p:nvSpPr>
        <p:spPr>
          <a:ln/>
        </p:spPr>
        <p:txBody>
          <a:bodyPr/>
          <a:lstStyle>
            <a:lvl1pPr>
              <a:defRPr/>
            </a:lvl1pPr>
          </a:lstStyle>
          <a:p>
            <a:pPr>
              <a:defRPr/>
            </a:pPr>
            <a:fld id="{6D3BE035-F3EF-4567-BB80-80CE4A7417F4}" type="slidenum">
              <a:rPr lang="tr-TR" altLang="tr-TR"/>
              <a:pPr>
                <a:defRPr/>
              </a:pPr>
              <a:t>‹#›</a:t>
            </a:fld>
            <a:endParaRPr lang="tr-TR" altLang="tr-TR"/>
          </a:p>
        </p:txBody>
      </p:sp>
    </p:spTree>
    <p:extLst>
      <p:ext uri="{BB962C8B-B14F-4D97-AF65-F5344CB8AC3E}">
        <p14:creationId xmlns:p14="http://schemas.microsoft.com/office/powerpoint/2010/main" val="64790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Rectangle 4">
            <a:extLst>
              <a:ext uri="{FF2B5EF4-FFF2-40B4-BE49-F238E27FC236}">
                <a16:creationId xmlns:a16="http://schemas.microsoft.com/office/drawing/2014/main" id="{3375945A-BCB6-EDA3-C825-54DDD02A12F3}"/>
              </a:ext>
            </a:extLst>
          </p:cNvPr>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5">
            <a:extLst>
              <a:ext uri="{FF2B5EF4-FFF2-40B4-BE49-F238E27FC236}">
                <a16:creationId xmlns:a16="http://schemas.microsoft.com/office/drawing/2014/main" id="{39880F58-AF72-447A-EE51-58B3C18D3FC4}"/>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6">
            <a:extLst>
              <a:ext uri="{FF2B5EF4-FFF2-40B4-BE49-F238E27FC236}">
                <a16:creationId xmlns:a16="http://schemas.microsoft.com/office/drawing/2014/main" id="{8D9AA250-3024-01E9-7DA4-D81854D34DB7}"/>
              </a:ext>
            </a:extLst>
          </p:cNvPr>
          <p:cNvSpPr>
            <a:spLocks noGrp="1" noChangeArrowheads="1"/>
          </p:cNvSpPr>
          <p:nvPr>
            <p:ph type="sldNum" sz="quarter" idx="12"/>
          </p:nvPr>
        </p:nvSpPr>
        <p:spPr>
          <a:ln/>
        </p:spPr>
        <p:txBody>
          <a:bodyPr/>
          <a:lstStyle>
            <a:lvl1pPr>
              <a:defRPr/>
            </a:lvl1pPr>
          </a:lstStyle>
          <a:p>
            <a:pPr>
              <a:defRPr/>
            </a:pPr>
            <a:fld id="{289C4DDF-6AFF-45F2-A649-AC04C2257F21}" type="slidenum">
              <a:rPr lang="tr-TR" altLang="tr-TR"/>
              <a:pPr>
                <a:defRPr/>
              </a:pPr>
              <a:t>‹#›</a:t>
            </a:fld>
            <a:endParaRPr lang="tr-TR" altLang="tr-TR"/>
          </a:p>
        </p:txBody>
      </p:sp>
    </p:spTree>
    <p:extLst>
      <p:ext uri="{BB962C8B-B14F-4D97-AF65-F5344CB8AC3E}">
        <p14:creationId xmlns:p14="http://schemas.microsoft.com/office/powerpoint/2010/main" val="3049385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4361E7B-FAA5-11CC-1BFA-1496A7FFE97A}"/>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Click to edit Master title style</a:t>
            </a:r>
          </a:p>
        </p:txBody>
      </p:sp>
      <p:sp>
        <p:nvSpPr>
          <p:cNvPr id="1027" name="Rectangle 3">
            <a:extLst>
              <a:ext uri="{FF2B5EF4-FFF2-40B4-BE49-F238E27FC236}">
                <a16:creationId xmlns:a16="http://schemas.microsoft.com/office/drawing/2014/main" id="{B24F53B5-A95B-9586-1D42-8995FF4D382B}"/>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Click to edit Master text styles</a:t>
            </a:r>
          </a:p>
          <a:p>
            <a:pPr lvl="1"/>
            <a:r>
              <a:rPr lang="tr-TR" altLang="tr-TR"/>
              <a:t>Second level</a:t>
            </a:r>
          </a:p>
          <a:p>
            <a:pPr lvl="2"/>
            <a:r>
              <a:rPr lang="tr-TR" altLang="tr-TR"/>
              <a:t>Third level</a:t>
            </a:r>
          </a:p>
          <a:p>
            <a:pPr lvl="3"/>
            <a:r>
              <a:rPr lang="tr-TR" altLang="tr-TR"/>
              <a:t>Fourth level</a:t>
            </a:r>
          </a:p>
          <a:p>
            <a:pPr lvl="4"/>
            <a:r>
              <a:rPr lang="tr-TR" altLang="tr-TR"/>
              <a:t>Fifth level</a:t>
            </a:r>
          </a:p>
        </p:txBody>
      </p:sp>
      <p:sp>
        <p:nvSpPr>
          <p:cNvPr id="1028" name="Rectangle 4">
            <a:extLst>
              <a:ext uri="{FF2B5EF4-FFF2-40B4-BE49-F238E27FC236}">
                <a16:creationId xmlns:a16="http://schemas.microsoft.com/office/drawing/2014/main" id="{52FFE2EC-A242-8473-F2BB-545BAC20AD4E}"/>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tr-TR" altLang="tr-TR"/>
          </a:p>
        </p:txBody>
      </p:sp>
      <p:sp>
        <p:nvSpPr>
          <p:cNvPr id="1029" name="Rectangle 5">
            <a:extLst>
              <a:ext uri="{FF2B5EF4-FFF2-40B4-BE49-F238E27FC236}">
                <a16:creationId xmlns:a16="http://schemas.microsoft.com/office/drawing/2014/main" id="{634B0CF2-D8EB-C4ED-D355-13E7DDF0C16A}"/>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tr-TR" altLang="tr-TR"/>
          </a:p>
        </p:txBody>
      </p:sp>
      <p:sp>
        <p:nvSpPr>
          <p:cNvPr id="1030" name="Rectangle 6">
            <a:extLst>
              <a:ext uri="{FF2B5EF4-FFF2-40B4-BE49-F238E27FC236}">
                <a16:creationId xmlns:a16="http://schemas.microsoft.com/office/drawing/2014/main" id="{358FB284-C6CB-8641-E4EE-28908C7E5CC8}"/>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CDEE762-8111-4294-9726-FB10ECF0740A}"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en.wikipedia.org/wiki/Image:Pipeline-Diagram.jpg" TargetMode="Externa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hyperlink" Target="http://en.wikipedia.org/wiki/Image:Pipeline-Scada.jp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tr.wikipedia.org/wiki/Petrol_boru_hatt%C4%B1" TargetMode="External"/><Relationship Id="rId13" Type="http://schemas.openxmlformats.org/officeDocument/2006/relationships/hyperlink" Target="http://tr.wikipedia.org/wiki/Hazar_Denizi" TargetMode="External"/><Relationship Id="rId3" Type="http://schemas.openxmlformats.org/officeDocument/2006/relationships/image" Target="../media/image4.png"/><Relationship Id="rId7" Type="http://schemas.openxmlformats.org/officeDocument/2006/relationships/hyperlink" Target="http://tr.wikipedia.org/wiki/Akdeniz" TargetMode="External"/><Relationship Id="rId12" Type="http://schemas.openxmlformats.org/officeDocument/2006/relationships/hyperlink" Target="http://tr.wikipedia.org/wiki/Kafkaslar" TargetMode="External"/><Relationship Id="rId2" Type="http://schemas.openxmlformats.org/officeDocument/2006/relationships/hyperlink" Target="http://tr.wikipedia.org/wiki/Resim:Btc_pipeline_route.png" TargetMode="External"/><Relationship Id="rId1" Type="http://schemas.openxmlformats.org/officeDocument/2006/relationships/slideLayout" Target="../slideLayouts/slideLayout7.xml"/><Relationship Id="rId6" Type="http://schemas.openxmlformats.org/officeDocument/2006/relationships/hyperlink" Target="http://tr.wikipedia.org/wiki/T%C3%BCrkiye" TargetMode="External"/><Relationship Id="rId11" Type="http://schemas.openxmlformats.org/officeDocument/2006/relationships/hyperlink" Target="http://tr.wikipedia.org/wiki/1991" TargetMode="External"/><Relationship Id="rId5" Type="http://schemas.openxmlformats.org/officeDocument/2006/relationships/hyperlink" Target="http://tr.wikipedia.org/wiki/G%C3%BCrcistan" TargetMode="External"/><Relationship Id="rId10" Type="http://schemas.openxmlformats.org/officeDocument/2006/relationships/hyperlink" Target="http://tr.wikipedia.org/wiki/Sovyetler_Birli%C4%9Fi" TargetMode="External"/><Relationship Id="rId4" Type="http://schemas.openxmlformats.org/officeDocument/2006/relationships/hyperlink" Target="http://tr.wikipedia.org/wiki/Azerbaycan" TargetMode="External"/><Relationship Id="rId9" Type="http://schemas.openxmlformats.org/officeDocument/2006/relationships/hyperlink" Target="http://tr.wikipedia.org/wiki/Enerji_kaynaklar%C4%B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02CCFEA5-CF36-1926-6465-9402A34D0DBB}"/>
              </a:ext>
            </a:extLst>
          </p:cNvPr>
          <p:cNvPicPr>
            <a:picLocks noChangeAspect="1"/>
          </p:cNvPicPr>
          <p:nvPr/>
        </p:nvPicPr>
        <p:blipFill>
          <a:blip r:embed="rId2"/>
          <a:stretch>
            <a:fillRect/>
          </a:stretch>
        </p:blipFill>
        <p:spPr>
          <a:xfrm>
            <a:off x="539552" y="261937"/>
            <a:ext cx="7488832" cy="6334125"/>
          </a:xfrm>
          <a:prstGeom prst="rect">
            <a:avLst/>
          </a:prstGeom>
        </p:spPr>
      </p:pic>
    </p:spTree>
    <p:extLst>
      <p:ext uri="{BB962C8B-B14F-4D97-AF65-F5344CB8AC3E}">
        <p14:creationId xmlns:p14="http://schemas.microsoft.com/office/powerpoint/2010/main" val="1950246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22835825-788A-21C1-BBF2-FE7EAC6E4636}"/>
              </a:ext>
            </a:extLst>
          </p:cNvPr>
          <p:cNvPicPr>
            <a:picLocks noChangeAspect="1"/>
          </p:cNvPicPr>
          <p:nvPr/>
        </p:nvPicPr>
        <p:blipFill>
          <a:blip r:embed="rId2"/>
          <a:stretch>
            <a:fillRect/>
          </a:stretch>
        </p:blipFill>
        <p:spPr>
          <a:xfrm>
            <a:off x="611560" y="476672"/>
            <a:ext cx="7488832" cy="525658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47E5554B-8110-8FF2-1B70-FEB28D7C8592}"/>
              </a:ext>
            </a:extLst>
          </p:cNvPr>
          <p:cNvPicPr>
            <a:picLocks noChangeAspect="1"/>
          </p:cNvPicPr>
          <p:nvPr/>
        </p:nvPicPr>
        <p:blipFill>
          <a:blip r:embed="rId2"/>
          <a:stretch>
            <a:fillRect/>
          </a:stretch>
        </p:blipFill>
        <p:spPr>
          <a:xfrm>
            <a:off x="395536" y="332656"/>
            <a:ext cx="8208912" cy="61206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86A2DD1F-1B80-1A36-277C-84C7FDDA5DBE}"/>
              </a:ext>
            </a:extLst>
          </p:cNvPr>
          <p:cNvPicPr>
            <a:picLocks noChangeAspect="1"/>
          </p:cNvPicPr>
          <p:nvPr/>
        </p:nvPicPr>
        <p:blipFill>
          <a:blip r:embed="rId2"/>
          <a:stretch>
            <a:fillRect/>
          </a:stretch>
        </p:blipFill>
        <p:spPr>
          <a:xfrm>
            <a:off x="323528" y="476673"/>
            <a:ext cx="8280920" cy="5400600"/>
          </a:xfrm>
          <a:prstGeom prst="rect">
            <a:avLst/>
          </a:prstGeom>
        </p:spPr>
      </p:pic>
    </p:spTree>
    <p:extLst>
      <p:ext uri="{BB962C8B-B14F-4D97-AF65-F5344CB8AC3E}">
        <p14:creationId xmlns:p14="http://schemas.microsoft.com/office/powerpoint/2010/main" val="3989250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2697E8CF-7B8E-A653-CD24-B0CEFCC90081}"/>
              </a:ext>
            </a:extLst>
          </p:cNvPr>
          <p:cNvPicPr>
            <a:picLocks noChangeAspect="1"/>
          </p:cNvPicPr>
          <p:nvPr/>
        </p:nvPicPr>
        <p:blipFill>
          <a:blip r:embed="rId2"/>
          <a:stretch>
            <a:fillRect/>
          </a:stretch>
        </p:blipFill>
        <p:spPr>
          <a:xfrm>
            <a:off x="683568" y="620688"/>
            <a:ext cx="7992888" cy="511256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1497BCAF-E170-9808-41E2-88F66468E8EC}"/>
              </a:ext>
            </a:extLst>
          </p:cNvPr>
          <p:cNvPicPr>
            <a:picLocks noChangeAspect="1"/>
          </p:cNvPicPr>
          <p:nvPr/>
        </p:nvPicPr>
        <p:blipFill>
          <a:blip r:embed="rId2"/>
          <a:stretch>
            <a:fillRect/>
          </a:stretch>
        </p:blipFill>
        <p:spPr>
          <a:xfrm>
            <a:off x="683568" y="548680"/>
            <a:ext cx="7776864" cy="5688632"/>
          </a:xfrm>
          <a:prstGeom prst="rect">
            <a:avLst/>
          </a:prstGeom>
        </p:spPr>
      </p:pic>
    </p:spTree>
    <p:extLst>
      <p:ext uri="{BB962C8B-B14F-4D97-AF65-F5344CB8AC3E}">
        <p14:creationId xmlns:p14="http://schemas.microsoft.com/office/powerpoint/2010/main" val="409386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F0F35118-EE5D-ABAD-B5F1-C0AC1CF38174}"/>
              </a:ext>
            </a:extLst>
          </p:cNvPr>
          <p:cNvPicPr>
            <a:picLocks noChangeAspect="1"/>
          </p:cNvPicPr>
          <p:nvPr/>
        </p:nvPicPr>
        <p:blipFill>
          <a:blip r:embed="rId2"/>
          <a:stretch>
            <a:fillRect/>
          </a:stretch>
        </p:blipFill>
        <p:spPr>
          <a:xfrm>
            <a:off x="611560" y="1052736"/>
            <a:ext cx="7524836" cy="396044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E362271C-8C01-323A-68E8-07FF02C3FD95}"/>
              </a:ext>
            </a:extLst>
          </p:cNvPr>
          <p:cNvPicPr>
            <a:picLocks noChangeAspect="1"/>
          </p:cNvPicPr>
          <p:nvPr/>
        </p:nvPicPr>
        <p:blipFill>
          <a:blip r:embed="rId2"/>
          <a:stretch>
            <a:fillRect/>
          </a:stretch>
        </p:blipFill>
        <p:spPr>
          <a:xfrm>
            <a:off x="611560" y="764704"/>
            <a:ext cx="7920880" cy="4680520"/>
          </a:xfrm>
          <a:prstGeom prst="rect">
            <a:avLst/>
          </a:prstGeom>
        </p:spPr>
      </p:pic>
    </p:spTree>
    <p:extLst>
      <p:ext uri="{BB962C8B-B14F-4D97-AF65-F5344CB8AC3E}">
        <p14:creationId xmlns:p14="http://schemas.microsoft.com/office/powerpoint/2010/main" val="4097428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FE28756B-75F7-7F03-504C-93E86D220728}"/>
              </a:ext>
            </a:extLst>
          </p:cNvPr>
          <p:cNvPicPr>
            <a:picLocks noChangeAspect="1"/>
          </p:cNvPicPr>
          <p:nvPr/>
        </p:nvPicPr>
        <p:blipFill>
          <a:blip r:embed="rId2"/>
          <a:stretch>
            <a:fillRect/>
          </a:stretch>
        </p:blipFill>
        <p:spPr>
          <a:xfrm>
            <a:off x="827584" y="980728"/>
            <a:ext cx="7488832" cy="417646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47F19774-56F9-6BA9-31CA-CB5ED547ECC1}"/>
              </a:ext>
            </a:extLst>
          </p:cNvPr>
          <p:cNvPicPr>
            <a:picLocks noChangeAspect="1"/>
          </p:cNvPicPr>
          <p:nvPr/>
        </p:nvPicPr>
        <p:blipFill>
          <a:blip r:embed="rId2"/>
          <a:stretch>
            <a:fillRect/>
          </a:stretch>
        </p:blipFill>
        <p:spPr>
          <a:xfrm>
            <a:off x="611560" y="476672"/>
            <a:ext cx="7920880" cy="5904656"/>
          </a:xfrm>
          <a:prstGeom prst="rect">
            <a:avLst/>
          </a:prstGeom>
        </p:spPr>
      </p:pic>
    </p:spTree>
    <p:extLst>
      <p:ext uri="{BB962C8B-B14F-4D97-AF65-F5344CB8AC3E}">
        <p14:creationId xmlns:p14="http://schemas.microsoft.com/office/powerpoint/2010/main" val="2329879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descr="B96F4798">
            <a:extLst>
              <a:ext uri="{FF2B5EF4-FFF2-40B4-BE49-F238E27FC236}">
                <a16:creationId xmlns:a16="http://schemas.microsoft.com/office/drawing/2014/main" id="{36EEC373-AD06-D116-968F-932248A5F8DB}"/>
              </a:ext>
            </a:extLst>
          </p:cNvPr>
          <p:cNvPicPr>
            <a:picLocks noChangeAspect="1" noChangeArrowheads="1"/>
          </p:cNvPicPr>
          <p:nvPr/>
        </p:nvPicPr>
        <p:blipFill>
          <a:blip r:embed="rId2">
            <a:lum bright="-44000" contrast="62000"/>
            <a:extLst>
              <a:ext uri="{BEBA8EAE-BF5A-486C-A8C5-ECC9F3942E4B}">
                <a14:imgProps xmlns:a14="http://schemas.microsoft.com/office/drawing/2010/main">
                  <a14:imgLayer r:embed="rId3">
                    <a14:imgEffect>
                      <a14:sharpenSoften amount="30000"/>
                    </a14:imgEffect>
                  </a14:imgLayer>
                </a14:imgProps>
              </a:ext>
              <a:ext uri="{28A0092B-C50C-407E-A947-70E740481C1C}">
                <a14:useLocalDpi xmlns:a14="http://schemas.microsoft.com/office/drawing/2010/main" val="0"/>
              </a:ext>
            </a:extLst>
          </a:blip>
          <a:srcRect/>
          <a:stretch>
            <a:fillRect/>
          </a:stretch>
        </p:blipFill>
        <p:spPr bwMode="auto">
          <a:xfrm>
            <a:off x="233772" y="20347"/>
            <a:ext cx="8676456" cy="630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Pipeline Schematic">
            <a:hlinkClick r:id="rId2" tooltip="Pipeline Schematic"/>
            <a:extLst>
              <a:ext uri="{FF2B5EF4-FFF2-40B4-BE49-F238E27FC236}">
                <a16:creationId xmlns:a16="http://schemas.microsoft.com/office/drawing/2014/main" id="{8863DE9F-7550-A49F-3EE3-BA1BE97AA4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3167" y="339574"/>
            <a:ext cx="5335857" cy="2842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3">
            <a:extLst>
              <a:ext uri="{FF2B5EF4-FFF2-40B4-BE49-F238E27FC236}">
                <a16:creationId xmlns:a16="http://schemas.microsoft.com/office/drawing/2014/main" id="{D0A61EE8-61FE-2FAB-390D-4B4985E5697C}"/>
              </a:ext>
            </a:extLst>
          </p:cNvPr>
          <p:cNvSpPr>
            <a:spLocks noGrp="1" noChangeArrowheads="1"/>
          </p:cNvSpPr>
          <p:nvPr>
            <p:ph type="title"/>
          </p:nvPr>
        </p:nvSpPr>
        <p:spPr>
          <a:xfrm>
            <a:off x="324815" y="1436972"/>
            <a:ext cx="3168352" cy="648072"/>
          </a:xfrm>
        </p:spPr>
        <p:txBody>
          <a:bodyPr/>
          <a:lstStyle/>
          <a:p>
            <a:pPr algn="l" eaLnBrk="1" hangingPunct="1"/>
            <a:r>
              <a:rPr lang="tr-TR" altLang="tr-TR" sz="2400" dirty="0"/>
              <a:t>Petrol Boru hattı kesiti</a:t>
            </a:r>
          </a:p>
        </p:txBody>
      </p:sp>
      <p:pic>
        <p:nvPicPr>
          <p:cNvPr id="2" name="Picture 2" descr="SCADA System for Pipelines">
            <a:hlinkClick r:id="rId4" tooltip="SCADA System for Pipelines"/>
            <a:extLst>
              <a:ext uri="{FF2B5EF4-FFF2-40B4-BE49-F238E27FC236}">
                <a16:creationId xmlns:a16="http://schemas.microsoft.com/office/drawing/2014/main" id="{66EB5E2B-991A-4A1A-F6C9-D9FBE6DD79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330" y="3182442"/>
            <a:ext cx="6297894" cy="308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a:extLst>
              <a:ext uri="{FF2B5EF4-FFF2-40B4-BE49-F238E27FC236}">
                <a16:creationId xmlns:a16="http://schemas.microsoft.com/office/drawing/2014/main" id="{6AC15E21-91A4-CCF8-40A1-5ABAC7F0DBE5}"/>
              </a:ext>
            </a:extLst>
          </p:cNvPr>
          <p:cNvSpPr txBox="1">
            <a:spLocks noChangeArrowheads="1"/>
          </p:cNvSpPr>
          <p:nvPr/>
        </p:nvSpPr>
        <p:spPr bwMode="auto">
          <a:xfrm>
            <a:off x="4578162" y="5377238"/>
            <a:ext cx="4833088"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algn="l" eaLnBrk="1" hangingPunct="1"/>
            <a:r>
              <a:rPr lang="tr-TR" altLang="tr-TR" sz="2400" dirty="0"/>
              <a:t>Petrol Boru hattının uydudan izlenmesi</a:t>
            </a:r>
          </a:p>
        </p:txBody>
      </p:sp>
    </p:spTree>
    <p:extLst>
      <p:ext uri="{BB962C8B-B14F-4D97-AF65-F5344CB8AC3E}">
        <p14:creationId xmlns:p14="http://schemas.microsoft.com/office/powerpoint/2010/main" val="1209670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98194987-3841-51DC-6CEA-14572E0F5E67}"/>
              </a:ext>
            </a:extLst>
          </p:cNvPr>
          <p:cNvPicPr>
            <a:picLocks noChangeAspect="1"/>
          </p:cNvPicPr>
          <p:nvPr/>
        </p:nvPicPr>
        <p:blipFill>
          <a:blip r:embed="rId2"/>
          <a:stretch>
            <a:fillRect/>
          </a:stretch>
        </p:blipFill>
        <p:spPr>
          <a:xfrm>
            <a:off x="611560" y="476672"/>
            <a:ext cx="7992888" cy="568863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E630D9EB-2BAA-9AAF-431D-2DEA96DCBB18}"/>
              </a:ext>
            </a:extLst>
          </p:cNvPr>
          <p:cNvPicPr>
            <a:picLocks noChangeAspect="1"/>
          </p:cNvPicPr>
          <p:nvPr/>
        </p:nvPicPr>
        <p:blipFill>
          <a:blip r:embed="rId2"/>
          <a:stretch>
            <a:fillRect/>
          </a:stretch>
        </p:blipFill>
        <p:spPr>
          <a:xfrm>
            <a:off x="539552" y="476672"/>
            <a:ext cx="8136904" cy="576064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E9AE384-FE3F-5AFB-87D6-EBB19F4083E1}"/>
              </a:ext>
            </a:extLst>
          </p:cNvPr>
          <p:cNvPicPr>
            <a:picLocks noChangeAspect="1"/>
          </p:cNvPicPr>
          <p:nvPr/>
        </p:nvPicPr>
        <p:blipFill>
          <a:blip r:embed="rId2"/>
          <a:stretch>
            <a:fillRect/>
          </a:stretch>
        </p:blipFill>
        <p:spPr>
          <a:xfrm>
            <a:off x="395536" y="476672"/>
            <a:ext cx="8208912" cy="5976664"/>
          </a:xfrm>
          <a:prstGeom prst="rect">
            <a:avLst/>
          </a:prstGeom>
        </p:spPr>
      </p:pic>
    </p:spTree>
    <p:extLst>
      <p:ext uri="{BB962C8B-B14F-4D97-AF65-F5344CB8AC3E}">
        <p14:creationId xmlns:p14="http://schemas.microsoft.com/office/powerpoint/2010/main" val="2327521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CCBF8D88-9680-F1AB-A0CD-5B790B80353A}"/>
              </a:ext>
            </a:extLst>
          </p:cNvPr>
          <p:cNvPicPr>
            <a:picLocks noChangeAspect="1"/>
          </p:cNvPicPr>
          <p:nvPr/>
        </p:nvPicPr>
        <p:blipFill>
          <a:blip r:embed="rId2"/>
          <a:stretch>
            <a:fillRect/>
          </a:stretch>
        </p:blipFill>
        <p:spPr>
          <a:xfrm>
            <a:off x="652462" y="666861"/>
            <a:ext cx="7839075" cy="552427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B03A5E2F">
            <a:extLst>
              <a:ext uri="{FF2B5EF4-FFF2-40B4-BE49-F238E27FC236}">
                <a16:creationId xmlns:a16="http://schemas.microsoft.com/office/drawing/2014/main" id="{84A737EC-EF82-E105-2A79-458C4BA29F29}"/>
              </a:ext>
            </a:extLst>
          </p:cNvPr>
          <p:cNvPicPr>
            <a:picLocks noChangeAspect="1" noChangeArrowheads="1"/>
          </p:cNvPicPr>
          <p:nvPr/>
        </p:nvPicPr>
        <p:blipFill>
          <a:blip r:embed="rId2">
            <a:lum bright="-44000" contrast="62000"/>
            <a:extLst>
              <a:ext uri="{28A0092B-C50C-407E-A947-70E740481C1C}">
                <a14:useLocalDpi xmlns:a14="http://schemas.microsoft.com/office/drawing/2010/main" val="0"/>
              </a:ext>
            </a:extLst>
          </a:blip>
          <a:srcRect/>
          <a:stretch>
            <a:fillRect/>
          </a:stretch>
        </p:blipFill>
        <p:spPr bwMode="auto">
          <a:xfrm>
            <a:off x="107504" y="202332"/>
            <a:ext cx="8676456" cy="617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D8FEA88F-777B-D355-C161-23164D3BC819}"/>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71000"/>
                    </a14:imgEffect>
                  </a14:imgLayer>
                </a14:imgProps>
              </a:ext>
            </a:extLst>
          </a:blip>
          <a:srcRect l="4413" r="5679" b="9540"/>
          <a:stretch/>
        </p:blipFill>
        <p:spPr>
          <a:xfrm>
            <a:off x="566034" y="2128689"/>
            <a:ext cx="8034594" cy="4176464"/>
          </a:xfrm>
          <a:prstGeom prst="rect">
            <a:avLst/>
          </a:prstGeom>
        </p:spPr>
      </p:pic>
      <p:pic>
        <p:nvPicPr>
          <p:cNvPr id="5" name="Resim 4">
            <a:extLst>
              <a:ext uri="{FF2B5EF4-FFF2-40B4-BE49-F238E27FC236}">
                <a16:creationId xmlns:a16="http://schemas.microsoft.com/office/drawing/2014/main" id="{5E4F1BFE-D5F7-6AED-24FF-50D61D38C2B1}"/>
              </a:ext>
            </a:extLst>
          </p:cNvPr>
          <p:cNvPicPr>
            <a:picLocks noChangeAspect="1"/>
          </p:cNvPicPr>
          <p:nvPr/>
        </p:nvPicPr>
        <p:blipFill>
          <a:blip r:embed="rId4"/>
          <a:stretch>
            <a:fillRect/>
          </a:stretch>
        </p:blipFill>
        <p:spPr>
          <a:xfrm>
            <a:off x="543372" y="404664"/>
            <a:ext cx="8057256" cy="172402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7591" name="Rectangle 67590">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93" name="Rectangle 67592">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595" name="Group 67594">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7551" y="3985"/>
            <a:ext cx="7329573" cy="6858000"/>
            <a:chOff x="1303402" y="3985"/>
            <a:chExt cx="9772765" cy="6858000"/>
          </a:xfrm>
        </p:grpSpPr>
        <p:sp>
          <p:nvSpPr>
            <p:cNvPr id="67596" name="Freeform: Shape 67595">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597" name="Freeform: Shape 67596">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598" name="Freeform: Shape 67597">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599" name="Freeform: Shape 67598">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600" name="Freeform: Shape 67599">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67601" name="Freeform: Shape 67600">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602" name="Freeform: Shape 67601">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7586" name="WordArt 4">
            <a:extLst>
              <a:ext uri="{FF2B5EF4-FFF2-40B4-BE49-F238E27FC236}">
                <a16:creationId xmlns:a16="http://schemas.microsoft.com/office/drawing/2014/main" id="{D1966AA8-2212-5E5A-F36B-61E8FE2ABE1D}"/>
              </a:ext>
            </a:extLst>
          </p:cNvPr>
          <p:cNvSpPr>
            <a:spLocks noChangeArrowheads="1" noChangeShapeType="1" noTextEdit="1"/>
          </p:cNvSpPr>
          <p:nvPr/>
        </p:nvSpPr>
        <p:spPr bwMode="auto">
          <a:xfrm>
            <a:off x="2411796" y="1764407"/>
            <a:ext cx="4320635" cy="2310312"/>
          </a:xfrm>
          <a:prstGeom prst="rect">
            <a:avLst/>
          </a:prstGeom>
        </p:spPr>
        <p:txBody>
          <a:bodyPr vert="horz" lIns="91440" tIns="45720" rIns="91440" bIns="45720" rtlCol="0" fromWordArt="1" anchor="b">
            <a:prstTxWarp prst="textTriangle">
              <a:avLst>
                <a:gd name="adj" fmla="val 0"/>
              </a:avLst>
            </a:prstTxWarp>
            <a:normAutofit/>
            <a:scene3d>
              <a:camera prst="legacyObliqueTopLeft"/>
              <a:lightRig rig="legacyNormal3" dir="r"/>
            </a:scene3d>
            <a:sp3d extrusionH="201600" prstMaterial="legacyMatte">
              <a:extrusionClr>
                <a:srgbClr val="0066CC"/>
              </a:extrusionClr>
              <a:contourClr>
                <a:srgbClr val="FFFFCC"/>
              </a:contourClr>
            </a:sp3d>
          </a:bodyPr>
          <a:lstStyle/>
          <a:p>
            <a:pPr algn="ctr" eaLnBrk="1" hangingPunct="1">
              <a:lnSpc>
                <a:spcPct val="90000"/>
              </a:lnSpc>
              <a:spcAft>
                <a:spcPts val="600"/>
              </a:spcAft>
            </a:pPr>
            <a:r>
              <a:rPr lang="en-US" sz="4500" kern="1200">
                <a:ln w="9525">
                  <a:round/>
                  <a:headEnd/>
                  <a:tailEnd/>
                </a:ln>
                <a:solidFill>
                  <a:schemeClr val="tx2"/>
                </a:solidFill>
                <a:latin typeface="+mj-lt"/>
                <a:ea typeface="+mj-ea"/>
                <a:cs typeface="+mj-cs"/>
              </a:rPr>
              <a:t>Bölüm Sonu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EAAF69C4-3AC1-F85C-23BF-1D4D1E53C437}"/>
              </a:ext>
            </a:extLst>
          </p:cNvPr>
          <p:cNvSpPr>
            <a:spLocks noChangeArrowheads="1"/>
          </p:cNvSpPr>
          <p:nvPr/>
        </p:nvSpPr>
        <p:spPr bwMode="auto">
          <a:xfrm>
            <a:off x="539552" y="404664"/>
            <a:ext cx="7776864"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tr-TR" altLang="tr-TR" sz="1800" b="1" dirty="0">
                <a:solidFill>
                  <a:schemeClr val="accent2"/>
                </a:solidFill>
              </a:rPr>
              <a:t>IRAK-TÜRKİYE HAM PETROL BORU HATTI</a:t>
            </a:r>
          </a:p>
          <a:p>
            <a:pPr algn="just" eaLnBrk="1" hangingPunct="1">
              <a:spcBef>
                <a:spcPct val="0"/>
              </a:spcBef>
              <a:buFontTx/>
              <a:buNone/>
            </a:pPr>
            <a:endParaRPr lang="tr-TR" altLang="tr-TR" sz="1800" b="1" dirty="0">
              <a:solidFill>
                <a:schemeClr val="accent2"/>
              </a:solidFill>
            </a:endParaRPr>
          </a:p>
          <a:p>
            <a:pPr algn="just" eaLnBrk="1" hangingPunct="1">
              <a:spcBef>
                <a:spcPct val="0"/>
              </a:spcBef>
              <a:buFontTx/>
              <a:buNone/>
            </a:pPr>
            <a:r>
              <a:rPr lang="tr-TR" altLang="tr-TR" sz="1800" dirty="0"/>
              <a:t>Irak - Türkiye Ham Petrol Boru Hattı Sistemi, Irak'ın Kerkük ve diğer üretim sahalarından elde edilen ham petrolü Ceyhan (Yumurtalık) Deniz Terminali'ne ulaştırmaktadır. 35 Milyon ton yıllık taşıma kapasitesine sahip bulunan </a:t>
            </a:r>
            <a:r>
              <a:rPr lang="tr-TR" altLang="tr-TR" sz="1800" dirty="0" err="1"/>
              <a:t>sözkonusu</a:t>
            </a:r>
            <a:r>
              <a:rPr lang="tr-TR" altLang="tr-TR" sz="1800" dirty="0"/>
              <a:t> boru hattı, 1976 yılında işletmeye alınmış ve ilk tanker yüklemesi 25 Mayıs 1977'de gerçekleştirilmiştir.</a:t>
            </a:r>
          </a:p>
          <a:p>
            <a:pPr algn="just" eaLnBrk="1" hangingPunct="1">
              <a:spcBef>
                <a:spcPct val="0"/>
              </a:spcBef>
              <a:buFontTx/>
              <a:buNone/>
            </a:pPr>
            <a:endParaRPr lang="tr-TR" altLang="tr-TR" sz="1800" dirty="0"/>
          </a:p>
          <a:p>
            <a:pPr algn="just" eaLnBrk="1" hangingPunct="1">
              <a:spcBef>
                <a:spcPct val="0"/>
              </a:spcBef>
              <a:buFontTx/>
              <a:buNone/>
            </a:pPr>
            <a:r>
              <a:rPr lang="tr-TR" altLang="tr-TR" sz="1800" dirty="0"/>
              <a:t>1983 yılında başlayıp, 1984 yılında tamamlanan I. Tevsi Projesi ile hattın kapasitesi 46.5 Milyon ton/</a:t>
            </a:r>
            <a:r>
              <a:rPr lang="tr-TR" altLang="tr-TR" sz="1800" dirty="0" err="1"/>
              <a:t>yıl'a</a:t>
            </a:r>
            <a:r>
              <a:rPr lang="tr-TR" altLang="tr-TR" sz="1800" dirty="0"/>
              <a:t> yükseltilmiştir. I. Boru Hattı'na paralel olan ve 1987 yılında işletmeye alınan II. Boru Hattı ile de yıllık taşıma kapasitesi 70.9 Milyon </a:t>
            </a:r>
            <a:r>
              <a:rPr lang="tr-TR" altLang="tr-TR" sz="1800" dirty="0" err="1"/>
              <a:t>ton'a</a:t>
            </a:r>
            <a:r>
              <a:rPr lang="tr-TR" altLang="tr-TR" sz="1800" dirty="0"/>
              <a:t> ulaşmıştır.</a:t>
            </a:r>
          </a:p>
        </p:txBody>
      </p:sp>
      <p:sp>
        <p:nvSpPr>
          <p:cNvPr id="47107" name="Rectangle 3">
            <a:extLst>
              <a:ext uri="{FF2B5EF4-FFF2-40B4-BE49-F238E27FC236}">
                <a16:creationId xmlns:a16="http://schemas.microsoft.com/office/drawing/2014/main" id="{99C163A3-9FD0-A4B5-6EAF-02697AE49AEE}"/>
              </a:ext>
            </a:extLst>
          </p:cNvPr>
          <p:cNvSpPr>
            <a:spLocks noChangeArrowheads="1"/>
          </p:cNvSpPr>
          <p:nvPr/>
        </p:nvSpPr>
        <p:spPr bwMode="auto">
          <a:xfrm>
            <a:off x="0" y="2838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graphicFrame>
        <p:nvGraphicFramePr>
          <p:cNvPr id="99332" name="Group 4">
            <a:extLst>
              <a:ext uri="{FF2B5EF4-FFF2-40B4-BE49-F238E27FC236}">
                <a16:creationId xmlns:a16="http://schemas.microsoft.com/office/drawing/2014/main" id="{31752F19-C33E-D524-2370-A5E5621CD65F}"/>
              </a:ext>
            </a:extLst>
          </p:cNvPr>
          <p:cNvGraphicFramePr>
            <a:graphicFrameLocks noGrp="1"/>
          </p:cNvGraphicFramePr>
          <p:nvPr>
            <p:extLst>
              <p:ext uri="{D42A27DB-BD31-4B8C-83A1-F6EECF244321}">
                <p14:modId xmlns:p14="http://schemas.microsoft.com/office/powerpoint/2010/main" val="2591595053"/>
              </p:ext>
            </p:extLst>
          </p:nvPr>
        </p:nvGraphicFramePr>
        <p:xfrm>
          <a:off x="1043608" y="3848602"/>
          <a:ext cx="5689600" cy="2232026"/>
        </p:xfrm>
        <a:graphic>
          <a:graphicData uri="http://schemas.openxmlformats.org/drawingml/2006/table">
            <a:tbl>
              <a:tblPr/>
              <a:tblGrid>
                <a:gridCol w="1657350">
                  <a:extLst>
                    <a:ext uri="{9D8B030D-6E8A-4147-A177-3AD203B41FA5}">
                      <a16:colId xmlns:a16="http://schemas.microsoft.com/office/drawing/2014/main" val="20000"/>
                    </a:ext>
                  </a:extLst>
                </a:gridCol>
                <a:gridCol w="1223962">
                  <a:extLst>
                    <a:ext uri="{9D8B030D-6E8A-4147-A177-3AD203B41FA5}">
                      <a16:colId xmlns:a16="http://schemas.microsoft.com/office/drawing/2014/main" val="20001"/>
                    </a:ext>
                  </a:extLst>
                </a:gridCol>
                <a:gridCol w="1368425">
                  <a:extLst>
                    <a:ext uri="{9D8B030D-6E8A-4147-A177-3AD203B41FA5}">
                      <a16:colId xmlns:a16="http://schemas.microsoft.com/office/drawing/2014/main" val="20002"/>
                    </a:ext>
                  </a:extLst>
                </a:gridCol>
                <a:gridCol w="1439863">
                  <a:extLst>
                    <a:ext uri="{9D8B030D-6E8A-4147-A177-3AD203B41FA5}">
                      <a16:colId xmlns:a16="http://schemas.microsoft.com/office/drawing/2014/main" val="20003"/>
                    </a:ext>
                  </a:extLst>
                </a:gridCol>
              </a:tblGrid>
              <a:tr h="6381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a:txBody>
                  <a:tcPr anchor="ctr" horzOverflow="overflow">
                    <a:lnL cap="flat">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altLang="tr-TR" sz="1800" b="1" i="0" u="none" strike="noStrike" cap="none" normalizeH="0" baseline="0">
                          <a:ln>
                            <a:noFill/>
                          </a:ln>
                          <a:solidFill>
                            <a:srgbClr val="FF0000"/>
                          </a:solidFill>
                          <a:effectLst/>
                          <a:latin typeface="Verdana" panose="020B0604030504040204" pitchFamily="34" charset="0"/>
                          <a:cs typeface="Times New Roman" panose="02020603050405020304" pitchFamily="18" charset="0"/>
                        </a:rPr>
                        <a:t>IRAK</a:t>
                      </a:r>
                      <a:endParaRPr kumimoji="0" lang="tr-TR" altLang="tr-TR" sz="1800" b="0" i="0" u="none" strike="noStrike" cap="none" normalizeH="0" baseline="0">
                        <a:ln>
                          <a:noFill/>
                        </a:ln>
                        <a:solidFill>
                          <a:schemeClr val="tx1"/>
                        </a:solidFill>
                        <a:effectLst/>
                        <a:latin typeface="Arial" panose="020B0604020202020204" pitchFamily="34" charset="0"/>
                      </a:endParaRPr>
                    </a:p>
                  </a:txBody>
                  <a:tcPr anchor="ctr" horzOverflow="overflow">
                    <a:lnL>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altLang="tr-TR" sz="1800" b="1" i="0" u="none" strike="noStrike" cap="none" normalizeH="0" baseline="0">
                          <a:ln>
                            <a:noFill/>
                          </a:ln>
                          <a:solidFill>
                            <a:srgbClr val="FF0000"/>
                          </a:solidFill>
                          <a:effectLst/>
                          <a:latin typeface="Verdana" panose="020B0604030504040204" pitchFamily="34" charset="0"/>
                          <a:cs typeface="Times New Roman" panose="02020603050405020304" pitchFamily="18" charset="0"/>
                        </a:rPr>
                        <a:t>TÜRKİYE</a:t>
                      </a:r>
                      <a:endParaRPr kumimoji="0" lang="tr-TR" altLang="tr-TR" sz="1800" b="0" i="0" u="none" strike="noStrike" cap="none" normalizeH="0" baseline="0">
                        <a:ln>
                          <a:noFill/>
                        </a:ln>
                        <a:solidFill>
                          <a:schemeClr val="tx1"/>
                        </a:solidFill>
                        <a:effectLst/>
                        <a:latin typeface="Arial" panose="020B0604020202020204" pitchFamily="34" charset="0"/>
                      </a:endParaRPr>
                    </a:p>
                  </a:txBody>
                  <a:tcPr anchor="ctr" horzOverflow="overflow">
                    <a:lnL>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altLang="tr-TR" sz="1800" b="1" i="0" u="none" strike="noStrike" cap="none" normalizeH="0" baseline="0">
                          <a:ln>
                            <a:noFill/>
                          </a:ln>
                          <a:solidFill>
                            <a:srgbClr val="FF0000"/>
                          </a:solidFill>
                          <a:effectLst/>
                          <a:latin typeface="Verdana" panose="020B0604030504040204" pitchFamily="34" charset="0"/>
                          <a:cs typeface="Times New Roman" panose="02020603050405020304" pitchFamily="18" charset="0"/>
                        </a:rPr>
                        <a:t>TOPLAM </a:t>
                      </a:r>
                      <a:endParaRPr kumimoji="0" lang="tr-TR" altLang="tr-TR" sz="1800" b="0" i="0" u="none" strike="noStrike" cap="none" normalizeH="0" baseline="0">
                        <a:ln>
                          <a:noFill/>
                        </a:ln>
                        <a:solidFill>
                          <a:schemeClr val="tx1"/>
                        </a:solidFill>
                        <a:effectLst/>
                        <a:latin typeface="Arial" panose="020B0604020202020204" pitchFamily="34" charset="0"/>
                      </a:endParaRPr>
                    </a:p>
                  </a:txBody>
                  <a:tcPr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318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a:ln>
                            <a:noFill/>
                          </a:ln>
                          <a:solidFill>
                            <a:srgbClr val="171717"/>
                          </a:solidFill>
                          <a:effectLst/>
                          <a:latin typeface="Verdana" panose="020B0604030504040204" pitchFamily="34" charset="0"/>
                          <a:cs typeface="Times New Roman" panose="02020603050405020304" pitchFamily="18" charset="0"/>
                        </a:rPr>
                        <a:t>I. HAT</a:t>
                      </a:r>
                      <a:endParaRPr kumimoji="0" lang="tr-TR" altLang="tr-TR" sz="1800" b="0" i="0" u="none" strike="noStrike" cap="none" normalizeH="0" baseline="0">
                        <a:ln>
                          <a:noFill/>
                        </a:ln>
                        <a:solidFill>
                          <a:schemeClr val="tx1"/>
                        </a:solidFill>
                        <a:effectLst/>
                        <a:latin typeface="Arial" panose="020B0604020202020204" pitchFamily="34" charset="0"/>
                      </a:endParaRPr>
                    </a:p>
                  </a:txBody>
                  <a:tcPr anchor="ctr" horzOverflow="overflow">
                    <a:lnL cap="flat">
                      <a:noFill/>
                    </a:lnL>
                    <a:lnR>
                      <a:noFill/>
                    </a:lnR>
                    <a:lnT>
                      <a:noFill/>
                    </a:lnT>
                    <a:lnB>
                      <a:noFill/>
                    </a:lnB>
                    <a:lnTlToBr>
                      <a:noFill/>
                    </a:lnTlToBr>
                    <a:lnBlToTr>
                      <a:noFill/>
                    </a:lnBlToTr>
                    <a:solidFill>
                      <a:srgbClr val="FFCCCC"/>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rgbClr val="171717"/>
                          </a:solidFill>
                          <a:effectLst/>
                          <a:latin typeface="Verdana" panose="020B0604030504040204" pitchFamily="34" charset="0"/>
                          <a:cs typeface="Times New Roman" panose="02020603050405020304" pitchFamily="18" charset="0"/>
                        </a:rPr>
                        <a:t>345 </a:t>
                      </a:r>
                      <a:endParaRPr kumimoji="0" lang="tr-TR" altLang="tr-TR" sz="1800" b="0" i="0" u="none" strike="noStrike" cap="none" normalizeH="0" baseline="0">
                        <a:ln>
                          <a:noFill/>
                        </a:ln>
                        <a:solidFill>
                          <a:schemeClr val="tx1"/>
                        </a:solidFill>
                        <a:effectLst/>
                        <a:latin typeface="Arial" panose="020B0604020202020204" pitchFamily="34" charset="0"/>
                      </a:endParaRPr>
                    </a:p>
                  </a:txBody>
                  <a:tcPr anchor="ctr" horzOverflow="overflow">
                    <a:lnL>
                      <a:noFill/>
                    </a:lnL>
                    <a:lnR>
                      <a:noFill/>
                    </a:lnR>
                    <a:lnT>
                      <a:noFill/>
                    </a:lnT>
                    <a:lnB>
                      <a:noFill/>
                    </a:lnB>
                    <a:lnTlToBr>
                      <a:noFill/>
                    </a:lnTlToBr>
                    <a:lnBlToTr>
                      <a:noFill/>
                    </a:lnBlToTr>
                    <a:solidFill>
                      <a:srgbClr val="FFCCCC"/>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rgbClr val="171717"/>
                          </a:solidFill>
                          <a:effectLst/>
                          <a:latin typeface="Verdana" panose="020B0604030504040204" pitchFamily="34" charset="0"/>
                          <a:cs typeface="Times New Roman" panose="02020603050405020304" pitchFamily="18" charset="0"/>
                        </a:rPr>
                        <a:t>641 </a:t>
                      </a:r>
                      <a:endParaRPr kumimoji="0" lang="tr-TR" altLang="tr-TR" sz="1800" b="0" i="0" u="none" strike="noStrike" cap="none" normalizeH="0" baseline="0">
                        <a:ln>
                          <a:noFill/>
                        </a:ln>
                        <a:solidFill>
                          <a:schemeClr val="tx1"/>
                        </a:solidFill>
                        <a:effectLst/>
                        <a:latin typeface="Arial" panose="020B0604020202020204" pitchFamily="34" charset="0"/>
                      </a:endParaRPr>
                    </a:p>
                  </a:txBody>
                  <a:tcPr anchor="ctr" horzOverflow="overflow">
                    <a:lnL>
                      <a:noFill/>
                    </a:lnL>
                    <a:lnR>
                      <a:noFill/>
                    </a:lnR>
                    <a:lnT>
                      <a:noFill/>
                    </a:lnT>
                    <a:lnB>
                      <a:noFill/>
                    </a:lnB>
                    <a:lnTlToBr>
                      <a:noFill/>
                    </a:lnTlToBr>
                    <a:lnBlToTr>
                      <a:noFill/>
                    </a:lnBlToTr>
                    <a:solidFill>
                      <a:srgbClr val="FFCCCC"/>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rgbClr val="171717"/>
                          </a:solidFill>
                          <a:effectLst/>
                          <a:latin typeface="Verdana" panose="020B0604030504040204" pitchFamily="34" charset="0"/>
                          <a:cs typeface="Times New Roman" panose="02020603050405020304" pitchFamily="18" charset="0"/>
                        </a:rPr>
                        <a:t>986 km. </a:t>
                      </a:r>
                      <a:endParaRPr kumimoji="0" lang="tr-TR" altLang="tr-TR" sz="1800" b="0" i="0" u="none" strike="noStrike" cap="none" normalizeH="0" baseline="0">
                        <a:ln>
                          <a:noFill/>
                        </a:ln>
                        <a:solidFill>
                          <a:schemeClr val="tx1"/>
                        </a:solidFill>
                        <a:effectLst/>
                        <a:latin typeface="Arial" panose="020B0604020202020204" pitchFamily="34" charset="0"/>
                      </a:endParaRPr>
                    </a:p>
                  </a:txBody>
                  <a:tcPr anchor="ctr" horzOverflow="overflow">
                    <a:lnL>
                      <a:noFill/>
                    </a:lnL>
                    <a:lnR cap="flat">
                      <a:noFill/>
                    </a:lnR>
                    <a:lnT>
                      <a:noFill/>
                    </a:lnT>
                    <a:lnB>
                      <a:noFill/>
                    </a:lnB>
                    <a:lnTlToBr>
                      <a:noFill/>
                    </a:lnTlToBr>
                    <a:lnBlToTr>
                      <a:noFill/>
                    </a:lnBlToTr>
                    <a:solidFill>
                      <a:srgbClr val="FFCCCC"/>
                    </a:solidFill>
                  </a:tcPr>
                </a:tc>
                <a:extLst>
                  <a:ext uri="{0D108BD9-81ED-4DB2-BD59-A6C34878D82A}">
                    <a16:rowId xmlns:a16="http://schemas.microsoft.com/office/drawing/2014/main" val="10001"/>
                  </a:ext>
                </a:extLst>
              </a:tr>
              <a:tr h="5302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a:ln>
                            <a:noFill/>
                          </a:ln>
                          <a:solidFill>
                            <a:srgbClr val="171717"/>
                          </a:solidFill>
                          <a:effectLst/>
                          <a:latin typeface="Verdana" panose="020B0604030504040204" pitchFamily="34" charset="0"/>
                          <a:cs typeface="Times New Roman" panose="02020603050405020304" pitchFamily="18" charset="0"/>
                        </a:rPr>
                        <a:t>II. HAT</a:t>
                      </a:r>
                      <a:endParaRPr kumimoji="0" lang="tr-TR" altLang="tr-TR" sz="1800" b="0" i="0" u="none" strike="noStrike" cap="none" normalizeH="0" baseline="0">
                        <a:ln>
                          <a:noFill/>
                        </a:ln>
                        <a:solidFill>
                          <a:schemeClr val="tx1"/>
                        </a:solidFill>
                        <a:effectLst/>
                        <a:latin typeface="Arial" panose="020B0604020202020204" pitchFamily="34" charset="0"/>
                      </a:endParaRPr>
                    </a:p>
                  </a:txBody>
                  <a:tcPr anchor="ct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rgbClr val="171717"/>
                          </a:solidFill>
                          <a:effectLst/>
                          <a:latin typeface="Verdana" panose="020B0604030504040204" pitchFamily="34" charset="0"/>
                          <a:cs typeface="Times New Roman" panose="02020603050405020304" pitchFamily="18" charset="0"/>
                        </a:rPr>
                        <a:t>234 </a:t>
                      </a:r>
                      <a:endParaRPr kumimoji="0" lang="tr-TR" altLang="tr-TR" sz="1800" b="0" i="0" u="none" strike="noStrike" cap="none" normalizeH="0" baseline="0">
                        <a:ln>
                          <a:noFill/>
                        </a:ln>
                        <a:solidFill>
                          <a:schemeClr val="tx1"/>
                        </a:solidFill>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rgbClr val="171717"/>
                          </a:solidFill>
                          <a:effectLst/>
                          <a:latin typeface="Verdana" panose="020B0604030504040204" pitchFamily="34" charset="0"/>
                          <a:cs typeface="Times New Roman" panose="02020603050405020304" pitchFamily="18" charset="0"/>
                        </a:rPr>
                        <a:t>656 </a:t>
                      </a:r>
                      <a:endParaRPr kumimoji="0" lang="tr-TR" altLang="tr-TR" sz="1800" b="0" i="0" u="none" strike="noStrike" cap="none" normalizeH="0" baseline="0">
                        <a:ln>
                          <a:noFill/>
                        </a:ln>
                        <a:solidFill>
                          <a:schemeClr val="tx1"/>
                        </a:solidFill>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rgbClr val="171717"/>
                          </a:solidFill>
                          <a:effectLst/>
                          <a:latin typeface="Verdana" panose="020B0604030504040204" pitchFamily="34" charset="0"/>
                          <a:cs typeface="Times New Roman" panose="02020603050405020304" pitchFamily="18" charset="0"/>
                        </a:rPr>
                        <a:t>890 km. </a:t>
                      </a:r>
                      <a:endParaRPr kumimoji="0" lang="tr-TR" altLang="tr-TR" sz="1800" b="0" i="0" u="none" strike="noStrike" cap="none" normalizeH="0" baseline="0">
                        <a:ln>
                          <a:noFill/>
                        </a:ln>
                        <a:solidFill>
                          <a:schemeClr val="tx1"/>
                        </a:solidFill>
                        <a:effectLst/>
                        <a:latin typeface="Arial" panose="020B0604020202020204"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318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a:ln>
                            <a:noFill/>
                          </a:ln>
                          <a:solidFill>
                            <a:srgbClr val="171717"/>
                          </a:solidFill>
                          <a:effectLst/>
                          <a:latin typeface="Verdana" panose="020B0604030504040204" pitchFamily="34" charset="0"/>
                          <a:cs typeface="Times New Roman" panose="02020603050405020304" pitchFamily="18" charset="0"/>
                        </a:rPr>
                        <a:t>TOPLAM</a:t>
                      </a:r>
                      <a:endParaRPr kumimoji="0" lang="tr-TR" altLang="tr-TR" sz="1800" b="0" i="0" u="none" strike="noStrike" cap="none" normalizeH="0" baseline="0">
                        <a:ln>
                          <a:noFill/>
                        </a:ln>
                        <a:solidFill>
                          <a:schemeClr val="tx1"/>
                        </a:solidFill>
                        <a:effectLst/>
                        <a:latin typeface="Arial" panose="020B0604020202020204" pitchFamily="34" charset="0"/>
                      </a:endParaRPr>
                    </a:p>
                  </a:txBody>
                  <a:tcPr anchor="ctr" horzOverflow="overflow">
                    <a:lnL cap="flat">
                      <a:noFill/>
                    </a:lnL>
                    <a:lnR>
                      <a:noFill/>
                    </a:lnR>
                    <a:lnT>
                      <a:noFill/>
                    </a:lnT>
                    <a:lnB cap="flat">
                      <a:noFill/>
                    </a:lnB>
                    <a:lnTlToBr>
                      <a:noFill/>
                    </a:lnTlToBr>
                    <a:lnBlToTr>
                      <a:noFill/>
                    </a:lnBlToTr>
                    <a:solidFill>
                      <a:srgbClr val="FFCCCC"/>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rgbClr val="171717"/>
                          </a:solidFill>
                          <a:effectLst/>
                          <a:latin typeface="Verdana" panose="020B0604030504040204" pitchFamily="34" charset="0"/>
                          <a:cs typeface="Times New Roman" panose="02020603050405020304" pitchFamily="18" charset="0"/>
                        </a:rPr>
                        <a:t>579 </a:t>
                      </a:r>
                      <a:endParaRPr kumimoji="0" lang="tr-TR" altLang="tr-TR" sz="1800" b="0" i="0" u="none" strike="noStrike" cap="none" normalizeH="0" baseline="0">
                        <a:ln>
                          <a:noFill/>
                        </a:ln>
                        <a:solidFill>
                          <a:schemeClr val="tx1"/>
                        </a:solidFill>
                        <a:effectLst/>
                        <a:latin typeface="Arial" panose="020B0604020202020204" pitchFamily="34" charset="0"/>
                      </a:endParaRPr>
                    </a:p>
                  </a:txBody>
                  <a:tcPr anchor="ctr" horzOverflow="overflow">
                    <a:lnL>
                      <a:noFill/>
                    </a:lnL>
                    <a:lnR>
                      <a:noFill/>
                    </a:lnR>
                    <a:lnT>
                      <a:noFill/>
                    </a:lnT>
                    <a:lnB cap="flat">
                      <a:noFill/>
                    </a:lnB>
                    <a:lnTlToBr>
                      <a:noFill/>
                    </a:lnTlToBr>
                    <a:lnBlToTr>
                      <a:noFill/>
                    </a:lnBlToTr>
                    <a:solidFill>
                      <a:srgbClr val="FFCCCC"/>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rgbClr val="171717"/>
                          </a:solidFill>
                          <a:effectLst/>
                          <a:latin typeface="Verdana" panose="020B0604030504040204" pitchFamily="34" charset="0"/>
                          <a:cs typeface="Times New Roman" panose="02020603050405020304" pitchFamily="18" charset="0"/>
                        </a:rPr>
                        <a:t>1.297 </a:t>
                      </a:r>
                      <a:endParaRPr kumimoji="0" lang="tr-TR" altLang="tr-TR" sz="1800" b="0" i="0" u="none" strike="noStrike" cap="none" normalizeH="0" baseline="0">
                        <a:ln>
                          <a:noFill/>
                        </a:ln>
                        <a:solidFill>
                          <a:schemeClr val="tx1"/>
                        </a:solidFill>
                        <a:effectLst/>
                        <a:latin typeface="Arial" panose="020B0604020202020204" pitchFamily="34" charset="0"/>
                      </a:endParaRPr>
                    </a:p>
                  </a:txBody>
                  <a:tcPr anchor="ctr" horzOverflow="overflow">
                    <a:lnL>
                      <a:noFill/>
                    </a:lnL>
                    <a:lnR>
                      <a:noFill/>
                    </a:lnR>
                    <a:lnT>
                      <a:noFill/>
                    </a:lnT>
                    <a:lnB cap="flat">
                      <a:noFill/>
                    </a:lnB>
                    <a:lnTlToBr>
                      <a:noFill/>
                    </a:lnTlToBr>
                    <a:lnBlToTr>
                      <a:noFill/>
                    </a:lnBlToTr>
                    <a:solidFill>
                      <a:srgbClr val="FFCCCC"/>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altLang="tr-TR" sz="1800" b="0" i="0" u="none" strike="noStrike" cap="none" normalizeH="0" baseline="0" dirty="0">
                          <a:ln>
                            <a:noFill/>
                          </a:ln>
                          <a:solidFill>
                            <a:srgbClr val="171717"/>
                          </a:solidFill>
                          <a:effectLst/>
                          <a:latin typeface="Verdana" panose="020B0604030504040204" pitchFamily="34" charset="0"/>
                          <a:cs typeface="Times New Roman" panose="02020603050405020304" pitchFamily="18" charset="0"/>
                        </a:rPr>
                        <a:t>1.876 km. </a:t>
                      </a:r>
                      <a:endParaRPr kumimoji="0" lang="tr-TR" altLang="tr-TR" sz="1800" b="0" i="0" u="none" strike="noStrike" cap="none" normalizeH="0" baseline="0" dirty="0">
                        <a:ln>
                          <a:noFill/>
                        </a:ln>
                        <a:solidFill>
                          <a:schemeClr val="tx1"/>
                        </a:solidFill>
                        <a:effectLst/>
                        <a:latin typeface="Arial" panose="020B0604020202020204" pitchFamily="34" charset="0"/>
                      </a:endParaRPr>
                    </a:p>
                  </a:txBody>
                  <a:tcPr anchor="ctr" horzOverflow="overflow">
                    <a:lnL>
                      <a:noFill/>
                    </a:lnL>
                    <a:lnR cap="flat">
                      <a:noFill/>
                    </a:lnR>
                    <a:lnT>
                      <a:noFill/>
                    </a:lnT>
                    <a:lnB cap="flat">
                      <a:noFill/>
                    </a:lnB>
                    <a:lnTlToBr>
                      <a:noFill/>
                    </a:lnTlToBr>
                    <a:lnBlToTr>
                      <a:noFill/>
                    </a:lnBlToTr>
                    <a:solidFill>
                      <a:srgbClr val="FFCCCC"/>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B38D96DC-D564-E900-BABB-ABFC58D45921}"/>
              </a:ext>
            </a:extLst>
          </p:cNvPr>
          <p:cNvSpPr>
            <a:spLocks noChangeArrowheads="1"/>
          </p:cNvSpPr>
          <p:nvPr/>
        </p:nvSpPr>
        <p:spPr bwMode="auto">
          <a:xfrm>
            <a:off x="586035" y="1071900"/>
            <a:ext cx="7971929"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tr-TR" altLang="tr-TR" sz="2000" dirty="0"/>
              <a:t>Körfez Krizi sırasında Birleşmiş </a:t>
            </a:r>
            <a:r>
              <a:rPr lang="tr-TR" altLang="tr-TR" sz="2000" dirty="0" err="1"/>
              <a:t>Milletler'in</a:t>
            </a:r>
            <a:r>
              <a:rPr lang="tr-TR" altLang="tr-TR" sz="2000" dirty="0"/>
              <a:t> (BM) Irak'a uyguladığı ambargo nedeniyle Ağustos 1990'da işletmeye kapatılan Irak-Türkiye Ham Petrol Boru Hattı, BM'nin 14 Nisan 1995 tarih ve 986 sayılı kararına istinaden, 16 Aralık 1996 tarihinde, sınırlı petrol sevkiyatı için tekrar işletmeye alınmış olup, altışar aylık dönemler itibariyle petrol sevkiyatına devam edilmektedir. </a:t>
            </a:r>
          </a:p>
          <a:p>
            <a:pPr algn="just" eaLnBrk="1" hangingPunct="1">
              <a:spcBef>
                <a:spcPct val="0"/>
              </a:spcBef>
              <a:buFontTx/>
              <a:buNone/>
            </a:pPr>
            <a:endParaRPr lang="tr-TR" altLang="tr-TR" sz="2000" dirty="0"/>
          </a:p>
          <a:p>
            <a:pPr algn="just" eaLnBrk="1" hangingPunct="1">
              <a:spcBef>
                <a:spcPct val="0"/>
              </a:spcBef>
              <a:buFontTx/>
              <a:buNone/>
            </a:pPr>
            <a:r>
              <a:rPr lang="tr-TR" altLang="tr-TR" sz="2000" dirty="0"/>
              <a:t>Birleşmiş Milletler tarafından Irak'a verilen izinler doğrultusunda 2006 yılında Irak-Türkiye Ham Petrol Boru Hattı ile taşınan ham petrol miktarı 12,930 Bin Varildir.</a:t>
            </a:r>
          </a:p>
          <a:p>
            <a:pPr algn="just" eaLnBrk="1" hangingPunct="1">
              <a:spcBef>
                <a:spcPct val="0"/>
              </a:spcBef>
              <a:buFontTx/>
              <a:buNone/>
            </a:pPr>
            <a:r>
              <a:rPr lang="tr-TR" altLang="tr-TR" sz="2000" dirty="0"/>
              <a:t>2007 yılı taşımaları için lütfen tıklayınız.</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426844CF-C133-F0A3-F245-7761757F791B}"/>
              </a:ext>
            </a:extLst>
          </p:cNvPr>
          <p:cNvSpPr>
            <a:spLocks noChangeArrowheads="1"/>
          </p:cNvSpPr>
          <p:nvPr/>
        </p:nvSpPr>
        <p:spPr bwMode="auto">
          <a:xfrm>
            <a:off x="791741" y="836712"/>
            <a:ext cx="756051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tr-TR" altLang="tr-TR" sz="2000" dirty="0"/>
              <a:t> </a:t>
            </a:r>
            <a:r>
              <a:rPr lang="tr-TR" altLang="tr-TR" sz="2000" b="1" dirty="0">
                <a:solidFill>
                  <a:schemeClr val="accent2"/>
                </a:solidFill>
              </a:rPr>
              <a:t>CEYHAN - KIRIKKALE HAM PETROL BORU HATTI</a:t>
            </a:r>
            <a:r>
              <a:rPr lang="tr-TR" altLang="tr-TR" sz="2000" dirty="0"/>
              <a:t> </a:t>
            </a:r>
          </a:p>
          <a:p>
            <a:pPr algn="just" eaLnBrk="1" hangingPunct="1">
              <a:spcBef>
                <a:spcPct val="0"/>
              </a:spcBef>
              <a:buFontTx/>
              <a:buNone/>
            </a:pPr>
            <a:endParaRPr lang="tr-TR" altLang="tr-TR" sz="2000" dirty="0"/>
          </a:p>
          <a:p>
            <a:pPr algn="just" eaLnBrk="1" hangingPunct="1">
              <a:spcBef>
                <a:spcPct val="0"/>
              </a:spcBef>
              <a:buFontTx/>
              <a:buNone/>
            </a:pPr>
            <a:r>
              <a:rPr lang="tr-TR" altLang="tr-TR" sz="2000" dirty="0"/>
              <a:t>Kırıkkale Rafinerisi ham petrol ihtiyacını karşılayan bu boru hattı, Türkiye Petrolleri Anonim Ortaklığı'ndan Ekim 1983 tarihinde devralınmış olup, Eylül 1986 tarihinde işletmeye açılmıştır. 448 km. uzunluğundaki hattın yıllık taşıma kapasitesi ise 5 Milyon </a:t>
            </a:r>
            <a:r>
              <a:rPr lang="tr-TR" altLang="tr-TR" sz="2000" dirty="0" err="1"/>
              <a:t>ton'dur</a:t>
            </a:r>
            <a:r>
              <a:rPr lang="tr-TR" altLang="tr-TR" sz="2000" dirty="0"/>
              <a:t>. Ceyhan Deniz Terminali'nden başlayarak, Kırıkkale Rafinerisi'nde son bulan boru hattı üzerinde 2 pompa istasyonu, 1 </a:t>
            </a:r>
            <a:r>
              <a:rPr lang="tr-TR" altLang="tr-TR" sz="2000" dirty="0" err="1"/>
              <a:t>pig</a:t>
            </a:r>
            <a:r>
              <a:rPr lang="tr-TR" altLang="tr-TR" sz="2000" dirty="0"/>
              <a:t> istasyonu ve 1 adet dağıtım terminali mevcuttur.</a:t>
            </a:r>
          </a:p>
          <a:p>
            <a:pPr algn="just" eaLnBrk="1" hangingPunct="1">
              <a:spcBef>
                <a:spcPct val="0"/>
              </a:spcBef>
              <a:buFontTx/>
              <a:buNone/>
            </a:pPr>
            <a:endParaRPr lang="tr-TR" altLang="tr-TR" sz="2000" dirty="0"/>
          </a:p>
          <a:p>
            <a:pPr algn="just" eaLnBrk="1" hangingPunct="1">
              <a:spcBef>
                <a:spcPct val="0"/>
              </a:spcBef>
              <a:buFontTx/>
              <a:buNone/>
            </a:pPr>
            <a:r>
              <a:rPr lang="tr-TR" altLang="tr-TR" sz="2000" dirty="0"/>
              <a:t>Ceyhan-Kırıkkale Ham Petrol Boru Hattı ile 2006 yılında 27.381 bin varil ham petrol taşınmıştır.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81F56A7E-F7C1-9A72-7481-947EA60F388A}"/>
              </a:ext>
            </a:extLst>
          </p:cNvPr>
          <p:cNvSpPr>
            <a:spLocks noChangeArrowheads="1"/>
          </p:cNvSpPr>
          <p:nvPr/>
        </p:nvSpPr>
        <p:spPr bwMode="auto">
          <a:xfrm>
            <a:off x="683568" y="620688"/>
            <a:ext cx="7417072"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tr-TR" altLang="tr-TR" sz="1800" b="1" dirty="0">
                <a:solidFill>
                  <a:schemeClr val="accent2"/>
                </a:solidFill>
              </a:rPr>
              <a:t>BATMAN - DÖRTYOL HAM PETROL BORU HATTI</a:t>
            </a:r>
          </a:p>
          <a:p>
            <a:pPr algn="just" eaLnBrk="1" hangingPunct="1">
              <a:spcBef>
                <a:spcPct val="0"/>
              </a:spcBef>
              <a:buFontTx/>
              <a:buNone/>
            </a:pPr>
            <a:endParaRPr lang="tr-TR" altLang="tr-TR" sz="1800" b="1" dirty="0">
              <a:solidFill>
                <a:schemeClr val="accent2"/>
              </a:solidFill>
            </a:endParaRPr>
          </a:p>
          <a:p>
            <a:pPr algn="just" eaLnBrk="1" hangingPunct="1">
              <a:spcBef>
                <a:spcPct val="0"/>
              </a:spcBef>
              <a:buFontTx/>
              <a:buNone/>
            </a:pPr>
            <a:r>
              <a:rPr lang="tr-TR" altLang="tr-TR" sz="1800" dirty="0"/>
              <a:t>Batman ve çevresinden çıkarılan ham petrolü tüketim noktalarına ulaştırmak üzere 4 Ocak 1967 tarihinde Türkiye Petrolleri Anonim Ortaklığı tarafından işletmeye açılan bu hattın mülkiyeti, 10 Şubat 1984 tarihinde BOTAŞ'a devredilmiştir. Yıllık taşıma kapasitesi 3.5 Milyon ton olan boru hattının uzunluğu ise 511 km.'</a:t>
            </a:r>
            <a:r>
              <a:rPr lang="tr-TR" altLang="tr-TR" sz="1800" dirty="0" err="1"/>
              <a:t>dir</a:t>
            </a:r>
            <a:r>
              <a:rPr lang="tr-TR" altLang="tr-TR" sz="1800" dirty="0"/>
              <a:t>.</a:t>
            </a:r>
          </a:p>
          <a:p>
            <a:pPr algn="just" eaLnBrk="1" hangingPunct="1">
              <a:spcBef>
                <a:spcPct val="0"/>
              </a:spcBef>
              <a:buFontTx/>
              <a:buNone/>
            </a:pPr>
            <a:endParaRPr lang="tr-TR" altLang="tr-TR" sz="1800" dirty="0"/>
          </a:p>
          <a:p>
            <a:pPr algn="just" eaLnBrk="1" hangingPunct="1">
              <a:spcBef>
                <a:spcPct val="0"/>
              </a:spcBef>
              <a:buFontTx/>
              <a:buNone/>
            </a:pPr>
            <a:endParaRPr lang="tr-TR" altLang="tr-TR" sz="1800" dirty="0"/>
          </a:p>
          <a:p>
            <a:pPr algn="just" eaLnBrk="1" hangingPunct="1">
              <a:spcBef>
                <a:spcPct val="0"/>
              </a:spcBef>
              <a:buFontTx/>
              <a:buNone/>
            </a:pPr>
            <a:r>
              <a:rPr lang="tr-TR" altLang="tr-TR" sz="1800" dirty="0"/>
              <a:t>2006 yılında, Batman-Dörtyol Ham Petrol Boru Hattı ile taşınan ham petrol miktarı 10.822 Bin varildir.</a:t>
            </a:r>
          </a:p>
          <a:p>
            <a:pPr algn="just" eaLnBrk="1" hangingPunct="1">
              <a:spcBef>
                <a:spcPct val="0"/>
              </a:spcBef>
              <a:buFontTx/>
              <a:buNone/>
            </a:pPr>
            <a:endParaRPr lang="tr-TR" altLang="tr-TR" sz="1800" dirty="0"/>
          </a:p>
          <a:p>
            <a:pPr algn="just" eaLnBrk="1" hangingPunct="1">
              <a:spcBef>
                <a:spcPct val="0"/>
              </a:spcBef>
              <a:buFontTx/>
              <a:buNone/>
            </a:pPr>
            <a:r>
              <a:rPr lang="tr-TR" altLang="tr-TR" sz="1800" b="1" dirty="0">
                <a:solidFill>
                  <a:schemeClr val="accent2"/>
                </a:solidFill>
              </a:rPr>
              <a:t>ŞELMO - BATMAN HAM PETROL BORU HATTI</a:t>
            </a:r>
            <a:r>
              <a:rPr lang="tr-TR" altLang="tr-TR" sz="1800" dirty="0">
                <a:solidFill>
                  <a:schemeClr val="accent2"/>
                </a:solidFill>
              </a:rPr>
              <a:t> </a:t>
            </a:r>
          </a:p>
          <a:p>
            <a:pPr algn="just" eaLnBrk="1" hangingPunct="1">
              <a:spcBef>
                <a:spcPct val="0"/>
              </a:spcBef>
              <a:buFontTx/>
              <a:buNone/>
            </a:pPr>
            <a:endParaRPr lang="tr-TR" altLang="tr-TR" sz="1800" dirty="0">
              <a:solidFill>
                <a:schemeClr val="accent2"/>
              </a:solidFill>
            </a:endParaRPr>
          </a:p>
          <a:p>
            <a:pPr algn="just" eaLnBrk="1" hangingPunct="1">
              <a:spcBef>
                <a:spcPct val="0"/>
              </a:spcBef>
              <a:buFontTx/>
              <a:buNone/>
            </a:pPr>
            <a:r>
              <a:rPr lang="tr-TR" altLang="tr-TR" sz="1800" dirty="0" err="1"/>
              <a:t>Şelmo</a:t>
            </a:r>
            <a:r>
              <a:rPr lang="tr-TR" altLang="tr-TR" sz="1800" dirty="0"/>
              <a:t> sahasında üretilen ham petrolü Batman Terminali'ne taşıyan boru hattının uzunluğu 42 km. olup, yıllık taşıma kapasitesi 800.000 </a:t>
            </a:r>
            <a:r>
              <a:rPr lang="tr-TR" altLang="tr-TR" sz="1800" dirty="0" err="1"/>
              <a:t>ton'dur</a:t>
            </a:r>
            <a:r>
              <a:rPr lang="tr-TR" altLang="tr-TR" sz="1800" dirty="0"/>
              <a:t>.</a:t>
            </a:r>
          </a:p>
          <a:p>
            <a:pPr algn="just" eaLnBrk="1" hangingPunct="1">
              <a:spcBef>
                <a:spcPct val="0"/>
              </a:spcBef>
              <a:buFontTx/>
              <a:buNone/>
            </a:pPr>
            <a:r>
              <a:rPr lang="tr-TR" altLang="tr-TR" sz="1800" dirty="0" err="1"/>
              <a:t>Şelmo</a:t>
            </a:r>
            <a:r>
              <a:rPr lang="tr-TR" altLang="tr-TR" sz="1800" dirty="0"/>
              <a:t>-Batman Ham Petrol Boru Hattı ile 2006 yılında 535 Bin varil ham petrol taşınmıştır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CCF7665C-4A4C-FCBD-73D1-16428F86166C}"/>
              </a:ext>
            </a:extLst>
          </p:cNvPr>
          <p:cNvSpPr>
            <a:spLocks noChangeArrowheads="1"/>
          </p:cNvSpPr>
          <p:nvPr/>
        </p:nvSpPr>
        <p:spPr bwMode="auto">
          <a:xfrm>
            <a:off x="539750" y="0"/>
            <a:ext cx="8001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600" b="1">
                <a:solidFill>
                  <a:srgbClr val="6666FF"/>
                </a:solidFill>
                <a:latin typeface="Verdana" panose="020B0604030504040204" pitchFamily="34" charset="0"/>
                <a:cs typeface="Times New Roman" panose="02020603050405020304" pitchFamily="18" charset="0"/>
              </a:rPr>
              <a:t>YILLAR İTİBARIYLA TAŞINAN HAM PETROL MİKTARLARI (BİN VARİL)</a:t>
            </a:r>
            <a:endParaRPr lang="tr-TR" altLang="tr-TR" sz="1600" b="1">
              <a:solidFill>
                <a:srgbClr val="6666FF"/>
              </a:solidFill>
            </a:endParaRPr>
          </a:p>
          <a:p>
            <a:pPr>
              <a:spcBef>
                <a:spcPct val="0"/>
              </a:spcBef>
              <a:buFontTx/>
              <a:buNone/>
            </a:pPr>
            <a:endParaRPr lang="tr-TR" altLang="tr-TR" sz="1600" b="1">
              <a:solidFill>
                <a:srgbClr val="6666FF"/>
              </a:solidFill>
            </a:endParaRPr>
          </a:p>
        </p:txBody>
      </p:sp>
      <p:graphicFrame>
        <p:nvGraphicFramePr>
          <p:cNvPr id="103427" name="Group 3">
            <a:extLst>
              <a:ext uri="{FF2B5EF4-FFF2-40B4-BE49-F238E27FC236}">
                <a16:creationId xmlns:a16="http://schemas.microsoft.com/office/drawing/2014/main" id="{0BBAD7F1-DE4A-3CD0-8555-0E47AD9A9E62}"/>
              </a:ext>
            </a:extLst>
          </p:cNvPr>
          <p:cNvGraphicFramePr>
            <a:graphicFrameLocks noGrp="1"/>
          </p:cNvGraphicFramePr>
          <p:nvPr/>
        </p:nvGraphicFramePr>
        <p:xfrm>
          <a:off x="395288" y="404813"/>
          <a:ext cx="8280400" cy="6218241"/>
        </p:xfrm>
        <a:graphic>
          <a:graphicData uri="http://schemas.openxmlformats.org/drawingml/2006/table">
            <a:tbl>
              <a:tblPr/>
              <a:tblGrid>
                <a:gridCol w="828675">
                  <a:extLst>
                    <a:ext uri="{9D8B030D-6E8A-4147-A177-3AD203B41FA5}">
                      <a16:colId xmlns:a16="http://schemas.microsoft.com/office/drawing/2014/main" val="20000"/>
                    </a:ext>
                  </a:extLst>
                </a:gridCol>
                <a:gridCol w="1489075">
                  <a:extLst>
                    <a:ext uri="{9D8B030D-6E8A-4147-A177-3AD203B41FA5}">
                      <a16:colId xmlns:a16="http://schemas.microsoft.com/office/drawing/2014/main" val="20001"/>
                    </a:ext>
                  </a:extLst>
                </a:gridCol>
                <a:gridCol w="1490662">
                  <a:extLst>
                    <a:ext uri="{9D8B030D-6E8A-4147-A177-3AD203B41FA5}">
                      <a16:colId xmlns:a16="http://schemas.microsoft.com/office/drawing/2014/main" val="20002"/>
                    </a:ext>
                  </a:extLst>
                </a:gridCol>
                <a:gridCol w="1490663">
                  <a:extLst>
                    <a:ext uri="{9D8B030D-6E8A-4147-A177-3AD203B41FA5}">
                      <a16:colId xmlns:a16="http://schemas.microsoft.com/office/drawing/2014/main" val="20003"/>
                    </a:ext>
                  </a:extLst>
                </a:gridCol>
                <a:gridCol w="1490662">
                  <a:extLst>
                    <a:ext uri="{9D8B030D-6E8A-4147-A177-3AD203B41FA5}">
                      <a16:colId xmlns:a16="http://schemas.microsoft.com/office/drawing/2014/main" val="20004"/>
                    </a:ext>
                  </a:extLst>
                </a:gridCol>
                <a:gridCol w="1490663">
                  <a:extLst>
                    <a:ext uri="{9D8B030D-6E8A-4147-A177-3AD203B41FA5}">
                      <a16:colId xmlns:a16="http://schemas.microsoft.com/office/drawing/2014/main" val="20005"/>
                    </a:ext>
                  </a:extLst>
                </a:gridCol>
              </a:tblGrid>
              <a:tr h="73155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IRAK-TÜRKİYE HPBH</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CEYHAN-KIRIKKALE HPBH</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BATMAN-DÖRTYOL HPBH</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ŞELMO-BATMAN HPBH</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BTC (BIL) HPBH</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extLst>
                  <a:ext uri="{0D108BD9-81ED-4DB2-BD59-A6C34878D82A}">
                    <a16:rowId xmlns:a16="http://schemas.microsoft.com/office/drawing/2014/main" val="10000"/>
                  </a:ext>
                </a:extLst>
              </a:tr>
              <a:tr h="30481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1990</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339.939</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21.130</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22.544</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1.526</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 </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481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1991</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17.697</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27.944</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1.332</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 </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481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1992</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20.374</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25.732</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1.295</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 </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481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1993</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24.210</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23.041</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804</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 </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481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1994</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22.648</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22.289</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1.088</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 </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481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1995</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24.887</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20.146</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832</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 </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481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1996</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5.215</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29.642</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16.979</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751</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 </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481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1997</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134.562</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27.644</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18.753</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703</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 </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481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1998</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277.671</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23.435</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17.128</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644</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 </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481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1999</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305.603</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28.897</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17.767</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611</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 </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481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2000</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285.716</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24.751</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18.904</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825</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 </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0481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2001</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230.855</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24.779</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19.836</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793</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 </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0481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2002</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175.667</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26.510</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18.482</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691</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 </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0481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2003</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60.824</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26.357</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9.417</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851</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 </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0481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2004</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37.685</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24.601</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9.488</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767</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 </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0481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2005</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13.166</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25.986</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10.108</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634</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 </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30481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2006</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12.930</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27.381</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10.822</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535</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57</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30481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2007</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10.310</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16.418</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7.644</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393</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149.558</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50" name="Group 2">
            <a:extLst>
              <a:ext uri="{FF2B5EF4-FFF2-40B4-BE49-F238E27FC236}">
                <a16:creationId xmlns:a16="http://schemas.microsoft.com/office/drawing/2014/main" id="{6A23C39D-C948-1DEA-B3E1-5209B37EE91D}"/>
              </a:ext>
            </a:extLst>
          </p:cNvPr>
          <p:cNvGraphicFramePr>
            <a:graphicFrameLocks noGrp="1"/>
          </p:cNvGraphicFramePr>
          <p:nvPr/>
        </p:nvGraphicFramePr>
        <p:xfrm>
          <a:off x="250825" y="836613"/>
          <a:ext cx="8642350" cy="5089666"/>
        </p:xfrm>
        <a:graphic>
          <a:graphicData uri="http://schemas.openxmlformats.org/drawingml/2006/table">
            <a:tbl>
              <a:tblPr/>
              <a:tblGrid>
                <a:gridCol w="1122363">
                  <a:extLst>
                    <a:ext uri="{9D8B030D-6E8A-4147-A177-3AD203B41FA5}">
                      <a16:colId xmlns:a16="http://schemas.microsoft.com/office/drawing/2014/main" val="20000"/>
                    </a:ext>
                  </a:extLst>
                </a:gridCol>
                <a:gridCol w="1296987">
                  <a:extLst>
                    <a:ext uri="{9D8B030D-6E8A-4147-A177-3AD203B41FA5}">
                      <a16:colId xmlns:a16="http://schemas.microsoft.com/office/drawing/2014/main" val="20001"/>
                    </a:ext>
                  </a:extLst>
                </a:gridCol>
                <a:gridCol w="1555750">
                  <a:extLst>
                    <a:ext uri="{9D8B030D-6E8A-4147-A177-3AD203B41FA5}">
                      <a16:colId xmlns:a16="http://schemas.microsoft.com/office/drawing/2014/main" val="20002"/>
                    </a:ext>
                  </a:extLst>
                </a:gridCol>
                <a:gridCol w="1555750">
                  <a:extLst>
                    <a:ext uri="{9D8B030D-6E8A-4147-A177-3AD203B41FA5}">
                      <a16:colId xmlns:a16="http://schemas.microsoft.com/office/drawing/2014/main" val="20003"/>
                    </a:ext>
                  </a:extLst>
                </a:gridCol>
                <a:gridCol w="1555750">
                  <a:extLst>
                    <a:ext uri="{9D8B030D-6E8A-4147-A177-3AD203B41FA5}">
                      <a16:colId xmlns:a16="http://schemas.microsoft.com/office/drawing/2014/main" val="20004"/>
                    </a:ext>
                  </a:extLst>
                </a:gridCol>
                <a:gridCol w="1555750">
                  <a:extLst>
                    <a:ext uri="{9D8B030D-6E8A-4147-A177-3AD203B41FA5}">
                      <a16:colId xmlns:a16="http://schemas.microsoft.com/office/drawing/2014/main" val="20005"/>
                    </a:ext>
                  </a:extLst>
                </a:gridCol>
              </a:tblGrid>
              <a:tr h="82289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  </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IRAK-TÜRKİYE HPBH</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CEYHAN-KIRIKKALE</a:t>
                      </a:r>
                      <a:b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b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HPBH</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BATMAN-DÖRTYOL</a:t>
                      </a:r>
                      <a:b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b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HPBH</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ŞELMO-BATMAN HPBH</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BTC(BIL) HPBH </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extLst>
                  <a:ext uri="{0D108BD9-81ED-4DB2-BD59-A6C34878D82A}">
                    <a16:rowId xmlns:a16="http://schemas.microsoft.com/office/drawing/2014/main" val="10000"/>
                  </a:ext>
                </a:extLst>
              </a:tr>
              <a:tr h="33523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Ocak</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789</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2.693</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782</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40</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11.390</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23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Şubat</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194</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1.567</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790</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39</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15.206</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523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Mart</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 </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249</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1.156</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47</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15.460</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523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Nisan</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 </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1.487</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1.040</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47</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16.370</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523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Mayıs</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815</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2.122</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907</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45</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21.047</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523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Haziran</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 558</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1.670</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776</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44</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18.366</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7906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Temmuz</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 -</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 2.868</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743</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45</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21.754</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523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Ağustos</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3.330</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1.781</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826</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43</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20.800</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523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Eylül</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4.624</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1.981</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624</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38</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9.165</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523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Ekim</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 </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 </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 </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 </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 </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523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Kasım</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 </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 </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 </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 </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 </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523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Aralık</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 </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 </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 </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 </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a:ln>
                            <a:noFill/>
                          </a:ln>
                          <a:solidFill>
                            <a:srgbClr val="000000"/>
                          </a:solidFill>
                          <a:effectLst/>
                          <a:latin typeface="Verdana" panose="020B0604030504040204" pitchFamily="34" charset="0"/>
                          <a:cs typeface="Times New Roman" panose="02020603050405020304" pitchFamily="18" charset="0"/>
                        </a:rPr>
                        <a:t> </a:t>
                      </a:r>
                      <a:endParaRPr kumimoji="0" lang="tr-TR" altLang="tr-TR" sz="1600" b="0" i="0" u="none" strike="noStrike" cap="none" normalizeH="0" baseline="0">
                        <a:ln>
                          <a:noFill/>
                        </a:ln>
                        <a:solidFill>
                          <a:schemeClr val="tx1"/>
                        </a:solidFill>
                        <a:effectLst/>
                        <a:latin typeface="Arial" panose="020B0604020202020204" pitchFamily="34" charset="0"/>
                      </a:endParaRPr>
                    </a:p>
                  </a:txBody>
                  <a:tcPr marT="45701" marB="45701"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52326" name="Rectangle 102">
            <a:extLst>
              <a:ext uri="{FF2B5EF4-FFF2-40B4-BE49-F238E27FC236}">
                <a16:creationId xmlns:a16="http://schemas.microsoft.com/office/drawing/2014/main" id="{9FCEBCDC-273D-DE38-4654-35F05AAB2119}"/>
              </a:ext>
            </a:extLst>
          </p:cNvPr>
          <p:cNvSpPr>
            <a:spLocks noChangeArrowheads="1"/>
          </p:cNvSpPr>
          <p:nvPr/>
        </p:nvSpPr>
        <p:spPr bwMode="auto">
          <a:xfrm>
            <a:off x="0" y="523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52327" name="Rectangle 103">
            <a:extLst>
              <a:ext uri="{FF2B5EF4-FFF2-40B4-BE49-F238E27FC236}">
                <a16:creationId xmlns:a16="http://schemas.microsoft.com/office/drawing/2014/main" id="{0CF64C26-700F-063E-E053-305C08E7D826}"/>
              </a:ext>
            </a:extLst>
          </p:cNvPr>
          <p:cNvSpPr>
            <a:spLocks noChangeArrowheads="1"/>
          </p:cNvSpPr>
          <p:nvPr/>
        </p:nvSpPr>
        <p:spPr bwMode="auto">
          <a:xfrm>
            <a:off x="684213" y="260350"/>
            <a:ext cx="8064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600" b="1">
                <a:solidFill>
                  <a:srgbClr val="FF0066"/>
                </a:solidFill>
              </a:rPr>
              <a:t>2007 YILI AYLAR İTİBARIYLA TAŞINAN HAM PETROL MİKTARLARI (BİN VARİL)</a:t>
            </a:r>
            <a:endParaRPr lang="tr-TR" altLang="tr-TR" sz="1600">
              <a:solidFill>
                <a:srgbClr val="FF006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BTC Boru Hattı">
            <a:hlinkClick r:id="rId2" tooltip="BTC Boru Hattı"/>
            <a:extLst>
              <a:ext uri="{FF2B5EF4-FFF2-40B4-BE49-F238E27FC236}">
                <a16:creationId xmlns:a16="http://schemas.microsoft.com/office/drawing/2014/main" id="{FE47BCFE-A726-937E-8D97-63755A07E9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60350"/>
            <a:ext cx="7775575"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3">
            <a:extLst>
              <a:ext uri="{FF2B5EF4-FFF2-40B4-BE49-F238E27FC236}">
                <a16:creationId xmlns:a16="http://schemas.microsoft.com/office/drawing/2014/main" id="{22DE5120-BE88-960F-5A01-7CC9D601F912}"/>
              </a:ext>
            </a:extLst>
          </p:cNvPr>
          <p:cNvSpPr>
            <a:spLocks noChangeArrowheads="1"/>
          </p:cNvSpPr>
          <p:nvPr/>
        </p:nvSpPr>
        <p:spPr bwMode="auto">
          <a:xfrm>
            <a:off x="250825" y="4005263"/>
            <a:ext cx="8569325"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tr-TR" altLang="tr-TR" sz="1800" b="1" dirty="0"/>
              <a:t>Bakü–Tiflis–Ceyhan Petrol Boru Hattı</a:t>
            </a:r>
            <a:r>
              <a:rPr lang="tr-TR" altLang="tr-TR" sz="1800" dirty="0"/>
              <a:t> ya da kısaca </a:t>
            </a:r>
            <a:r>
              <a:rPr lang="tr-TR" altLang="tr-TR" sz="1800" b="1" dirty="0"/>
              <a:t>BTC</a:t>
            </a:r>
            <a:r>
              <a:rPr lang="tr-TR" altLang="tr-TR" sz="1800" dirty="0"/>
              <a:t>, </a:t>
            </a:r>
            <a:r>
              <a:rPr lang="tr-TR" altLang="tr-TR" sz="1800" dirty="0">
                <a:hlinkClick r:id="rId4" tooltip="Azerbaycan"/>
              </a:rPr>
              <a:t>Azerbaycan</a:t>
            </a:r>
            <a:r>
              <a:rPr lang="tr-TR" altLang="tr-TR" sz="1800" dirty="0"/>
              <a:t> petrolünü </a:t>
            </a:r>
            <a:r>
              <a:rPr lang="tr-TR" altLang="tr-TR" sz="1800" dirty="0">
                <a:hlinkClick r:id="rId5" tooltip="Gürcistan"/>
              </a:rPr>
              <a:t>Gürcistan</a:t>
            </a:r>
            <a:r>
              <a:rPr lang="tr-TR" altLang="tr-TR" sz="1800" dirty="0"/>
              <a:t> üzerinden </a:t>
            </a:r>
            <a:r>
              <a:rPr lang="tr-TR" altLang="tr-TR" sz="1800" dirty="0">
                <a:hlinkClick r:id="rId6" tooltip="Türkiye"/>
              </a:rPr>
              <a:t>Türkiye</a:t>
            </a:r>
            <a:r>
              <a:rPr lang="tr-TR" altLang="tr-TR" sz="1800" dirty="0"/>
              <a:t>’nin </a:t>
            </a:r>
            <a:r>
              <a:rPr lang="tr-TR" altLang="tr-TR" sz="1800" dirty="0">
                <a:hlinkClick r:id="rId7" tooltip="Akdeniz"/>
              </a:rPr>
              <a:t>Akdeniz</a:t>
            </a:r>
            <a:r>
              <a:rPr lang="tr-TR" altLang="tr-TR" sz="1800" dirty="0"/>
              <a:t> kıyılarına taşıyan </a:t>
            </a:r>
            <a:r>
              <a:rPr lang="tr-TR" altLang="tr-TR" sz="1800" dirty="0">
                <a:hlinkClick r:id="rId8" tooltip="Petrol boru hattı"/>
              </a:rPr>
              <a:t>petrol boru hattı</a:t>
            </a:r>
            <a:r>
              <a:rPr lang="tr-TR" altLang="tr-TR" sz="1800" dirty="0"/>
              <a:t>. Temmuz 2006 tarihinde hizmete girmiştir.</a:t>
            </a:r>
          </a:p>
          <a:p>
            <a:pPr algn="just" eaLnBrk="1" hangingPunct="1">
              <a:spcBef>
                <a:spcPct val="0"/>
              </a:spcBef>
              <a:buFontTx/>
              <a:buNone/>
            </a:pPr>
            <a:r>
              <a:rPr lang="tr-TR" altLang="tr-TR" sz="1800" dirty="0"/>
              <a:t>Tüm Dünya'da ucuz ve istikrarlı </a:t>
            </a:r>
            <a:r>
              <a:rPr lang="tr-TR" altLang="tr-TR" sz="1800" dirty="0">
                <a:hlinkClick r:id="rId9" tooltip="Enerji kaynakları"/>
              </a:rPr>
              <a:t>enerji kaynaklarına</a:t>
            </a:r>
            <a:r>
              <a:rPr lang="tr-TR" altLang="tr-TR" sz="1800" dirty="0"/>
              <a:t> sahip olabilmek için yoğun bir mücadelenin yaşandığı ve </a:t>
            </a:r>
            <a:r>
              <a:rPr lang="tr-TR" altLang="tr-TR" sz="1800" dirty="0">
                <a:hlinkClick r:id="rId10" tooltip="Sovyetler Birliği"/>
              </a:rPr>
              <a:t>Sovyetler Birliği</a:t>
            </a:r>
            <a:r>
              <a:rPr lang="tr-TR" altLang="tr-TR" sz="1800" dirty="0"/>
              <a:t>’nin </a:t>
            </a:r>
            <a:r>
              <a:rPr lang="tr-TR" altLang="tr-TR" sz="1800" dirty="0">
                <a:hlinkClick r:id="rId11" tooltip="1991"/>
              </a:rPr>
              <a:t>1991</a:t>
            </a:r>
            <a:r>
              <a:rPr lang="tr-TR" altLang="tr-TR" sz="1800" dirty="0"/>
              <a:t> yılının sonunda resmen dağılmasının ardından </a:t>
            </a:r>
            <a:r>
              <a:rPr lang="tr-TR" altLang="tr-TR" sz="1800" dirty="0">
                <a:hlinkClick r:id="rId12" tooltip="Kafkaslar"/>
              </a:rPr>
              <a:t>Kafkaslar</a:t>
            </a:r>
            <a:r>
              <a:rPr lang="tr-TR" altLang="tr-TR" sz="1800" dirty="0"/>
              <a:t> ve </a:t>
            </a:r>
            <a:r>
              <a:rPr lang="tr-TR" altLang="tr-TR" sz="1800" dirty="0">
                <a:hlinkClick r:id="rId13" tooltip="Hazar Denizi"/>
              </a:rPr>
              <a:t>Hazar Denizi</a:t>
            </a:r>
            <a:r>
              <a:rPr lang="tr-TR" altLang="tr-TR" sz="1800" dirty="0"/>
              <a:t> çevresinin bu mücadelenin en çok hissedildiği bölge olduğu düşüldüğünde BTC Boru Hattı'nın </a:t>
            </a:r>
            <a:r>
              <a:rPr lang="tr-TR" altLang="tr-TR" sz="1800" dirty="0" err="1"/>
              <a:t>statejik</a:t>
            </a:r>
            <a:r>
              <a:rPr lang="tr-TR" altLang="tr-TR" sz="1800" dirty="0"/>
              <a:t> bir öneme sahip olduğu söylenebilir.</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1060</TotalTime>
  <Words>741</Words>
  <Application>Microsoft Office PowerPoint</Application>
  <PresentationFormat>Ekran Gösterisi (4:3)</PresentationFormat>
  <Paragraphs>240</Paragraphs>
  <Slides>26</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26</vt:i4>
      </vt:variant>
    </vt:vector>
  </HeadingPairs>
  <TitlesOfParts>
    <vt:vector size="30" baseType="lpstr">
      <vt:lpstr>Arial</vt:lpstr>
      <vt:lpstr>Times New Roman</vt:lpstr>
      <vt:lpstr>Verdana</vt:lpstr>
      <vt:lpstr>Default Design</vt:lpstr>
      <vt:lpstr>PowerPoint Sunusu</vt:lpstr>
      <vt:lpstr>Petrol Boru hattı kesiti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Kamran POLAT</dc:creator>
  <cp:lastModifiedBy>Kamran.Polat</cp:lastModifiedBy>
  <cp:revision>109</cp:revision>
  <dcterms:created xsi:type="dcterms:W3CDTF">2008-01-29T11:05:20Z</dcterms:created>
  <dcterms:modified xsi:type="dcterms:W3CDTF">2024-12-03T07:45:58Z</dcterms:modified>
</cp:coreProperties>
</file>