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sldIdLst>
    <p:sldId id="299" r:id="rId2"/>
    <p:sldId id="256" r:id="rId3"/>
    <p:sldId id="268" r:id="rId4"/>
    <p:sldId id="269" r:id="rId5"/>
    <p:sldId id="304" r:id="rId6"/>
    <p:sldId id="305" r:id="rId7"/>
    <p:sldId id="300" r:id="rId8"/>
    <p:sldId id="301" r:id="rId9"/>
    <p:sldId id="303" r:id="rId10"/>
    <p:sldId id="270" r:id="rId11"/>
    <p:sldId id="271" r:id="rId12"/>
    <p:sldId id="272" r:id="rId13"/>
    <p:sldId id="273" r:id="rId14"/>
    <p:sldId id="274" r:id="rId15"/>
    <p:sldId id="275" r:id="rId16"/>
    <p:sldId id="278" r:id="rId17"/>
    <p:sldId id="277" r:id="rId18"/>
    <p:sldId id="279" r:id="rId19"/>
    <p:sldId id="296" r:id="rId20"/>
  </p:sldIdLst>
  <p:sldSz cx="9144000" cy="6858000" type="screen4x3"/>
  <p:notesSz cx="6858000" cy="9144000"/>
  <p:defaultTextStyle>
    <a:defPPr>
      <a:defRPr lang="tr-TR"/>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663300"/>
    <a:srgbClr val="CC00FF"/>
    <a:srgbClr val="CC6600"/>
    <a:srgbClr val="66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tr-T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tr-TR"/>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smtClean="0"/>
              <a:t>Click to edit Master text styles</a:t>
            </a:r>
          </a:p>
          <a:p>
            <a:pPr lvl="1"/>
            <a:r>
              <a:rPr lang="tr-TR" noProof="0" smtClean="0"/>
              <a:t>Second level</a:t>
            </a:r>
          </a:p>
          <a:p>
            <a:pPr lvl="2"/>
            <a:r>
              <a:rPr lang="tr-TR" noProof="0" smtClean="0"/>
              <a:t>Third level</a:t>
            </a:r>
          </a:p>
          <a:p>
            <a:pPr lvl="3"/>
            <a:r>
              <a:rPr lang="tr-TR" noProof="0" smtClean="0"/>
              <a:t>Fourth level</a:t>
            </a:r>
          </a:p>
          <a:p>
            <a:pPr lvl="4"/>
            <a:r>
              <a:rPr lang="tr-TR"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tr-T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D7E97C2-5407-4D85-9E37-0B86CE39BB7F}" type="slidenum">
              <a:rPr lang="tr-TR"/>
              <a:pPr>
                <a:defRPr/>
              </a:pPr>
              <a:t>‹#›</a:t>
            </a:fld>
            <a:endParaRPr lang="tr-TR"/>
          </a:p>
        </p:txBody>
      </p:sp>
    </p:spTree>
    <p:extLst>
      <p:ext uri="{BB962C8B-B14F-4D97-AF65-F5344CB8AC3E}">
        <p14:creationId xmlns:p14="http://schemas.microsoft.com/office/powerpoint/2010/main" val="22439864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3378E735-0455-466E-9B35-2D836F453FEA}" type="slidenum">
              <a:rPr lang="tr-TR" altLang="tr-TR" sz="1200"/>
              <a:pPr eaLnBrk="1" hangingPunct="1"/>
              <a:t>1</a:t>
            </a:fld>
            <a:endParaRPr lang="tr-TR" altLang="tr-TR"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0D55505A-0862-4AA2-A910-4695B5C0CC81}" type="slidenum">
              <a:rPr lang="tr-TR" altLang="tr-TR" sz="1200"/>
              <a:pPr eaLnBrk="1" hangingPunct="1"/>
              <a:t>15</a:t>
            </a:fld>
            <a:endParaRPr lang="tr-TR" altLang="tr-TR"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7B0875A4-D34E-44D6-8CB7-3AF5D9DF93CA}" type="slidenum">
              <a:rPr lang="tr-TR" altLang="tr-TR" sz="1200"/>
              <a:pPr eaLnBrk="1" hangingPunct="1"/>
              <a:t>16</a:t>
            </a:fld>
            <a:endParaRPr lang="tr-TR" altLang="tr-TR"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1B1F307A-0982-4BC1-A267-CD038A3B8C25}" type="slidenum">
              <a:rPr lang="tr-TR" altLang="tr-TR" sz="1200"/>
              <a:pPr eaLnBrk="1" hangingPunct="1"/>
              <a:t>17</a:t>
            </a:fld>
            <a:endParaRPr lang="tr-TR" altLang="tr-TR"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8B4B1E9-DEBF-4F2C-A531-0595A6C9445A}" type="slidenum">
              <a:rPr lang="tr-TR" altLang="tr-TR" sz="1200"/>
              <a:pPr eaLnBrk="1" hangingPunct="1"/>
              <a:t>18</a:t>
            </a:fld>
            <a:endParaRPr lang="tr-TR" altLang="tr-TR"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2E8412B9-AFF6-42B2-9DF7-0025357EAC03}" type="slidenum">
              <a:rPr lang="tr-TR" altLang="tr-TR" sz="1200"/>
              <a:pPr eaLnBrk="1" hangingPunct="1"/>
              <a:t>19</a:t>
            </a:fld>
            <a:endParaRPr lang="tr-TR" altLang="tr-TR"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003AB213-D77A-4634-B027-27DF6838D12A}" type="slidenum">
              <a:rPr lang="tr-TR" altLang="tr-TR" sz="1200"/>
              <a:pPr eaLnBrk="1" hangingPunct="1"/>
              <a:t>2</a:t>
            </a:fld>
            <a:endParaRPr lang="tr-TR" altLang="tr-TR"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82BFB8EB-9819-4BC2-B375-1E710D224927}" type="slidenum">
              <a:rPr lang="tr-TR" altLang="tr-TR" sz="1200"/>
              <a:pPr eaLnBrk="1" hangingPunct="1"/>
              <a:t>3</a:t>
            </a:fld>
            <a:endParaRPr lang="tr-TR" altLang="tr-TR"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2B3E03DB-FC66-4A4A-B619-05D31934F881}" type="slidenum">
              <a:rPr lang="tr-TR" altLang="tr-TR" sz="1200"/>
              <a:pPr eaLnBrk="1" hangingPunct="1"/>
              <a:t>4</a:t>
            </a:fld>
            <a:endParaRPr lang="tr-TR" altLang="tr-TR"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658C30E5-DBC2-485C-AB31-F4521CBF2A16}" type="slidenum">
              <a:rPr lang="tr-TR" altLang="tr-TR" sz="1200"/>
              <a:pPr eaLnBrk="1" hangingPunct="1"/>
              <a:t>10</a:t>
            </a:fld>
            <a:endParaRPr lang="tr-TR" altLang="tr-TR"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E5E580DD-B0D4-4341-8C8B-4797C444B5B8}" type="slidenum">
              <a:rPr lang="tr-TR" altLang="tr-TR" sz="1200"/>
              <a:pPr eaLnBrk="1" hangingPunct="1"/>
              <a:t>11</a:t>
            </a:fld>
            <a:endParaRPr lang="tr-TR" altLang="tr-TR"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5F1B98A5-6068-47F0-844C-8735413B055E}" type="slidenum">
              <a:rPr lang="tr-TR" altLang="tr-TR" sz="1200"/>
              <a:pPr eaLnBrk="1" hangingPunct="1"/>
              <a:t>12</a:t>
            </a:fld>
            <a:endParaRPr lang="tr-TR" altLang="tr-TR"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358E6161-8258-48F0-8568-31305E5DA537}" type="slidenum">
              <a:rPr lang="tr-TR" altLang="tr-TR" sz="1200"/>
              <a:pPr eaLnBrk="1" hangingPunct="1"/>
              <a:t>13</a:t>
            </a:fld>
            <a:endParaRPr lang="tr-TR" altLang="tr-TR"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4BEBAE2C-BF9E-407D-8333-D218217D9034}" type="slidenum">
              <a:rPr lang="tr-TR" altLang="tr-TR" sz="1200"/>
              <a:pPr eaLnBrk="1" hangingPunct="1"/>
              <a:t>14</a:t>
            </a:fld>
            <a:endParaRPr lang="tr-TR" altLang="tr-TR"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pPr>
              <a:defRPr/>
            </a:pPr>
            <a:fld id="{2A9D082D-93E6-4879-BCE7-75C46AF59F12}" type="datetime1">
              <a:rPr lang="tr-TR" smtClean="0"/>
              <a:t>3.10.2018</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pPr>
              <a:defRPr/>
            </a:pPr>
            <a:r>
              <a:rPr lang="tr-TR" smtClean="0"/>
              <a:t>KİM231 END.KİM.I -  Doç.Dr.Kamran POLAT</a:t>
            </a:r>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pPr>
              <a:defRPr/>
            </a:pPr>
            <a:fld id="{0DAFADA6-3DAC-4B11-BAF7-ABBF2DBC141D}" type="slidenum">
              <a:rPr lang="tr-TR" smtClean="0"/>
              <a:pPr>
                <a:defRPr/>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a:defRPr/>
            </a:pPr>
            <a:fld id="{3ECA5D6C-2DCE-406B-92C0-A10606F79FD5}" type="datetime1">
              <a:rPr lang="tr-TR" smtClean="0"/>
              <a:t>3.10.2018</a:t>
            </a:fld>
            <a:endParaRPr lang="tr-TR"/>
          </a:p>
        </p:txBody>
      </p:sp>
      <p:sp>
        <p:nvSpPr>
          <p:cNvPr id="5" name="Altbilgi Yer Tutucusu 4"/>
          <p:cNvSpPr>
            <a:spLocks noGrp="1"/>
          </p:cNvSpPr>
          <p:nvPr>
            <p:ph type="ftr" sz="quarter" idx="11"/>
          </p:nvPr>
        </p:nvSpPr>
        <p:spPr/>
        <p:txBody>
          <a:bodyPr/>
          <a:lstStyle/>
          <a:p>
            <a:pPr>
              <a:defRPr/>
            </a:pPr>
            <a:r>
              <a:rPr lang="tr-TR" smtClean="0"/>
              <a:t>KİM231 END.KİM.I -  Doç.Dr.Kamran POLAT</a:t>
            </a:r>
            <a:endParaRPr lang="tr-TR"/>
          </a:p>
        </p:txBody>
      </p:sp>
      <p:sp>
        <p:nvSpPr>
          <p:cNvPr id="6" name="Slayt Numarası Yer Tutucusu 5"/>
          <p:cNvSpPr>
            <a:spLocks noGrp="1"/>
          </p:cNvSpPr>
          <p:nvPr>
            <p:ph type="sldNum" sz="quarter" idx="12"/>
          </p:nvPr>
        </p:nvSpPr>
        <p:spPr/>
        <p:txBody>
          <a:bodyPr/>
          <a:lstStyle/>
          <a:p>
            <a:pPr>
              <a:defRPr/>
            </a:pPr>
            <a:fld id="{307C640F-9FF6-4410-9DDC-DC32968FEDE4}" type="slidenum">
              <a:rPr lang="tr-TR" smtClean="0"/>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a:defRPr/>
            </a:pPr>
            <a:fld id="{0B8E6EA0-06B4-4AF9-890F-32D2B9A85FC6}" type="datetime1">
              <a:rPr lang="tr-TR" smtClean="0"/>
              <a:t>3.10.2018</a:t>
            </a:fld>
            <a:endParaRPr lang="tr-TR"/>
          </a:p>
        </p:txBody>
      </p:sp>
      <p:sp>
        <p:nvSpPr>
          <p:cNvPr id="5" name="Altbilgi Yer Tutucusu 4"/>
          <p:cNvSpPr>
            <a:spLocks noGrp="1"/>
          </p:cNvSpPr>
          <p:nvPr>
            <p:ph type="ftr" sz="quarter" idx="11"/>
          </p:nvPr>
        </p:nvSpPr>
        <p:spPr/>
        <p:txBody>
          <a:bodyPr/>
          <a:lstStyle/>
          <a:p>
            <a:pPr>
              <a:defRPr/>
            </a:pPr>
            <a:r>
              <a:rPr lang="tr-TR" smtClean="0"/>
              <a:t>KİM231 END.KİM.I -  Doç.Dr.Kamran POLAT</a:t>
            </a:r>
            <a:endParaRPr lang="tr-TR"/>
          </a:p>
        </p:txBody>
      </p:sp>
      <p:sp>
        <p:nvSpPr>
          <p:cNvPr id="6" name="Slayt Numarası Yer Tutucusu 5"/>
          <p:cNvSpPr>
            <a:spLocks noGrp="1"/>
          </p:cNvSpPr>
          <p:nvPr>
            <p:ph type="sldNum" sz="quarter" idx="12"/>
          </p:nvPr>
        </p:nvSpPr>
        <p:spPr/>
        <p:txBody>
          <a:bodyPr/>
          <a:lstStyle/>
          <a:p>
            <a:pPr>
              <a:defRPr/>
            </a:pPr>
            <a:fld id="{6DA74032-6978-42C3-9CE6-714937EFED7D}" type="slidenum">
              <a:rPr lang="tr-TR" smtClean="0"/>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pPr>
              <a:defRPr/>
            </a:pPr>
            <a:fld id="{6872BD3D-F371-4DB6-A373-66402A7C0EA3}" type="datetime1">
              <a:rPr lang="tr-TR" smtClean="0"/>
              <a:t>3.10.2018</a:t>
            </a:fld>
            <a:endParaRPr lang="tr-TR"/>
          </a:p>
        </p:txBody>
      </p:sp>
      <p:sp>
        <p:nvSpPr>
          <p:cNvPr id="9" name="Slayt Numarası Yer Tutucusu 8"/>
          <p:cNvSpPr>
            <a:spLocks noGrp="1"/>
          </p:cNvSpPr>
          <p:nvPr>
            <p:ph type="sldNum" sz="quarter" idx="15"/>
          </p:nvPr>
        </p:nvSpPr>
        <p:spPr/>
        <p:txBody>
          <a:bodyPr rtlCol="0"/>
          <a:lstStyle/>
          <a:p>
            <a:pPr>
              <a:defRPr/>
            </a:pPr>
            <a:fld id="{541C52FD-2851-4986-B55C-E70B3E0B16B1}" type="slidenum">
              <a:rPr lang="tr-TR" smtClean="0"/>
              <a:pPr>
                <a:defRPr/>
              </a:pPr>
              <a:t>‹#›</a:t>
            </a:fld>
            <a:endParaRPr lang="tr-TR"/>
          </a:p>
        </p:txBody>
      </p:sp>
      <p:sp>
        <p:nvSpPr>
          <p:cNvPr id="10" name="Altbilgi Yer Tutucusu 9"/>
          <p:cNvSpPr>
            <a:spLocks noGrp="1"/>
          </p:cNvSpPr>
          <p:nvPr>
            <p:ph type="ftr" sz="quarter" idx="16"/>
          </p:nvPr>
        </p:nvSpPr>
        <p:spPr/>
        <p:txBody>
          <a:bodyPr rtlCol="0"/>
          <a:lstStyle/>
          <a:p>
            <a:pPr>
              <a:defRPr/>
            </a:pPr>
            <a:r>
              <a:rPr lang="tr-TR" smtClean="0"/>
              <a:t>KİM231 END.KİM.I -  Doç.Dr.Kamran POLAT</a:t>
            </a:r>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pPr>
              <a:defRPr/>
            </a:pPr>
            <a:fld id="{44C3E5AC-1036-4833-BE88-FFE8A513ABB8}" type="datetime1">
              <a:rPr lang="tr-TR" smtClean="0"/>
              <a:t>3.10.2018</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pPr>
              <a:defRPr/>
            </a:pPr>
            <a:r>
              <a:rPr lang="tr-TR" smtClean="0"/>
              <a:t>KİM231 END.KİM.I -  Doç.Dr.Kamran POLAT</a:t>
            </a:r>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pPr>
              <a:defRPr/>
            </a:pPr>
            <a:fld id="{573603BE-6ECE-44F4-B0D2-5F0273F0255B}"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pPr>
              <a:defRPr/>
            </a:pPr>
            <a:fld id="{A98F442B-9C6D-4A97-9949-F7DCD52A33A0}" type="datetime1">
              <a:rPr lang="tr-TR" smtClean="0"/>
              <a:t>3.10.2018</a:t>
            </a:fld>
            <a:endParaRPr lang="tr-TR"/>
          </a:p>
        </p:txBody>
      </p:sp>
      <p:sp>
        <p:nvSpPr>
          <p:cNvPr id="6" name="Altbilgi Yer Tutucusu 5"/>
          <p:cNvSpPr>
            <a:spLocks noGrp="1"/>
          </p:cNvSpPr>
          <p:nvPr>
            <p:ph type="ftr" sz="quarter" idx="11"/>
          </p:nvPr>
        </p:nvSpPr>
        <p:spPr/>
        <p:txBody>
          <a:bodyPr/>
          <a:lstStyle/>
          <a:p>
            <a:pPr>
              <a:defRPr/>
            </a:pPr>
            <a:r>
              <a:rPr lang="tr-TR" smtClean="0"/>
              <a:t>KİM231 END.KİM.I -  Doç.Dr.Kamran POLAT</a:t>
            </a:r>
            <a:endParaRPr lang="tr-TR"/>
          </a:p>
        </p:txBody>
      </p:sp>
      <p:sp>
        <p:nvSpPr>
          <p:cNvPr id="7" name="Slayt Numarası Yer Tutucusu 6"/>
          <p:cNvSpPr>
            <a:spLocks noGrp="1"/>
          </p:cNvSpPr>
          <p:nvPr>
            <p:ph type="sldNum" sz="quarter" idx="12"/>
          </p:nvPr>
        </p:nvSpPr>
        <p:spPr/>
        <p:txBody>
          <a:bodyPr/>
          <a:lstStyle/>
          <a:p>
            <a:pPr>
              <a:defRPr/>
            </a:pPr>
            <a:fld id="{902D61BC-7F91-4876-B7D1-97E6C82EC597}" type="slidenum">
              <a:rPr lang="tr-TR" smtClean="0"/>
              <a:pPr>
                <a:defRPr/>
              </a:pPr>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pPr>
              <a:defRPr/>
            </a:pPr>
            <a:fld id="{3B44AD87-A36B-4A1F-8B6D-A9A5F3162B26}" type="datetime1">
              <a:rPr lang="tr-TR" smtClean="0"/>
              <a:t>3.10.2018</a:t>
            </a:fld>
            <a:endParaRPr lang="tr-TR"/>
          </a:p>
        </p:txBody>
      </p:sp>
      <p:sp>
        <p:nvSpPr>
          <p:cNvPr id="8" name="Altbilgi Yer Tutucusu 7"/>
          <p:cNvSpPr>
            <a:spLocks noGrp="1"/>
          </p:cNvSpPr>
          <p:nvPr>
            <p:ph type="ftr" sz="quarter" idx="11"/>
          </p:nvPr>
        </p:nvSpPr>
        <p:spPr/>
        <p:txBody>
          <a:bodyPr/>
          <a:lstStyle/>
          <a:p>
            <a:pPr>
              <a:defRPr/>
            </a:pPr>
            <a:r>
              <a:rPr lang="tr-TR" smtClean="0"/>
              <a:t>KİM231 END.KİM.I -  Doç.Dr.Kamran POLAT</a:t>
            </a:r>
            <a:endParaRPr lang="tr-TR"/>
          </a:p>
        </p:txBody>
      </p:sp>
      <p:sp>
        <p:nvSpPr>
          <p:cNvPr id="9" name="Slayt Numarası Yer Tutucusu 8"/>
          <p:cNvSpPr>
            <a:spLocks noGrp="1"/>
          </p:cNvSpPr>
          <p:nvPr>
            <p:ph type="sldNum" sz="quarter" idx="12"/>
          </p:nvPr>
        </p:nvSpPr>
        <p:spPr/>
        <p:txBody>
          <a:bodyPr/>
          <a:lstStyle/>
          <a:p>
            <a:pPr>
              <a:defRPr/>
            </a:pPr>
            <a:fld id="{8A6121CD-167B-42C1-BDFF-4C113D5C3607}" type="slidenum">
              <a:rPr lang="tr-TR" smtClean="0"/>
              <a:pPr>
                <a:defRPr/>
              </a:pPr>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pPr>
              <a:defRPr/>
            </a:pPr>
            <a:fld id="{E014C2DF-490B-4DEE-A30A-DDF830D299DE}" type="datetime1">
              <a:rPr lang="tr-TR" smtClean="0"/>
              <a:t>3.10.2018</a:t>
            </a:fld>
            <a:endParaRPr lang="tr-TR"/>
          </a:p>
        </p:txBody>
      </p:sp>
      <p:sp>
        <p:nvSpPr>
          <p:cNvPr id="7" name="Slayt Numarası Yer Tutucusu 6"/>
          <p:cNvSpPr>
            <a:spLocks noGrp="1"/>
          </p:cNvSpPr>
          <p:nvPr>
            <p:ph type="sldNum" sz="quarter" idx="11"/>
          </p:nvPr>
        </p:nvSpPr>
        <p:spPr/>
        <p:txBody>
          <a:bodyPr rtlCol="0"/>
          <a:lstStyle/>
          <a:p>
            <a:pPr>
              <a:defRPr/>
            </a:pPr>
            <a:fld id="{BD7CA101-3CDC-4B37-BF69-653E935B2866}" type="slidenum">
              <a:rPr lang="tr-TR" smtClean="0"/>
              <a:pPr>
                <a:defRPr/>
              </a:pPr>
              <a:t>‹#›</a:t>
            </a:fld>
            <a:endParaRPr lang="tr-TR"/>
          </a:p>
        </p:txBody>
      </p:sp>
      <p:sp>
        <p:nvSpPr>
          <p:cNvPr id="8" name="Altbilgi Yer Tutucusu 7"/>
          <p:cNvSpPr>
            <a:spLocks noGrp="1"/>
          </p:cNvSpPr>
          <p:nvPr>
            <p:ph type="ftr" sz="quarter" idx="12"/>
          </p:nvPr>
        </p:nvSpPr>
        <p:spPr/>
        <p:txBody>
          <a:bodyPr rtlCol="0"/>
          <a:lstStyle/>
          <a:p>
            <a:pPr>
              <a:defRPr/>
            </a:pPr>
            <a:r>
              <a:rPr lang="tr-TR" smtClean="0"/>
              <a:t>KİM231 END.KİM.I -  Doç.Dr.Kamran POLAT</a:t>
            </a:r>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58959EB9-452F-4752-A772-8D5D6A4AFB85}" type="datetime1">
              <a:rPr lang="tr-TR" smtClean="0"/>
              <a:t>3.10.2018</a:t>
            </a:fld>
            <a:endParaRPr lang="tr-TR"/>
          </a:p>
        </p:txBody>
      </p:sp>
      <p:sp>
        <p:nvSpPr>
          <p:cNvPr id="3" name="Altbilgi Yer Tutucusu 2"/>
          <p:cNvSpPr>
            <a:spLocks noGrp="1"/>
          </p:cNvSpPr>
          <p:nvPr>
            <p:ph type="ftr" sz="quarter" idx="11"/>
          </p:nvPr>
        </p:nvSpPr>
        <p:spPr/>
        <p:txBody>
          <a:bodyPr/>
          <a:lstStyle/>
          <a:p>
            <a:pPr>
              <a:defRPr/>
            </a:pPr>
            <a:r>
              <a:rPr lang="tr-TR" smtClean="0"/>
              <a:t>KİM231 END.KİM.I -  Doç.Dr.Kamran POLAT</a:t>
            </a:r>
            <a:endParaRPr lang="tr-TR"/>
          </a:p>
        </p:txBody>
      </p:sp>
      <p:sp>
        <p:nvSpPr>
          <p:cNvPr id="4" name="Slayt Numarası Yer Tutucusu 3"/>
          <p:cNvSpPr>
            <a:spLocks noGrp="1"/>
          </p:cNvSpPr>
          <p:nvPr>
            <p:ph type="sldNum" sz="quarter" idx="12"/>
          </p:nvPr>
        </p:nvSpPr>
        <p:spPr/>
        <p:txBody>
          <a:bodyPr/>
          <a:lstStyle/>
          <a:p>
            <a:pPr>
              <a:defRPr/>
            </a:pPr>
            <a:fld id="{C6F8786C-B4F8-4BD0-9A3A-B88A0CF945E2}" type="slidenum">
              <a:rPr lang="tr-TR" smtClean="0"/>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pPr>
              <a:defRPr/>
            </a:pPr>
            <a:fld id="{49E86A5D-B5D9-47C4-9A26-AF1EEE2F5345}" type="datetime1">
              <a:rPr lang="tr-TR" smtClean="0"/>
              <a:t>3.10.2018</a:t>
            </a:fld>
            <a:endParaRPr lang="tr-TR"/>
          </a:p>
        </p:txBody>
      </p:sp>
      <p:sp>
        <p:nvSpPr>
          <p:cNvPr id="22" name="Slayt Numarası Yer Tutucusu 21"/>
          <p:cNvSpPr>
            <a:spLocks noGrp="1"/>
          </p:cNvSpPr>
          <p:nvPr>
            <p:ph type="sldNum" sz="quarter" idx="15"/>
          </p:nvPr>
        </p:nvSpPr>
        <p:spPr/>
        <p:txBody>
          <a:bodyPr rtlCol="0"/>
          <a:lstStyle/>
          <a:p>
            <a:pPr>
              <a:defRPr/>
            </a:pPr>
            <a:fld id="{CA2D5F80-42EE-4F52-AC29-352A747F482B}" type="slidenum">
              <a:rPr lang="tr-TR" smtClean="0"/>
              <a:pPr>
                <a:defRPr/>
              </a:pPr>
              <a:t>‹#›</a:t>
            </a:fld>
            <a:endParaRPr lang="tr-TR"/>
          </a:p>
        </p:txBody>
      </p:sp>
      <p:sp>
        <p:nvSpPr>
          <p:cNvPr id="23" name="Altbilgi Yer Tutucusu 22"/>
          <p:cNvSpPr>
            <a:spLocks noGrp="1"/>
          </p:cNvSpPr>
          <p:nvPr>
            <p:ph type="ftr" sz="quarter" idx="16"/>
          </p:nvPr>
        </p:nvSpPr>
        <p:spPr/>
        <p:txBody>
          <a:bodyPr rtlCol="0"/>
          <a:lstStyle/>
          <a:p>
            <a:pPr>
              <a:defRPr/>
            </a:pPr>
            <a:r>
              <a:rPr lang="tr-TR" smtClean="0"/>
              <a:t>KİM231 END.KİM.I -  Doç.Dr.Kamran POLAT</a:t>
            </a:r>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pPr>
              <a:defRPr/>
            </a:pPr>
            <a:fld id="{D5146B15-F849-4B10-A563-7007100B3CC3}" type="datetime1">
              <a:rPr lang="tr-TR" smtClean="0"/>
              <a:t>3.10.2018</a:t>
            </a:fld>
            <a:endParaRPr lang="tr-TR"/>
          </a:p>
        </p:txBody>
      </p:sp>
      <p:sp>
        <p:nvSpPr>
          <p:cNvPr id="18" name="Slayt Numarası Yer Tutucusu 17"/>
          <p:cNvSpPr>
            <a:spLocks noGrp="1"/>
          </p:cNvSpPr>
          <p:nvPr>
            <p:ph type="sldNum" sz="quarter" idx="11"/>
          </p:nvPr>
        </p:nvSpPr>
        <p:spPr/>
        <p:txBody>
          <a:bodyPr rtlCol="0"/>
          <a:lstStyle/>
          <a:p>
            <a:pPr>
              <a:defRPr/>
            </a:pPr>
            <a:fld id="{1CFA73FC-8A6F-4A66-BBF2-FA62ADC3D9A2}" type="slidenum">
              <a:rPr lang="tr-TR" smtClean="0"/>
              <a:pPr>
                <a:defRPr/>
              </a:pPr>
              <a:t>‹#›</a:t>
            </a:fld>
            <a:endParaRPr lang="tr-TR"/>
          </a:p>
        </p:txBody>
      </p:sp>
      <p:sp>
        <p:nvSpPr>
          <p:cNvPr id="21" name="Altbilgi Yer Tutucusu 20"/>
          <p:cNvSpPr>
            <a:spLocks noGrp="1"/>
          </p:cNvSpPr>
          <p:nvPr>
            <p:ph type="ftr" sz="quarter" idx="12"/>
          </p:nvPr>
        </p:nvSpPr>
        <p:spPr/>
        <p:txBody>
          <a:bodyPr rtlCol="0"/>
          <a:lstStyle/>
          <a:p>
            <a:pPr>
              <a:defRPr/>
            </a:pPr>
            <a:r>
              <a:rPr lang="tr-TR" smtClean="0"/>
              <a:t>KİM231 END.KİM.I -  Doç.Dr.Kamran POLAT</a:t>
            </a:r>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C0FB1786-DFFA-40C5-AA13-7390E8F128E5}" type="datetime1">
              <a:rPr lang="tr-TR" smtClean="0"/>
              <a:t>3.10.2018</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r>
              <a:rPr lang="tr-TR" smtClean="0"/>
              <a:t>KİM231 END.KİM.I -  Doç.Dr.Kamran POLAT</a:t>
            </a:r>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8A0383AC-B5A3-4A00-8F21-5BEF44525DA3}" type="slidenum">
              <a:rPr lang="tr-TR" smtClean="0"/>
              <a:pPr>
                <a:defRPr/>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52" name="5 Slayt Numarası Yer Tutucusu"/>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1E8556F6-5519-4283-ACCE-CBE80F124043}" type="slidenum">
              <a:rPr lang="tr-TR" altLang="tr-TR" sz="1400"/>
              <a:pPr eaLnBrk="1" hangingPunct="1"/>
              <a:t>1</a:t>
            </a:fld>
            <a:endParaRPr lang="tr-TR" altLang="tr-TR" sz="1400"/>
          </a:p>
        </p:txBody>
      </p:sp>
      <p:sp>
        <p:nvSpPr>
          <p:cNvPr id="2053" name="WordArt 4" descr="Dar dikey"/>
          <p:cNvSpPr>
            <a:spLocks noChangeArrowheads="1" noChangeShapeType="1" noTextEdit="1"/>
          </p:cNvSpPr>
          <p:nvPr/>
        </p:nvSpPr>
        <p:spPr bwMode="auto">
          <a:xfrm>
            <a:off x="2339975" y="476250"/>
            <a:ext cx="4824413" cy="2197100"/>
          </a:xfrm>
          <a:prstGeom prst="rect">
            <a:avLst/>
          </a:prstGeom>
        </p:spPr>
        <p:txBody>
          <a:bodyPr wrap="none" fromWordArt="1">
            <a:prstTxWarp prst="textCurveUp">
              <a:avLst>
                <a:gd name="adj" fmla="val 21315"/>
              </a:avLst>
            </a:prstTxWarp>
          </a:bodyPr>
          <a:lstStyle/>
          <a:p>
            <a:pPr algn="ctr"/>
            <a:r>
              <a:rPr lang="tr-TR"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BÖLÜM 2</a:t>
            </a:r>
          </a:p>
        </p:txBody>
      </p:sp>
      <p:sp>
        <p:nvSpPr>
          <p:cNvPr id="2054" name="WordArt 6"/>
          <p:cNvSpPr>
            <a:spLocks noChangeArrowheads="1" noChangeShapeType="1" noTextEdit="1"/>
          </p:cNvSpPr>
          <p:nvPr/>
        </p:nvSpPr>
        <p:spPr bwMode="auto">
          <a:xfrm>
            <a:off x="468313" y="3357563"/>
            <a:ext cx="7991475" cy="1006475"/>
          </a:xfrm>
          <a:prstGeom prst="rect">
            <a:avLst/>
          </a:prstGeom>
        </p:spPr>
        <p:txBody>
          <a:bodyPr wrap="none" fromWordArt="1">
            <a:prstTxWarp prst="textPlain">
              <a:avLst>
                <a:gd name="adj" fmla="val 50000"/>
              </a:avLst>
            </a:prstTxWarp>
          </a:bodyPr>
          <a:lstStyle/>
          <a:p>
            <a:pPr algn="ctr"/>
            <a:r>
              <a:rPr lang="tr-TR"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SU SAFLAŞTIRMA, ÇEVRE KONTROL</a:t>
            </a:r>
          </a:p>
        </p:txBody>
      </p:sp>
      <p:sp>
        <p:nvSpPr>
          <p:cNvPr id="2" name="Altbilgi Yer Tutucusu 1"/>
          <p:cNvSpPr>
            <a:spLocks noGrp="1"/>
          </p:cNvSpPr>
          <p:nvPr>
            <p:ph type="ftr" sz="quarter" idx="16"/>
          </p:nvPr>
        </p:nvSpPr>
        <p:spPr/>
        <p:txBody>
          <a:bodyPr/>
          <a:lstStyle/>
          <a:p>
            <a:pPr>
              <a:defRPr/>
            </a:pPr>
            <a:r>
              <a:rPr lang="tr-TR" smtClean="0"/>
              <a:t>KİM231 END.KİM.I -  Doç.Dr.Kamran POLAT</a:t>
            </a:r>
            <a:endParaRPr lang="tr-T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11268"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7AD9B826-67B1-40AE-AEA3-C703A10EEC09}" type="slidenum">
              <a:rPr lang="tr-TR" altLang="tr-TR" sz="1400"/>
              <a:pPr eaLnBrk="1" hangingPunct="1"/>
              <a:t>10</a:t>
            </a:fld>
            <a:endParaRPr lang="tr-TR" altLang="tr-TR" sz="1400"/>
          </a:p>
        </p:txBody>
      </p:sp>
      <p:pic>
        <p:nvPicPr>
          <p:cNvPr id="11269" name="Picture 5" descr="tara005"/>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403350" y="0"/>
            <a:ext cx="6624638"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1229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F336ECB-F060-4F48-B43A-665A96FB4AEA}" type="slidenum">
              <a:rPr lang="tr-TR" altLang="tr-TR" sz="1400"/>
              <a:pPr eaLnBrk="1" hangingPunct="1"/>
              <a:t>11</a:t>
            </a:fld>
            <a:endParaRPr lang="tr-TR" altLang="tr-TR" sz="1400"/>
          </a:p>
        </p:txBody>
      </p:sp>
      <p:pic>
        <p:nvPicPr>
          <p:cNvPr id="12293" name="Picture 5" descr="tara007"/>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476375" y="0"/>
            <a:ext cx="6335713"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BA955811-25F3-4328-8E7C-D4C1E058E157}" type="slidenum">
              <a:rPr lang="tr-TR" altLang="tr-TR" sz="1400"/>
              <a:pPr eaLnBrk="1" hangingPunct="1"/>
              <a:t>12</a:t>
            </a:fld>
            <a:endParaRPr lang="tr-TR" altLang="tr-TR" sz="1400"/>
          </a:p>
        </p:txBody>
      </p:sp>
      <p:pic>
        <p:nvPicPr>
          <p:cNvPr id="13317" name="Picture 5" descr="tara008"/>
          <p:cNvPicPr>
            <a:picLocks noChangeAspect="1" noChangeArrowheads="1"/>
          </p:cNvPicPr>
          <p:nvPr/>
        </p:nvPicPr>
        <p:blipFill>
          <a:blip r:embed="rId3">
            <a:lum bright="-44000" contrast="62000"/>
            <a:extLst>
              <a:ext uri="{28A0092B-C50C-407E-A947-70E740481C1C}">
                <a14:useLocalDpi xmlns:a14="http://schemas.microsoft.com/office/drawing/2010/main" val="0"/>
              </a:ext>
            </a:extLst>
          </a:blip>
          <a:srcRect/>
          <a:stretch>
            <a:fillRect/>
          </a:stretch>
        </p:blipFill>
        <p:spPr bwMode="auto">
          <a:xfrm>
            <a:off x="1692275" y="0"/>
            <a:ext cx="5976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14340"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077D75BE-1A48-47F0-A3C9-E60C14536497}" type="slidenum">
              <a:rPr lang="tr-TR" altLang="tr-TR" sz="1400"/>
              <a:pPr eaLnBrk="1" hangingPunct="1"/>
              <a:t>13</a:t>
            </a:fld>
            <a:endParaRPr lang="tr-TR" altLang="tr-TR" sz="1400"/>
          </a:p>
        </p:txBody>
      </p:sp>
      <p:pic>
        <p:nvPicPr>
          <p:cNvPr id="14341" name="Picture 5" descr="tara009"/>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403350" y="0"/>
            <a:ext cx="6480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1536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A50E1E93-6FCC-427A-98C0-47D69D0285E6}" type="slidenum">
              <a:rPr lang="tr-TR" altLang="tr-TR" sz="1400"/>
              <a:pPr eaLnBrk="1" hangingPunct="1"/>
              <a:t>14</a:t>
            </a:fld>
            <a:endParaRPr lang="tr-TR" altLang="tr-TR" sz="1400"/>
          </a:p>
        </p:txBody>
      </p:sp>
      <p:pic>
        <p:nvPicPr>
          <p:cNvPr id="15365" name="Picture 5" descr="tara010"/>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692275" y="0"/>
            <a:ext cx="6154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16388"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9E89B3CA-F845-42C5-BCC8-D7F64AD5FB13}" type="slidenum">
              <a:rPr lang="tr-TR" altLang="tr-TR" sz="1400"/>
              <a:pPr eaLnBrk="1" hangingPunct="1"/>
              <a:t>15</a:t>
            </a:fld>
            <a:endParaRPr lang="tr-TR" altLang="tr-TR" sz="1400"/>
          </a:p>
        </p:txBody>
      </p:sp>
      <p:pic>
        <p:nvPicPr>
          <p:cNvPr id="16389" name="Picture 5" descr="tara011"/>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547813" y="0"/>
            <a:ext cx="608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a:xfrm>
            <a:off x="539750" y="260350"/>
            <a:ext cx="7632700" cy="490538"/>
          </a:xfrm>
          <a:solidFill>
            <a:schemeClr val="bg1"/>
          </a:solidFill>
        </p:spPr>
        <p:txBody>
          <a:bodyPr>
            <a:normAutofit fontScale="90000"/>
          </a:bodyPr>
          <a:lstStyle/>
          <a:p>
            <a:pPr eaLnBrk="1" hangingPunct="1"/>
            <a:r>
              <a:rPr lang="tr-TR" altLang="tr-TR" sz="1800" b="1" smtClean="0">
                <a:solidFill>
                  <a:srgbClr val="FF6600"/>
                </a:solidFill>
              </a:rPr>
              <a:t>Şekil 2.1</a:t>
            </a:r>
            <a:r>
              <a:rPr lang="tr-TR" altLang="tr-TR" sz="1800" smtClean="0">
                <a:solidFill>
                  <a:srgbClr val="FF6600"/>
                </a:solidFill>
              </a:rPr>
              <a:t>.</a:t>
            </a:r>
            <a:r>
              <a:rPr lang="tr-TR" altLang="tr-TR" sz="1800" smtClean="0"/>
              <a:t> </a:t>
            </a:r>
            <a:r>
              <a:rPr lang="tr-TR" altLang="tr-TR" sz="1800" smtClean="0">
                <a:solidFill>
                  <a:srgbClr val="6600FF"/>
                </a:solidFill>
              </a:rPr>
              <a:t>soğuk soda-kireç prosesisyle  suyun kısmi yumuşatılması</a:t>
            </a:r>
          </a:p>
        </p:txBody>
      </p:sp>
      <p:sp>
        <p:nvSpPr>
          <p:cNvPr id="17412" name="4 Slayt Numarası Yer Tutucusu"/>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0D478C5-FED7-4B49-9920-C22A4EA3B664}" type="slidenum">
              <a:rPr lang="tr-TR" altLang="tr-TR" sz="1400"/>
              <a:pPr eaLnBrk="1" hangingPunct="1"/>
              <a:t>16</a:t>
            </a:fld>
            <a:endParaRPr lang="tr-TR" altLang="tr-TR" sz="1400"/>
          </a:p>
        </p:txBody>
      </p:sp>
      <p:sp>
        <p:nvSpPr>
          <p:cNvPr id="17411" name="3 Altbilgi Yer Tutucusu"/>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pic>
        <p:nvPicPr>
          <p:cNvPr id="17413" name="Picture 5"/>
          <p:cNvPicPr>
            <a:picLocks noChangeAspect="1" noChangeArrowheads="1"/>
          </p:cNvPicPr>
          <p:nvPr/>
        </p:nvPicPr>
        <p:blipFill>
          <a:blip r:embed="rId3">
            <a:lum bright="-40000" contrast="62000"/>
            <a:grayscl/>
            <a:extLst>
              <a:ext uri="{28A0092B-C50C-407E-A947-70E740481C1C}">
                <a14:useLocalDpi xmlns:a14="http://schemas.microsoft.com/office/drawing/2010/main" val="0"/>
              </a:ext>
            </a:extLst>
          </a:blip>
          <a:srcRect/>
          <a:stretch>
            <a:fillRect/>
          </a:stretch>
        </p:blipFill>
        <p:spPr bwMode="auto">
          <a:xfrm>
            <a:off x="395288" y="908050"/>
            <a:ext cx="82804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a:xfrm>
            <a:off x="0" y="0"/>
            <a:ext cx="9144000" cy="692150"/>
          </a:xfrm>
        </p:spPr>
        <p:txBody>
          <a:bodyPr/>
          <a:lstStyle/>
          <a:p>
            <a:pPr algn="l" eaLnBrk="1" hangingPunct="1"/>
            <a:r>
              <a:rPr lang="tr-TR" altLang="tr-TR" sz="1800" b="1" smtClean="0">
                <a:solidFill>
                  <a:srgbClr val="FF6600"/>
                </a:solidFill>
              </a:rPr>
              <a:t>Şekil 2.2.</a:t>
            </a:r>
            <a:r>
              <a:rPr lang="tr-TR" altLang="tr-TR" sz="1800" b="1" smtClean="0">
                <a:solidFill>
                  <a:schemeClr val="accent2"/>
                </a:solidFill>
              </a:rPr>
              <a:t> Şehir şebekesi suyunun saflaştırılmasını gösteren akım diyagramı</a:t>
            </a:r>
          </a:p>
        </p:txBody>
      </p:sp>
      <p:sp>
        <p:nvSpPr>
          <p:cNvPr id="18436" name="4 Slayt Numarası Yer Tutucusu"/>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96270E4C-3C3E-4EB0-820D-97D2A093B435}" type="slidenum">
              <a:rPr lang="tr-TR" altLang="tr-TR" sz="1400"/>
              <a:pPr eaLnBrk="1" hangingPunct="1"/>
              <a:t>17</a:t>
            </a:fld>
            <a:endParaRPr lang="tr-TR" altLang="tr-TR" sz="1400"/>
          </a:p>
        </p:txBody>
      </p:sp>
      <p:sp>
        <p:nvSpPr>
          <p:cNvPr id="18435" name="3 Altbilgi Yer Tutucusu"/>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pic>
        <p:nvPicPr>
          <p:cNvPr id="18437" name="Picture 5"/>
          <p:cNvPicPr>
            <a:picLocks noChangeAspect="1" noChangeArrowheads="1"/>
          </p:cNvPicPr>
          <p:nvPr/>
        </p:nvPicPr>
        <p:blipFill>
          <a:blip r:embed="rId3">
            <a:lum bright="-36000" contrast="64000"/>
            <a:extLst>
              <a:ext uri="{28A0092B-C50C-407E-A947-70E740481C1C}">
                <a14:useLocalDpi xmlns:a14="http://schemas.microsoft.com/office/drawing/2010/main" val="0"/>
              </a:ext>
            </a:extLst>
          </a:blip>
          <a:srcRect/>
          <a:stretch>
            <a:fillRect/>
          </a:stretch>
        </p:blipFill>
        <p:spPr bwMode="auto">
          <a:xfrm>
            <a:off x="0" y="765175"/>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a:xfrm>
            <a:off x="468313" y="0"/>
            <a:ext cx="8229600" cy="436563"/>
          </a:xfrm>
        </p:spPr>
        <p:txBody>
          <a:bodyPr/>
          <a:lstStyle/>
          <a:p>
            <a:pPr algn="l" eaLnBrk="1" hangingPunct="1"/>
            <a:r>
              <a:rPr lang="tr-TR" altLang="tr-TR" sz="1800" b="1" smtClean="0">
                <a:solidFill>
                  <a:srgbClr val="FF6600"/>
                </a:solidFill>
              </a:rPr>
              <a:t>Şekil 2.3</a:t>
            </a:r>
            <a:r>
              <a:rPr lang="tr-TR" altLang="tr-TR" sz="1800" smtClean="0">
                <a:solidFill>
                  <a:srgbClr val="FF6600"/>
                </a:solidFill>
              </a:rPr>
              <a:t>.</a:t>
            </a:r>
            <a:r>
              <a:rPr lang="tr-TR" altLang="tr-TR" sz="1800" smtClean="0"/>
              <a:t> </a:t>
            </a:r>
            <a:r>
              <a:rPr lang="tr-TR" altLang="tr-TR" sz="1800" smtClean="0">
                <a:solidFill>
                  <a:srgbClr val="6600FF"/>
                </a:solidFill>
              </a:rPr>
              <a:t>Sıcak soda-kireç prosesisyle  suyun  yumuşatılması prosesi</a:t>
            </a:r>
          </a:p>
        </p:txBody>
      </p:sp>
      <p:sp>
        <p:nvSpPr>
          <p:cNvPr id="19460" name="4 Slayt Numarası Yer Tutucusu"/>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1D67D18D-47C6-41E0-8054-12A97756330E}" type="slidenum">
              <a:rPr lang="tr-TR" altLang="tr-TR" sz="1400"/>
              <a:pPr eaLnBrk="1" hangingPunct="1"/>
              <a:t>18</a:t>
            </a:fld>
            <a:endParaRPr lang="tr-TR" altLang="tr-TR" sz="1400"/>
          </a:p>
        </p:txBody>
      </p:sp>
      <p:sp>
        <p:nvSpPr>
          <p:cNvPr id="19459" name="3 Altbilgi Yer Tutucusu"/>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pic>
        <p:nvPicPr>
          <p:cNvPr id="19461" name="Picture 5"/>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395288" y="404813"/>
            <a:ext cx="83534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048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A993195C-4BEF-4D0A-A437-545CAD2864C3}" type="slidenum">
              <a:rPr lang="tr-TR" altLang="tr-TR" sz="1400"/>
              <a:pPr eaLnBrk="1" hangingPunct="1"/>
              <a:t>19</a:t>
            </a:fld>
            <a:endParaRPr lang="tr-TR" altLang="tr-TR" sz="1400"/>
          </a:p>
        </p:txBody>
      </p:sp>
      <p:pic>
        <p:nvPicPr>
          <p:cNvPr id="20485" name="Picture 2" descr="tara012"/>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403350" y="0"/>
            <a:ext cx="63373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07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52D8B30B-51B1-4380-AEAA-32F82F04F9A0}" type="slidenum">
              <a:rPr lang="tr-TR" altLang="tr-TR" sz="1400"/>
              <a:pPr eaLnBrk="1" hangingPunct="1"/>
              <a:t>2</a:t>
            </a:fld>
            <a:endParaRPr lang="tr-TR" altLang="tr-TR" sz="1400"/>
          </a:p>
        </p:txBody>
      </p:sp>
      <p:pic>
        <p:nvPicPr>
          <p:cNvPr id="3077" name="Picture 26" descr="tara002"/>
          <p:cNvPicPr>
            <a:picLocks noChangeAspect="1" noChangeArrowheads="1"/>
          </p:cNvPicPr>
          <p:nvPr/>
        </p:nvPicPr>
        <p:blipFill>
          <a:blip r:embed="rId3" cstate="print">
            <a:lum bright="-44000" contrast="62000"/>
            <a:grayscl/>
            <a:extLst>
              <a:ext uri="{28A0092B-C50C-407E-A947-70E740481C1C}">
                <a14:useLocalDpi xmlns:a14="http://schemas.microsoft.com/office/drawing/2010/main" val="0"/>
              </a:ext>
            </a:extLst>
          </a:blip>
          <a:srcRect t="12682"/>
          <a:stretch>
            <a:fillRect/>
          </a:stretch>
        </p:blipFill>
        <p:spPr bwMode="auto">
          <a:xfrm>
            <a:off x="2392735" y="188640"/>
            <a:ext cx="5689005"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7" descr="Hard water causes pipes to c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114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4100"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17318171-6D7C-4EBA-8478-B017053F75E5}" type="slidenum">
              <a:rPr lang="tr-TR" altLang="tr-TR" sz="1400"/>
              <a:pPr eaLnBrk="1" hangingPunct="1"/>
              <a:t>3</a:t>
            </a:fld>
            <a:endParaRPr lang="tr-TR" altLang="tr-TR" sz="1400"/>
          </a:p>
        </p:txBody>
      </p:sp>
      <p:pic>
        <p:nvPicPr>
          <p:cNvPr id="4101" name="Picture 5" descr="tara003"/>
          <p:cNvPicPr>
            <a:picLocks noChangeAspect="1" noChangeArrowheads="1"/>
          </p:cNvPicPr>
          <p:nvPr/>
        </p:nvPicPr>
        <p:blipFill rotWithShape="1">
          <a:blip r:embed="rId3" cstate="print">
            <a:lum bright="-46000" contrast="62000"/>
            <a:grayscl/>
            <a:extLst>
              <a:ext uri="{28A0092B-C50C-407E-A947-70E740481C1C}">
                <a14:useLocalDpi xmlns:a14="http://schemas.microsoft.com/office/drawing/2010/main" val="0"/>
              </a:ext>
            </a:extLst>
          </a:blip>
          <a:srcRect t="5026"/>
          <a:stretch/>
        </p:blipFill>
        <p:spPr bwMode="auto">
          <a:xfrm>
            <a:off x="1691680" y="552450"/>
            <a:ext cx="5976962" cy="55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8"/>
          <p:cNvSpPr>
            <a:spLocks noGrp="1" noChangeArrowheads="1"/>
          </p:cNvSpPr>
          <p:nvPr>
            <p:ph type="title"/>
          </p:nvPr>
        </p:nvSpPr>
        <p:spPr>
          <a:xfrm>
            <a:off x="1646774" y="5349280"/>
            <a:ext cx="7308304" cy="1430932"/>
          </a:xfrm>
          <a:solidFill>
            <a:schemeClr val="bg1"/>
          </a:solidFill>
        </p:spPr>
        <p:txBody>
          <a:bodyPr>
            <a:normAutofit fontScale="90000"/>
          </a:bodyPr>
          <a:lstStyle/>
          <a:p>
            <a:pPr algn="l" eaLnBrk="1" hangingPunct="1"/>
            <a:r>
              <a:rPr lang="tr-TR" altLang="tr-TR" sz="2000" b="1" dirty="0" smtClean="0">
                <a:solidFill>
                  <a:srgbClr val="FF6600"/>
                </a:solidFill>
              </a:rPr>
              <a:t>İyon değiştiricinin sabit negatif ucuna bağlı sabit pozitif grubun, çözeltideki pozitif grupla yer değiştirmesi ile katyon değişimi olur. Bu tür reçineler “katyon değiştirici reçine” olarak tanımlanır. Anyon değişiminde bunun tam tersi olur</a:t>
            </a:r>
            <a:r>
              <a:rPr lang="tr-TR" altLang="tr-TR" sz="1800" dirty="0" smtClean="0"/>
              <a:t>.</a:t>
            </a:r>
          </a:p>
        </p:txBody>
      </p:sp>
      <p:sp>
        <p:nvSpPr>
          <p:cNvPr id="5124" name="4 Slayt Numarası Yer Tutucusu"/>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1EEAFD63-CB26-4D16-B8C5-52C4B516C353}" type="slidenum">
              <a:rPr lang="tr-TR" altLang="tr-TR" sz="1400"/>
              <a:pPr eaLnBrk="1" hangingPunct="1"/>
              <a:t>4</a:t>
            </a:fld>
            <a:endParaRPr lang="tr-TR" altLang="tr-TR" sz="1400"/>
          </a:p>
        </p:txBody>
      </p:sp>
      <p:sp>
        <p:nvSpPr>
          <p:cNvPr id="5123" name="3 Altbilgi Yer Tutucusu"/>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pic>
        <p:nvPicPr>
          <p:cNvPr id="5125" name="Picture 5" descr="tara004"/>
          <p:cNvPicPr>
            <a:picLocks noChangeAspect="1" noChangeArrowheads="1"/>
          </p:cNvPicPr>
          <p:nvPr/>
        </p:nvPicPr>
        <p:blipFill>
          <a:blip r:embed="rId3" cstate="print">
            <a:lum bright="-44000" contrast="62000"/>
            <a:grayscl/>
            <a:extLst>
              <a:ext uri="{28A0092B-C50C-407E-A947-70E740481C1C}">
                <a14:useLocalDpi xmlns:a14="http://schemas.microsoft.com/office/drawing/2010/main" val="0"/>
              </a:ext>
            </a:extLst>
          </a:blip>
          <a:srcRect t="4071" b="23691"/>
          <a:stretch>
            <a:fillRect/>
          </a:stretch>
        </p:blipFill>
        <p:spPr bwMode="auto">
          <a:xfrm>
            <a:off x="1907704" y="332656"/>
            <a:ext cx="5877976" cy="50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folHlink"/>
          </a:fgClr>
          <a:bgClr>
            <a:schemeClr val="bg1"/>
          </a:bgClr>
        </a:pattFill>
        <a:effectLst/>
      </p:bgPr>
    </p:bg>
    <p:spTree>
      <p:nvGrpSpPr>
        <p:cNvPr id="1" name=""/>
        <p:cNvGrpSpPr/>
        <p:nvPr/>
      </p:nvGrpSpPr>
      <p:grpSpPr>
        <a:xfrm>
          <a:off x="0" y="0"/>
          <a:ext cx="0" cy="0"/>
          <a:chOff x="0" y="0"/>
          <a:chExt cx="0" cy="0"/>
        </a:xfrm>
      </p:grpSpPr>
      <p:sp>
        <p:nvSpPr>
          <p:cNvPr id="6147"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6148"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6A3BBEC1-BBA3-41EA-89A6-D342968FC2D9}" type="slidenum">
              <a:rPr lang="tr-TR" altLang="tr-TR" sz="1400"/>
              <a:pPr eaLnBrk="1" hangingPunct="1"/>
              <a:t>5</a:t>
            </a:fld>
            <a:endParaRPr lang="tr-TR" altLang="tr-TR" sz="1400"/>
          </a:p>
        </p:txBody>
      </p:sp>
      <p:pic>
        <p:nvPicPr>
          <p:cNvPr id="6149" name="Picture 4"/>
          <p:cNvPicPr>
            <a:picLocks noChangeAspect="1" noChangeArrowheads="1"/>
          </p:cNvPicPr>
          <p:nvPr/>
        </p:nvPicPr>
        <p:blipFill>
          <a:blip r:embed="rId2">
            <a:lum bright="-46000" contrast="66000"/>
            <a:grayscl/>
            <a:extLst>
              <a:ext uri="{28A0092B-C50C-407E-A947-70E740481C1C}">
                <a14:useLocalDpi xmlns:a14="http://schemas.microsoft.com/office/drawing/2010/main" val="0"/>
              </a:ext>
            </a:extLst>
          </a:blip>
          <a:srcRect t="9520"/>
          <a:stretch>
            <a:fillRect/>
          </a:stretch>
        </p:blipFill>
        <p:spPr bwMode="auto">
          <a:xfrm>
            <a:off x="1403350" y="188640"/>
            <a:ext cx="59769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7171"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717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19114D1B-8583-4D7F-AD17-C62ED9DAB4F3}" type="slidenum">
              <a:rPr lang="tr-TR" altLang="tr-TR" sz="1400"/>
              <a:pPr eaLnBrk="1" hangingPunct="1"/>
              <a:t>6</a:t>
            </a:fld>
            <a:endParaRPr lang="tr-TR" altLang="tr-TR" sz="1400"/>
          </a:p>
        </p:txBody>
      </p:sp>
      <p:pic>
        <p:nvPicPr>
          <p:cNvPr id="7173" name="Picture 4"/>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b="5902"/>
          <a:stretch>
            <a:fillRect/>
          </a:stretch>
        </p:blipFill>
        <p:spPr bwMode="auto">
          <a:xfrm>
            <a:off x="900113" y="260350"/>
            <a:ext cx="69850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819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77B8FACF-FF49-4401-90BA-A6139348BF0C}" type="slidenum">
              <a:rPr lang="tr-TR" altLang="tr-TR" sz="1400"/>
              <a:pPr eaLnBrk="1" hangingPunct="1"/>
              <a:t>7</a:t>
            </a:fld>
            <a:endParaRPr lang="tr-TR" altLang="tr-TR" sz="1400"/>
          </a:p>
        </p:txBody>
      </p:sp>
      <p:sp>
        <p:nvSpPr>
          <p:cNvPr id="8197" name="Rectangle 4"/>
          <p:cNvSpPr>
            <a:spLocks noChangeArrowheads="1"/>
          </p:cNvSpPr>
          <p:nvPr/>
        </p:nvSpPr>
        <p:spPr bwMode="auto">
          <a:xfrm>
            <a:off x="468313" y="152400"/>
            <a:ext cx="7848600" cy="344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tr-TR" altLang="tr-TR" sz="2000" b="1" dirty="0" err="1">
                <a:solidFill>
                  <a:srgbClr val="000099"/>
                </a:solidFill>
                <a:latin typeface="Verdana" pitchFamily="34" charset="0"/>
              </a:rPr>
              <a:t>The</a:t>
            </a:r>
            <a:r>
              <a:rPr lang="tr-TR" altLang="tr-TR" sz="2000" b="1" dirty="0">
                <a:solidFill>
                  <a:srgbClr val="000099"/>
                </a:solidFill>
                <a:latin typeface="Verdana" pitchFamily="34" charset="0"/>
              </a:rPr>
              <a:t> </a:t>
            </a:r>
            <a:r>
              <a:rPr lang="tr-TR" altLang="tr-TR" sz="2000" b="1" dirty="0" err="1">
                <a:solidFill>
                  <a:srgbClr val="000099"/>
                </a:solidFill>
                <a:latin typeface="Verdana" pitchFamily="34" charset="0"/>
              </a:rPr>
              <a:t>Process</a:t>
            </a:r>
            <a:r>
              <a:rPr lang="tr-TR" altLang="tr-TR" sz="2000" b="1" dirty="0">
                <a:solidFill>
                  <a:srgbClr val="000099"/>
                </a:solidFill>
                <a:latin typeface="Verdana" pitchFamily="34" charset="0"/>
              </a:rPr>
              <a:t> of </a:t>
            </a:r>
            <a:r>
              <a:rPr lang="tr-TR" altLang="tr-TR" sz="2000" b="1" dirty="0" err="1">
                <a:solidFill>
                  <a:srgbClr val="000099"/>
                </a:solidFill>
                <a:latin typeface="Verdana" pitchFamily="34" charset="0"/>
              </a:rPr>
              <a:t>Ion-exchange</a:t>
            </a:r>
            <a:r>
              <a:rPr lang="tr-TR" altLang="tr-TR" sz="2000" dirty="0">
                <a:solidFill>
                  <a:srgbClr val="000099"/>
                </a:solidFill>
                <a:latin typeface="Verdana" pitchFamily="34" charset="0"/>
              </a:rPr>
              <a:t/>
            </a:r>
            <a:br>
              <a:rPr lang="tr-TR" altLang="tr-TR" sz="2000" dirty="0">
                <a:solidFill>
                  <a:srgbClr val="000099"/>
                </a:solidFill>
                <a:latin typeface="Verdana" pitchFamily="34" charset="0"/>
              </a:rPr>
            </a:br>
            <a:r>
              <a:rPr lang="tr-TR" altLang="tr-TR" sz="2000" dirty="0" err="1">
                <a:solidFill>
                  <a:srgbClr val="000099"/>
                </a:solidFill>
                <a:latin typeface="Verdana" pitchFamily="34" charset="0"/>
              </a:rPr>
              <a:t>In</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the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context</a:t>
            </a:r>
            <a:r>
              <a:rPr lang="tr-TR" altLang="tr-TR" sz="2000" dirty="0">
                <a:solidFill>
                  <a:srgbClr val="000099"/>
                </a:solidFill>
                <a:latin typeface="Verdana" pitchFamily="34" charset="0"/>
              </a:rPr>
              <a:t> of </a:t>
            </a:r>
            <a:r>
              <a:rPr lang="tr-TR" altLang="tr-TR" sz="2000" dirty="0" err="1">
                <a:solidFill>
                  <a:srgbClr val="000099"/>
                </a:solidFill>
                <a:latin typeface="Verdana" pitchFamily="34" charset="0"/>
              </a:rPr>
              <a:t>water</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purification</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ion-exchange</a:t>
            </a:r>
            <a:r>
              <a:rPr lang="tr-TR" altLang="tr-TR" sz="2000" dirty="0">
                <a:solidFill>
                  <a:srgbClr val="000099"/>
                </a:solidFill>
                <a:latin typeface="Verdana" pitchFamily="34" charset="0"/>
              </a:rPr>
              <a:t> is a </a:t>
            </a:r>
            <a:r>
              <a:rPr lang="tr-TR" altLang="tr-TR" sz="2000" dirty="0" err="1">
                <a:solidFill>
                  <a:srgbClr val="000099"/>
                </a:solidFill>
                <a:latin typeface="Verdana" pitchFamily="34" charset="0"/>
              </a:rPr>
              <a:t>rapid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and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reversible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process</a:t>
            </a:r>
            <a:r>
              <a:rPr lang="tr-TR" altLang="tr-TR" sz="2000" dirty="0">
                <a:solidFill>
                  <a:srgbClr val="000099"/>
                </a:solidFill>
                <a:latin typeface="Verdana" pitchFamily="34" charset="0"/>
              </a:rPr>
              <a:t> in </a:t>
            </a:r>
            <a:r>
              <a:rPr lang="tr-TR" altLang="tr-TR" sz="2000" dirty="0" err="1">
                <a:solidFill>
                  <a:srgbClr val="000099"/>
                </a:solidFill>
                <a:latin typeface="Verdana" pitchFamily="34" charset="0"/>
              </a:rPr>
              <a:t>which</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impurity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present</a:t>
            </a:r>
            <a:r>
              <a:rPr lang="tr-TR" altLang="tr-TR" sz="2000" dirty="0">
                <a:solidFill>
                  <a:srgbClr val="000099"/>
                </a:solidFill>
                <a:latin typeface="Verdana" pitchFamily="34" charset="0"/>
              </a:rPr>
              <a:t> in </a:t>
            </a:r>
            <a:r>
              <a:rPr lang="tr-TR" altLang="tr-TR" sz="2000" dirty="0" err="1">
                <a:solidFill>
                  <a:srgbClr val="000099"/>
                </a:solidFill>
                <a:latin typeface="Verdana" pitchFamily="34" charset="0"/>
              </a:rPr>
              <a:t>the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water</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are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replaced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by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released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by</a:t>
            </a:r>
            <a:r>
              <a:rPr lang="tr-TR" altLang="tr-TR" sz="2000" dirty="0">
                <a:solidFill>
                  <a:srgbClr val="000099"/>
                </a:solidFill>
                <a:latin typeface="Verdana" pitchFamily="34" charset="0"/>
              </a:rPr>
              <a:t> an </a:t>
            </a:r>
            <a:r>
              <a:rPr lang="tr-TR" altLang="tr-TR" sz="2000" dirty="0" err="1">
                <a:solidFill>
                  <a:srgbClr val="000099"/>
                </a:solidFill>
                <a:latin typeface="Verdana" pitchFamily="34" charset="0"/>
              </a:rPr>
              <a:t>ion-exchange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resin</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The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impurity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are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taken</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up</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by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the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resin</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which</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must</a:t>
            </a:r>
            <a:r>
              <a:rPr lang="tr-TR" altLang="tr-TR" sz="2000" dirty="0">
                <a:solidFill>
                  <a:srgbClr val="000099"/>
                </a:solidFill>
                <a:latin typeface="Verdana" pitchFamily="34" charset="0"/>
              </a:rPr>
              <a:t> be </a:t>
            </a:r>
            <a:r>
              <a:rPr lang="tr-TR" altLang="tr-TR" sz="2000" dirty="0" err="1">
                <a:solidFill>
                  <a:srgbClr val="000099"/>
                </a:solidFill>
                <a:latin typeface="Verdana" pitchFamily="34" charset="0"/>
              </a:rPr>
              <a:t>periodically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regenerated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to</a:t>
            </a:r>
            <a:r>
              <a:rPr lang="tr-TR" altLang="tr-TR" sz="2000" dirty="0">
                <a:solidFill>
                  <a:srgbClr val="000099"/>
                </a:solidFill>
                <a:latin typeface="Verdana" pitchFamily="34" charset="0"/>
              </a:rPr>
              <a:t> restore it </a:t>
            </a:r>
            <a:r>
              <a:rPr lang="tr-TR" altLang="tr-TR" sz="2000" dirty="0" err="1">
                <a:solidFill>
                  <a:srgbClr val="000099"/>
                </a:solidFill>
                <a:latin typeface="Verdana" pitchFamily="34" charset="0"/>
              </a:rPr>
              <a:t>to</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the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original</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ionic</a:t>
            </a:r>
            <a:r>
              <a:rPr lang="tr-TR" altLang="tr-TR" sz="2000" dirty="0">
                <a:solidFill>
                  <a:srgbClr val="000099"/>
                </a:solidFill>
                <a:latin typeface="Verdana" pitchFamily="34" charset="0"/>
              </a:rPr>
              <a:t> form. (An </a:t>
            </a:r>
            <a:r>
              <a:rPr lang="tr-TR" altLang="tr-TR" sz="2000" dirty="0" err="1">
                <a:solidFill>
                  <a:srgbClr val="000099"/>
                </a:solidFill>
                <a:latin typeface="Verdana" pitchFamily="34" charset="0"/>
              </a:rPr>
              <a:t>ion</a:t>
            </a:r>
            <a:r>
              <a:rPr lang="tr-TR" altLang="tr-TR" sz="2000" dirty="0">
                <a:solidFill>
                  <a:srgbClr val="000099"/>
                </a:solidFill>
                <a:latin typeface="Verdana" pitchFamily="34" charset="0"/>
              </a:rPr>
              <a:t> is an atom </a:t>
            </a:r>
            <a:r>
              <a:rPr lang="tr-TR" altLang="tr-TR" sz="2000" dirty="0" err="1">
                <a:solidFill>
                  <a:srgbClr val="000099"/>
                </a:solidFill>
                <a:latin typeface="Verdana" pitchFamily="34" charset="0"/>
              </a:rPr>
              <a:t>or</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group</a:t>
            </a:r>
            <a:r>
              <a:rPr lang="tr-TR" altLang="tr-TR" sz="2000" dirty="0">
                <a:solidFill>
                  <a:srgbClr val="000099"/>
                </a:solidFill>
                <a:latin typeface="Verdana" pitchFamily="34" charset="0"/>
              </a:rPr>
              <a:t> of </a:t>
            </a:r>
            <a:r>
              <a:rPr lang="tr-TR" altLang="tr-TR" sz="2000" dirty="0" err="1">
                <a:solidFill>
                  <a:srgbClr val="000099"/>
                </a:solidFill>
                <a:latin typeface="Verdana" pitchFamily="34" charset="0"/>
              </a:rPr>
              <a:t>atoms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with</a:t>
            </a:r>
            <a:r>
              <a:rPr lang="tr-TR" altLang="tr-TR" sz="2000" dirty="0">
                <a:solidFill>
                  <a:srgbClr val="000099"/>
                </a:solidFill>
                <a:latin typeface="Verdana" pitchFamily="34" charset="0"/>
              </a:rPr>
              <a:t> an </a:t>
            </a:r>
            <a:r>
              <a:rPr lang="tr-TR" altLang="tr-TR" sz="2000" dirty="0" err="1">
                <a:solidFill>
                  <a:srgbClr val="000099"/>
                </a:solidFill>
                <a:latin typeface="Verdana" pitchFamily="34" charset="0"/>
              </a:rPr>
              <a:t>electric</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charge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Positively-charged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are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called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cations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and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are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usually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metals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negatively-charged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are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called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anions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and</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are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usually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non-metals</a:t>
            </a:r>
            <a:r>
              <a:rPr lang="tr-TR" altLang="tr-TR" sz="2000" dirty="0">
                <a:solidFill>
                  <a:srgbClr val="000099"/>
                </a:solidFill>
                <a:latin typeface="Verdana" pitchFamily="34" charset="0"/>
              </a:rPr>
              <a:t>). </a:t>
            </a:r>
            <a:endParaRPr lang="tr-TR" altLang="tr-TR" sz="2000" dirty="0">
              <a:solidFill>
                <a:srgbClr val="000000"/>
              </a:solidFill>
              <a:latin typeface="Verdana" pitchFamily="34" charset="0"/>
            </a:endParaRPr>
          </a:p>
          <a:p>
            <a:r>
              <a:rPr lang="tr-TR" altLang="tr-TR" sz="2000" dirty="0" err="1">
                <a:solidFill>
                  <a:srgbClr val="000099"/>
                </a:solidFill>
                <a:latin typeface="Verdana" pitchFamily="34" charset="0"/>
              </a:rPr>
              <a:t>The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following</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ions</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are</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widely</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found</a:t>
            </a:r>
            <a:r>
              <a:rPr lang="tr-TR" altLang="tr-TR" sz="2000" dirty="0">
                <a:solidFill>
                  <a:srgbClr val="000099"/>
                </a:solidFill>
                <a:latin typeface="Verdana" pitchFamily="34" charset="0"/>
              </a:rPr>
              <a:t> in </a:t>
            </a:r>
            <a:r>
              <a:rPr lang="tr-TR" altLang="tr-TR" sz="2000" dirty="0" err="1">
                <a:solidFill>
                  <a:srgbClr val="000099"/>
                </a:solidFill>
                <a:latin typeface="Verdana" pitchFamily="34" charset="0"/>
              </a:rPr>
              <a:t>raw</a:t>
            </a:r>
            <a:r>
              <a:rPr lang="tr-TR" altLang="tr-TR" sz="2000" dirty="0">
                <a:solidFill>
                  <a:srgbClr val="000099"/>
                </a:solidFill>
                <a:latin typeface="Verdana" pitchFamily="34" charset="0"/>
              </a:rPr>
              <a:t> </a:t>
            </a:r>
            <a:r>
              <a:rPr lang="tr-TR" altLang="tr-TR" sz="2000" dirty="0" err="1">
                <a:solidFill>
                  <a:srgbClr val="000099"/>
                </a:solidFill>
                <a:latin typeface="Verdana" pitchFamily="34" charset="0"/>
              </a:rPr>
              <a:t>waters</a:t>
            </a:r>
            <a:r>
              <a:rPr lang="tr-TR" altLang="tr-TR" sz="2000" dirty="0">
                <a:solidFill>
                  <a:srgbClr val="000099"/>
                </a:solidFill>
                <a:latin typeface="Verdana" pitchFamily="34" charset="0"/>
              </a:rPr>
              <a:t>: </a:t>
            </a:r>
            <a:endParaRPr lang="tr-TR" altLang="tr-TR" sz="2000" dirty="0"/>
          </a:p>
        </p:txBody>
      </p:sp>
      <p:graphicFrame>
        <p:nvGraphicFramePr>
          <p:cNvPr id="137259" name="Group 43"/>
          <p:cNvGraphicFramePr>
            <a:graphicFrameLocks noGrp="1"/>
          </p:cNvGraphicFramePr>
          <p:nvPr>
            <p:extLst>
              <p:ext uri="{D42A27DB-BD31-4B8C-83A1-F6EECF244321}">
                <p14:modId xmlns:p14="http://schemas.microsoft.com/office/powerpoint/2010/main" val="3631019136"/>
              </p:ext>
            </p:extLst>
          </p:nvPr>
        </p:nvGraphicFramePr>
        <p:xfrm>
          <a:off x="971761" y="3597275"/>
          <a:ext cx="6841703" cy="3078410"/>
        </p:xfrm>
        <a:graphic>
          <a:graphicData uri="http://schemas.openxmlformats.org/drawingml/2006/table">
            <a:tbl>
              <a:tblPr/>
              <a:tblGrid>
                <a:gridCol w="3420852">
                  <a:extLst>
                    <a:ext uri="{9D8B030D-6E8A-4147-A177-3AD203B41FA5}">
                      <a16:colId xmlns:a16="http://schemas.microsoft.com/office/drawing/2014/main" val="20000"/>
                    </a:ext>
                  </a:extLst>
                </a:gridCol>
                <a:gridCol w="3420851">
                  <a:extLst>
                    <a:ext uri="{9D8B030D-6E8A-4147-A177-3AD203B41FA5}">
                      <a16:colId xmlns:a16="http://schemas.microsoft.com/office/drawing/2014/main" val="20001"/>
                    </a:ext>
                  </a:extLst>
                </a:gridCol>
              </a:tblGrid>
              <a:tr h="55968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0099"/>
                        </a:solidFill>
                        <a:effectLst/>
                        <a:latin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err="1" smtClean="0">
                          <a:ln>
                            <a:noFill/>
                          </a:ln>
                          <a:solidFill>
                            <a:srgbClr val="000099"/>
                          </a:solidFill>
                          <a:effectLst/>
                          <a:latin typeface="Verdana" pitchFamily="34" charset="0"/>
                        </a:rPr>
                        <a:t>Cations</a:t>
                      </a:r>
                      <a:endParaRPr kumimoji="0" lang="tr-TR" sz="2000" b="0" i="0" u="none" strike="noStrike" cap="none" normalizeH="0" baseline="0" dirty="0" smtClean="0">
                        <a:ln>
                          <a:noFill/>
                        </a:ln>
                        <a:solidFill>
                          <a:schemeClr val="tx1"/>
                        </a:solidFill>
                        <a:effectLst/>
                        <a:latin typeface="Arial" charset="0"/>
                      </a:endParaRPr>
                    </a:p>
                  </a:txBody>
                  <a:tcPr marT="45715" marB="45715" anchor="ctr"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smtClean="0">
                          <a:ln>
                            <a:noFill/>
                          </a:ln>
                          <a:solidFill>
                            <a:srgbClr val="000099"/>
                          </a:solidFill>
                          <a:effectLst/>
                          <a:latin typeface="Verdana" pitchFamily="34" charset="0"/>
                        </a:rPr>
                        <a:t>Anions</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3163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Arial" charset="0"/>
                      </a:endParaRPr>
                    </a:p>
                  </a:txBody>
                  <a:tcPr marT="45715" marB="45715"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316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rgbClr val="000099"/>
                          </a:solidFill>
                          <a:effectLst/>
                          <a:latin typeface="Verdana" pitchFamily="34" charset="0"/>
                        </a:rPr>
                        <a:t>Calcium (Ca</a:t>
                      </a:r>
                      <a:r>
                        <a:rPr kumimoji="0" lang="tr-TR" sz="2000" b="0" i="0" u="none" strike="noStrike" cap="none" normalizeH="0" baseline="30000" smtClean="0">
                          <a:ln>
                            <a:noFill/>
                          </a:ln>
                          <a:solidFill>
                            <a:srgbClr val="000099"/>
                          </a:solidFill>
                          <a:effectLst/>
                          <a:latin typeface="Verdana" pitchFamily="34" charset="0"/>
                        </a:rPr>
                        <a:t>2+</a:t>
                      </a:r>
                      <a:r>
                        <a:rPr kumimoji="0" lang="tr-TR" sz="2000" b="0" i="0" u="none" strike="noStrike" cap="none" normalizeH="0" baseline="0" smtClean="0">
                          <a:ln>
                            <a:noFill/>
                          </a:ln>
                          <a:solidFill>
                            <a:srgbClr val="000099"/>
                          </a:solidFill>
                          <a:effectLst/>
                          <a:latin typeface="Verdana" pitchFamily="34" charset="0"/>
                        </a:rPr>
                        <a:t>)</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err="1" smtClean="0">
                          <a:ln>
                            <a:noFill/>
                          </a:ln>
                          <a:solidFill>
                            <a:srgbClr val="000099"/>
                          </a:solidFill>
                          <a:effectLst/>
                          <a:latin typeface="Verdana" pitchFamily="34" charset="0"/>
                        </a:rPr>
                        <a:t>Chloride</a:t>
                      </a:r>
                      <a:r>
                        <a:rPr kumimoji="0" lang="tr-TR" sz="2000" b="0" i="0" u="none" strike="noStrike" cap="none" normalizeH="0" baseline="0" dirty="0" smtClean="0">
                          <a:ln>
                            <a:noFill/>
                          </a:ln>
                          <a:solidFill>
                            <a:srgbClr val="000099"/>
                          </a:solidFill>
                          <a:effectLst/>
                          <a:latin typeface="Verdana" pitchFamily="34" charset="0"/>
                        </a:rPr>
                        <a:t> (Cl</a:t>
                      </a:r>
                      <a:r>
                        <a:rPr kumimoji="0" lang="tr-TR" sz="2000" b="0" i="0" u="none" strike="noStrike" cap="none" normalizeH="0" baseline="30000" dirty="0" smtClean="0">
                          <a:ln>
                            <a:noFill/>
                          </a:ln>
                          <a:solidFill>
                            <a:srgbClr val="000099"/>
                          </a:solidFill>
                          <a:effectLst/>
                          <a:latin typeface="Verdana" pitchFamily="34" charset="0"/>
                        </a:rPr>
                        <a:t>-</a:t>
                      </a:r>
                      <a:r>
                        <a:rPr kumimoji="0" lang="tr-TR" sz="2000" b="0" i="0" u="none" strike="noStrike" cap="none" normalizeH="0" baseline="0" dirty="0" smtClean="0">
                          <a:ln>
                            <a:noFill/>
                          </a:ln>
                          <a:solidFill>
                            <a:srgbClr val="000099"/>
                          </a:solidFill>
                          <a:effectLst/>
                          <a:latin typeface="Verdana" pitchFamily="34" charset="0"/>
                        </a:rPr>
                        <a:t>)</a:t>
                      </a:r>
                      <a:endParaRPr kumimoji="0" lang="tr-TR" sz="2000" b="0" i="0" u="none" strike="noStrike" cap="none" normalizeH="0" baseline="0" dirty="0" smtClean="0">
                        <a:ln>
                          <a:noFill/>
                        </a:ln>
                        <a:solidFill>
                          <a:schemeClr val="tx1"/>
                        </a:solidFill>
                        <a:effectLst/>
                        <a:latin typeface="Arial" charset="0"/>
                      </a:endParaRPr>
                    </a:p>
                  </a:txBody>
                  <a:tcPr marT="45715" marB="45715"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16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rgbClr val="000099"/>
                          </a:solidFill>
                          <a:effectLst/>
                          <a:latin typeface="Verdana" pitchFamily="34" charset="0"/>
                        </a:rPr>
                        <a:t>Magnesium (Mg</a:t>
                      </a:r>
                      <a:r>
                        <a:rPr kumimoji="0" lang="tr-TR" sz="2000" b="0" i="0" u="none" strike="noStrike" cap="none" normalizeH="0" baseline="30000" smtClean="0">
                          <a:ln>
                            <a:noFill/>
                          </a:ln>
                          <a:solidFill>
                            <a:srgbClr val="000099"/>
                          </a:solidFill>
                          <a:effectLst/>
                          <a:latin typeface="Verdana" pitchFamily="34" charset="0"/>
                        </a:rPr>
                        <a:t>2+</a:t>
                      </a:r>
                      <a:r>
                        <a:rPr kumimoji="0" lang="tr-TR" sz="2000" b="0" i="0" u="none" strike="noStrike" cap="none" normalizeH="0" baseline="0" smtClean="0">
                          <a:ln>
                            <a:noFill/>
                          </a:ln>
                          <a:solidFill>
                            <a:srgbClr val="000099"/>
                          </a:solidFill>
                          <a:effectLst/>
                          <a:latin typeface="Verdana" pitchFamily="34" charset="0"/>
                        </a:rPr>
                        <a:t>)</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rgbClr val="000099"/>
                          </a:solidFill>
                          <a:effectLst/>
                          <a:latin typeface="Verdana" pitchFamily="34" charset="0"/>
                        </a:rPr>
                        <a:t>Bicarbonate (HCO3</a:t>
                      </a:r>
                      <a:r>
                        <a:rPr kumimoji="0" lang="tr-TR" sz="2000" b="0" i="0" u="none" strike="noStrike" cap="none" normalizeH="0" baseline="30000" smtClean="0">
                          <a:ln>
                            <a:noFill/>
                          </a:ln>
                          <a:solidFill>
                            <a:srgbClr val="000099"/>
                          </a:solidFill>
                          <a:effectLst/>
                          <a:latin typeface="Verdana" pitchFamily="34" charset="0"/>
                        </a:rPr>
                        <a:t>-</a:t>
                      </a:r>
                      <a:r>
                        <a:rPr kumimoji="0" lang="tr-TR" sz="2000" b="0" i="0" u="none" strike="noStrike" cap="none" normalizeH="0" baseline="0" smtClean="0">
                          <a:ln>
                            <a:noFill/>
                          </a:ln>
                          <a:solidFill>
                            <a:srgbClr val="000099"/>
                          </a:solidFill>
                          <a:effectLst/>
                          <a:latin typeface="Verdana" pitchFamily="34" charset="0"/>
                        </a:rPr>
                        <a:t>)</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316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rgbClr val="000099"/>
                          </a:solidFill>
                          <a:effectLst/>
                          <a:latin typeface="Verdana" pitchFamily="34" charset="0"/>
                        </a:rPr>
                        <a:t>Sodium (Na</a:t>
                      </a:r>
                      <a:r>
                        <a:rPr kumimoji="0" lang="tr-TR" sz="2000" b="0" i="0" u="none" strike="noStrike" cap="none" normalizeH="0" baseline="30000" smtClean="0">
                          <a:ln>
                            <a:noFill/>
                          </a:ln>
                          <a:solidFill>
                            <a:srgbClr val="000099"/>
                          </a:solidFill>
                          <a:effectLst/>
                          <a:latin typeface="Verdana" pitchFamily="34" charset="0"/>
                        </a:rPr>
                        <a:t>+</a:t>
                      </a:r>
                      <a:r>
                        <a:rPr kumimoji="0" lang="tr-TR" sz="2000" b="0" i="0" u="none" strike="noStrike" cap="none" normalizeH="0" baseline="0" smtClean="0">
                          <a:ln>
                            <a:noFill/>
                          </a:ln>
                          <a:solidFill>
                            <a:srgbClr val="000099"/>
                          </a:solidFill>
                          <a:effectLst/>
                          <a:latin typeface="Verdana" pitchFamily="34" charset="0"/>
                        </a:rPr>
                        <a:t>)</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err="1" smtClean="0">
                          <a:ln>
                            <a:noFill/>
                          </a:ln>
                          <a:solidFill>
                            <a:srgbClr val="000099"/>
                          </a:solidFill>
                          <a:effectLst/>
                          <a:latin typeface="Verdana" pitchFamily="34" charset="0"/>
                        </a:rPr>
                        <a:t>Nitrate</a:t>
                      </a:r>
                      <a:r>
                        <a:rPr kumimoji="0" lang="tr-TR" sz="2000" b="0" i="0" u="none" strike="noStrike" cap="none" normalizeH="0" baseline="0" dirty="0" smtClean="0">
                          <a:ln>
                            <a:noFill/>
                          </a:ln>
                          <a:solidFill>
                            <a:srgbClr val="000099"/>
                          </a:solidFill>
                          <a:effectLst/>
                          <a:latin typeface="Verdana" pitchFamily="34" charset="0"/>
                        </a:rPr>
                        <a:t> (NO3</a:t>
                      </a:r>
                      <a:r>
                        <a:rPr kumimoji="0" lang="tr-TR" sz="2000" b="0" i="0" u="none" strike="noStrike" cap="none" normalizeH="0" baseline="30000" dirty="0" smtClean="0">
                          <a:ln>
                            <a:noFill/>
                          </a:ln>
                          <a:solidFill>
                            <a:srgbClr val="000099"/>
                          </a:solidFill>
                          <a:effectLst/>
                          <a:latin typeface="Verdana" pitchFamily="34" charset="0"/>
                        </a:rPr>
                        <a:t>-</a:t>
                      </a:r>
                      <a:r>
                        <a:rPr kumimoji="0" lang="tr-TR" sz="2000" b="0" i="0" u="none" strike="noStrike" cap="none" normalizeH="0" baseline="0" dirty="0" smtClean="0">
                          <a:ln>
                            <a:noFill/>
                          </a:ln>
                          <a:solidFill>
                            <a:srgbClr val="000099"/>
                          </a:solidFill>
                          <a:effectLst/>
                          <a:latin typeface="Verdana" pitchFamily="34" charset="0"/>
                        </a:rPr>
                        <a:t>)</a:t>
                      </a:r>
                      <a:endParaRPr kumimoji="0" lang="tr-TR" sz="2000" b="0" i="0" u="none" strike="noStrike" cap="none" normalizeH="0" baseline="0" dirty="0" smtClean="0">
                        <a:ln>
                          <a:noFill/>
                        </a:ln>
                        <a:solidFill>
                          <a:schemeClr val="tx1"/>
                        </a:solidFill>
                        <a:effectLst/>
                        <a:latin typeface="Arial" charset="0"/>
                      </a:endParaRPr>
                    </a:p>
                  </a:txBody>
                  <a:tcPr marT="45715" marB="45715"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16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rgbClr val="000099"/>
                          </a:solidFill>
                          <a:effectLst/>
                          <a:latin typeface="Verdana" pitchFamily="34" charset="0"/>
                        </a:rPr>
                        <a:t>Potassium (K</a:t>
                      </a:r>
                      <a:r>
                        <a:rPr kumimoji="0" lang="tr-TR" sz="2000" b="0" i="0" u="none" strike="noStrike" cap="none" normalizeH="0" baseline="30000" smtClean="0">
                          <a:ln>
                            <a:noFill/>
                          </a:ln>
                          <a:solidFill>
                            <a:srgbClr val="000099"/>
                          </a:solidFill>
                          <a:effectLst/>
                          <a:latin typeface="Verdana" pitchFamily="34" charset="0"/>
                        </a:rPr>
                        <a:t>+</a:t>
                      </a:r>
                      <a:r>
                        <a:rPr kumimoji="0" lang="tr-TR" sz="2000" b="0" i="0" u="none" strike="noStrike" cap="none" normalizeH="0" baseline="0" smtClean="0">
                          <a:ln>
                            <a:noFill/>
                          </a:ln>
                          <a:solidFill>
                            <a:srgbClr val="000099"/>
                          </a:solidFill>
                          <a:effectLst/>
                          <a:latin typeface="Verdana" pitchFamily="34" charset="0"/>
                        </a:rPr>
                        <a:t>)</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rgbClr val="000099"/>
                          </a:solidFill>
                          <a:effectLst/>
                          <a:latin typeface="Verdana" pitchFamily="34" charset="0"/>
                        </a:rPr>
                        <a:t>Carbonate (CO3</a:t>
                      </a:r>
                      <a:r>
                        <a:rPr kumimoji="0" lang="tr-TR" sz="2000" b="0" i="0" u="none" strike="noStrike" cap="none" normalizeH="0" baseline="30000" smtClean="0">
                          <a:ln>
                            <a:noFill/>
                          </a:ln>
                          <a:solidFill>
                            <a:srgbClr val="000099"/>
                          </a:solidFill>
                          <a:effectLst/>
                          <a:latin typeface="Verdana" pitchFamily="34" charset="0"/>
                        </a:rPr>
                        <a:t>2-</a:t>
                      </a:r>
                      <a:r>
                        <a:rPr kumimoji="0" lang="tr-TR" sz="2000" b="0" i="0" u="none" strike="noStrike" cap="none" normalizeH="0" baseline="0" smtClean="0">
                          <a:ln>
                            <a:noFill/>
                          </a:ln>
                          <a:solidFill>
                            <a:srgbClr val="000099"/>
                          </a:solidFill>
                          <a:effectLst/>
                          <a:latin typeface="Verdana" pitchFamily="34" charset="0"/>
                        </a:rPr>
                        <a:t>)</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316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rgbClr val="000099"/>
                          </a:solidFill>
                          <a:effectLst/>
                          <a:latin typeface="Verdana" pitchFamily="34" charset="0"/>
                        </a:rPr>
                        <a:t>Iron (Fe</a:t>
                      </a:r>
                      <a:r>
                        <a:rPr kumimoji="0" lang="tr-TR" sz="2000" b="0" i="0" u="none" strike="noStrike" cap="none" normalizeH="0" baseline="30000" smtClean="0">
                          <a:ln>
                            <a:noFill/>
                          </a:ln>
                          <a:solidFill>
                            <a:srgbClr val="000099"/>
                          </a:solidFill>
                          <a:effectLst/>
                          <a:latin typeface="Verdana" pitchFamily="34" charset="0"/>
                        </a:rPr>
                        <a:t>2+</a:t>
                      </a:r>
                      <a:r>
                        <a:rPr kumimoji="0" lang="tr-TR" sz="2000" b="0" i="0" u="none" strike="noStrike" cap="none" normalizeH="0" baseline="0" smtClean="0">
                          <a:ln>
                            <a:noFill/>
                          </a:ln>
                          <a:solidFill>
                            <a:srgbClr val="000099"/>
                          </a:solidFill>
                          <a:effectLst/>
                          <a:latin typeface="Verdana" pitchFamily="34" charset="0"/>
                        </a:rPr>
                        <a:t>)</a:t>
                      </a:r>
                      <a:endParaRPr kumimoji="0" lang="tr-TR" sz="2000" b="0" i="0" u="none" strike="noStrike" cap="none" normalizeH="0" baseline="0" smtClean="0">
                        <a:ln>
                          <a:noFill/>
                        </a:ln>
                        <a:solidFill>
                          <a:schemeClr val="tx1"/>
                        </a:solidFill>
                        <a:effectLst/>
                        <a:latin typeface="Arial" charset="0"/>
                      </a:endParaRPr>
                    </a:p>
                  </a:txBody>
                  <a:tcPr marT="45715" marB="45715" anchor="ctr"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err="1" smtClean="0">
                          <a:ln>
                            <a:noFill/>
                          </a:ln>
                          <a:solidFill>
                            <a:srgbClr val="000099"/>
                          </a:solidFill>
                          <a:effectLst/>
                          <a:latin typeface="Verdana" pitchFamily="34" charset="0"/>
                        </a:rPr>
                        <a:t>Sulfate</a:t>
                      </a:r>
                      <a:r>
                        <a:rPr kumimoji="0" lang="tr-TR" sz="2000" b="0" i="0" u="none" strike="noStrike" cap="none" normalizeH="0" baseline="0" dirty="0" smtClean="0">
                          <a:ln>
                            <a:noFill/>
                          </a:ln>
                          <a:solidFill>
                            <a:srgbClr val="000099"/>
                          </a:solidFill>
                          <a:effectLst/>
                          <a:latin typeface="Verdana" pitchFamily="34" charset="0"/>
                        </a:rPr>
                        <a:t> (SO4</a:t>
                      </a:r>
                      <a:r>
                        <a:rPr kumimoji="0" lang="tr-TR" sz="2000" b="0" i="0" u="none" strike="noStrike" cap="none" normalizeH="0" baseline="30000" dirty="0" smtClean="0">
                          <a:ln>
                            <a:noFill/>
                          </a:ln>
                          <a:solidFill>
                            <a:srgbClr val="000099"/>
                          </a:solidFill>
                          <a:effectLst/>
                          <a:latin typeface="Verdana" pitchFamily="34" charset="0"/>
                        </a:rPr>
                        <a:t>2-</a:t>
                      </a:r>
                      <a:r>
                        <a:rPr kumimoji="0" lang="tr-TR" sz="2000" b="0" i="0" u="none" strike="noStrike" cap="none" normalizeH="0" baseline="0" dirty="0" smtClean="0">
                          <a:ln>
                            <a:noFill/>
                          </a:ln>
                          <a:solidFill>
                            <a:srgbClr val="000099"/>
                          </a:solidFill>
                          <a:effectLst/>
                          <a:latin typeface="Verdana" pitchFamily="34" charset="0"/>
                        </a:rPr>
                        <a:t>)</a:t>
                      </a:r>
                      <a:endParaRPr kumimoji="0" lang="tr-TR" sz="2000" b="0" i="0" u="none" strike="noStrike" cap="none" normalizeH="0" baseline="0" dirty="0" smtClean="0">
                        <a:ln>
                          <a:noFill/>
                        </a:ln>
                        <a:solidFill>
                          <a:schemeClr val="tx1"/>
                        </a:solidFill>
                        <a:effectLst/>
                        <a:latin typeface="Arial" charset="0"/>
                      </a:endParaRPr>
                    </a:p>
                  </a:txBody>
                  <a:tcPr marT="45715" marB="45715" anchor="ctr" horzOverflow="overflow">
                    <a:lnL>
                      <a:noFill/>
                    </a:lnL>
                    <a:lnR cap="flat">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9"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9220"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E5BB2EDC-3F79-4BFA-874A-1F5621559432}" type="slidenum">
              <a:rPr lang="tr-TR" altLang="tr-TR" sz="1400"/>
              <a:pPr eaLnBrk="1" hangingPunct="1"/>
              <a:t>8</a:t>
            </a:fld>
            <a:endParaRPr lang="tr-TR" altLang="tr-TR" sz="1400"/>
          </a:p>
        </p:txBody>
      </p:sp>
      <p:sp>
        <p:nvSpPr>
          <p:cNvPr id="9221" name="Rectangle 4"/>
          <p:cNvSpPr>
            <a:spLocks noChangeArrowheads="1"/>
          </p:cNvSpPr>
          <p:nvPr/>
        </p:nvSpPr>
        <p:spPr bwMode="auto">
          <a:xfrm>
            <a:off x="323850" y="0"/>
            <a:ext cx="83693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2400" b="1">
                <a:solidFill>
                  <a:srgbClr val="6600FF"/>
                </a:solidFill>
              </a:rPr>
              <a:t>Ion Exchange Resins</a:t>
            </a:r>
            <a:r>
              <a:rPr lang="tr-TR" altLang="tr-TR" sz="2400">
                <a:solidFill>
                  <a:srgbClr val="CC00FF"/>
                </a:solidFill>
              </a:rPr>
              <a:t/>
            </a:r>
            <a:br>
              <a:rPr lang="tr-TR" altLang="tr-TR" sz="2400">
                <a:solidFill>
                  <a:srgbClr val="CC00FF"/>
                </a:solidFill>
              </a:rPr>
            </a:br>
            <a:r>
              <a:rPr lang="tr-TR" altLang="tr-TR" sz="2400" b="1">
                <a:solidFill>
                  <a:srgbClr val="663300"/>
                </a:solidFill>
              </a:rPr>
              <a:t>There are two basic types of resin - cation-exchange and anion-exchange resins. Cation exchange resins will release Hydrogen (H+) ions or other positively charged ions in exchange for impurity cations present in the water. Anion exchange resins will release hydroxyl (OH-) ions or other negatively charged ions in exchange for impurity anions present in the water</a:t>
            </a:r>
            <a:r>
              <a:rPr lang="tr-TR" altLang="tr-TR" b="1">
                <a:solidFill>
                  <a:srgbClr val="663300"/>
                </a:solidFill>
              </a:rPr>
              <a:t> </a:t>
            </a:r>
          </a:p>
        </p:txBody>
      </p:sp>
      <p:sp>
        <p:nvSpPr>
          <p:cNvPr id="9222" name="Rectangle 5"/>
          <p:cNvSpPr>
            <a:spLocks noChangeArrowheads="1"/>
          </p:cNvSpPr>
          <p:nvPr/>
        </p:nvSpPr>
        <p:spPr bwMode="auto">
          <a:xfrm>
            <a:off x="395288" y="3281363"/>
            <a:ext cx="83534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b="1">
                <a:solidFill>
                  <a:schemeClr val="tx2"/>
                </a:solidFill>
              </a:rPr>
              <a:t>Today’s modern ion-exchange resins are prepared from synthetic polymers such as styrenedivinylbenzene copolymers which have either been sulphonated to form strongly acidic cation-exchangers or aminated to form strongly basic or weakly basic anion-exchangers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1024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90199B44-B332-46C8-8264-E641828C7AB1}" type="slidenum">
              <a:rPr lang="tr-TR" altLang="tr-TR" sz="1400"/>
              <a:pPr eaLnBrk="1" hangingPunct="1"/>
              <a:t>9</a:t>
            </a:fld>
            <a:endParaRPr lang="tr-TR" altLang="tr-TR" sz="1400"/>
          </a:p>
        </p:txBody>
      </p:sp>
      <p:sp>
        <p:nvSpPr>
          <p:cNvPr id="10245" name="Rectangle 5"/>
          <p:cNvSpPr>
            <a:spLocks noChangeArrowheads="1"/>
          </p:cNvSpPr>
          <p:nvPr/>
        </p:nvSpPr>
        <p:spPr bwMode="auto">
          <a:xfrm>
            <a:off x="468313" y="4498975"/>
            <a:ext cx="7610475" cy="222567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2000" b="1" i="1"/>
              <a:t>Water passing through the mineral tank loses positively charged calcium and magnesium ions to negatively charged plastic beads. The brine tank holds a salt solution that flushes the mineral tank, replacing calcium and magnesium ions with sodium. A meter at the top of the mineral tank regulates recharging cycles. The valve assembly routes water flow for each phase of the regeneration cycle.</a:t>
            </a:r>
            <a:r>
              <a:rPr lang="tr-TR" altLang="tr-TR" sz="2000"/>
              <a:t> </a:t>
            </a:r>
          </a:p>
        </p:txBody>
      </p:sp>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77089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416</TotalTime>
  <Words>350</Words>
  <Application>Microsoft Office PowerPoint</Application>
  <PresentationFormat>Ekran Gösterisi (4:3)</PresentationFormat>
  <Paragraphs>76</Paragraphs>
  <Slides>19</Slides>
  <Notes>14</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19</vt:i4>
      </vt:variant>
    </vt:vector>
  </HeadingPairs>
  <TitlesOfParts>
    <vt:vector size="26" baseType="lpstr">
      <vt:lpstr>Arial</vt:lpstr>
      <vt:lpstr>Arial Black</vt:lpstr>
      <vt:lpstr>Century Schoolbook</vt:lpstr>
      <vt:lpstr>Verdana</vt:lpstr>
      <vt:lpstr>Wingdings</vt:lpstr>
      <vt:lpstr>Wingdings 2</vt:lpstr>
      <vt:lpstr>Cumba</vt:lpstr>
      <vt:lpstr>PowerPoint Sunusu</vt:lpstr>
      <vt:lpstr>PowerPoint Sunusu</vt:lpstr>
      <vt:lpstr>PowerPoint Sunusu</vt:lpstr>
      <vt:lpstr>İyon değiştiricinin sabit negatif ucuna bağlı sabit pozitif grubun, çözeltideki pozitif grupla yer değiştirmesi ile katyon değişimi olur. Bu tür reçineler “katyon değiştirici reçine” olarak tanımlanır. Anyon değişiminde bunun tam tersi olur.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Şekil 2.1. soğuk soda-kireç prosesisyle  suyun kısmi yumuşatılması</vt:lpstr>
      <vt:lpstr>Şekil 2.2. Şehir şebekesi suyunun saflaştırılmasını gösteren akım diyagramı</vt:lpstr>
      <vt:lpstr>Şekil 2.3. Sıcak soda-kireç prosesisyle  suyun  yumuşatılması prosesi</vt:lpstr>
      <vt:lpstr>PowerPoint Sunusu</vt:lpstr>
    </vt:vector>
  </TitlesOfParts>
  <Company>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Kamran POLAT</dc:creator>
  <cp:lastModifiedBy>Kamran Polat</cp:lastModifiedBy>
  <cp:revision>35</cp:revision>
  <dcterms:created xsi:type="dcterms:W3CDTF">2006-09-22T12:58:58Z</dcterms:created>
  <dcterms:modified xsi:type="dcterms:W3CDTF">2018-10-03T10:14:26Z</dcterms:modified>
</cp:coreProperties>
</file>