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38"/>
  </p:notesMasterIdLst>
  <p:sldIdLst>
    <p:sldId id="256" r:id="rId2"/>
    <p:sldId id="257" r:id="rId3"/>
    <p:sldId id="314" r:id="rId4"/>
    <p:sldId id="303" r:id="rId5"/>
    <p:sldId id="320" r:id="rId6"/>
    <p:sldId id="258" r:id="rId7"/>
    <p:sldId id="318" r:id="rId8"/>
    <p:sldId id="321" r:id="rId9"/>
    <p:sldId id="322" r:id="rId10"/>
    <p:sldId id="259" r:id="rId11"/>
    <p:sldId id="315" r:id="rId12"/>
    <p:sldId id="330" r:id="rId13"/>
    <p:sldId id="331" r:id="rId14"/>
    <p:sldId id="260" r:id="rId15"/>
    <p:sldId id="261" r:id="rId16"/>
    <p:sldId id="262" r:id="rId17"/>
    <p:sldId id="263" r:id="rId18"/>
    <p:sldId id="264" r:id="rId19"/>
    <p:sldId id="265" r:id="rId20"/>
    <p:sldId id="266" r:id="rId21"/>
    <p:sldId id="267" r:id="rId22"/>
    <p:sldId id="268" r:id="rId23"/>
    <p:sldId id="269" r:id="rId24"/>
    <p:sldId id="304" r:id="rId25"/>
    <p:sldId id="270" r:id="rId26"/>
    <p:sldId id="305" r:id="rId27"/>
    <p:sldId id="306" r:id="rId28"/>
    <p:sldId id="307" r:id="rId29"/>
    <p:sldId id="309" r:id="rId30"/>
    <p:sldId id="271" r:id="rId31"/>
    <p:sldId id="272" r:id="rId32"/>
    <p:sldId id="273" r:id="rId33"/>
    <p:sldId id="274" r:id="rId34"/>
    <p:sldId id="275" r:id="rId35"/>
    <p:sldId id="277" r:id="rId36"/>
    <p:sldId id="278" r:id="rId37"/>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339933"/>
    <a:srgbClr val="FF00FF"/>
    <a:srgbClr val="800000"/>
    <a:srgbClr val="008000"/>
    <a:srgbClr val="CC3300"/>
    <a:srgbClr val="3333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tr-TR"/>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tr-TR"/>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a:t>Click to edit Master text styles</a:t>
            </a:r>
          </a:p>
          <a:p>
            <a:pPr lvl="1"/>
            <a:r>
              <a:rPr lang="tr-TR" noProof="0"/>
              <a:t>Second level</a:t>
            </a:r>
          </a:p>
          <a:p>
            <a:pPr lvl="2"/>
            <a:r>
              <a:rPr lang="tr-TR" noProof="0"/>
              <a:t>Third level</a:t>
            </a:r>
          </a:p>
          <a:p>
            <a:pPr lvl="3"/>
            <a:r>
              <a:rPr lang="tr-TR" noProof="0"/>
              <a:t>Fourth level</a:t>
            </a:r>
          </a:p>
          <a:p>
            <a:pPr lvl="4"/>
            <a:r>
              <a:rPr lang="tr-TR" noProof="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tr-TR"/>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6C4A63E-4988-48B6-871D-64D1FFC78F3C}" type="slidenum">
              <a:rPr lang="tr-TR"/>
              <a:pPr>
                <a:defRPr/>
              </a:pPr>
              <a:t>‹#›</a:t>
            </a:fld>
            <a:endParaRPr lang="tr-TR"/>
          </a:p>
        </p:txBody>
      </p:sp>
    </p:spTree>
    <p:extLst>
      <p:ext uri="{BB962C8B-B14F-4D97-AF65-F5344CB8AC3E}">
        <p14:creationId xmlns:p14="http://schemas.microsoft.com/office/powerpoint/2010/main" val="623446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pPr>
              <a:defRPr/>
            </a:pPr>
            <a:fld id="{2EC6FC49-E305-45AE-91DF-7FBBD9654BE4}" type="datetime1">
              <a:rPr lang="tr-TR" smtClean="0"/>
              <a:t>17.10.2018</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pPr>
              <a:defRPr/>
            </a:pPr>
            <a:r>
              <a:rPr lang="tr-TR"/>
              <a:t>KİM231 Endüstriyel Kimya I / Doç. Dr. Kamran POLAT</a:t>
            </a: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pPr>
              <a:defRPr/>
            </a:pPr>
            <a:fld id="{F3FD9DAC-1CA4-4553-AABE-F36EE0E33863}" type="slidenum">
              <a:rPr lang="tr-TR" smtClean="0"/>
              <a:pPr>
                <a:defRPr/>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pPr>
              <a:defRPr/>
            </a:pPr>
            <a:fld id="{0B4A7BAC-3789-48FF-9A21-5A365D4F8E37}" type="datetime1">
              <a:rPr lang="tr-TR" smtClean="0"/>
              <a:t>17.10.2018</a:t>
            </a:fld>
            <a:endParaRPr lang="tr-TR"/>
          </a:p>
        </p:txBody>
      </p:sp>
      <p:sp>
        <p:nvSpPr>
          <p:cNvPr id="5" name="Altbilgi Yer Tutucusu 4"/>
          <p:cNvSpPr>
            <a:spLocks noGrp="1"/>
          </p:cNvSpPr>
          <p:nvPr>
            <p:ph type="ftr" sz="quarter" idx="11"/>
          </p:nvPr>
        </p:nvSpPr>
        <p:spPr/>
        <p:txBody>
          <a:bodyPr/>
          <a:lstStyle/>
          <a:p>
            <a:pPr>
              <a:defRPr/>
            </a:pPr>
            <a:r>
              <a:rPr lang="tr-TR"/>
              <a:t>KİM231 Endüstriyel Kimya I / Doç. Dr. Kamran POLAT</a:t>
            </a:r>
          </a:p>
        </p:txBody>
      </p:sp>
      <p:sp>
        <p:nvSpPr>
          <p:cNvPr id="6" name="Slayt Numarası Yer Tutucusu 5"/>
          <p:cNvSpPr>
            <a:spLocks noGrp="1"/>
          </p:cNvSpPr>
          <p:nvPr>
            <p:ph type="sldNum" sz="quarter" idx="12"/>
          </p:nvPr>
        </p:nvSpPr>
        <p:spPr/>
        <p:txBody>
          <a:bodyPr/>
          <a:lstStyle/>
          <a:p>
            <a:pPr>
              <a:defRPr/>
            </a:pPr>
            <a:fld id="{02DCA8E3-FB4C-4AE7-8B10-C7F6C5E38586}"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Veri Yer Tutucusu 3"/>
          <p:cNvSpPr>
            <a:spLocks noGrp="1"/>
          </p:cNvSpPr>
          <p:nvPr>
            <p:ph type="dt" sz="half" idx="10"/>
          </p:nvPr>
        </p:nvSpPr>
        <p:spPr/>
        <p:txBody>
          <a:bodyPr/>
          <a:lstStyle/>
          <a:p>
            <a:pPr>
              <a:defRPr/>
            </a:pPr>
            <a:fld id="{3264450B-E561-46D5-AE74-43110EDE82AE}" type="datetime1">
              <a:rPr lang="tr-TR" smtClean="0"/>
              <a:t>17.10.2018</a:t>
            </a:fld>
            <a:endParaRPr lang="tr-TR"/>
          </a:p>
        </p:txBody>
      </p:sp>
      <p:sp>
        <p:nvSpPr>
          <p:cNvPr id="5" name="Altbilgi Yer Tutucusu 4"/>
          <p:cNvSpPr>
            <a:spLocks noGrp="1"/>
          </p:cNvSpPr>
          <p:nvPr>
            <p:ph type="ftr" sz="quarter" idx="11"/>
          </p:nvPr>
        </p:nvSpPr>
        <p:spPr/>
        <p:txBody>
          <a:bodyPr/>
          <a:lstStyle/>
          <a:p>
            <a:pPr>
              <a:defRPr/>
            </a:pPr>
            <a:r>
              <a:rPr lang="tr-TR"/>
              <a:t>KİM231 Endüstriyel Kimya I / Doç. Dr. Kamran POLAT</a:t>
            </a:r>
          </a:p>
        </p:txBody>
      </p:sp>
      <p:sp>
        <p:nvSpPr>
          <p:cNvPr id="6" name="Slayt Numarası Yer Tutucusu 5"/>
          <p:cNvSpPr>
            <a:spLocks noGrp="1"/>
          </p:cNvSpPr>
          <p:nvPr>
            <p:ph type="sldNum" sz="quarter" idx="12"/>
          </p:nvPr>
        </p:nvSpPr>
        <p:spPr/>
        <p:txBody>
          <a:bodyPr/>
          <a:lstStyle/>
          <a:p>
            <a:pPr>
              <a:defRPr/>
            </a:pPr>
            <a:fld id="{6E22D253-B46D-44C9-B66E-E00C962CA453}" type="slidenum">
              <a:rPr lang="tr-TR" smtClean="0"/>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Veri Yer Tutucusu 6"/>
          <p:cNvSpPr>
            <a:spLocks noGrp="1"/>
          </p:cNvSpPr>
          <p:nvPr>
            <p:ph type="dt" sz="half" idx="14"/>
          </p:nvPr>
        </p:nvSpPr>
        <p:spPr/>
        <p:txBody>
          <a:bodyPr rtlCol="0"/>
          <a:lstStyle/>
          <a:p>
            <a:pPr>
              <a:defRPr/>
            </a:pPr>
            <a:fld id="{34B2D2AF-EEE2-46DE-8B56-795169E26BFC}" type="datetime1">
              <a:rPr lang="tr-TR" smtClean="0"/>
              <a:t>17.10.2018</a:t>
            </a:fld>
            <a:endParaRPr lang="tr-TR"/>
          </a:p>
        </p:txBody>
      </p:sp>
      <p:sp>
        <p:nvSpPr>
          <p:cNvPr id="9" name="Slayt Numarası Yer Tutucusu 8"/>
          <p:cNvSpPr>
            <a:spLocks noGrp="1"/>
          </p:cNvSpPr>
          <p:nvPr>
            <p:ph type="sldNum" sz="quarter" idx="15"/>
          </p:nvPr>
        </p:nvSpPr>
        <p:spPr/>
        <p:txBody>
          <a:bodyPr rtlCol="0"/>
          <a:lstStyle/>
          <a:p>
            <a:pPr>
              <a:defRPr/>
            </a:pPr>
            <a:fld id="{D152A014-BD7C-485F-8E13-15B12579A1D9}" type="slidenum">
              <a:rPr lang="tr-TR" smtClean="0"/>
              <a:pPr>
                <a:defRPr/>
              </a:pPr>
              <a:t>‹#›</a:t>
            </a:fld>
            <a:endParaRPr lang="tr-TR"/>
          </a:p>
        </p:txBody>
      </p:sp>
      <p:sp>
        <p:nvSpPr>
          <p:cNvPr id="10" name="Altbilgi Yer Tutucusu 9"/>
          <p:cNvSpPr>
            <a:spLocks noGrp="1"/>
          </p:cNvSpPr>
          <p:nvPr>
            <p:ph type="ftr" sz="quarter" idx="16"/>
          </p:nvPr>
        </p:nvSpPr>
        <p:spPr/>
        <p:txBody>
          <a:bodyPr rtlCol="0"/>
          <a:lstStyle/>
          <a:p>
            <a:pPr>
              <a:defRPr/>
            </a:pPr>
            <a:r>
              <a:rPr lang="tr-TR"/>
              <a:t>KİM231 Endüstriyel Kimya I / Doç. Dr. Kamran POLAT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pPr>
              <a:defRPr/>
            </a:pPr>
            <a:fld id="{5ADCACE6-F4CB-4956-80EF-CD98986B6B42}" type="datetime1">
              <a:rPr lang="tr-TR" smtClean="0"/>
              <a:t>17.10.2018</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pPr>
              <a:defRPr/>
            </a:pPr>
            <a:r>
              <a:rPr lang="tr-TR"/>
              <a:t>KİM231 Endüstriyel Kimya I / Doç. Dr. Kamran POLAT</a:t>
            </a: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pPr>
              <a:defRPr/>
            </a:pPr>
            <a:fld id="{B087996F-C88B-4519-89B3-68B6D90EF44D}"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5" name="Veri Yer Tutucusu 4"/>
          <p:cNvSpPr>
            <a:spLocks noGrp="1"/>
          </p:cNvSpPr>
          <p:nvPr>
            <p:ph type="dt" sz="half" idx="10"/>
          </p:nvPr>
        </p:nvSpPr>
        <p:spPr/>
        <p:txBody>
          <a:bodyPr/>
          <a:lstStyle/>
          <a:p>
            <a:pPr>
              <a:defRPr/>
            </a:pPr>
            <a:fld id="{F85F6D68-F503-4356-817A-957312E43A4D}" type="datetime1">
              <a:rPr lang="tr-TR" smtClean="0"/>
              <a:t>17.10.2018</a:t>
            </a:fld>
            <a:endParaRPr lang="tr-TR"/>
          </a:p>
        </p:txBody>
      </p:sp>
      <p:sp>
        <p:nvSpPr>
          <p:cNvPr id="6" name="Altbilgi Yer Tutucusu 5"/>
          <p:cNvSpPr>
            <a:spLocks noGrp="1"/>
          </p:cNvSpPr>
          <p:nvPr>
            <p:ph type="ftr" sz="quarter" idx="11"/>
          </p:nvPr>
        </p:nvSpPr>
        <p:spPr/>
        <p:txBody>
          <a:bodyPr/>
          <a:lstStyle/>
          <a:p>
            <a:pPr>
              <a:defRPr/>
            </a:pPr>
            <a:r>
              <a:rPr lang="tr-TR"/>
              <a:t>KİM231 Endüstriyel Kimya I / Doç. Dr. Kamran POLAT</a:t>
            </a:r>
          </a:p>
        </p:txBody>
      </p:sp>
      <p:sp>
        <p:nvSpPr>
          <p:cNvPr id="7" name="Slayt Numarası Yer Tutucusu 6"/>
          <p:cNvSpPr>
            <a:spLocks noGrp="1"/>
          </p:cNvSpPr>
          <p:nvPr>
            <p:ph type="sldNum" sz="quarter" idx="12"/>
          </p:nvPr>
        </p:nvSpPr>
        <p:spPr/>
        <p:txBody>
          <a:bodyPr/>
          <a:lstStyle/>
          <a:p>
            <a:pPr>
              <a:defRPr/>
            </a:pPr>
            <a:fld id="{05EA8F11-8726-43A5-B4BA-959F5E8843CE}" type="slidenum">
              <a:rPr lang="tr-TR" smtClean="0"/>
              <a:pPr>
                <a:defRPr/>
              </a:pPr>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a:t>Asıl başlık stili için tıklatın</a:t>
            </a:r>
            <a:endParaRPr kumimoji="0" lang="en-US"/>
          </a:p>
        </p:txBody>
      </p:sp>
      <p:sp>
        <p:nvSpPr>
          <p:cNvPr id="7" name="Veri Yer Tutucusu 6"/>
          <p:cNvSpPr>
            <a:spLocks noGrp="1"/>
          </p:cNvSpPr>
          <p:nvPr>
            <p:ph type="dt" sz="half" idx="10"/>
          </p:nvPr>
        </p:nvSpPr>
        <p:spPr/>
        <p:txBody>
          <a:bodyPr/>
          <a:lstStyle/>
          <a:p>
            <a:pPr>
              <a:defRPr/>
            </a:pPr>
            <a:fld id="{945B5AC2-4D39-4E70-B607-50CB34FA9717}" type="datetime1">
              <a:rPr lang="tr-TR" smtClean="0"/>
              <a:t>17.10.2018</a:t>
            </a:fld>
            <a:endParaRPr lang="tr-TR"/>
          </a:p>
        </p:txBody>
      </p:sp>
      <p:sp>
        <p:nvSpPr>
          <p:cNvPr id="8" name="Altbilgi Yer Tutucusu 7"/>
          <p:cNvSpPr>
            <a:spLocks noGrp="1"/>
          </p:cNvSpPr>
          <p:nvPr>
            <p:ph type="ftr" sz="quarter" idx="11"/>
          </p:nvPr>
        </p:nvSpPr>
        <p:spPr/>
        <p:txBody>
          <a:bodyPr/>
          <a:lstStyle/>
          <a:p>
            <a:pPr>
              <a:defRPr/>
            </a:pPr>
            <a:r>
              <a:rPr lang="tr-TR"/>
              <a:t>KİM231 Endüstriyel Kimya I / Doç. Dr. Kamran POLAT</a:t>
            </a:r>
          </a:p>
        </p:txBody>
      </p:sp>
      <p:sp>
        <p:nvSpPr>
          <p:cNvPr id="9" name="Slayt Numarası Yer Tutucusu 8"/>
          <p:cNvSpPr>
            <a:spLocks noGrp="1"/>
          </p:cNvSpPr>
          <p:nvPr>
            <p:ph type="sldNum" sz="quarter" idx="12"/>
          </p:nvPr>
        </p:nvSpPr>
        <p:spPr/>
        <p:txBody>
          <a:bodyPr/>
          <a:lstStyle/>
          <a:p>
            <a:pPr>
              <a:defRPr/>
            </a:pPr>
            <a:fld id="{8EC6BA8A-7384-445E-A3A5-2E45E550EEF0}" type="slidenum">
              <a:rPr lang="tr-TR" smtClean="0"/>
              <a:pPr>
                <a:defRPr/>
              </a:pPr>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a:t>Asıl başlık stili için tıklatın</a:t>
            </a:r>
            <a:endParaRPr kumimoji="0" lang="en-US"/>
          </a:p>
        </p:txBody>
      </p:sp>
      <p:sp>
        <p:nvSpPr>
          <p:cNvPr id="6" name="Veri Yer Tutucusu 5"/>
          <p:cNvSpPr>
            <a:spLocks noGrp="1"/>
          </p:cNvSpPr>
          <p:nvPr>
            <p:ph type="dt" sz="half" idx="10"/>
          </p:nvPr>
        </p:nvSpPr>
        <p:spPr/>
        <p:txBody>
          <a:bodyPr rtlCol="0"/>
          <a:lstStyle/>
          <a:p>
            <a:pPr>
              <a:defRPr/>
            </a:pPr>
            <a:fld id="{D2BBBC2F-ADA6-4596-B466-9B9ED6715261}" type="datetime1">
              <a:rPr lang="tr-TR" smtClean="0"/>
              <a:t>17.10.2018</a:t>
            </a:fld>
            <a:endParaRPr lang="tr-TR"/>
          </a:p>
        </p:txBody>
      </p:sp>
      <p:sp>
        <p:nvSpPr>
          <p:cNvPr id="7" name="Slayt Numarası Yer Tutucusu 6"/>
          <p:cNvSpPr>
            <a:spLocks noGrp="1"/>
          </p:cNvSpPr>
          <p:nvPr>
            <p:ph type="sldNum" sz="quarter" idx="11"/>
          </p:nvPr>
        </p:nvSpPr>
        <p:spPr/>
        <p:txBody>
          <a:bodyPr rtlCol="0"/>
          <a:lstStyle/>
          <a:p>
            <a:pPr>
              <a:defRPr/>
            </a:pPr>
            <a:fld id="{990651C3-15F3-4EF4-8E21-7841A4539651}" type="slidenum">
              <a:rPr lang="tr-TR" smtClean="0"/>
              <a:pPr>
                <a:defRPr/>
              </a:pPr>
              <a:t>‹#›</a:t>
            </a:fld>
            <a:endParaRPr lang="tr-TR"/>
          </a:p>
        </p:txBody>
      </p:sp>
      <p:sp>
        <p:nvSpPr>
          <p:cNvPr id="8" name="Altbilgi Yer Tutucusu 7"/>
          <p:cNvSpPr>
            <a:spLocks noGrp="1"/>
          </p:cNvSpPr>
          <p:nvPr>
            <p:ph type="ftr" sz="quarter" idx="12"/>
          </p:nvPr>
        </p:nvSpPr>
        <p:spPr/>
        <p:txBody>
          <a:bodyPr rtlCol="0"/>
          <a:lstStyle/>
          <a:p>
            <a:pPr>
              <a:defRPr/>
            </a:pPr>
            <a:r>
              <a:rPr lang="tr-TR"/>
              <a:t>KİM231 Endüstriyel Kimya I / Doç. Dr. Kamran POLAT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8494F311-D2AD-4873-96B4-FEFA38C5CA93}" type="datetime1">
              <a:rPr lang="tr-TR" smtClean="0"/>
              <a:t>17.10.2018</a:t>
            </a:fld>
            <a:endParaRPr lang="tr-TR"/>
          </a:p>
        </p:txBody>
      </p:sp>
      <p:sp>
        <p:nvSpPr>
          <p:cNvPr id="3" name="Altbilgi Yer Tutucusu 2"/>
          <p:cNvSpPr>
            <a:spLocks noGrp="1"/>
          </p:cNvSpPr>
          <p:nvPr>
            <p:ph type="ftr" sz="quarter" idx="11"/>
          </p:nvPr>
        </p:nvSpPr>
        <p:spPr/>
        <p:txBody>
          <a:bodyPr/>
          <a:lstStyle/>
          <a:p>
            <a:pPr>
              <a:defRPr/>
            </a:pPr>
            <a:r>
              <a:rPr lang="tr-TR"/>
              <a:t>KİM231 Endüstriyel Kimya I / Doç. Dr. Kamran POLAT</a:t>
            </a:r>
          </a:p>
        </p:txBody>
      </p:sp>
      <p:sp>
        <p:nvSpPr>
          <p:cNvPr id="4" name="Slayt Numarası Yer Tutucusu 3"/>
          <p:cNvSpPr>
            <a:spLocks noGrp="1"/>
          </p:cNvSpPr>
          <p:nvPr>
            <p:ph type="sldNum" sz="quarter" idx="12"/>
          </p:nvPr>
        </p:nvSpPr>
        <p:spPr/>
        <p:txBody>
          <a:bodyPr/>
          <a:lstStyle/>
          <a:p>
            <a:pPr>
              <a:defRPr/>
            </a:pPr>
            <a:fld id="{21D744CE-F93F-45CC-9737-E527B923F341}" type="slidenum">
              <a:rPr lang="tr-TR" smtClean="0"/>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1" name="Veri Yer Tutucusu 20"/>
          <p:cNvSpPr>
            <a:spLocks noGrp="1"/>
          </p:cNvSpPr>
          <p:nvPr>
            <p:ph type="dt" sz="half" idx="14"/>
          </p:nvPr>
        </p:nvSpPr>
        <p:spPr/>
        <p:txBody>
          <a:bodyPr rtlCol="0"/>
          <a:lstStyle/>
          <a:p>
            <a:pPr>
              <a:defRPr/>
            </a:pPr>
            <a:fld id="{A2F3D9E3-E57E-4A0F-B89A-9E78D893FD2F}" type="datetime1">
              <a:rPr lang="tr-TR" smtClean="0"/>
              <a:t>17.10.2018</a:t>
            </a:fld>
            <a:endParaRPr lang="tr-TR"/>
          </a:p>
        </p:txBody>
      </p:sp>
      <p:sp>
        <p:nvSpPr>
          <p:cNvPr id="22" name="Slayt Numarası Yer Tutucusu 21"/>
          <p:cNvSpPr>
            <a:spLocks noGrp="1"/>
          </p:cNvSpPr>
          <p:nvPr>
            <p:ph type="sldNum" sz="quarter" idx="15"/>
          </p:nvPr>
        </p:nvSpPr>
        <p:spPr/>
        <p:txBody>
          <a:bodyPr rtlCol="0"/>
          <a:lstStyle/>
          <a:p>
            <a:pPr>
              <a:defRPr/>
            </a:pPr>
            <a:fld id="{6586B62D-2E45-46D3-A1F6-F9CD51B5AEBC}" type="slidenum">
              <a:rPr lang="tr-TR" smtClean="0"/>
              <a:pPr>
                <a:defRPr/>
              </a:pPr>
              <a:t>‹#›</a:t>
            </a:fld>
            <a:endParaRPr lang="tr-TR"/>
          </a:p>
        </p:txBody>
      </p:sp>
      <p:sp>
        <p:nvSpPr>
          <p:cNvPr id="23" name="Altbilgi Yer Tutucusu 22"/>
          <p:cNvSpPr>
            <a:spLocks noGrp="1"/>
          </p:cNvSpPr>
          <p:nvPr>
            <p:ph type="ftr" sz="quarter" idx="16"/>
          </p:nvPr>
        </p:nvSpPr>
        <p:spPr/>
        <p:txBody>
          <a:bodyPr rtlCol="0"/>
          <a:lstStyle/>
          <a:p>
            <a:pPr>
              <a:defRPr/>
            </a:pPr>
            <a:r>
              <a:rPr lang="tr-TR"/>
              <a:t>KİM231 Endüstriyel Kimya I / Doç. Dr. Kamran POLAT</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pPr>
              <a:defRPr/>
            </a:pPr>
            <a:fld id="{13756E34-0070-4CA4-9714-11F32D5BD991}" type="datetime1">
              <a:rPr lang="tr-TR" smtClean="0"/>
              <a:t>17.10.2018</a:t>
            </a:fld>
            <a:endParaRPr lang="tr-TR"/>
          </a:p>
        </p:txBody>
      </p:sp>
      <p:sp>
        <p:nvSpPr>
          <p:cNvPr id="18" name="Slayt Numarası Yer Tutucusu 17"/>
          <p:cNvSpPr>
            <a:spLocks noGrp="1"/>
          </p:cNvSpPr>
          <p:nvPr>
            <p:ph type="sldNum" sz="quarter" idx="11"/>
          </p:nvPr>
        </p:nvSpPr>
        <p:spPr/>
        <p:txBody>
          <a:bodyPr rtlCol="0"/>
          <a:lstStyle/>
          <a:p>
            <a:pPr>
              <a:defRPr/>
            </a:pPr>
            <a:fld id="{038BE89C-7B02-4E13-990B-E939E871EA3C}" type="slidenum">
              <a:rPr lang="tr-TR" smtClean="0"/>
              <a:pPr>
                <a:defRPr/>
              </a:pPr>
              <a:t>‹#›</a:t>
            </a:fld>
            <a:endParaRPr lang="tr-TR"/>
          </a:p>
        </p:txBody>
      </p:sp>
      <p:sp>
        <p:nvSpPr>
          <p:cNvPr id="21" name="Altbilgi Yer Tutucusu 20"/>
          <p:cNvSpPr>
            <a:spLocks noGrp="1"/>
          </p:cNvSpPr>
          <p:nvPr>
            <p:ph type="ftr" sz="quarter" idx="12"/>
          </p:nvPr>
        </p:nvSpPr>
        <p:spPr/>
        <p:txBody>
          <a:bodyPr rtlCol="0"/>
          <a:lstStyle/>
          <a:p>
            <a:pPr>
              <a:defRPr/>
            </a:pPr>
            <a:r>
              <a:rPr lang="tr-TR"/>
              <a:t>KİM231 Endüstriyel Kimya I / Doç. Dr. Kamran POLAT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7E5C9B76-1D00-419B-B34A-4C8F688A1290}" type="datetime1">
              <a:rPr lang="tr-TR" smtClean="0"/>
              <a:t>17.10.2018</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tr-TR"/>
              <a:t>KİM231 Endüstriyel Kimya I / Doç. Dr. Kamran POLAT</a:t>
            </a: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06629979-E94C-4CBD-BC06-43B6ACDD8998}" type="slidenum">
              <a:rPr lang="tr-TR" smtClean="0"/>
              <a:pPr>
                <a:defRPr/>
              </a:pPr>
              <a:t>‹#›</a:t>
            </a:fld>
            <a:endParaRPr lang="tr-T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en.wikipedia.org/wiki/Image:Mortar.jpg" TargetMode="External"/><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hyperlink" Target="http://en.wikipedia.org/wiki/Image:DSCN0126.jpg" TargetMode="External"/><Relationship Id="rId1" Type="http://schemas.openxmlformats.org/officeDocument/2006/relationships/slideLayout" Target="../slideLayouts/slideLayout7.xml"/><Relationship Id="rId6" Type="http://schemas.openxmlformats.org/officeDocument/2006/relationships/hyperlink" Target="http://en.wikipedia.org/wiki/Image:Concrete_wall.jpg" TargetMode="External"/><Relationship Id="rId5" Type="http://schemas.openxmlformats.org/officeDocument/2006/relationships/image" Target="../media/image3.jpeg"/><Relationship Id="rId4" Type="http://schemas.openxmlformats.org/officeDocument/2006/relationships/hyperlink" Target="http://en.wikipedia.org/wiki/Image:Used_cutlery.jpg" TargetMode="Externa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mindat.org/photo-64277.html"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www.mindat.org/photo-18218.html" TargetMode="External"/><Relationship Id="rId1" Type="http://schemas.openxmlformats.org/officeDocument/2006/relationships/slideLayout" Target="../slideLayouts/slideLayout7.xml"/><Relationship Id="rId6" Type="http://schemas.openxmlformats.org/officeDocument/2006/relationships/hyperlink" Target="http://www.mindat.org/photo-98764.html" TargetMode="External"/><Relationship Id="rId5" Type="http://schemas.openxmlformats.org/officeDocument/2006/relationships/image" Target="../media/image11.jpeg"/><Relationship Id="rId4" Type="http://schemas.openxmlformats.org/officeDocument/2006/relationships/hyperlink" Target="http://www.mindat.org/photo-62929.html" TargetMode="Externa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en/a/aa/Illstruc.jp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3"/>
          <p:cNvSpPr>
            <a:spLocks noGrp="1" noRot="1" noChangeArrowheads="1"/>
          </p:cNvSpPr>
          <p:nvPr>
            <p:ph type="subTitle" idx="4294967295"/>
          </p:nvPr>
        </p:nvSpPr>
        <p:spPr>
          <a:xfrm>
            <a:off x="3708400" y="1052513"/>
            <a:ext cx="5435600" cy="677862"/>
          </a:xfrm>
          <a:solidFill>
            <a:srgbClr val="9900CC"/>
          </a:solidFill>
        </p:spPr>
        <p:txBody>
          <a:bodyPr/>
          <a:lstStyle/>
          <a:p>
            <a:pPr marL="0" indent="0" algn="ctr" eaLnBrk="1" hangingPunct="1">
              <a:buFont typeface="Wingdings" pitchFamily="2" charset="2"/>
              <a:buNone/>
              <a:defRPr/>
            </a:pPr>
            <a:r>
              <a:rPr lang="tr-TR">
                <a:solidFill>
                  <a:schemeClr val="tx2"/>
                </a:solidFill>
              </a:rPr>
              <a:t>SERAMİK ENDÜSTRİLERİ</a:t>
            </a:r>
          </a:p>
        </p:txBody>
      </p:sp>
      <p:pic>
        <p:nvPicPr>
          <p:cNvPr id="13315" name="Picture 5" descr="Fixed Partial Denture, or &quot;Bridge&quot;">
            <a:hlinkClick r:id="rId2" tooltip="Fixed Partial Denture, or &quot;Bridge&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30956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Used cutlery: a plate, a fork and knife, and a drinking glass.">
            <a:hlinkClick r:id="rId4" tooltip="Used cutlery: a plate, a fork and knife, and a drinking glas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2133600"/>
            <a:ext cx="30289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descr="An old brick wall in English bond laid with alternating courses of headers and stretchers.">
            <a:hlinkClick r:id="rId6" tooltip="An old brick wall in English bond laid with alternating courses of headers and stretcher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3357563"/>
            <a:ext cx="3095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1"/>
          <p:cNvSpPr>
            <a:spLocks noChangeArrowheads="1"/>
          </p:cNvSpPr>
          <p:nvPr/>
        </p:nvSpPr>
        <p:spPr bwMode="auto">
          <a:xfrm>
            <a:off x="4932363" y="260350"/>
            <a:ext cx="1966912" cy="579438"/>
          </a:xfrm>
          <a:prstGeom prst="rect">
            <a:avLst/>
          </a:prstGeom>
          <a:solidFill>
            <a:schemeClr val="bg1"/>
          </a:solidFill>
          <a:ln w="12700" cap="sq">
            <a:noFill/>
            <a:miter lim="800000"/>
            <a:headEnd type="none" w="sm" len="sm"/>
            <a:tailEnd type="none" w="sm" len="sm"/>
          </a:ln>
          <a:effectLst/>
        </p:spPr>
        <p:txBody>
          <a:bodyPr wrap="none">
            <a:spAutoFit/>
          </a:bodyPr>
          <a:lstStyle/>
          <a:p>
            <a:pPr>
              <a:defRPr/>
            </a:pPr>
            <a:r>
              <a:rPr lang="tr-TR" sz="3200">
                <a:solidFill>
                  <a:schemeClr val="tx2"/>
                </a:solidFill>
                <a:effectLst>
                  <a:outerShdw blurRad="38100" dist="38100" dir="2700000" algn="tl">
                    <a:srgbClr val="000000"/>
                  </a:outerShdw>
                </a:effectLst>
              </a:rPr>
              <a:t>BÖLÜM 7</a:t>
            </a:r>
          </a:p>
        </p:txBody>
      </p:sp>
      <p:pic>
        <p:nvPicPr>
          <p:cNvPr id="13319" name="Picture 13" descr="Mortar holding weathered bricks">
            <a:hlinkClick r:id="rId8" tooltip="Mortar holding weathered bricks"/>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6100" y="4724400"/>
            <a:ext cx="295116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i Yer Tutucusu 1">
            <a:extLst>
              <a:ext uri="{FF2B5EF4-FFF2-40B4-BE49-F238E27FC236}">
                <a16:creationId xmlns:a16="http://schemas.microsoft.com/office/drawing/2014/main" id="{26FC8D2D-494E-47F6-A652-6A2247551EB6}"/>
              </a:ext>
            </a:extLst>
          </p:cNvPr>
          <p:cNvSpPr>
            <a:spLocks noGrp="1"/>
          </p:cNvSpPr>
          <p:nvPr>
            <p:ph type="dt" sz="half" idx="10"/>
          </p:nvPr>
        </p:nvSpPr>
        <p:spPr/>
        <p:txBody>
          <a:bodyPr/>
          <a:lstStyle/>
          <a:p>
            <a:pPr>
              <a:defRPr/>
            </a:pPr>
            <a:fld id="{B791D556-B3C4-46A1-B179-EC339A52657E}" type="datetime1">
              <a:rPr lang="tr-TR" smtClean="0"/>
              <a:t>17.10.2018</a:t>
            </a:fld>
            <a:endParaRPr lang="tr-TR"/>
          </a:p>
        </p:txBody>
      </p:sp>
      <p:sp>
        <p:nvSpPr>
          <p:cNvPr id="3" name="Alt Bilgi Yer Tutucusu 2">
            <a:extLst>
              <a:ext uri="{FF2B5EF4-FFF2-40B4-BE49-F238E27FC236}">
                <a16:creationId xmlns:a16="http://schemas.microsoft.com/office/drawing/2014/main" id="{79399F93-48C3-427E-8FE8-54CF102A9E43}"/>
              </a:ext>
            </a:extLst>
          </p:cNvPr>
          <p:cNvSpPr>
            <a:spLocks noGrp="1"/>
          </p:cNvSpPr>
          <p:nvPr>
            <p:ph type="ftr" sz="quarter" idx="11"/>
          </p:nvPr>
        </p:nvSpPr>
        <p:spPr/>
        <p:txBody>
          <a:bodyPr/>
          <a:lstStyle/>
          <a:p>
            <a:pPr>
              <a:defRPr/>
            </a:pPr>
            <a:r>
              <a:rPr lang="tr-TR"/>
              <a:t>KİM231 Endüstriyel Kimya I / Doç. Dr. Kamran POLAT</a:t>
            </a:r>
          </a:p>
        </p:txBody>
      </p:sp>
      <p:sp>
        <p:nvSpPr>
          <p:cNvPr id="4" name="Slayt Numarası Yer Tutucusu 3">
            <a:extLst>
              <a:ext uri="{FF2B5EF4-FFF2-40B4-BE49-F238E27FC236}">
                <a16:creationId xmlns:a16="http://schemas.microsoft.com/office/drawing/2014/main" id="{CD51ECFB-5033-44D2-AB6C-531C8D236666}"/>
              </a:ext>
            </a:extLst>
          </p:cNvPr>
          <p:cNvSpPr>
            <a:spLocks noGrp="1"/>
          </p:cNvSpPr>
          <p:nvPr>
            <p:ph type="sldNum" sz="quarter" idx="12"/>
          </p:nvPr>
        </p:nvSpPr>
        <p:spPr/>
        <p:txBody>
          <a:bodyPr/>
          <a:lstStyle/>
          <a:p>
            <a:pPr>
              <a:defRPr/>
            </a:pPr>
            <a:fld id="{21D744CE-F93F-45CC-9737-E527B923F341}" type="slidenum">
              <a:rPr lang="tr-TR" smtClean="0"/>
              <a:pPr>
                <a:defRPr/>
              </a:pPr>
              <a:t>1</a:t>
            </a:fld>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98BC7E37-7A9F-4321-86F8-361DCC973A80}"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13A845C1-7C88-48BE-83DB-851EBEAB673A}" type="slidenum">
              <a:rPr lang="tr-TR"/>
              <a:pPr>
                <a:defRPr/>
              </a:pPr>
              <a:t>10</a:t>
            </a:fld>
            <a:endParaRPr lang="tr-TR"/>
          </a:p>
        </p:txBody>
      </p:sp>
      <p:pic>
        <p:nvPicPr>
          <p:cNvPr id="23557" name="Picture 4" descr="tara005"/>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l="2744" t="3125" r="2666"/>
          <a:stretch>
            <a:fillRect/>
          </a:stretch>
        </p:blipFill>
        <p:spPr bwMode="auto">
          <a:xfrm>
            <a:off x="1428750" y="214313"/>
            <a:ext cx="5857875" cy="6643687"/>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D22BCD92-C5C7-4B7C-9A1B-79308FB91D33}"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43997D02-6EAC-4FF1-8A3E-A032A9CE5E6E}" type="slidenum">
              <a:rPr lang="tr-TR"/>
              <a:pPr>
                <a:defRPr/>
              </a:pPr>
              <a:t>11</a:t>
            </a:fld>
            <a:endParaRPr lang="tr-TR"/>
          </a:p>
        </p:txBody>
      </p:sp>
      <p:pic>
        <p:nvPicPr>
          <p:cNvPr id="24581" name="Picture 4" descr="D0DE86E6"/>
          <p:cNvPicPr>
            <a:picLocks noChangeAspect="1" noChangeArrowheads="1"/>
          </p:cNvPicPr>
          <p:nvPr/>
        </p:nvPicPr>
        <p:blipFill>
          <a:blip r:embed="rId2">
            <a:lum bright="-38000" contrast="62000"/>
            <a:extLst>
              <a:ext uri="{28A0092B-C50C-407E-A947-70E740481C1C}">
                <a14:useLocalDpi xmlns:a14="http://schemas.microsoft.com/office/drawing/2010/main" val="0"/>
              </a:ext>
            </a:extLst>
          </a:blip>
          <a:srcRect/>
          <a:stretch>
            <a:fillRect/>
          </a:stretch>
        </p:blipFill>
        <p:spPr bwMode="auto">
          <a:xfrm>
            <a:off x="500063" y="642938"/>
            <a:ext cx="7672337" cy="485775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1 Veri Yer Tutucusu"/>
          <p:cNvSpPr>
            <a:spLocks noGrp="1"/>
          </p:cNvSpPr>
          <p:nvPr>
            <p:ph type="dt" sz="half" idx="10"/>
          </p:nvPr>
        </p:nvSpPr>
        <p:spPr/>
        <p:txBody>
          <a:bodyPr/>
          <a:lstStyle/>
          <a:p>
            <a:pPr>
              <a:defRPr/>
            </a:pPr>
            <a:fld id="{25EBE96D-8EEF-44EB-BB7F-034DD5877334}" type="datetime1">
              <a:rPr lang="tr-TR" smtClean="0"/>
              <a:t>17.10.2018</a:t>
            </a:fld>
            <a:endParaRPr lang="tr-TR"/>
          </a:p>
        </p:txBody>
      </p:sp>
      <p:sp>
        <p:nvSpPr>
          <p:cNvPr id="6" name="2 Altbilgi Yer Tutucusu"/>
          <p:cNvSpPr>
            <a:spLocks noGrp="1"/>
          </p:cNvSpPr>
          <p:nvPr>
            <p:ph type="ftr" sz="quarter" idx="11"/>
          </p:nvPr>
        </p:nvSpPr>
        <p:spPr/>
        <p:txBody>
          <a:bodyPr/>
          <a:lstStyle/>
          <a:p>
            <a:pPr>
              <a:defRPr/>
            </a:pPr>
            <a:r>
              <a:rPr lang="tr-TR"/>
              <a:t>KİM231 Endüstriyel Kimya I / Doç. Dr. Kamran POLAT</a:t>
            </a:r>
          </a:p>
        </p:txBody>
      </p:sp>
      <p:sp>
        <p:nvSpPr>
          <p:cNvPr id="7" name="3 Slayt Numarası Yer Tutucusu"/>
          <p:cNvSpPr>
            <a:spLocks noGrp="1"/>
          </p:cNvSpPr>
          <p:nvPr>
            <p:ph type="sldNum" sz="quarter" idx="12"/>
          </p:nvPr>
        </p:nvSpPr>
        <p:spPr/>
        <p:txBody>
          <a:bodyPr/>
          <a:lstStyle/>
          <a:p>
            <a:pPr>
              <a:defRPr/>
            </a:pPr>
            <a:fld id="{D9F8FB0E-BC10-487A-BFE5-B6F2F832A267}" type="slidenum">
              <a:rPr lang="tr-TR"/>
              <a:pPr>
                <a:defRPr/>
              </a:pPr>
              <a:t>12</a:t>
            </a:fld>
            <a:endParaRPr lang="tr-TR"/>
          </a:p>
        </p:txBody>
      </p:sp>
      <p:pic>
        <p:nvPicPr>
          <p:cNvPr id="25605" name="Picture 5" descr="pic00_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052513"/>
            <a:ext cx="3748087"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7"/>
          <p:cNvSpPr>
            <a:spLocks noChangeArrowheads="1"/>
          </p:cNvSpPr>
          <p:nvPr/>
        </p:nvSpPr>
        <p:spPr bwMode="auto">
          <a:xfrm>
            <a:off x="2627313" y="260350"/>
            <a:ext cx="333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400" b="1">
                <a:solidFill>
                  <a:srgbClr val="3333FF"/>
                </a:solidFill>
              </a:rPr>
              <a:t>Mesh Çevrim Tablosu</a:t>
            </a:r>
          </a:p>
        </p:txBody>
      </p:sp>
      <p:sp>
        <p:nvSpPr>
          <p:cNvPr id="25607" name="Rectangle 8"/>
          <p:cNvSpPr>
            <a:spLocks noChangeArrowheads="1"/>
          </p:cNvSpPr>
          <p:nvPr/>
        </p:nvSpPr>
        <p:spPr bwMode="auto">
          <a:xfrm>
            <a:off x="4427538" y="740003"/>
            <a:ext cx="3672854"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b="1" dirty="0">
                <a:solidFill>
                  <a:srgbClr val="3333FF"/>
                </a:solidFill>
              </a:rPr>
              <a:t>Mesh ölçüsü 1 </a:t>
            </a:r>
            <a:r>
              <a:rPr lang="tr-TR" altLang="tr-TR" b="1" dirty="0" err="1">
                <a:solidFill>
                  <a:srgbClr val="3333FF"/>
                </a:solidFill>
              </a:rPr>
              <a:t>inch</a:t>
            </a:r>
            <a:r>
              <a:rPr lang="tr-TR" altLang="tr-TR" b="1" dirty="0">
                <a:solidFill>
                  <a:srgbClr val="3333FF"/>
                </a:solidFill>
              </a:rPr>
              <a:t> = </a:t>
            </a:r>
            <a:r>
              <a:rPr lang="tr-TR" altLang="tr-TR" b="1" dirty="0">
                <a:solidFill>
                  <a:srgbClr val="CC3300"/>
                </a:solidFill>
              </a:rPr>
              <a:t>25.4 mm</a:t>
            </a:r>
            <a:r>
              <a:rPr lang="tr-TR" altLang="tr-TR" b="1" dirty="0">
                <a:solidFill>
                  <a:srgbClr val="3333FF"/>
                </a:solidFill>
              </a:rPr>
              <a:t> uzunluğunun eşit aralıklara bölünmesiyle elde edilmektedir. Resimdeki örnek  </a:t>
            </a:r>
            <a:r>
              <a:rPr lang="tr-TR" altLang="tr-TR" b="1" dirty="0">
                <a:solidFill>
                  <a:srgbClr val="CC3300"/>
                </a:solidFill>
              </a:rPr>
              <a:t>8 mesh = 25.4 / 8 = 3.175 mm</a:t>
            </a:r>
            <a:r>
              <a:rPr lang="tr-TR" altLang="tr-TR" b="1" dirty="0">
                <a:solidFill>
                  <a:srgbClr val="3333FF"/>
                </a:solidFill>
              </a:rPr>
              <a:t>  teller arası mesafe demektir.</a:t>
            </a:r>
            <a:br>
              <a:rPr lang="tr-TR" altLang="tr-TR" b="1" dirty="0">
                <a:solidFill>
                  <a:srgbClr val="3333FF"/>
                </a:solidFill>
              </a:rPr>
            </a:br>
            <a:r>
              <a:rPr lang="tr-TR" altLang="tr-TR" sz="2000" b="1" dirty="0">
                <a:solidFill>
                  <a:srgbClr val="3333FF"/>
                </a:solidFill>
              </a:rPr>
              <a:t>Mesh ölçüsü aynı zamanda belli bir tel kalınlığı ve dokuma sıklığıyla üretilmiş bir elekten geçebilen en büyük parçanın ölçüsü anlamına da gelmektedir. Örnek: 100 mesh inceliğinde öğütülmüş bir malzemede bulunan en büyük parçacığın ebadı 0.142 mm </a:t>
            </a:r>
            <a:r>
              <a:rPr lang="tr-TR" altLang="tr-TR" sz="2000" b="1" dirty="0" err="1">
                <a:solidFill>
                  <a:srgbClr val="3333FF"/>
                </a:solidFill>
              </a:rPr>
              <a:t>dir</a:t>
            </a:r>
            <a:r>
              <a:rPr lang="tr-TR" altLang="tr-TR" b="1" dirty="0">
                <a:solidFill>
                  <a:srgbClr val="3333FF"/>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 name="1 Veri Yer Tutucusu"/>
          <p:cNvSpPr>
            <a:spLocks noGrp="1"/>
          </p:cNvSpPr>
          <p:nvPr>
            <p:ph type="dt" sz="half" idx="10"/>
          </p:nvPr>
        </p:nvSpPr>
        <p:spPr/>
        <p:txBody>
          <a:bodyPr/>
          <a:lstStyle/>
          <a:p>
            <a:pPr>
              <a:defRPr/>
            </a:pPr>
            <a:fld id="{4DA06CD2-4D12-4759-B7C7-55D0D765A0A6}" type="datetime1">
              <a:rPr lang="tr-TR" smtClean="0"/>
              <a:t>17.10.2018</a:t>
            </a:fld>
            <a:endParaRPr lang="tr-TR"/>
          </a:p>
        </p:txBody>
      </p:sp>
      <p:sp>
        <p:nvSpPr>
          <p:cNvPr id="141" name="2 Altbilgi Yer Tutucusu"/>
          <p:cNvSpPr>
            <a:spLocks noGrp="1"/>
          </p:cNvSpPr>
          <p:nvPr>
            <p:ph type="ftr" sz="quarter" idx="11"/>
          </p:nvPr>
        </p:nvSpPr>
        <p:spPr/>
        <p:txBody>
          <a:bodyPr/>
          <a:lstStyle/>
          <a:p>
            <a:pPr>
              <a:defRPr/>
            </a:pPr>
            <a:r>
              <a:rPr lang="tr-TR"/>
              <a:t>KİM231 Endüstriyel Kimya I / Doç. Dr. Kamran POLAT</a:t>
            </a:r>
          </a:p>
        </p:txBody>
      </p:sp>
      <p:sp>
        <p:nvSpPr>
          <p:cNvPr id="142" name="3 Slayt Numarası Yer Tutucusu"/>
          <p:cNvSpPr>
            <a:spLocks noGrp="1"/>
          </p:cNvSpPr>
          <p:nvPr>
            <p:ph type="sldNum" sz="quarter" idx="12"/>
          </p:nvPr>
        </p:nvSpPr>
        <p:spPr/>
        <p:txBody>
          <a:bodyPr/>
          <a:lstStyle/>
          <a:p>
            <a:pPr>
              <a:defRPr/>
            </a:pPr>
            <a:fld id="{588367D9-539E-4F87-97B2-FE80CF58B610}" type="slidenum">
              <a:rPr lang="tr-TR"/>
              <a:pPr>
                <a:defRPr/>
              </a:pPr>
              <a:t>13</a:t>
            </a:fld>
            <a:endParaRPr lang="tr-TR"/>
          </a:p>
        </p:txBody>
      </p:sp>
      <p:graphicFrame>
        <p:nvGraphicFramePr>
          <p:cNvPr id="137890" name="Group 674"/>
          <p:cNvGraphicFramePr>
            <a:graphicFrameLocks noGrp="1"/>
          </p:cNvGraphicFramePr>
          <p:nvPr>
            <p:extLst>
              <p:ext uri="{D42A27DB-BD31-4B8C-83A1-F6EECF244321}">
                <p14:modId xmlns:p14="http://schemas.microsoft.com/office/powerpoint/2010/main" val="722302576"/>
              </p:ext>
            </p:extLst>
          </p:nvPr>
        </p:nvGraphicFramePr>
        <p:xfrm>
          <a:off x="539750" y="1"/>
          <a:ext cx="3333750" cy="6979988"/>
        </p:xfrm>
        <a:graphic>
          <a:graphicData uri="http://schemas.openxmlformats.org/drawingml/2006/table">
            <a:tbl>
              <a:tblPr/>
              <a:tblGrid>
                <a:gridCol w="1492250">
                  <a:extLst>
                    <a:ext uri="{9D8B030D-6E8A-4147-A177-3AD203B41FA5}">
                      <a16:colId xmlns:a16="http://schemas.microsoft.com/office/drawing/2014/main" val="20000"/>
                    </a:ext>
                  </a:extLst>
                </a:gridCol>
                <a:gridCol w="1073150">
                  <a:extLst>
                    <a:ext uri="{9D8B030D-6E8A-4147-A177-3AD203B41FA5}">
                      <a16:colId xmlns:a16="http://schemas.microsoft.com/office/drawing/2014/main" val="20001"/>
                    </a:ext>
                  </a:extLst>
                </a:gridCol>
                <a:gridCol w="768350">
                  <a:extLst>
                    <a:ext uri="{9D8B030D-6E8A-4147-A177-3AD203B41FA5}">
                      <a16:colId xmlns:a16="http://schemas.microsoft.com/office/drawing/2014/main" val="20002"/>
                    </a:ext>
                  </a:extLst>
                </a:gridCol>
              </a:tblGrid>
              <a:tr h="57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dirty="0">
                          <a:ln>
                            <a:noFill/>
                          </a:ln>
                          <a:solidFill>
                            <a:srgbClr val="9900CC"/>
                          </a:solidFill>
                          <a:effectLst/>
                          <a:latin typeface="Arial" charset="0"/>
                        </a:rPr>
                        <a:t>Parça Ebadı</a:t>
                      </a:r>
                      <a:br>
                        <a:rPr kumimoji="0" lang="tr-TR" sz="1800" b="0" i="0" u="none" strike="noStrike" cap="none" normalizeH="0" baseline="0" dirty="0">
                          <a:ln>
                            <a:noFill/>
                          </a:ln>
                          <a:solidFill>
                            <a:srgbClr val="9900CC"/>
                          </a:solidFill>
                          <a:effectLst/>
                          <a:latin typeface="Arial" charset="0"/>
                        </a:rPr>
                      </a:br>
                      <a:r>
                        <a:rPr kumimoji="0" lang="tr-TR" sz="1800" b="0" i="0" u="none" strike="noStrike" cap="none" normalizeH="0" baseline="0" dirty="0">
                          <a:ln>
                            <a:noFill/>
                          </a:ln>
                          <a:solidFill>
                            <a:srgbClr val="9900CC"/>
                          </a:solidFill>
                          <a:effectLst/>
                          <a:latin typeface="Arial" charset="0"/>
                        </a:rPr>
                        <a:t>(mm)</a:t>
                      </a:r>
                    </a:p>
                  </a:txBody>
                  <a:tcPr marT="45722" marB="45722" anchor="ctr" horzOverflow="overflow">
                    <a:lnL cap="flat">
                      <a:noFill/>
                    </a:lnL>
                    <a:lnR>
                      <a:noFill/>
                    </a:lnR>
                    <a:lnT cap="flat">
                      <a:noFill/>
                    </a:lnT>
                    <a:lnB>
                      <a:noFill/>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9900CC"/>
                          </a:solidFill>
                          <a:effectLst/>
                          <a:latin typeface="Arial" charset="0"/>
                        </a:rPr>
                        <a:t>Tel Çapı</a:t>
                      </a:r>
                      <a:br>
                        <a:rPr kumimoji="0" lang="tr-TR" sz="1800" b="0" i="0" u="none" strike="noStrike" cap="none" normalizeH="0" baseline="0">
                          <a:ln>
                            <a:noFill/>
                          </a:ln>
                          <a:solidFill>
                            <a:srgbClr val="9900CC"/>
                          </a:solidFill>
                          <a:effectLst/>
                          <a:latin typeface="Arial" charset="0"/>
                        </a:rPr>
                      </a:br>
                      <a:r>
                        <a:rPr kumimoji="0" lang="tr-TR" sz="1800" b="0" i="0" u="none" strike="noStrike" cap="none" normalizeH="0" baseline="0">
                          <a:ln>
                            <a:noFill/>
                          </a:ln>
                          <a:solidFill>
                            <a:srgbClr val="9900CC"/>
                          </a:solidFill>
                          <a:effectLst/>
                          <a:latin typeface="Arial" charset="0"/>
                        </a:rPr>
                        <a:t>(mm)</a:t>
                      </a:r>
                    </a:p>
                  </a:txBody>
                  <a:tcPr marT="45722" marB="45722" anchor="ctr" horzOverflow="overflow">
                    <a:lnL>
                      <a:noFill/>
                    </a:lnL>
                    <a:lnR>
                      <a:noFill/>
                    </a:lnR>
                    <a:lnT cap="flat">
                      <a:noFill/>
                    </a:lnT>
                    <a:lnB>
                      <a:noFill/>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9900CC"/>
                          </a:solidFill>
                          <a:effectLst/>
                          <a:latin typeface="Arial" charset="0"/>
                        </a:rPr>
                        <a:t>Mesh</a:t>
                      </a:r>
                    </a:p>
                  </a:txBody>
                  <a:tcPr marT="45722" marB="45722" anchor="ctr" horzOverflow="overflow">
                    <a:lnL>
                      <a:noFill/>
                    </a:lnL>
                    <a:lnR cap="flat">
                      <a:noFill/>
                    </a:lnR>
                    <a:lnT cap="flat">
                      <a:noFill/>
                    </a:lnT>
                    <a:lnB>
                      <a:noFill/>
                    </a:lnB>
                    <a:lnTlToBr>
                      <a:noFill/>
                    </a:lnTlToBr>
                    <a:lnBlToTr>
                      <a:noFill/>
                    </a:lnBlToTr>
                    <a:solidFill>
                      <a:schemeClr val="hlink"/>
                    </a:solidFill>
                  </a:tcPr>
                </a:tc>
                <a:extLst>
                  <a:ext uri="{0D108BD9-81ED-4DB2-BD59-A6C34878D82A}">
                    <a16:rowId xmlns:a16="http://schemas.microsoft.com/office/drawing/2014/main" val="10000"/>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11.2</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2</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1"/>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6.9</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3</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2"/>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5.3</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1.0</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4</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3"/>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4.8</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4</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4"/>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3.5</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5</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5"/>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3.3</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0.91</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6</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6"/>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3.0</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1.2</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6</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7"/>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2.7</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6</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8"/>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2.4</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0.71</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8</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09"/>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a:ln>
                            <a:noFill/>
                          </a:ln>
                          <a:solidFill>
                            <a:srgbClr val="008000"/>
                          </a:solidFill>
                          <a:effectLst/>
                          <a:latin typeface="Arial" charset="0"/>
                        </a:rPr>
                        <a:t>2.2</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0.91</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8</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10"/>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2.0</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0.45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10</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11"/>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1.9</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1.2</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8</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12"/>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1.9</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0.61</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10</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13"/>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1.6</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0.91</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10</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14"/>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1.6</a:t>
                      </a:r>
                    </a:p>
                  </a:txBody>
                  <a:tcPr marT="45722" marB="45722" anchor="ctr" horzOverflow="overflow">
                    <a:lnL cap="flat">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0.5</a:t>
                      </a:r>
                    </a:p>
                  </a:txBody>
                  <a:tcPr marT="45722" marB="45722" anchor="ctr" horzOverflow="overflow">
                    <a:lnL>
                      <a:noFill/>
                    </a:lnL>
                    <a:lnR>
                      <a:noFill/>
                    </a:lnR>
                    <a:lnT>
                      <a:noFill/>
                    </a:lnT>
                    <a:lnB>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12</a:t>
                      </a:r>
                    </a:p>
                  </a:txBody>
                  <a:tcPr marT="45722" marB="45722" anchor="ctr" horzOverflow="overflow">
                    <a:lnL>
                      <a:noFill/>
                    </a:lnL>
                    <a:lnR cap="flat">
                      <a:noFill/>
                    </a:lnR>
                    <a:lnT>
                      <a:noFill/>
                    </a:lnT>
                    <a:lnB>
                      <a:noFill/>
                    </a:lnB>
                    <a:lnTlToBr>
                      <a:noFill/>
                    </a:lnTlToBr>
                    <a:lnBlToTr>
                      <a:noFill/>
                    </a:lnBlToTr>
                    <a:solidFill>
                      <a:schemeClr val="hlink"/>
                    </a:solidFill>
                  </a:tcPr>
                </a:tc>
                <a:extLst>
                  <a:ext uri="{0D108BD9-81ED-4DB2-BD59-A6C34878D82A}">
                    <a16:rowId xmlns:a16="http://schemas.microsoft.com/office/drawing/2014/main" val="10015"/>
                  </a:ext>
                </a:extLst>
              </a:tr>
              <a:tr h="3581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1.4</a:t>
                      </a:r>
                    </a:p>
                  </a:txBody>
                  <a:tcPr marT="45722" marB="45722" anchor="ctr" horzOverflow="overflow">
                    <a:lnL cap="flat">
                      <a:noFill/>
                    </a:lnL>
                    <a:lnR>
                      <a:noFill/>
                    </a:lnR>
                    <a:lnT>
                      <a:noFill/>
                    </a:lnT>
                    <a:lnB cap="flat">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rgbClr val="008000"/>
                          </a:solidFill>
                          <a:effectLst/>
                          <a:latin typeface="Arial" charset="0"/>
                        </a:rPr>
                        <a:t>0.71</a:t>
                      </a:r>
                    </a:p>
                  </a:txBody>
                  <a:tcPr marT="45722" marB="45722" anchor="ctr" horzOverflow="overflow">
                    <a:lnL>
                      <a:noFill/>
                    </a:lnL>
                    <a:lnR>
                      <a:noFill/>
                    </a:lnR>
                    <a:lnT>
                      <a:noFill/>
                    </a:lnT>
                    <a:lnB cap="flat">
                      <a:noFill/>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000" b="1" i="0" u="none" strike="noStrike" cap="none" normalizeH="0" baseline="0" dirty="0">
                          <a:ln>
                            <a:noFill/>
                          </a:ln>
                          <a:solidFill>
                            <a:srgbClr val="008000"/>
                          </a:solidFill>
                          <a:effectLst/>
                          <a:latin typeface="Arial" charset="0"/>
                        </a:rPr>
                        <a:t>12</a:t>
                      </a:r>
                    </a:p>
                  </a:txBody>
                  <a:tcPr marT="45722" marB="45722" anchor="ctr" horzOverflow="overflow">
                    <a:lnL>
                      <a:noFill/>
                    </a:lnL>
                    <a:lnR cap="flat">
                      <a:noFill/>
                    </a:lnR>
                    <a:lnT>
                      <a:noFill/>
                    </a:lnT>
                    <a:lnB cap="flat">
                      <a:noFill/>
                    </a:lnB>
                    <a:lnTlToBr>
                      <a:noFill/>
                    </a:lnTlToBr>
                    <a:lnBlToTr>
                      <a:noFill/>
                    </a:lnBlToTr>
                    <a:solidFill>
                      <a:schemeClr val="hlink"/>
                    </a:solidFill>
                  </a:tcPr>
                </a:tc>
                <a:extLst>
                  <a:ext uri="{0D108BD9-81ED-4DB2-BD59-A6C34878D82A}">
                    <a16:rowId xmlns:a16="http://schemas.microsoft.com/office/drawing/2014/main" val="10016"/>
                  </a:ext>
                </a:extLst>
              </a:tr>
            </a:tbl>
          </a:graphicData>
        </a:graphic>
      </p:graphicFrame>
      <p:graphicFrame>
        <p:nvGraphicFramePr>
          <p:cNvPr id="137889" name="Group 673"/>
          <p:cNvGraphicFramePr>
            <a:graphicFrameLocks noGrp="1"/>
          </p:cNvGraphicFramePr>
          <p:nvPr/>
        </p:nvGraphicFramePr>
        <p:xfrm>
          <a:off x="4787900" y="0"/>
          <a:ext cx="3333750" cy="6950067"/>
        </p:xfrm>
        <a:graphic>
          <a:graphicData uri="http://schemas.openxmlformats.org/drawingml/2006/table">
            <a:tbl>
              <a:tblPr/>
              <a:tblGrid>
                <a:gridCol w="1492250">
                  <a:extLst>
                    <a:ext uri="{9D8B030D-6E8A-4147-A177-3AD203B41FA5}">
                      <a16:colId xmlns:a16="http://schemas.microsoft.com/office/drawing/2014/main" val="20000"/>
                    </a:ext>
                  </a:extLst>
                </a:gridCol>
                <a:gridCol w="1073150">
                  <a:extLst>
                    <a:ext uri="{9D8B030D-6E8A-4147-A177-3AD203B41FA5}">
                      <a16:colId xmlns:a16="http://schemas.microsoft.com/office/drawing/2014/main" val="20001"/>
                    </a:ext>
                  </a:extLst>
                </a:gridCol>
                <a:gridCol w="768350">
                  <a:extLst>
                    <a:ext uri="{9D8B030D-6E8A-4147-A177-3AD203B41FA5}">
                      <a16:colId xmlns:a16="http://schemas.microsoft.com/office/drawing/2014/main" val="20002"/>
                    </a:ext>
                  </a:extLst>
                </a:gridCol>
              </a:tblGrid>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1.3</a:t>
                      </a:r>
                    </a:p>
                  </a:txBody>
                  <a:tcPr marT="45724" marB="45724" anchor="ctr" horzOverflow="overflow">
                    <a:lnL cap="flat">
                      <a:noFill/>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0.5</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14</a:t>
                      </a:r>
                    </a:p>
                  </a:txBody>
                  <a:tcPr marT="45724" marB="45724" anchor="ctr" horzOverflow="overflow">
                    <a:lnL w="12700" cap="flat" cmpd="sng" algn="ctr">
                      <a:solidFill>
                        <a:schemeClr val="tx1"/>
                      </a:solidFill>
                      <a:prstDash val="solid"/>
                      <a:round/>
                      <a:headEnd type="none" w="sm" len="sm"/>
                      <a:tailEnd type="none" w="sm" len="sm"/>
                    </a:lnL>
                    <a:lnR cap="flat">
                      <a:noFill/>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1.25</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0.9</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12</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1.1</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0.45</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16</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0.9</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0.71</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16</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0.89</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0.37</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20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0.71</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0.56</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20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0.57</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0.27</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30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0.53</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0.31</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30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0.4</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0.23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40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0.185</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80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0.142</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0.11</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100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0.13</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0.08</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120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0.11</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0.07</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140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0.1</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0.07</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150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0.076</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0.05</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200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0.061</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0.04</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250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0.053</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300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0.040</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0.03</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350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3657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0.038</a:t>
                      </a:r>
                    </a:p>
                  </a:txBody>
                  <a:tcPr marT="45724" marB="45724" anchor="ctr"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008000"/>
                          </a:solidFill>
                          <a:effectLst/>
                          <a:latin typeface="Arial" charset="0"/>
                        </a:rPr>
                        <a:t>0.025</a:t>
                      </a:r>
                    </a:p>
                  </a:txBody>
                  <a:tcPr marT="45724" marB="4572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a:ln>
                            <a:noFill/>
                          </a:ln>
                          <a:solidFill>
                            <a:srgbClr val="008000"/>
                          </a:solidFill>
                          <a:effectLst/>
                          <a:latin typeface="Arial" charset="0"/>
                        </a:rPr>
                        <a:t>400</a:t>
                      </a:r>
                    </a:p>
                  </a:txBody>
                  <a:tcPr marT="45724" marB="45724" anchor="ctr"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sm" len="sm"/>
                      <a:tailEnd type="none" w="sm" len="sm"/>
                    </a:lnT>
                    <a:lnB cap="flat">
                      <a:noFill/>
                    </a:lnB>
                    <a:lnTlToBr>
                      <a:noFill/>
                    </a:lnTlToBr>
                    <a:lnBlToTr>
                      <a:noFill/>
                    </a:lnBlToTr>
                    <a:noFill/>
                  </a:tcPr>
                </a:tc>
                <a:extLst>
                  <a:ext uri="{0D108BD9-81ED-4DB2-BD59-A6C34878D82A}">
                    <a16:rowId xmlns:a16="http://schemas.microsoft.com/office/drawing/2014/main" val="10018"/>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91C82A85-92FF-48B4-AE0F-57D5B29C3311}"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9E63BDA5-C50B-4C79-A4B3-55E917AB2510}" type="slidenum">
              <a:rPr lang="tr-TR"/>
              <a:pPr>
                <a:defRPr/>
              </a:pPr>
              <a:t>14</a:t>
            </a:fld>
            <a:endParaRPr lang="tr-TR"/>
          </a:p>
        </p:txBody>
      </p:sp>
      <p:pic>
        <p:nvPicPr>
          <p:cNvPr id="27653" name="Picture 4" descr="tara006"/>
          <p:cNvPicPr>
            <a:picLocks noChangeAspect="1" noChangeArrowheads="1"/>
          </p:cNvPicPr>
          <p:nvPr/>
        </p:nvPicPr>
        <p:blipFill>
          <a:blip r:embed="rId2" cstate="print">
            <a:lum bright="-44000" contrast="62000"/>
            <a:extLst>
              <a:ext uri="{28A0092B-C50C-407E-A947-70E740481C1C}">
                <a14:useLocalDpi xmlns:a14="http://schemas.microsoft.com/office/drawing/2010/main" val="0"/>
              </a:ext>
            </a:extLst>
          </a:blip>
          <a:srcRect t="5208" r="2692"/>
          <a:stretch>
            <a:fillRect/>
          </a:stretch>
        </p:blipFill>
        <p:spPr bwMode="auto">
          <a:xfrm>
            <a:off x="1476375" y="357188"/>
            <a:ext cx="6024563" cy="5808116"/>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72E9E181-82B7-426A-869F-E4B3DEE252EC}"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5861A189-34BD-4AE5-A4D4-C15B9F146209}" type="slidenum">
              <a:rPr lang="tr-TR"/>
              <a:pPr>
                <a:defRPr/>
              </a:pPr>
              <a:t>15</a:t>
            </a:fld>
            <a:endParaRPr lang="tr-TR"/>
          </a:p>
        </p:txBody>
      </p:sp>
      <p:pic>
        <p:nvPicPr>
          <p:cNvPr id="28677" name="Picture 4" descr="tara007"/>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l="3590" t="5208" r="1794"/>
          <a:stretch>
            <a:fillRect/>
          </a:stretch>
        </p:blipFill>
        <p:spPr bwMode="auto">
          <a:xfrm>
            <a:off x="1214438" y="357188"/>
            <a:ext cx="6572250" cy="650081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586B2655-7069-43BD-87F2-DC3DA7B824A9}"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4C8E4952-4241-4797-BFA2-7694750437D9}" type="slidenum">
              <a:rPr lang="tr-TR"/>
              <a:pPr>
                <a:defRPr/>
              </a:pPr>
              <a:t>16</a:t>
            </a:fld>
            <a:endParaRPr lang="tr-TR"/>
          </a:p>
        </p:txBody>
      </p:sp>
      <p:pic>
        <p:nvPicPr>
          <p:cNvPr id="29701" name="Picture 5" descr="4E90A1BB"/>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t="4330"/>
          <a:stretch>
            <a:fillRect/>
          </a:stretch>
        </p:blipFill>
        <p:spPr bwMode="auto">
          <a:xfrm>
            <a:off x="1476375" y="285750"/>
            <a:ext cx="6048375" cy="631190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8AF28963-C7AF-4E4C-9718-868A421A7AF8}"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3CF01EDB-C878-4BA6-AE5F-C2A57B11ABFB}" type="slidenum">
              <a:rPr lang="tr-TR"/>
              <a:pPr>
                <a:defRPr/>
              </a:pPr>
              <a:t>17</a:t>
            </a:fld>
            <a:endParaRPr lang="tr-TR"/>
          </a:p>
        </p:txBody>
      </p:sp>
      <p:pic>
        <p:nvPicPr>
          <p:cNvPr id="30725" name="Picture 4" descr="tara009"/>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t="7291" r="394"/>
          <a:stretch>
            <a:fillRect/>
          </a:stretch>
        </p:blipFill>
        <p:spPr bwMode="auto">
          <a:xfrm>
            <a:off x="1500188" y="0"/>
            <a:ext cx="6024562" cy="68580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4272BB15-EDC9-4637-9AFA-F9255179126D}"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5B0A3646-D173-46A1-9338-C892BE29ABA3}" type="slidenum">
              <a:rPr lang="tr-TR"/>
              <a:pPr>
                <a:defRPr/>
              </a:pPr>
              <a:t>18</a:t>
            </a:fld>
            <a:endParaRPr lang="tr-TR"/>
          </a:p>
        </p:txBody>
      </p:sp>
      <p:pic>
        <p:nvPicPr>
          <p:cNvPr id="10245" name="Picture 5"/>
          <p:cNvPicPr>
            <a:picLocks noChangeAspect="1" noChangeArrowheads="1"/>
          </p:cNvPicPr>
          <p:nvPr/>
        </p:nvPicPr>
        <p:blipFill>
          <a:blip r:embed="rId2"/>
          <a:srcRect/>
          <a:stretch>
            <a:fillRect/>
          </a:stretch>
        </p:blipFill>
        <p:spPr bwMode="auto">
          <a:xfrm>
            <a:off x="1214438" y="0"/>
            <a:ext cx="6357937" cy="6858000"/>
          </a:xfrm>
          <a:prstGeom prst="rect">
            <a:avLst/>
          </a:prstGeom>
          <a:ln w="12700" cap="sq">
            <a:solidFill>
              <a:srgbClr val="8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2C0AE041-758E-4FEB-A4B8-C49961F359A4}"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09B77A4E-D31E-4A47-8078-49C960986DB3}" type="slidenum">
              <a:rPr lang="tr-TR"/>
              <a:pPr>
                <a:defRPr/>
              </a:pPr>
              <a:t>19</a:t>
            </a:fld>
            <a:endParaRPr lang="tr-TR"/>
          </a:p>
        </p:txBody>
      </p:sp>
      <p:pic>
        <p:nvPicPr>
          <p:cNvPr id="11269" name="Picture 5"/>
          <p:cNvPicPr>
            <a:picLocks noChangeAspect="1" noChangeArrowheads="1"/>
          </p:cNvPicPr>
          <p:nvPr/>
        </p:nvPicPr>
        <p:blipFill>
          <a:blip r:embed="rId2" cstate="print"/>
          <a:srcRect/>
          <a:stretch>
            <a:fillRect/>
          </a:stretch>
        </p:blipFill>
        <p:spPr bwMode="auto">
          <a:xfrm>
            <a:off x="1142976" y="0"/>
            <a:ext cx="6357982" cy="6840000"/>
          </a:xfrm>
          <a:prstGeom prst="rect">
            <a:avLst/>
          </a:prstGeom>
          <a:ln w="12700" cap="sq" cmpd="thickThin">
            <a:solidFill>
              <a:srgbClr val="00B050"/>
            </a:solidFill>
            <a:prstDash val="solid"/>
            <a:miter lim="800000"/>
          </a:ln>
          <a:effectLst>
            <a:innerShdw blurRad="76200">
              <a:srgbClr val="000000"/>
            </a:inn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8E41C3BD-6801-4D23-BF4D-1A75BB2E5EB4}"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2DA2BF81-120E-4331-86D4-D59C0F52C4FF}" type="slidenum">
              <a:rPr lang="tr-TR"/>
              <a:pPr>
                <a:defRPr/>
              </a:pPr>
              <a:t>2</a:t>
            </a:fld>
            <a:endParaRPr lang="tr-TR"/>
          </a:p>
        </p:txBody>
      </p:sp>
      <p:pic>
        <p:nvPicPr>
          <p:cNvPr id="14341" name="Picture 4" descr="tara002"/>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a:stretch>
            <a:fillRect/>
          </a:stretch>
        </p:blipFill>
        <p:spPr bwMode="auto">
          <a:xfrm>
            <a:off x="1547813" y="0"/>
            <a:ext cx="6048375" cy="6858000"/>
          </a:xfrm>
          <a:prstGeom prst="rect">
            <a:avLst/>
          </a:prstGeom>
          <a:noFill/>
          <a:ln w="9525">
            <a:solidFill>
              <a:srgbClr val="9900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9F024ACC-A429-4C3C-92D2-B3B780D5246D}"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D3816133-52FD-45DB-A7D1-8F8EA70EDCB7}" type="slidenum">
              <a:rPr lang="tr-TR"/>
              <a:pPr>
                <a:defRPr/>
              </a:pPr>
              <a:t>20</a:t>
            </a:fld>
            <a:endParaRPr lang="tr-TR"/>
          </a:p>
        </p:txBody>
      </p:sp>
      <p:pic>
        <p:nvPicPr>
          <p:cNvPr id="12293" name="Picture 5"/>
          <p:cNvPicPr>
            <a:picLocks noChangeAspect="1" noChangeArrowheads="1"/>
          </p:cNvPicPr>
          <p:nvPr/>
        </p:nvPicPr>
        <p:blipFill>
          <a:blip r:embed="rId2" cstate="print"/>
          <a:srcRect/>
          <a:stretch>
            <a:fillRect/>
          </a:stretch>
        </p:blipFill>
        <p:spPr bwMode="auto">
          <a:xfrm>
            <a:off x="1475656" y="521296"/>
            <a:ext cx="6500858" cy="5788024"/>
          </a:xfrm>
          <a:prstGeom prst="rect">
            <a:avLst/>
          </a:prstGeom>
          <a:ln w="12700" cap="sq" cmpd="thickThin">
            <a:solidFill>
              <a:srgbClr val="7030A0"/>
            </a:solidFill>
            <a:prstDash val="solid"/>
            <a:miter lim="800000"/>
          </a:ln>
          <a:effectLst>
            <a:innerShdw blurRad="76200">
              <a:srgbClr val="000000"/>
            </a:inn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353B5BE1-402D-4581-A219-086B645CA1C5}"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10592D80-3B6C-4D70-BAE7-85D701EBD6F8}" type="slidenum">
              <a:rPr lang="tr-TR"/>
              <a:pPr>
                <a:defRPr/>
              </a:pPr>
              <a:t>21</a:t>
            </a:fld>
            <a:endParaRPr lang="tr-TR"/>
          </a:p>
        </p:txBody>
      </p:sp>
      <p:pic>
        <p:nvPicPr>
          <p:cNvPr id="13317" name="Picture 5"/>
          <p:cNvPicPr>
            <a:picLocks noChangeAspect="1" noChangeArrowheads="1"/>
          </p:cNvPicPr>
          <p:nvPr/>
        </p:nvPicPr>
        <p:blipFill>
          <a:blip r:embed="rId2"/>
          <a:srcRect/>
          <a:stretch>
            <a:fillRect/>
          </a:stretch>
        </p:blipFill>
        <p:spPr bwMode="auto">
          <a:xfrm>
            <a:off x="1214438" y="642938"/>
            <a:ext cx="6429375" cy="4533900"/>
          </a:xfrm>
          <a:prstGeom prst="rect">
            <a:avLst/>
          </a:prstGeom>
          <a:ln w="38100" cap="sq">
            <a:solidFill>
              <a:srgbClr val="9900CC"/>
            </a:solidFill>
            <a:prstDash val="lgDash"/>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8BF49BB8-0FFD-4375-B837-0DD2BF936D43}"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FEC5D9E7-2C1D-43DF-9C46-7B04575E7F94}" type="slidenum">
              <a:rPr lang="tr-TR"/>
              <a:pPr>
                <a:defRPr/>
              </a:pPr>
              <a:t>22</a:t>
            </a:fld>
            <a:endParaRPr lang="tr-TR"/>
          </a:p>
        </p:txBody>
      </p:sp>
      <p:pic>
        <p:nvPicPr>
          <p:cNvPr id="35845" name="Picture 4" descr="tara014"/>
          <p:cNvPicPr>
            <a:picLocks noChangeAspect="1" noChangeArrowheads="1"/>
          </p:cNvPicPr>
          <p:nvPr/>
        </p:nvPicPr>
        <p:blipFill>
          <a:blip r:embed="rId2" cstate="print">
            <a:lum bright="-44000" contrast="62000"/>
            <a:grayscl/>
            <a:extLst>
              <a:ext uri="{28A0092B-C50C-407E-A947-70E740481C1C}">
                <a14:useLocalDpi xmlns:a14="http://schemas.microsoft.com/office/drawing/2010/main" val="0"/>
              </a:ext>
            </a:extLst>
          </a:blip>
          <a:srcRect t="5894"/>
          <a:stretch>
            <a:fillRect/>
          </a:stretch>
        </p:blipFill>
        <p:spPr bwMode="auto">
          <a:xfrm>
            <a:off x="1476374" y="260648"/>
            <a:ext cx="6048375" cy="630932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CD0CEFF5-A22A-4173-BEFC-7553A678DDDE}"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09AA4C32-27C9-492E-BEAE-FCC9A9F944B2}" type="slidenum">
              <a:rPr lang="tr-TR"/>
              <a:pPr>
                <a:defRPr/>
              </a:pPr>
              <a:t>23</a:t>
            </a:fld>
            <a:endParaRPr lang="tr-TR"/>
          </a:p>
        </p:txBody>
      </p:sp>
      <p:pic>
        <p:nvPicPr>
          <p:cNvPr id="36869" name="Picture 4" descr="tara002"/>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t="6496"/>
          <a:stretch>
            <a:fillRect/>
          </a:stretch>
        </p:blipFill>
        <p:spPr bwMode="auto">
          <a:xfrm>
            <a:off x="1116013" y="428625"/>
            <a:ext cx="6600825" cy="6169025"/>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9F88C988-8863-4D8A-AED5-81C6BB146A19}"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9EB4B211-9BE8-474D-AF86-8FFF229328B4}" type="slidenum">
              <a:rPr lang="tr-TR"/>
              <a:pPr>
                <a:defRPr/>
              </a:pPr>
              <a:t>24</a:t>
            </a:fld>
            <a:endParaRPr lang="tr-TR"/>
          </a:p>
        </p:txBody>
      </p:sp>
      <p:pic>
        <p:nvPicPr>
          <p:cNvPr id="37893" name="Picture 4" descr="tara003"/>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t="6941"/>
          <a:stretch>
            <a:fillRect/>
          </a:stretch>
        </p:blipFill>
        <p:spPr bwMode="auto">
          <a:xfrm>
            <a:off x="755650" y="0"/>
            <a:ext cx="7704138" cy="62277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8824AF6F-1D55-4092-B7CA-2B327CE6D9B3}"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740A45F7-EBF8-4A00-80C8-EC4CE55E4411}" type="slidenum">
              <a:rPr lang="tr-TR"/>
              <a:pPr>
                <a:defRPr/>
              </a:pPr>
              <a:t>25</a:t>
            </a:fld>
            <a:endParaRPr lang="tr-TR"/>
          </a:p>
        </p:txBody>
      </p:sp>
      <p:pic>
        <p:nvPicPr>
          <p:cNvPr id="38917" name="Picture 4" descr="tara004"/>
          <p:cNvPicPr>
            <a:picLocks noChangeAspect="1" noChangeArrowheads="1"/>
          </p:cNvPicPr>
          <p:nvPr/>
        </p:nvPicPr>
        <p:blipFill>
          <a:blip r:embed="rId2" cstate="print">
            <a:lum bright="-44000" contrast="62000"/>
            <a:extLst>
              <a:ext uri="{28A0092B-C50C-407E-A947-70E740481C1C}">
                <a14:useLocalDpi xmlns:a14="http://schemas.microsoft.com/office/drawing/2010/main" val="0"/>
              </a:ext>
            </a:extLst>
          </a:blip>
          <a:srcRect/>
          <a:stretch>
            <a:fillRect/>
          </a:stretch>
        </p:blipFill>
        <p:spPr bwMode="auto">
          <a:xfrm>
            <a:off x="1187450" y="332656"/>
            <a:ext cx="6264275" cy="6191969"/>
          </a:xfrm>
          <a:prstGeom prst="rect">
            <a:avLst/>
          </a:prstGeom>
          <a:noFill/>
          <a:ln w="1270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Veri Yer Tutucusu"/>
          <p:cNvSpPr>
            <a:spLocks noGrp="1"/>
          </p:cNvSpPr>
          <p:nvPr>
            <p:ph type="dt" sz="half" idx="10"/>
          </p:nvPr>
        </p:nvSpPr>
        <p:spPr/>
        <p:txBody>
          <a:bodyPr/>
          <a:lstStyle/>
          <a:p>
            <a:pPr>
              <a:defRPr/>
            </a:pPr>
            <a:fld id="{D14850F8-C2D9-4056-9BAD-87CEC406AF4C}" type="datetime1">
              <a:rPr lang="tr-TR" smtClean="0"/>
              <a:t>17.10.2018</a:t>
            </a:fld>
            <a:endParaRPr lang="tr-TR"/>
          </a:p>
        </p:txBody>
      </p:sp>
      <p:sp>
        <p:nvSpPr>
          <p:cNvPr id="5" name="2 Altbilgi Yer Tutucusu"/>
          <p:cNvSpPr>
            <a:spLocks noGrp="1"/>
          </p:cNvSpPr>
          <p:nvPr>
            <p:ph type="ftr" sz="quarter" idx="11"/>
          </p:nvPr>
        </p:nvSpPr>
        <p:spPr/>
        <p:txBody>
          <a:bodyPr/>
          <a:lstStyle/>
          <a:p>
            <a:pPr>
              <a:defRPr/>
            </a:pPr>
            <a:r>
              <a:rPr lang="tr-TR"/>
              <a:t>KİM231 Endüstriyel Kimya I / Doç. Dr. Kamran POLAT</a:t>
            </a:r>
          </a:p>
        </p:txBody>
      </p:sp>
      <p:sp>
        <p:nvSpPr>
          <p:cNvPr id="6" name="3 Slayt Numarası Yer Tutucusu"/>
          <p:cNvSpPr>
            <a:spLocks noGrp="1"/>
          </p:cNvSpPr>
          <p:nvPr>
            <p:ph type="sldNum" sz="quarter" idx="12"/>
          </p:nvPr>
        </p:nvSpPr>
        <p:spPr/>
        <p:txBody>
          <a:bodyPr/>
          <a:lstStyle/>
          <a:p>
            <a:pPr>
              <a:defRPr/>
            </a:pPr>
            <a:fld id="{069602B9-24E2-481D-82CF-EC9711B7334A}" type="slidenum">
              <a:rPr lang="tr-TR"/>
              <a:pPr>
                <a:defRPr/>
              </a:pPr>
              <a:t>26</a:t>
            </a:fld>
            <a:endParaRPr lang="tr-TR"/>
          </a:p>
        </p:txBody>
      </p:sp>
      <p:pic>
        <p:nvPicPr>
          <p:cNvPr id="3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260648"/>
            <a:ext cx="7344816" cy="304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99" y="3482975"/>
            <a:ext cx="72008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Veri Yer Tutucusu"/>
          <p:cNvSpPr>
            <a:spLocks noGrp="1"/>
          </p:cNvSpPr>
          <p:nvPr>
            <p:ph type="dt" sz="half" idx="10"/>
          </p:nvPr>
        </p:nvSpPr>
        <p:spPr/>
        <p:txBody>
          <a:bodyPr/>
          <a:lstStyle/>
          <a:p>
            <a:pPr>
              <a:defRPr/>
            </a:pPr>
            <a:fld id="{7F2B7BB5-1575-4FDB-958D-8BDC8C86E664}" type="datetime1">
              <a:rPr lang="tr-TR" smtClean="0"/>
              <a:t>17.10.2018</a:t>
            </a:fld>
            <a:endParaRPr lang="tr-TR"/>
          </a:p>
        </p:txBody>
      </p:sp>
      <p:sp>
        <p:nvSpPr>
          <p:cNvPr id="5" name="2 Altbilgi Yer Tutucusu"/>
          <p:cNvSpPr>
            <a:spLocks noGrp="1"/>
          </p:cNvSpPr>
          <p:nvPr>
            <p:ph type="ftr" sz="quarter" idx="11"/>
          </p:nvPr>
        </p:nvSpPr>
        <p:spPr/>
        <p:txBody>
          <a:bodyPr/>
          <a:lstStyle/>
          <a:p>
            <a:pPr>
              <a:defRPr/>
            </a:pPr>
            <a:r>
              <a:rPr lang="tr-TR"/>
              <a:t>KİM231 Endüstriyel Kimya I / Doç. Dr. Kamran POLAT</a:t>
            </a:r>
          </a:p>
        </p:txBody>
      </p:sp>
      <p:sp>
        <p:nvSpPr>
          <p:cNvPr id="6" name="3 Slayt Numarası Yer Tutucusu"/>
          <p:cNvSpPr>
            <a:spLocks noGrp="1"/>
          </p:cNvSpPr>
          <p:nvPr>
            <p:ph type="sldNum" sz="quarter" idx="12"/>
          </p:nvPr>
        </p:nvSpPr>
        <p:spPr/>
        <p:txBody>
          <a:bodyPr/>
          <a:lstStyle/>
          <a:p>
            <a:pPr>
              <a:defRPr/>
            </a:pPr>
            <a:fld id="{46B9F0B1-EC0B-4F00-8953-4A439580A102}" type="slidenum">
              <a:rPr lang="tr-TR"/>
              <a:pPr>
                <a:defRPr/>
              </a:pPr>
              <a:t>27</a:t>
            </a:fld>
            <a:endParaRPr lang="tr-TR"/>
          </a:p>
        </p:txBody>
      </p:sp>
      <p:pic>
        <p:nvPicPr>
          <p:cNvPr id="4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88913"/>
            <a:ext cx="7489825" cy="2914650"/>
          </a:xfrm>
          <a:prstGeom prst="rect">
            <a:avLst/>
          </a:prstGeom>
          <a:noFill/>
          <a:ln w="12700" cap="sq">
            <a:solidFill>
              <a:srgbClr val="FFFF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72709" name="Picture 5"/>
          <p:cNvPicPr>
            <a:picLocks noChangeAspect="1" noChangeArrowheads="1"/>
          </p:cNvPicPr>
          <p:nvPr/>
        </p:nvPicPr>
        <p:blipFill>
          <a:blip r:embed="rId3"/>
          <a:srcRect/>
          <a:stretch>
            <a:fillRect/>
          </a:stretch>
        </p:blipFill>
        <p:spPr bwMode="auto">
          <a:xfrm>
            <a:off x="539750" y="3267075"/>
            <a:ext cx="7777163" cy="3343275"/>
          </a:xfrm>
          <a:prstGeom prst="rect">
            <a:avLst/>
          </a:prstGeom>
          <a:noFill/>
          <a:ln w="12700" cap="sq">
            <a:solidFill>
              <a:schemeClr val="accent2">
                <a:lumMod val="60000"/>
                <a:lumOff val="40000"/>
              </a:schemeClr>
            </a:solidFill>
            <a:miter lim="800000"/>
            <a:headEnd type="none" w="sm" len="sm"/>
            <a:tailEnd type="none" w="sm" len="sm"/>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Veri Yer Tutucusu"/>
          <p:cNvSpPr>
            <a:spLocks noGrp="1"/>
          </p:cNvSpPr>
          <p:nvPr>
            <p:ph type="dt" sz="half" idx="10"/>
          </p:nvPr>
        </p:nvSpPr>
        <p:spPr/>
        <p:txBody>
          <a:bodyPr/>
          <a:lstStyle/>
          <a:p>
            <a:pPr>
              <a:defRPr/>
            </a:pPr>
            <a:fld id="{FB78E3C8-E249-4F6C-AA22-1ADB43CA1AF4}" type="datetime1">
              <a:rPr lang="tr-TR" smtClean="0"/>
              <a:t>17.10.2018</a:t>
            </a:fld>
            <a:endParaRPr lang="tr-TR"/>
          </a:p>
        </p:txBody>
      </p:sp>
      <p:sp>
        <p:nvSpPr>
          <p:cNvPr id="5" name="2 Altbilgi Yer Tutucusu"/>
          <p:cNvSpPr>
            <a:spLocks noGrp="1"/>
          </p:cNvSpPr>
          <p:nvPr>
            <p:ph type="ftr" sz="quarter" idx="11"/>
          </p:nvPr>
        </p:nvSpPr>
        <p:spPr/>
        <p:txBody>
          <a:bodyPr/>
          <a:lstStyle/>
          <a:p>
            <a:pPr>
              <a:defRPr/>
            </a:pPr>
            <a:r>
              <a:rPr lang="tr-TR"/>
              <a:t>KİM231 Endüstriyel Kimya I / Doç. Dr. Kamran POLAT</a:t>
            </a:r>
          </a:p>
        </p:txBody>
      </p:sp>
      <p:sp>
        <p:nvSpPr>
          <p:cNvPr id="6" name="3 Slayt Numarası Yer Tutucusu"/>
          <p:cNvSpPr>
            <a:spLocks noGrp="1"/>
          </p:cNvSpPr>
          <p:nvPr>
            <p:ph type="sldNum" sz="quarter" idx="12"/>
          </p:nvPr>
        </p:nvSpPr>
        <p:spPr/>
        <p:txBody>
          <a:bodyPr/>
          <a:lstStyle/>
          <a:p>
            <a:pPr>
              <a:defRPr/>
            </a:pPr>
            <a:fld id="{E5736EE9-9144-410E-93D3-55BC99D26538}" type="slidenum">
              <a:rPr lang="tr-TR"/>
              <a:pPr>
                <a:defRPr/>
              </a:pPr>
              <a:t>28</a:t>
            </a:fld>
            <a:endParaRPr lang="tr-TR"/>
          </a:p>
        </p:txBody>
      </p:sp>
      <p:pic>
        <p:nvPicPr>
          <p:cNvPr id="4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77771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213100"/>
            <a:ext cx="75850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C74D3277-3D93-4910-8F42-145E684B9FC0}"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D86069E7-B96D-44B4-A1DE-56F650110D0D}" type="slidenum">
              <a:rPr lang="tr-TR"/>
              <a:pPr>
                <a:defRPr/>
              </a:pPr>
              <a:t>29</a:t>
            </a:fld>
            <a:endParaRPr lang="tr-TR"/>
          </a:p>
        </p:txBody>
      </p:sp>
      <p:pic>
        <p:nvPicPr>
          <p:cNvPr id="4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071563"/>
            <a:ext cx="643572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3" name="Rectangle 3"/>
          <p:cNvSpPr>
            <a:spLocks noGrp="1" noRot="1" noChangeArrowheads="1"/>
          </p:cNvSpPr>
          <p:nvPr>
            <p:ph type="title"/>
          </p:nvPr>
        </p:nvSpPr>
        <p:spPr>
          <a:xfrm>
            <a:off x="982663" y="228600"/>
            <a:ext cx="7045325" cy="784225"/>
          </a:xfrm>
          <a:solidFill>
            <a:srgbClr val="FF9900"/>
          </a:solidFill>
        </p:spPr>
        <p:txBody>
          <a:bodyPr/>
          <a:lstStyle/>
          <a:p>
            <a:pPr eaLnBrk="1" hangingPunct="1">
              <a:defRPr/>
            </a:pPr>
            <a:r>
              <a:rPr lang="tr-TR" sz="3200"/>
              <a:t>Silikanın yapısı</a:t>
            </a:r>
          </a:p>
        </p:txBody>
      </p:sp>
      <p:sp>
        <p:nvSpPr>
          <p:cNvPr id="4" name="4 Veri Yer Tutucusu"/>
          <p:cNvSpPr>
            <a:spLocks noGrp="1"/>
          </p:cNvSpPr>
          <p:nvPr>
            <p:ph type="dt" sz="half" idx="10"/>
          </p:nvPr>
        </p:nvSpPr>
        <p:spPr/>
        <p:txBody>
          <a:bodyPr/>
          <a:lstStyle/>
          <a:p>
            <a:pPr>
              <a:defRPr/>
            </a:pPr>
            <a:fld id="{2AD62803-F82F-4603-9BAC-51A5BB3BF8C0}" type="datetime1">
              <a:rPr lang="tr-TR" smtClean="0"/>
              <a:t>17.10.2018</a:t>
            </a:fld>
            <a:endParaRPr lang="tr-TR"/>
          </a:p>
        </p:txBody>
      </p:sp>
      <p:sp>
        <p:nvSpPr>
          <p:cNvPr id="5" name="5 Altbilgi Yer Tutucusu"/>
          <p:cNvSpPr>
            <a:spLocks noGrp="1"/>
          </p:cNvSpPr>
          <p:nvPr>
            <p:ph type="ftr" sz="quarter" idx="11"/>
          </p:nvPr>
        </p:nvSpPr>
        <p:spPr/>
        <p:txBody>
          <a:bodyPr/>
          <a:lstStyle/>
          <a:p>
            <a:pPr>
              <a:defRPr/>
            </a:pPr>
            <a:r>
              <a:rPr lang="tr-TR"/>
              <a:t>KİM231 Endüstriyel Kimya I / Doç. Dr. Kamran POLAT</a:t>
            </a:r>
          </a:p>
        </p:txBody>
      </p:sp>
      <p:sp>
        <p:nvSpPr>
          <p:cNvPr id="6" name="6 Slayt Numarası Yer Tutucusu"/>
          <p:cNvSpPr>
            <a:spLocks noGrp="1"/>
          </p:cNvSpPr>
          <p:nvPr>
            <p:ph type="sldNum" sz="quarter" idx="12"/>
          </p:nvPr>
        </p:nvSpPr>
        <p:spPr/>
        <p:txBody>
          <a:bodyPr/>
          <a:lstStyle/>
          <a:p>
            <a:pPr>
              <a:defRPr/>
            </a:pPr>
            <a:fld id="{9ECB939C-C178-4003-A05A-E9A96959E80F}" type="slidenum">
              <a:rPr lang="tr-TR"/>
              <a:pPr>
                <a:defRPr/>
              </a:pPr>
              <a:t>3</a:t>
            </a:fld>
            <a:endParaRPr lang="tr-TR"/>
          </a:p>
        </p:txBody>
      </p:sp>
      <p:pic>
        <p:nvPicPr>
          <p:cNvPr id="15365" name="Picture 2"/>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l="1904" t="2943" r="5363" b="6947"/>
          <a:stretch>
            <a:fillRect/>
          </a:stretch>
        </p:blipFill>
        <p:spPr bwMode="auto">
          <a:xfrm>
            <a:off x="347663" y="727075"/>
            <a:ext cx="8450262"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30EDF018-AEAF-4179-B728-F52926873432}"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0465B099-7C73-4FF3-BA70-FDC65B8C0A7E}" type="slidenum">
              <a:rPr lang="tr-TR"/>
              <a:pPr>
                <a:defRPr/>
              </a:pPr>
              <a:t>30</a:t>
            </a:fld>
            <a:endParaRPr lang="tr-TR"/>
          </a:p>
        </p:txBody>
      </p:sp>
      <p:pic>
        <p:nvPicPr>
          <p:cNvPr id="44037" name="Picture 4" descr="tara005"/>
          <p:cNvPicPr>
            <a:picLocks noChangeAspect="1" noChangeArrowheads="1"/>
          </p:cNvPicPr>
          <p:nvPr/>
        </p:nvPicPr>
        <p:blipFill>
          <a:blip r:embed="rId2" cstate="print">
            <a:lum bright="-44000" contrast="62000"/>
            <a:extLst>
              <a:ext uri="{28A0092B-C50C-407E-A947-70E740481C1C}">
                <a14:useLocalDpi xmlns:a14="http://schemas.microsoft.com/office/drawing/2010/main" val="0"/>
              </a:ext>
            </a:extLst>
          </a:blip>
          <a:srcRect l="5618" t="4166" r="2798"/>
          <a:stretch>
            <a:fillRect/>
          </a:stretch>
        </p:blipFill>
        <p:spPr bwMode="auto">
          <a:xfrm>
            <a:off x="1428750" y="332656"/>
            <a:ext cx="6286500" cy="6239594"/>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0D4D5EF2-276F-4EA0-BDC0-7860D4041D88}"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92116F11-3DDD-47FC-BB81-7601447A9430}" type="slidenum">
              <a:rPr lang="tr-TR"/>
              <a:pPr>
                <a:defRPr/>
              </a:pPr>
              <a:t>31</a:t>
            </a:fld>
            <a:endParaRPr lang="tr-TR"/>
          </a:p>
        </p:txBody>
      </p:sp>
      <p:pic>
        <p:nvPicPr>
          <p:cNvPr id="18436" name="Picture 4" descr="tara006"/>
          <p:cNvPicPr>
            <a:picLocks noChangeAspect="1" noChangeArrowheads="1"/>
          </p:cNvPicPr>
          <p:nvPr/>
        </p:nvPicPr>
        <p:blipFill>
          <a:blip r:embed="rId2">
            <a:lum bright="-44000" contrast="62000"/>
          </a:blip>
          <a:srcRect t="7291" r="4753"/>
          <a:stretch>
            <a:fillRect/>
          </a:stretch>
        </p:blipFill>
        <p:spPr bwMode="auto">
          <a:xfrm>
            <a:off x="1071563" y="285750"/>
            <a:ext cx="6743700" cy="6357938"/>
          </a:xfrm>
          <a:prstGeom prst="rect">
            <a:avLst/>
          </a:prstGeom>
          <a:noFill/>
          <a:ln w="9525">
            <a:solidFill>
              <a:schemeClr val="tx2">
                <a:lumMod val="50000"/>
              </a:schemeClr>
            </a:solid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20E95CD7-8010-4DD3-9E21-55A9238042D5}"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72613488-4BC6-438A-9267-80EC9B30B458}" type="slidenum">
              <a:rPr lang="tr-TR"/>
              <a:pPr>
                <a:defRPr/>
              </a:pPr>
              <a:t>32</a:t>
            </a:fld>
            <a:endParaRPr lang="tr-TR"/>
          </a:p>
        </p:txBody>
      </p:sp>
      <p:pic>
        <p:nvPicPr>
          <p:cNvPr id="46085" name="Picture 6" descr="Clip_3"/>
          <p:cNvPicPr>
            <a:picLocks noChangeAspect="1" noChangeArrowheads="1"/>
          </p:cNvPicPr>
          <p:nvPr/>
        </p:nvPicPr>
        <p:blipFill rotWithShape="1">
          <a:blip r:embed="rId2">
            <a:lum bright="-44000" contrast="62000"/>
            <a:extLst>
              <a:ext uri="{28A0092B-C50C-407E-A947-70E740481C1C}">
                <a14:useLocalDpi xmlns:a14="http://schemas.microsoft.com/office/drawing/2010/main" val="0"/>
              </a:ext>
            </a:extLst>
          </a:blip>
          <a:srcRect t="4664"/>
          <a:stretch/>
        </p:blipFill>
        <p:spPr bwMode="auto">
          <a:xfrm>
            <a:off x="1258888" y="536028"/>
            <a:ext cx="6769100" cy="5629276"/>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1D1ACCAE-313B-41D5-AF50-B9751BD2162E}"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20F23314-007F-4546-BCD1-21CFFBE06583}" type="slidenum">
              <a:rPr lang="tr-TR"/>
              <a:pPr>
                <a:defRPr/>
              </a:pPr>
              <a:t>33</a:t>
            </a:fld>
            <a:endParaRPr lang="tr-TR"/>
          </a:p>
        </p:txBody>
      </p:sp>
      <p:pic>
        <p:nvPicPr>
          <p:cNvPr id="47109" name="Picture 4" descr="tara008"/>
          <p:cNvPicPr>
            <a:picLocks noChangeAspect="1" noChangeArrowheads="1"/>
          </p:cNvPicPr>
          <p:nvPr/>
        </p:nvPicPr>
        <p:blipFill>
          <a:blip r:embed="rId2" cstate="print">
            <a:lum bright="-44000" contrast="62000"/>
            <a:extLst>
              <a:ext uri="{28A0092B-C50C-407E-A947-70E740481C1C}">
                <a14:useLocalDpi xmlns:a14="http://schemas.microsoft.com/office/drawing/2010/main" val="0"/>
              </a:ext>
            </a:extLst>
          </a:blip>
          <a:srcRect t="4166"/>
          <a:stretch>
            <a:fillRect/>
          </a:stretch>
        </p:blipFill>
        <p:spPr bwMode="auto">
          <a:xfrm>
            <a:off x="1643063" y="285750"/>
            <a:ext cx="6121400" cy="6286500"/>
          </a:xfrm>
          <a:prstGeom prst="rect">
            <a:avLst/>
          </a:prstGeom>
          <a:noFill/>
          <a:ln w="9525">
            <a:solidFill>
              <a:srgbClr val="9900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1C9AD037-A17A-4FAB-AEBF-1585F6DA1EA8}"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716A1886-DF81-40C2-86B0-BC4F2C5B6A35}" type="slidenum">
              <a:rPr lang="tr-TR"/>
              <a:pPr>
                <a:defRPr/>
              </a:pPr>
              <a:t>34</a:t>
            </a:fld>
            <a:endParaRPr lang="tr-TR"/>
          </a:p>
        </p:txBody>
      </p:sp>
      <p:pic>
        <p:nvPicPr>
          <p:cNvPr id="21519" name="Picture 15" descr="tara002"/>
          <p:cNvPicPr>
            <a:picLocks noChangeAspect="1" noChangeArrowheads="1"/>
          </p:cNvPicPr>
          <p:nvPr/>
        </p:nvPicPr>
        <p:blipFill>
          <a:blip r:embed="rId2">
            <a:lum bright="-44000" contrast="62000"/>
          </a:blip>
          <a:srcRect l="2661" t="7291" r="4967"/>
          <a:stretch>
            <a:fillRect/>
          </a:stretch>
        </p:blipFill>
        <p:spPr bwMode="auto">
          <a:xfrm>
            <a:off x="1643063" y="214313"/>
            <a:ext cx="5786437" cy="5878983"/>
          </a:xfrm>
          <a:prstGeom prst="rect">
            <a:avLst/>
          </a:prstGeom>
          <a:noFill/>
          <a:ln w="12700" cap="sq">
            <a:solidFill>
              <a:schemeClr val="accent2">
                <a:lumMod val="75000"/>
              </a:schemeClr>
            </a:solidFill>
            <a:miter lim="800000"/>
            <a:headEnd type="none" w="sm" len="sm"/>
            <a:tailEnd type="none" w="sm" len="sm"/>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8A1BE73D-D0FF-42A5-AC3D-80E6A3DC354B}"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A40C49CB-DB15-40AC-931E-D2EAED07E864}" type="slidenum">
              <a:rPr lang="tr-TR"/>
              <a:pPr>
                <a:defRPr/>
              </a:pPr>
              <a:t>35</a:t>
            </a:fld>
            <a:endParaRPr lang="tr-TR"/>
          </a:p>
        </p:txBody>
      </p:sp>
      <p:pic>
        <p:nvPicPr>
          <p:cNvPr id="23556" name="Picture 4" descr="tara003"/>
          <p:cNvPicPr>
            <a:picLocks noChangeAspect="1" noChangeArrowheads="1"/>
          </p:cNvPicPr>
          <p:nvPr/>
        </p:nvPicPr>
        <p:blipFill rotWithShape="1">
          <a:blip r:embed="rId2">
            <a:lum bright="-44000" contrast="62000"/>
          </a:blip>
          <a:srcRect l="-1140" t="5370" r="1140" b="-5370"/>
          <a:stretch/>
        </p:blipFill>
        <p:spPr bwMode="auto">
          <a:xfrm>
            <a:off x="1108622" y="331076"/>
            <a:ext cx="6913563" cy="6165850"/>
          </a:xfrm>
          <a:prstGeom prst="rect">
            <a:avLst/>
          </a:prstGeom>
          <a:noFill/>
          <a:ln w="12700" cap="sq">
            <a:solidFill>
              <a:schemeClr val="bg1">
                <a:lumMod val="60000"/>
                <a:lumOff val="40000"/>
              </a:schemeClr>
            </a:solidFill>
            <a:miter lim="800000"/>
            <a:headEnd type="none" w="sm" len="sm"/>
            <a:tailEnd type="none" w="sm" len="sm"/>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B4685594-50EB-45E9-AF6C-C6E5E5603278}"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716AC5CE-3CC8-4827-9C12-67A439A2F140}" type="slidenum">
              <a:rPr lang="tr-TR"/>
              <a:pPr>
                <a:defRPr/>
              </a:pPr>
              <a:t>36</a:t>
            </a:fld>
            <a:endParaRPr lang="tr-TR"/>
          </a:p>
        </p:txBody>
      </p:sp>
      <p:pic>
        <p:nvPicPr>
          <p:cNvPr id="50181" name="Picture 4" descr="tara004"/>
          <p:cNvPicPr>
            <a:picLocks noChangeAspect="1" noChangeArrowheads="1"/>
          </p:cNvPicPr>
          <p:nvPr/>
        </p:nvPicPr>
        <p:blipFill>
          <a:blip r:embed="rId2">
            <a:lum bright="-44000" contrast="62000"/>
            <a:grayscl/>
            <a:extLst>
              <a:ext uri="{28A0092B-C50C-407E-A947-70E740481C1C}">
                <a14:useLocalDpi xmlns:a14="http://schemas.microsoft.com/office/drawing/2010/main" val="0"/>
              </a:ext>
            </a:extLst>
          </a:blip>
          <a:srcRect t="5208" r="1575"/>
          <a:stretch>
            <a:fillRect/>
          </a:stretch>
        </p:blipFill>
        <p:spPr bwMode="auto">
          <a:xfrm>
            <a:off x="1187624" y="332656"/>
            <a:ext cx="6409705" cy="5688633"/>
          </a:xfrm>
          <a:prstGeom prst="rect">
            <a:avLst/>
          </a:prstGeom>
          <a:noFill/>
          <a:ln w="12700" cap="sq">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A496B6ED-F4A2-4AD6-993E-402C0BD2ED32}"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8FAB602B-A4D5-4438-A865-9DFF48A8F6AE}" type="slidenum">
              <a:rPr lang="tr-TR"/>
              <a:pPr>
                <a:defRPr/>
              </a:pPr>
              <a:t>4</a:t>
            </a:fld>
            <a:endParaRPr lang="tr-TR"/>
          </a:p>
        </p:txBody>
      </p:sp>
      <p:pic>
        <p:nvPicPr>
          <p:cNvPr id="16389" name="Picture 4" descr="tara003"/>
          <p:cNvPicPr>
            <a:picLocks noChangeAspect="1" noChangeArrowheads="1"/>
          </p:cNvPicPr>
          <p:nvPr/>
        </p:nvPicPr>
        <p:blipFill>
          <a:blip r:embed="rId2" cstate="print">
            <a:lum bright="-44000" contrast="62000"/>
            <a:extLst>
              <a:ext uri="{28A0092B-C50C-407E-A947-70E740481C1C}">
                <a14:useLocalDpi xmlns:a14="http://schemas.microsoft.com/office/drawing/2010/main" val="0"/>
              </a:ext>
            </a:extLst>
          </a:blip>
          <a:srcRect l="3023" t="4002" r="2087"/>
          <a:stretch>
            <a:fillRect/>
          </a:stretch>
        </p:blipFill>
        <p:spPr bwMode="auto">
          <a:xfrm>
            <a:off x="1333500" y="260648"/>
            <a:ext cx="6624638" cy="6048672"/>
          </a:xfrm>
          <a:prstGeom prst="rect">
            <a:avLst/>
          </a:prstGeom>
          <a:noFill/>
          <a:ln w="9525">
            <a:solidFill>
              <a:srgbClr val="3399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Veri Yer Tutucusu"/>
          <p:cNvSpPr>
            <a:spLocks noGrp="1"/>
          </p:cNvSpPr>
          <p:nvPr>
            <p:ph type="dt" sz="half" idx="10"/>
          </p:nvPr>
        </p:nvSpPr>
        <p:spPr/>
        <p:txBody>
          <a:bodyPr/>
          <a:lstStyle/>
          <a:p>
            <a:pPr>
              <a:defRPr/>
            </a:pPr>
            <a:fld id="{72EA4A13-6096-47B2-A64E-8BAFBD90E300}" type="datetime1">
              <a:rPr lang="tr-TR" smtClean="0"/>
              <a:t>17.10.2018</a:t>
            </a:fld>
            <a:endParaRPr lang="tr-TR"/>
          </a:p>
        </p:txBody>
      </p:sp>
      <p:sp>
        <p:nvSpPr>
          <p:cNvPr id="5" name="2 Altbilgi Yer Tutucusu"/>
          <p:cNvSpPr>
            <a:spLocks noGrp="1"/>
          </p:cNvSpPr>
          <p:nvPr>
            <p:ph type="ftr" sz="quarter" idx="11"/>
          </p:nvPr>
        </p:nvSpPr>
        <p:spPr/>
        <p:txBody>
          <a:bodyPr/>
          <a:lstStyle/>
          <a:p>
            <a:pPr>
              <a:defRPr/>
            </a:pPr>
            <a:r>
              <a:rPr lang="tr-TR"/>
              <a:t>KİM231 Endüstriyel Kimya I / Doç. Dr. Kamran POLAT</a:t>
            </a:r>
          </a:p>
        </p:txBody>
      </p:sp>
      <p:sp>
        <p:nvSpPr>
          <p:cNvPr id="6" name="3 Slayt Numarası Yer Tutucusu"/>
          <p:cNvSpPr>
            <a:spLocks noGrp="1"/>
          </p:cNvSpPr>
          <p:nvPr>
            <p:ph type="sldNum" sz="quarter" idx="12"/>
          </p:nvPr>
        </p:nvSpPr>
        <p:spPr/>
        <p:txBody>
          <a:bodyPr/>
          <a:lstStyle/>
          <a:p>
            <a:pPr>
              <a:defRPr/>
            </a:pPr>
            <a:fld id="{FE6A4723-2E1B-4E47-9C31-FB3FA21908F6}" type="slidenum">
              <a:rPr lang="tr-TR"/>
              <a:pPr>
                <a:defRPr/>
              </a:pPr>
              <a:t>5</a:t>
            </a:fld>
            <a:endParaRPr lang="tr-TR"/>
          </a:p>
        </p:txBody>
      </p:sp>
      <p:sp>
        <p:nvSpPr>
          <p:cNvPr id="17413" name="Rectangle 4"/>
          <p:cNvSpPr>
            <a:spLocks noChangeArrowheads="1"/>
          </p:cNvSpPr>
          <p:nvPr/>
        </p:nvSpPr>
        <p:spPr bwMode="auto">
          <a:xfrm>
            <a:off x="357189" y="366548"/>
            <a:ext cx="78152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tr-TR" altLang="tr-TR" sz="2000" b="1" dirty="0">
                <a:solidFill>
                  <a:srgbClr val="008000"/>
                </a:solidFill>
              </a:rPr>
              <a:t>Ülkemizde, killer en az tanınan endüstriyel hammaddelerden biridir. Sanayileşmeye doğru yönelme sonucu bu hammaddelere olan ihtiyaç artmış ve tanınması yolundaki çabalar yoğunlaşmaya başlamıştır. Bugün kâğıt, lastik, çimento, tıbbî ve ziraî ilâçlar, inşaat ve bilhassa seramik sanayinde killer büyük bir önem kazanmaktadır. Roketlerde, hassas aletlerde, aşınmaya maruz kalan makine parçalarında seramik yapıtların rolü çok büyüktür.</a:t>
            </a:r>
          </a:p>
        </p:txBody>
      </p:sp>
      <p:sp>
        <p:nvSpPr>
          <p:cNvPr id="17414" name="Rectangle 5"/>
          <p:cNvSpPr>
            <a:spLocks noChangeArrowheads="1"/>
          </p:cNvSpPr>
          <p:nvPr/>
        </p:nvSpPr>
        <p:spPr bwMode="auto">
          <a:xfrm>
            <a:off x="250825" y="3286125"/>
            <a:ext cx="79215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000" b="1" dirty="0">
                <a:solidFill>
                  <a:srgbClr val="3333FF"/>
                </a:solidFill>
              </a:rPr>
              <a:t>Kil mineralleri esas itibariyle </a:t>
            </a:r>
            <a:r>
              <a:rPr lang="tr-TR" altLang="tr-TR" sz="2000" b="1" dirty="0">
                <a:solidFill>
                  <a:srgbClr val="CC3300"/>
                </a:solidFill>
              </a:rPr>
              <a:t>alüminyum </a:t>
            </a:r>
            <a:r>
              <a:rPr lang="tr-TR" altLang="tr-TR" sz="2000" b="1" dirty="0" err="1">
                <a:solidFill>
                  <a:srgbClr val="CC3300"/>
                </a:solidFill>
              </a:rPr>
              <a:t>hidrosilikatlarıdır</a:t>
            </a:r>
            <a:r>
              <a:rPr lang="tr-TR" altLang="tr-TR" sz="2000" b="1" dirty="0">
                <a:solidFill>
                  <a:srgbClr val="3333FF"/>
                </a:solidFill>
              </a:rPr>
              <a:t>. Bazı minerallerde alüminyumun yerini tamamen veya kısmen Fe veya Mg alır. Alkali mineraller veya </a:t>
            </a:r>
            <a:r>
              <a:rPr lang="tr-TR" altLang="tr-TR" sz="2000" b="1" dirty="0">
                <a:solidFill>
                  <a:srgbClr val="CC3300"/>
                </a:solidFill>
              </a:rPr>
              <a:t>alkali metaller kil minerallerinin esas bileşenleri olarak bulunur.</a:t>
            </a:r>
            <a:r>
              <a:rPr lang="tr-TR" altLang="tr-TR" sz="2000" b="1" dirty="0">
                <a:solidFill>
                  <a:srgbClr val="3333FF"/>
                </a:solidFill>
              </a:rPr>
              <a:t> Bazı killer tek bir kil mineralinden ibarettir. Fakat çoğu birkaç mineralin karışımıdır. Killer içinde kil minerallerine ilâveten </a:t>
            </a:r>
            <a:r>
              <a:rPr lang="tr-TR" altLang="tr-TR" sz="2000" b="1" dirty="0" err="1">
                <a:solidFill>
                  <a:srgbClr val="3333FF"/>
                </a:solidFill>
              </a:rPr>
              <a:t>kuars</a:t>
            </a:r>
            <a:r>
              <a:rPr lang="tr-TR" altLang="tr-TR" sz="2000" b="1" dirty="0">
                <a:solidFill>
                  <a:srgbClr val="3333FF"/>
                </a:solidFill>
              </a:rPr>
              <a:t>, kalsit, feldspat ve pirit gibi mineraller «kil olmayan malzeme» olarak bulunur. Birçok kil malzemeleri de organik maddeleri ve suda çözünebilen tuzları içerir.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D3D6114F-D886-45DB-9ECD-396CD07DAAA4}"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p>
        </p:txBody>
      </p:sp>
      <p:sp>
        <p:nvSpPr>
          <p:cNvPr id="5" name="3 Slayt Numarası Yer Tutucusu"/>
          <p:cNvSpPr>
            <a:spLocks noGrp="1"/>
          </p:cNvSpPr>
          <p:nvPr>
            <p:ph type="sldNum" sz="quarter" idx="12"/>
          </p:nvPr>
        </p:nvSpPr>
        <p:spPr/>
        <p:txBody>
          <a:bodyPr/>
          <a:lstStyle/>
          <a:p>
            <a:pPr>
              <a:defRPr/>
            </a:pPr>
            <a:fld id="{DF460C3E-5486-4656-B821-6EA68AAA6C36}" type="slidenum">
              <a:rPr lang="tr-TR"/>
              <a:pPr>
                <a:defRPr/>
              </a:pPr>
              <a:t>6</a:t>
            </a:fld>
            <a:endParaRPr lang="tr-TR"/>
          </a:p>
        </p:txBody>
      </p:sp>
      <p:pic>
        <p:nvPicPr>
          <p:cNvPr id="18437" name="Picture 6"/>
          <p:cNvPicPr>
            <a:picLocks noChangeAspect="1" noChangeArrowheads="1"/>
          </p:cNvPicPr>
          <p:nvPr/>
        </p:nvPicPr>
        <p:blipFill>
          <a:blip r:embed="rId2">
            <a:lum bright="-44000" contrast="62000"/>
            <a:extLst>
              <a:ext uri="{28A0092B-C50C-407E-A947-70E740481C1C}">
                <a14:useLocalDpi xmlns:a14="http://schemas.microsoft.com/office/drawing/2010/main" val="0"/>
              </a:ext>
            </a:extLst>
          </a:blip>
          <a:srcRect t="3125" r="1567"/>
          <a:stretch>
            <a:fillRect/>
          </a:stretch>
        </p:blipFill>
        <p:spPr bwMode="auto">
          <a:xfrm>
            <a:off x="1357313" y="214313"/>
            <a:ext cx="6072187" cy="5806975"/>
          </a:xfrm>
          <a:prstGeom prst="rect">
            <a:avLst/>
          </a:prstGeom>
          <a:noFill/>
          <a:ln w="12700" cap="sq">
            <a:solidFill>
              <a:srgbClr val="0070C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1 Veri Yer Tutucusu"/>
          <p:cNvSpPr>
            <a:spLocks noGrp="1"/>
          </p:cNvSpPr>
          <p:nvPr>
            <p:ph type="dt" sz="half" idx="10"/>
          </p:nvPr>
        </p:nvSpPr>
        <p:spPr/>
        <p:txBody>
          <a:bodyPr/>
          <a:lstStyle/>
          <a:p>
            <a:pPr>
              <a:defRPr/>
            </a:pPr>
            <a:fld id="{2A49D210-7D37-4B2F-92D1-570BE2689A52}" type="datetime1">
              <a:rPr lang="tr-TR" smtClean="0"/>
              <a:t>17.10.2018</a:t>
            </a:fld>
            <a:endParaRPr lang="tr-TR"/>
          </a:p>
        </p:txBody>
      </p:sp>
      <p:sp>
        <p:nvSpPr>
          <p:cNvPr id="10" name="2 Altbilgi Yer Tutucusu"/>
          <p:cNvSpPr>
            <a:spLocks noGrp="1"/>
          </p:cNvSpPr>
          <p:nvPr>
            <p:ph type="ftr" sz="quarter" idx="11"/>
          </p:nvPr>
        </p:nvSpPr>
        <p:spPr/>
        <p:txBody>
          <a:bodyPr/>
          <a:lstStyle/>
          <a:p>
            <a:pPr>
              <a:defRPr/>
            </a:pPr>
            <a:r>
              <a:rPr lang="tr-TR"/>
              <a:t>KİM231 Endüstriyel Kimya I / Doç. Dr. Kamran POLAT</a:t>
            </a:r>
          </a:p>
        </p:txBody>
      </p:sp>
      <p:sp>
        <p:nvSpPr>
          <p:cNvPr id="11" name="3 Slayt Numarası Yer Tutucusu"/>
          <p:cNvSpPr>
            <a:spLocks noGrp="1"/>
          </p:cNvSpPr>
          <p:nvPr>
            <p:ph type="sldNum" sz="quarter" idx="12"/>
          </p:nvPr>
        </p:nvSpPr>
        <p:spPr/>
        <p:txBody>
          <a:bodyPr/>
          <a:lstStyle/>
          <a:p>
            <a:pPr>
              <a:defRPr/>
            </a:pPr>
            <a:fld id="{F6904BAE-8D9A-4E1E-A693-60A9A7BAF91D}" type="slidenum">
              <a:rPr lang="tr-TR"/>
              <a:pPr>
                <a:defRPr/>
              </a:pPr>
              <a:t>7</a:t>
            </a:fld>
            <a:endParaRPr lang="tr-TR"/>
          </a:p>
        </p:txBody>
      </p:sp>
      <p:pic>
        <p:nvPicPr>
          <p:cNvPr id="19461" name="Picture 5" descr="027916300108813367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252095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026851500114863863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49275"/>
            <a:ext cx="237648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71490900117562856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549275"/>
            <a:ext cx="237648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0733356001149746949">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3284538"/>
            <a:ext cx="22320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166"/>
          <p:cNvSpPr>
            <a:spLocks noChangeArrowheads="1"/>
          </p:cNvSpPr>
          <p:nvPr/>
        </p:nvSpPr>
        <p:spPr bwMode="auto">
          <a:xfrm>
            <a:off x="2916238" y="2924175"/>
            <a:ext cx="59404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000"/>
              <a:t>Kaolinite was known since the Yuan (Mongol) dynasty (hanedan) in the thirteenth century as "Kaolin earth" and was first properly described by Song Yingxing in the early seventeenth century in his book Tian Gong Kai Wu (roughly: Introduction to Heaven's Handicrafts). It was introduced to the West by a French priest (Fransız Papaz) in 1712 (de Fourestier, 2005). </a:t>
            </a:r>
          </a:p>
        </p:txBody>
      </p:sp>
      <p:sp>
        <p:nvSpPr>
          <p:cNvPr id="19466" name="Rectangle 168"/>
          <p:cNvSpPr>
            <a:spLocks noChangeArrowheads="1"/>
          </p:cNvSpPr>
          <p:nvPr/>
        </p:nvSpPr>
        <p:spPr bwMode="auto">
          <a:xfrm>
            <a:off x="2987675" y="-14288"/>
            <a:ext cx="2997200" cy="39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000">
                <a:latin typeface="Verdana" pitchFamily="34" charset="0"/>
              </a:rPr>
              <a:t>Al</a:t>
            </a:r>
            <a:r>
              <a:rPr lang="tr-TR" altLang="tr-TR" sz="2000" baseline="-25000">
                <a:latin typeface="Verdana" pitchFamily="34" charset="0"/>
              </a:rPr>
              <a:t>2</a:t>
            </a:r>
            <a:r>
              <a:rPr lang="tr-TR" altLang="tr-TR" sz="2000">
                <a:latin typeface="Verdana" pitchFamily="34" charset="0"/>
              </a:rPr>
              <a:t>Si</a:t>
            </a:r>
            <a:r>
              <a:rPr lang="tr-TR" altLang="tr-TR" sz="2000" baseline="-25000">
                <a:latin typeface="Verdana" pitchFamily="34" charset="0"/>
              </a:rPr>
              <a:t>2</a:t>
            </a:r>
            <a:r>
              <a:rPr lang="tr-TR" altLang="tr-TR" sz="2000">
                <a:latin typeface="Verdana" pitchFamily="34" charset="0"/>
              </a:rPr>
              <a:t>O</a:t>
            </a:r>
            <a:r>
              <a:rPr lang="tr-TR" altLang="tr-TR" sz="2000" baseline="-25000">
                <a:latin typeface="Verdana" pitchFamily="34" charset="0"/>
              </a:rPr>
              <a:t>5</a:t>
            </a:r>
            <a:r>
              <a:rPr lang="tr-TR" altLang="tr-TR" sz="2000">
                <a:latin typeface="Verdana" pitchFamily="34" charset="0"/>
              </a:rPr>
              <a:t> (OH)</a:t>
            </a:r>
            <a:r>
              <a:rPr lang="tr-TR" altLang="tr-TR" sz="2000" baseline="-25000">
                <a:latin typeface="Verdana" pitchFamily="34" charset="0"/>
              </a:rPr>
              <a:t>4</a:t>
            </a:r>
            <a:r>
              <a:rPr lang="tr-TR" altLang="tr-TR" sz="2000">
                <a:latin typeface="Verdana" pitchFamily="34" charset="0"/>
              </a:rPr>
              <a:t> . 2H</a:t>
            </a:r>
            <a:r>
              <a:rPr lang="tr-TR" altLang="tr-TR" sz="2000" baseline="-25000">
                <a:latin typeface="Verdana" pitchFamily="34" charset="0"/>
              </a:rPr>
              <a:t>2</a:t>
            </a:r>
            <a:r>
              <a:rPr lang="tr-TR" altLang="tr-TR" sz="2000">
                <a:latin typeface="Verdana" pitchFamily="34" charset="0"/>
              </a:rPr>
              <a:t>O</a:t>
            </a:r>
            <a:r>
              <a:rPr lang="tr-TR" altLang="tr-TR" sz="2000">
                <a:solidFill>
                  <a:srgbClr val="000000"/>
                </a:solidFill>
              </a:rPr>
              <a:t> </a:t>
            </a:r>
          </a:p>
        </p:txBody>
      </p:sp>
      <p:sp>
        <p:nvSpPr>
          <p:cNvPr id="19467" name="Rectangle 169"/>
          <p:cNvSpPr>
            <a:spLocks noChangeArrowheads="1"/>
          </p:cNvSpPr>
          <p:nvPr/>
        </p:nvSpPr>
        <p:spPr bwMode="auto">
          <a:xfrm>
            <a:off x="142875" y="5440363"/>
            <a:ext cx="90011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000"/>
              <a:t>Fazla plastik olmayan bir kildir. Asit ortamlarda, sıcak ve nemli bir iklimde </a:t>
            </a:r>
            <a:r>
              <a:rPr lang="tr-TR" altLang="tr-TR"/>
              <a:t>Feldspatların veya diğer alüminyum silikat minerallerinin hidrotermal alterasyonu ile oluşur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1 Veri Yer Tutucusu"/>
          <p:cNvSpPr>
            <a:spLocks noGrp="1"/>
          </p:cNvSpPr>
          <p:nvPr>
            <p:ph type="dt" sz="half" idx="10"/>
          </p:nvPr>
        </p:nvSpPr>
        <p:spPr/>
        <p:txBody>
          <a:bodyPr/>
          <a:lstStyle/>
          <a:p>
            <a:pPr>
              <a:defRPr/>
            </a:pPr>
            <a:fld id="{CEB90431-87D3-4FEC-9D48-FFDF6C671D7C}" type="datetime1">
              <a:rPr lang="tr-TR" smtClean="0"/>
              <a:t>17.10.2018</a:t>
            </a:fld>
            <a:endParaRPr lang="tr-TR"/>
          </a:p>
        </p:txBody>
      </p:sp>
      <p:sp>
        <p:nvSpPr>
          <p:cNvPr id="4" name="2 Altbilgi Yer Tutucusu"/>
          <p:cNvSpPr>
            <a:spLocks noGrp="1"/>
          </p:cNvSpPr>
          <p:nvPr>
            <p:ph type="ftr" sz="quarter" idx="11"/>
          </p:nvPr>
        </p:nvSpPr>
        <p:spPr/>
        <p:txBody>
          <a:bodyPr/>
          <a:lstStyle/>
          <a:p>
            <a:pPr>
              <a:defRPr/>
            </a:pPr>
            <a:r>
              <a:rPr lang="tr-TR"/>
              <a:t>KİM231 Endüstriyel Kimya I / Doç. Dr. Kamran POLAT</a:t>
            </a:r>
            <a:endParaRPr lang="tr-TR" dirty="0"/>
          </a:p>
        </p:txBody>
      </p:sp>
      <p:sp>
        <p:nvSpPr>
          <p:cNvPr id="5" name="3 Slayt Numarası Yer Tutucusu"/>
          <p:cNvSpPr>
            <a:spLocks noGrp="1"/>
          </p:cNvSpPr>
          <p:nvPr>
            <p:ph type="sldNum" sz="quarter" idx="12"/>
          </p:nvPr>
        </p:nvSpPr>
        <p:spPr/>
        <p:txBody>
          <a:bodyPr/>
          <a:lstStyle/>
          <a:p>
            <a:pPr>
              <a:defRPr/>
            </a:pPr>
            <a:fld id="{E473A636-A3E8-4020-85BD-CA91D9AE5A51}" type="slidenum">
              <a:rPr lang="tr-TR"/>
              <a:pPr>
                <a:defRPr/>
              </a:pPr>
              <a:t>8</a:t>
            </a:fld>
            <a:endParaRPr lang="tr-TR"/>
          </a:p>
        </p:txBody>
      </p:sp>
      <p:sp>
        <p:nvSpPr>
          <p:cNvPr id="125956" name="Rectangle 4"/>
          <p:cNvSpPr>
            <a:spLocks noChangeArrowheads="1"/>
          </p:cNvSpPr>
          <p:nvPr/>
        </p:nvSpPr>
        <p:spPr bwMode="auto">
          <a:xfrm>
            <a:off x="501651" y="315983"/>
            <a:ext cx="7598742" cy="5632311"/>
          </a:xfrm>
          <a:prstGeom prst="rect">
            <a:avLst/>
          </a:prstGeom>
          <a:noFill/>
          <a:ln w="12700" cap="sq">
            <a:noFill/>
            <a:miter lim="800000"/>
            <a:headEnd type="none" w="sm" len="sm"/>
            <a:tailEnd type="none" w="sm" len="sm"/>
          </a:ln>
          <a:effectLst/>
        </p:spPr>
        <p:txBody>
          <a:bodyPr wrap="square" anchor="ctr">
            <a:spAutoFit/>
          </a:bodyPr>
          <a:lstStyle/>
          <a:p>
            <a:pPr algn="just">
              <a:defRPr/>
            </a:pPr>
            <a:r>
              <a:rPr lang="tr-TR" sz="2000" b="1" dirty="0">
                <a:solidFill>
                  <a:schemeClr val="bg1">
                    <a:lumMod val="60000"/>
                    <a:lumOff val="40000"/>
                  </a:schemeClr>
                </a:solidFill>
              </a:rPr>
              <a:t>Kaolin </a:t>
            </a:r>
            <a:r>
              <a:rPr lang="tr-TR" sz="2000" b="1" dirty="0"/>
              <a:t>grubu mineralleri sulu alüminyum silikatlarıdır. Yaklaşık olarak 2H</a:t>
            </a:r>
            <a:r>
              <a:rPr lang="tr-TR" sz="2000" b="1" baseline="-25000" dirty="0"/>
              <a:t>2</a:t>
            </a:r>
            <a:r>
              <a:rPr lang="tr-TR" sz="2000" b="1" dirty="0"/>
              <a:t>O • Al</a:t>
            </a:r>
            <a:r>
              <a:rPr lang="tr-TR" sz="2000" b="1" baseline="-25000" dirty="0"/>
              <a:t>2</a:t>
            </a:r>
            <a:r>
              <a:rPr lang="tr-TR" sz="2000" b="1" dirty="0"/>
              <a:t>O</a:t>
            </a:r>
            <a:r>
              <a:rPr lang="tr-TR" sz="2000" b="1" baseline="-25000" dirty="0"/>
              <a:t>3</a:t>
            </a:r>
            <a:r>
              <a:rPr lang="tr-TR" sz="2000" b="1" dirty="0"/>
              <a:t> • 2SiO</a:t>
            </a:r>
            <a:r>
              <a:rPr lang="tr-TR" sz="2000" b="1" baseline="-25000" dirty="0"/>
              <a:t>2</a:t>
            </a:r>
            <a:r>
              <a:rPr lang="tr-TR" sz="2000" b="1" dirty="0"/>
              <a:t> şeklinde ifade edilebilir. Kaolinit en çok rastlanan kaolin mineralidir. </a:t>
            </a:r>
          </a:p>
          <a:p>
            <a:pPr algn="just">
              <a:defRPr/>
            </a:pPr>
            <a:endParaRPr lang="tr-TR" sz="2000" b="1" dirty="0"/>
          </a:p>
          <a:p>
            <a:pPr algn="just">
              <a:defRPr/>
            </a:pPr>
            <a:r>
              <a:rPr lang="tr-TR" sz="2000" b="1" dirty="0"/>
              <a:t>Dikit ve </a:t>
            </a:r>
            <a:r>
              <a:rPr lang="tr-TR" sz="2000" b="1" dirty="0" err="1"/>
              <a:t>nakrit</a:t>
            </a:r>
            <a:r>
              <a:rPr lang="tr-TR" sz="2000" b="1" dirty="0"/>
              <a:t> bazı </a:t>
            </a:r>
            <a:r>
              <a:rPr lang="tr-TR" sz="2000" b="1" dirty="0" err="1"/>
              <a:t>hidrotermal</a:t>
            </a:r>
            <a:r>
              <a:rPr lang="tr-TR" sz="2000" b="1" dirty="0"/>
              <a:t> çökeltiler </a:t>
            </a:r>
            <a:r>
              <a:rPr lang="tr-TR" sz="2000" b="1" dirty="0">
                <a:solidFill>
                  <a:schemeClr val="bg1">
                    <a:lumMod val="60000"/>
                    <a:lumOff val="40000"/>
                  </a:schemeClr>
                </a:solidFill>
              </a:rPr>
              <a:t>hariç, nadiren bulunur. </a:t>
            </a:r>
            <a:r>
              <a:rPr lang="tr-TR" sz="2000" b="1" dirty="0" err="1"/>
              <a:t>Halloyisitin</a:t>
            </a:r>
            <a:r>
              <a:rPr lang="tr-TR" sz="2000" b="1" dirty="0"/>
              <a:t> kimyasal bileşimi Al</a:t>
            </a:r>
            <a:r>
              <a:rPr lang="tr-TR" sz="2000" b="1" baseline="-25000" dirty="0"/>
              <a:t>2</a:t>
            </a:r>
            <a:r>
              <a:rPr lang="tr-TR" sz="2000" b="1" dirty="0"/>
              <a:t>O</a:t>
            </a:r>
            <a:r>
              <a:rPr lang="tr-TR" sz="2000" b="1" baseline="-25000" dirty="0"/>
              <a:t>3</a:t>
            </a:r>
            <a:r>
              <a:rPr lang="tr-TR" sz="2000" b="1" dirty="0"/>
              <a:t> • 2SiO</a:t>
            </a:r>
            <a:r>
              <a:rPr lang="tr-TR" sz="2000" b="1" baseline="-25000" dirty="0"/>
              <a:t>2</a:t>
            </a:r>
            <a:r>
              <a:rPr lang="tr-TR" sz="2000" b="1" dirty="0"/>
              <a:t> • 4H</a:t>
            </a:r>
            <a:r>
              <a:rPr lang="tr-TR" sz="2000" b="1" baseline="-25000" dirty="0"/>
              <a:t>2</a:t>
            </a:r>
            <a:r>
              <a:rPr lang="tr-TR" sz="2000" b="1" dirty="0"/>
              <a:t>O şeklindedir. </a:t>
            </a:r>
            <a:r>
              <a:rPr lang="tr-TR" sz="2000" b="1" dirty="0" err="1"/>
              <a:t>Halloyisit</a:t>
            </a:r>
            <a:r>
              <a:rPr lang="tr-TR" sz="2000" b="1" dirty="0"/>
              <a:t> 60° C de suyunu kaybetmekle </a:t>
            </a:r>
            <a:r>
              <a:rPr lang="tr-TR" sz="2000" b="1" dirty="0" err="1"/>
              <a:t>metahalloyisite</a:t>
            </a:r>
            <a:r>
              <a:rPr lang="tr-TR" sz="2000" b="1" dirty="0"/>
              <a:t> dönüşür. </a:t>
            </a:r>
          </a:p>
          <a:p>
            <a:pPr algn="just">
              <a:defRPr/>
            </a:pPr>
            <a:endParaRPr lang="tr-TR" sz="2000" b="1" dirty="0"/>
          </a:p>
          <a:p>
            <a:pPr algn="just">
              <a:defRPr/>
            </a:pPr>
            <a:r>
              <a:rPr lang="tr-TR" sz="2000" b="1" dirty="0"/>
              <a:t>Kaolinit 1000° C civarında ısıtılırsa, </a:t>
            </a:r>
            <a:r>
              <a:rPr lang="tr-TR" sz="2000" b="1" dirty="0" err="1"/>
              <a:t>mullit</a:t>
            </a:r>
            <a:r>
              <a:rPr lang="tr-TR" sz="2000" b="1" dirty="0"/>
              <a:t> kristalleri oluşur. </a:t>
            </a:r>
            <a:r>
              <a:rPr lang="tr-TR" sz="2000" b="1" dirty="0" err="1"/>
              <a:t>Montmorillonit</a:t>
            </a:r>
            <a:r>
              <a:rPr lang="tr-TR" sz="2000" b="1" dirty="0"/>
              <a:t>, teorik olarak Al</a:t>
            </a:r>
            <a:r>
              <a:rPr lang="tr-TR" sz="2000" b="1" baseline="-25000" dirty="0"/>
              <a:t>2</a:t>
            </a:r>
            <a:r>
              <a:rPr lang="tr-TR" sz="2000" b="1" dirty="0"/>
              <a:t>O</a:t>
            </a:r>
            <a:r>
              <a:rPr lang="tr-TR" sz="2000" b="1" baseline="-25000" dirty="0"/>
              <a:t>3</a:t>
            </a:r>
            <a:r>
              <a:rPr lang="tr-TR" sz="2000" b="1" dirty="0"/>
              <a:t> • 2SiO</a:t>
            </a:r>
            <a:r>
              <a:rPr lang="tr-TR" sz="2000" b="1" baseline="-25000" dirty="0"/>
              <a:t>2</a:t>
            </a:r>
            <a:r>
              <a:rPr lang="tr-TR" sz="2000" b="1" dirty="0"/>
              <a:t> • H</a:t>
            </a:r>
            <a:r>
              <a:rPr lang="tr-TR" sz="2000" b="1" baseline="-25000" dirty="0"/>
              <a:t>2</a:t>
            </a:r>
            <a:r>
              <a:rPr lang="tr-TR" sz="2000" b="1" dirty="0"/>
              <a:t>O • nH</a:t>
            </a:r>
            <a:r>
              <a:rPr lang="tr-TR" sz="2000" b="1" baseline="-25000" dirty="0"/>
              <a:t>2</a:t>
            </a:r>
            <a:r>
              <a:rPr lang="tr-TR" sz="2000" b="1" dirty="0"/>
              <a:t>O dur. Fakat teorik formülden, şebeke yapısına giren ilâvelerle değişebilir. </a:t>
            </a:r>
          </a:p>
          <a:p>
            <a:pPr algn="just">
              <a:defRPr/>
            </a:pPr>
            <a:endParaRPr lang="tr-TR" sz="2000" b="1" dirty="0"/>
          </a:p>
          <a:p>
            <a:pPr algn="just">
              <a:defRPr/>
            </a:pPr>
            <a:r>
              <a:rPr lang="tr-TR" sz="2000" b="1" dirty="0"/>
              <a:t>Alüminyum, çinko ile yer değiştirdiği zaman </a:t>
            </a:r>
            <a:r>
              <a:rPr lang="tr-TR" sz="2000" b="1" dirty="0" err="1"/>
              <a:t>sosonit</a:t>
            </a:r>
            <a:r>
              <a:rPr lang="tr-TR" sz="2000" b="1" dirty="0"/>
              <a:t>, demir ile yer değiştirdiği zaman </a:t>
            </a:r>
            <a:r>
              <a:rPr lang="tr-TR" sz="2000" b="1" dirty="0" err="1"/>
              <a:t>nontronit</a:t>
            </a:r>
            <a:r>
              <a:rPr lang="tr-TR" sz="2000" b="1" dirty="0"/>
              <a:t>, Mg ile yer değiştirdiği zaman </a:t>
            </a:r>
            <a:r>
              <a:rPr lang="tr-TR" sz="2000" b="1" dirty="0" err="1"/>
              <a:t>hektorit</a:t>
            </a:r>
            <a:r>
              <a:rPr lang="tr-TR" sz="2000" b="1" dirty="0"/>
              <a:t> meydana gelir. </a:t>
            </a:r>
            <a:r>
              <a:rPr lang="tr-TR" sz="2000" b="1" dirty="0" err="1"/>
              <a:t>Hektorit</a:t>
            </a:r>
            <a:r>
              <a:rPr lang="tr-TR" sz="2000" b="1" dirty="0"/>
              <a:t> aynı zamanda lityum da ihtiva eder.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1 Veri Yer Tutucusu"/>
          <p:cNvSpPr>
            <a:spLocks noGrp="1"/>
          </p:cNvSpPr>
          <p:nvPr>
            <p:ph type="dt" sz="half" idx="10"/>
          </p:nvPr>
        </p:nvSpPr>
        <p:spPr/>
        <p:txBody>
          <a:bodyPr/>
          <a:lstStyle/>
          <a:p>
            <a:pPr>
              <a:defRPr/>
            </a:pPr>
            <a:fld id="{6E4A08EC-1572-41EC-9FA0-8167935E0BB9}" type="datetime1">
              <a:rPr lang="tr-TR" smtClean="0"/>
              <a:t>17.10.2018</a:t>
            </a:fld>
            <a:endParaRPr lang="tr-TR"/>
          </a:p>
        </p:txBody>
      </p:sp>
      <p:sp>
        <p:nvSpPr>
          <p:cNvPr id="5" name="2 Altbilgi Yer Tutucusu"/>
          <p:cNvSpPr>
            <a:spLocks noGrp="1"/>
          </p:cNvSpPr>
          <p:nvPr>
            <p:ph type="ftr" sz="quarter" idx="11"/>
          </p:nvPr>
        </p:nvSpPr>
        <p:spPr/>
        <p:txBody>
          <a:bodyPr/>
          <a:lstStyle/>
          <a:p>
            <a:pPr>
              <a:defRPr/>
            </a:pPr>
            <a:r>
              <a:rPr lang="tr-TR"/>
              <a:t>KİM231 Endüstriyel Kimya I / Doç. Dr. Kamran POLAT</a:t>
            </a:r>
          </a:p>
        </p:txBody>
      </p:sp>
      <p:pic>
        <p:nvPicPr>
          <p:cNvPr id="21508" name="Picture 7" descr="Image:Illstru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000125"/>
            <a:ext cx="68881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Rectangle 8"/>
          <p:cNvSpPr>
            <a:spLocks noChangeArrowheads="1"/>
          </p:cNvSpPr>
          <p:nvPr/>
        </p:nvSpPr>
        <p:spPr bwMode="auto">
          <a:xfrm>
            <a:off x="1143000" y="428625"/>
            <a:ext cx="6397625" cy="461963"/>
          </a:xfrm>
          <a:prstGeom prst="rect">
            <a:avLst/>
          </a:prstGeom>
          <a:noFill/>
          <a:ln w="12700" cap="sq">
            <a:noFill/>
            <a:miter lim="800000"/>
            <a:headEnd type="none" w="sm" len="sm"/>
            <a:tailEnd type="none" w="sm" len="sm"/>
          </a:ln>
          <a:effectLst/>
        </p:spPr>
        <p:txBody>
          <a:bodyPr wrap="none" anchor="ctr">
            <a:spAutoFit/>
          </a:bodyPr>
          <a:lstStyle/>
          <a:p>
            <a:pPr>
              <a:defRPr/>
            </a:pPr>
            <a:r>
              <a:rPr lang="tr-TR" sz="2400" b="1" dirty="0">
                <a:solidFill>
                  <a:schemeClr val="bg1">
                    <a:lumMod val="60000"/>
                    <a:lumOff val="40000"/>
                  </a:schemeClr>
                </a:solidFill>
              </a:rPr>
              <a:t>[(K,H</a:t>
            </a:r>
            <a:r>
              <a:rPr lang="tr-TR" sz="2400" b="1" baseline="-25000" dirty="0">
                <a:solidFill>
                  <a:schemeClr val="bg1">
                    <a:lumMod val="60000"/>
                    <a:lumOff val="40000"/>
                  </a:schemeClr>
                </a:solidFill>
              </a:rPr>
              <a:t>3</a:t>
            </a:r>
            <a:r>
              <a:rPr lang="tr-TR" sz="2400" b="1" dirty="0">
                <a:solidFill>
                  <a:schemeClr val="bg1">
                    <a:lumMod val="60000"/>
                    <a:lumOff val="40000"/>
                  </a:schemeClr>
                </a:solidFill>
              </a:rPr>
              <a:t>O)(Al,Mg,</a:t>
            </a:r>
            <a:r>
              <a:rPr lang="tr-TR" sz="2400" b="1" dirty="0" err="1">
                <a:solidFill>
                  <a:schemeClr val="bg1">
                    <a:lumMod val="60000"/>
                    <a:lumOff val="40000"/>
                  </a:schemeClr>
                </a:solidFill>
              </a:rPr>
              <a:t>Fe</a:t>
            </a:r>
            <a:r>
              <a:rPr lang="tr-TR" sz="2400" b="1" dirty="0">
                <a:solidFill>
                  <a:schemeClr val="bg1">
                    <a:lumMod val="60000"/>
                    <a:lumOff val="40000"/>
                  </a:schemeClr>
                </a:solidFill>
              </a:rPr>
              <a:t>)</a:t>
            </a:r>
            <a:r>
              <a:rPr lang="tr-TR" sz="2400" b="1" baseline="-25000" dirty="0">
                <a:solidFill>
                  <a:schemeClr val="bg1">
                    <a:lumMod val="60000"/>
                    <a:lumOff val="40000"/>
                  </a:schemeClr>
                </a:solidFill>
              </a:rPr>
              <a:t>2</a:t>
            </a:r>
            <a:r>
              <a:rPr lang="tr-TR" sz="2400" b="1" dirty="0">
                <a:solidFill>
                  <a:schemeClr val="bg1">
                    <a:lumMod val="60000"/>
                    <a:lumOff val="40000"/>
                  </a:schemeClr>
                </a:solidFill>
              </a:rPr>
              <a:t>(Si,Al)</a:t>
            </a:r>
            <a:r>
              <a:rPr lang="tr-TR" sz="2400" b="1" baseline="-25000" dirty="0">
                <a:solidFill>
                  <a:schemeClr val="bg1">
                    <a:lumMod val="60000"/>
                    <a:lumOff val="40000"/>
                  </a:schemeClr>
                </a:solidFill>
              </a:rPr>
              <a:t>4</a:t>
            </a:r>
            <a:r>
              <a:rPr lang="tr-TR" sz="2400" b="1" dirty="0">
                <a:solidFill>
                  <a:schemeClr val="bg1">
                    <a:lumMod val="60000"/>
                    <a:lumOff val="40000"/>
                  </a:schemeClr>
                </a:solidFill>
              </a:rPr>
              <a:t>O</a:t>
            </a:r>
            <a:r>
              <a:rPr lang="tr-TR" sz="2400" b="1" baseline="-25000" dirty="0">
                <a:solidFill>
                  <a:schemeClr val="bg1">
                    <a:lumMod val="60000"/>
                    <a:lumOff val="40000"/>
                  </a:schemeClr>
                </a:solidFill>
              </a:rPr>
              <a:t>10</a:t>
            </a:r>
            <a:r>
              <a:rPr lang="tr-TR" sz="2400" b="1" dirty="0">
                <a:solidFill>
                  <a:schemeClr val="bg1">
                    <a:lumMod val="60000"/>
                    <a:lumOff val="40000"/>
                  </a:schemeClr>
                </a:solidFill>
              </a:rPr>
              <a:t>[(OH)</a:t>
            </a:r>
            <a:r>
              <a:rPr lang="tr-TR" sz="2400" b="1" baseline="-25000" dirty="0">
                <a:solidFill>
                  <a:schemeClr val="bg1">
                    <a:lumMod val="60000"/>
                    <a:lumOff val="40000"/>
                  </a:schemeClr>
                </a:solidFill>
              </a:rPr>
              <a:t>2</a:t>
            </a:r>
            <a:r>
              <a:rPr lang="tr-TR" sz="2400" b="1" dirty="0">
                <a:solidFill>
                  <a:schemeClr val="bg1">
                    <a:lumMod val="60000"/>
                    <a:lumOff val="40000"/>
                  </a:schemeClr>
                </a:solidFill>
              </a:rPr>
              <a:t>,(H</a:t>
            </a:r>
            <a:r>
              <a:rPr lang="tr-TR" sz="2400" b="1" baseline="-25000" dirty="0">
                <a:solidFill>
                  <a:schemeClr val="bg1">
                    <a:lumMod val="60000"/>
                    <a:lumOff val="40000"/>
                  </a:schemeClr>
                </a:solidFill>
              </a:rPr>
              <a:t>2</a:t>
            </a:r>
            <a:r>
              <a:rPr lang="tr-TR" sz="2400" b="1" dirty="0">
                <a:solidFill>
                  <a:schemeClr val="bg1">
                    <a:lumMod val="60000"/>
                    <a:lumOff val="40000"/>
                  </a:schemeClr>
                </a:solidFill>
              </a:rPr>
              <a:t>O)]]</a:t>
            </a:r>
          </a:p>
        </p:txBody>
      </p:sp>
      <p:sp>
        <p:nvSpPr>
          <p:cNvPr id="2" name="Slayt Numarası Yer Tutucusu 1">
            <a:extLst>
              <a:ext uri="{FF2B5EF4-FFF2-40B4-BE49-F238E27FC236}">
                <a16:creationId xmlns:a16="http://schemas.microsoft.com/office/drawing/2014/main" id="{FAF88A55-C93D-41D1-9930-E122745675EF}"/>
              </a:ext>
            </a:extLst>
          </p:cNvPr>
          <p:cNvSpPr>
            <a:spLocks noGrp="1"/>
          </p:cNvSpPr>
          <p:nvPr>
            <p:ph type="sldNum" sz="quarter" idx="12"/>
          </p:nvPr>
        </p:nvSpPr>
        <p:spPr/>
        <p:txBody>
          <a:bodyPr/>
          <a:lstStyle/>
          <a:p>
            <a:pPr>
              <a:defRPr/>
            </a:pPr>
            <a:fld id="{21D744CE-F93F-45CC-9737-E527B923F341}" type="slidenum">
              <a:rPr lang="tr-TR" smtClean="0"/>
              <a:pPr>
                <a:defRPr/>
              </a:pPr>
              <a:t>9</a:t>
            </a:fld>
            <a:endParaRPr lang="tr-T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511</TotalTime>
  <Words>998</Words>
  <Application>Microsoft Office PowerPoint</Application>
  <PresentationFormat>Ekran Gösterisi (4:3)</PresentationFormat>
  <Paragraphs>234</Paragraphs>
  <Slides>36</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36</vt:i4>
      </vt:variant>
    </vt:vector>
  </HeadingPairs>
  <TitlesOfParts>
    <vt:vector size="42" baseType="lpstr">
      <vt:lpstr>Arial</vt:lpstr>
      <vt:lpstr>Century Schoolbook</vt:lpstr>
      <vt:lpstr>Verdana</vt:lpstr>
      <vt:lpstr>Wingdings</vt:lpstr>
      <vt:lpstr>Wingdings 2</vt:lpstr>
      <vt:lpstr>Cumba</vt:lpstr>
      <vt:lpstr>PowerPoint Sunusu</vt:lpstr>
      <vt:lpstr>PowerPoint Sunusu</vt:lpstr>
      <vt:lpstr>Silikanın yapısı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BÖLÜM 8</dc:title>
  <dc:creator>Kamran POLAT</dc:creator>
  <cp:lastModifiedBy>Kamran Polat</cp:lastModifiedBy>
  <cp:revision>85</cp:revision>
  <dcterms:created xsi:type="dcterms:W3CDTF">2006-10-26T12:02:04Z</dcterms:created>
  <dcterms:modified xsi:type="dcterms:W3CDTF">2018-10-17T18:44:07Z</dcterms:modified>
</cp:coreProperties>
</file>