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42"/>
  </p:notesMasterIdLst>
  <p:sldIdLst>
    <p:sldId id="265" r:id="rId2"/>
    <p:sldId id="266" r:id="rId3"/>
    <p:sldId id="293" r:id="rId4"/>
    <p:sldId id="291" r:id="rId5"/>
    <p:sldId id="292" r:id="rId6"/>
    <p:sldId id="288" r:id="rId7"/>
    <p:sldId id="289" r:id="rId8"/>
    <p:sldId id="290" r:id="rId9"/>
    <p:sldId id="311" r:id="rId10"/>
    <p:sldId id="312" r:id="rId11"/>
    <p:sldId id="313" r:id="rId12"/>
    <p:sldId id="309" r:id="rId13"/>
    <p:sldId id="310" r:id="rId14"/>
    <p:sldId id="285" r:id="rId15"/>
    <p:sldId id="286" r:id="rId16"/>
    <p:sldId id="287" r:id="rId17"/>
    <p:sldId id="283" r:id="rId18"/>
    <p:sldId id="284" r:id="rId19"/>
    <p:sldId id="281" r:id="rId20"/>
    <p:sldId id="282" r:id="rId21"/>
    <p:sldId id="279" r:id="rId22"/>
    <p:sldId id="280" r:id="rId23"/>
    <p:sldId id="303" r:id="rId24"/>
    <p:sldId id="294" r:id="rId25"/>
    <p:sldId id="302" r:id="rId26"/>
    <p:sldId id="304" r:id="rId27"/>
    <p:sldId id="257" r:id="rId28"/>
    <p:sldId id="258" r:id="rId29"/>
    <p:sldId id="264" r:id="rId30"/>
    <p:sldId id="259" r:id="rId31"/>
    <p:sldId id="278" r:id="rId32"/>
    <p:sldId id="276" r:id="rId33"/>
    <p:sldId id="277" r:id="rId34"/>
    <p:sldId id="275" r:id="rId35"/>
    <p:sldId id="307" r:id="rId36"/>
    <p:sldId id="314" r:id="rId37"/>
    <p:sldId id="305" r:id="rId38"/>
    <p:sldId id="274" r:id="rId39"/>
    <p:sldId id="308" r:id="rId40"/>
    <p:sldId id="273" r:id="rId41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AC236"/>
    <a:srgbClr val="F5F5F9"/>
    <a:srgbClr val="F53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tr-TR" altLang="tr-TR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tr-TR" altLang="tr-T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text styles</a:t>
            </a:r>
          </a:p>
          <a:p>
            <a:pPr lvl="1"/>
            <a:r>
              <a:rPr lang="tr-TR" altLang="tr-TR"/>
              <a:t>Second level</a:t>
            </a:r>
          </a:p>
          <a:p>
            <a:pPr lvl="2"/>
            <a:r>
              <a:rPr lang="tr-TR" altLang="tr-TR"/>
              <a:t>Third level</a:t>
            </a:r>
          </a:p>
          <a:p>
            <a:pPr lvl="3"/>
            <a:r>
              <a:rPr lang="tr-TR" altLang="tr-TR"/>
              <a:t>Fourth level</a:t>
            </a:r>
          </a:p>
          <a:p>
            <a:pPr lvl="4"/>
            <a:r>
              <a:rPr lang="tr-TR" altLang="tr-TR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tr-TR" altLang="tr-TR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58EB1A2-EC75-400F-8B8F-DFF2AA93BD5A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93181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083A43A-2C33-441A-B1C9-B25CF5754D60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198B33E-9C77-4A7C-B62D-413CE25E2863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E6D3-DFB4-4400-9B23-8D2B6FB8BF6E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667-EB24-4EE9-833F-4A861C4AA321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68E9-36C3-43EF-8AA3-F6FFB313DDBB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08F6-67F6-4BFA-8777-2250978A0EFC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92456C3-3734-41EC-BABC-56BDA63F0E7D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056B26-1207-4ECC-9FB2-F26156666731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CD285F8-B0B2-491B-959D-BF5060AC35CB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391ECEE-D6F5-4551-AD14-B0CAFA7DC091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EAED-A0BB-41A5-9B6B-1AB8E49E4942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4ABB-7C1E-4897-9C92-975E0D4CE25C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F5F0-8044-42B5-B6D0-FDDE7CA4CE7D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5C3F-63A7-4AA7-A83B-D7E92916F080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A7E1774-7F4A-47D2-BAC0-6495CF34EA7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5E81F68-19F8-41C5-888C-A83F94E954AB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0ECC-FAB7-457C-9FAC-7EB6732BA01A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936A0-44B4-41A3-9418-B5C9B4E42A2E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39418F-2DE6-4E77-AD6B-0CF71D183433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D20DEA-26BC-4144-A49E-6A1A8793F9DD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C90A304-D248-4DE7-AD17-B02953257806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50F075-5452-4FBA-AF99-0EADDC9B8F5C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8D68E72-CD99-4D88-9D48-57C5E44C78EB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CC6745-D96E-4EE1-9972-F32851F27758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odium_bicarbonate" TargetMode="External"/><Relationship Id="rId13" Type="http://schemas.openxmlformats.org/officeDocument/2006/relationships/hyperlink" Target="http://en.wikipedia.org/wiki/Sodium_carbonate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en.wikipedia.org/wiki/Water" TargetMode="External"/><Relationship Id="rId12" Type="http://schemas.openxmlformats.org/officeDocument/2006/relationships/hyperlink" Target="http://en.wikipedia.org/wiki/Calcium_chloride" TargetMode="External"/><Relationship Id="rId2" Type="http://schemas.openxmlformats.org/officeDocument/2006/relationships/hyperlink" Target="http://upload.wikimedia.org/wikipedia/en/1/11/Solvay_Process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n.wikipedia.org/wiki/Ammonia" TargetMode="External"/><Relationship Id="rId11" Type="http://schemas.openxmlformats.org/officeDocument/2006/relationships/hyperlink" Target="http://en.wikipedia.org/wiki/Calcium_oxide" TargetMode="External"/><Relationship Id="rId5" Type="http://schemas.openxmlformats.org/officeDocument/2006/relationships/hyperlink" Target="http://en.wikipedia.org/wiki/Carbon_dioxide" TargetMode="External"/><Relationship Id="rId10" Type="http://schemas.openxmlformats.org/officeDocument/2006/relationships/hyperlink" Target="http://en.wikipedia.org/wiki/Calcium_carbonate" TargetMode="External"/><Relationship Id="rId4" Type="http://schemas.openxmlformats.org/officeDocument/2006/relationships/hyperlink" Target="http://en.wikipedia.org/wiki/Sodium_chloride" TargetMode="External"/><Relationship Id="rId9" Type="http://schemas.openxmlformats.org/officeDocument/2006/relationships/hyperlink" Target="http://en.wikipedia.org/wiki/Ammonium_chlorid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upload.wikimedia.org/wikipedia/en/5/58/SolvayPlant-NY-ErieCanal.jp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SodiumBicarbonate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oplease.com/ce6/sci/A0826048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please.com/ce6/sci/A0839888.html" TargetMode="External"/><Relationship Id="rId2" Type="http://schemas.openxmlformats.org/officeDocument/2006/relationships/hyperlink" Target="http://www.infoplease.com/encyclopedia/ce6pron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foplease.com/ce6/sci/A0807875.html" TargetMode="External"/><Relationship Id="rId5" Type="http://schemas.openxmlformats.org/officeDocument/2006/relationships/hyperlink" Target="http://www.infoplease.com/ce6/sci/A0845790.html" TargetMode="External"/><Relationship Id="rId4" Type="http://schemas.openxmlformats.org/officeDocument/2006/relationships/hyperlink" Target="http://www.infoplease.com/ce6/sci/A0807876.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isinfectant" TargetMode="External"/><Relationship Id="rId13" Type="http://schemas.openxmlformats.org/officeDocument/2006/relationships/hyperlink" Target="http://en.wikipedia.org/wiki/Electrolysis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://en.wikipedia.org/wiki/Hypochlorite" TargetMode="External"/><Relationship Id="rId12" Type="http://schemas.openxmlformats.org/officeDocument/2006/relationships/hyperlink" Target="http://en.wikipedia.org/wiki/Chloralkali_process" TargetMode="External"/><Relationship Id="rId17" Type="http://schemas.openxmlformats.org/officeDocument/2006/relationships/hyperlink" Target="http://en.wikipedia.org/wiki/Sodium_chlorate" TargetMode="External"/><Relationship Id="rId2" Type="http://schemas.openxmlformats.org/officeDocument/2006/relationships/hyperlink" Target="file:///C:\Users\H\Documents\kpol%20ders\K&#304;M483\Sodium%20hypochlorite.htm" TargetMode="External"/><Relationship Id="rId16" Type="http://schemas.openxmlformats.org/officeDocument/2006/relationships/hyperlink" Target="http://en.wikipedia.org/wiki/Cathod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Sodium" TargetMode="External"/><Relationship Id="rId11" Type="http://schemas.openxmlformats.org/officeDocument/2006/relationships/hyperlink" Target="http://en.wikipedia.org/wiki/Sodium_hydroxide" TargetMode="External"/><Relationship Id="rId5" Type="http://schemas.openxmlformats.org/officeDocument/2006/relationships/hyperlink" Target="http://en.wikipedia.org/wiki/Chemical_formula" TargetMode="External"/><Relationship Id="rId15" Type="http://schemas.openxmlformats.org/officeDocument/2006/relationships/hyperlink" Target="http://en.wikipedia.org/wiki/Anode" TargetMode="External"/><Relationship Id="rId10" Type="http://schemas.openxmlformats.org/officeDocument/2006/relationships/hyperlink" Target="http://en.wikipedia.org/wiki/Chlorine" TargetMode="External"/><Relationship Id="rId4" Type="http://schemas.openxmlformats.org/officeDocument/2006/relationships/hyperlink" Target="http://en.wikipedia.org/wiki/Chemical_compound" TargetMode="External"/><Relationship Id="rId9" Type="http://schemas.openxmlformats.org/officeDocument/2006/relationships/hyperlink" Target="http://en.wikipedia.org/wiki/Bleaching_agent" TargetMode="External"/><Relationship Id="rId14" Type="http://schemas.openxmlformats.org/officeDocument/2006/relationships/hyperlink" Target="http://en.wikipedia.org/wiki/Sodium_chlorid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Trona(small)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675" y="765175"/>
            <a:ext cx="2952750" cy="866775"/>
          </a:xfrm>
        </p:spPr>
        <p:txBody>
          <a:bodyPr>
            <a:normAutofit fontScale="90000"/>
          </a:bodyPr>
          <a:lstStyle/>
          <a:p>
            <a:r>
              <a:rPr lang="tr-TR" altLang="tr-TR" sz="4000" b="1">
                <a:solidFill>
                  <a:srgbClr val="473FF1"/>
                </a:solidFill>
              </a:rPr>
              <a:t>BÖLÜM 10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55650" y="2133600"/>
            <a:ext cx="7704138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SzPct val="75000"/>
            </a:pPr>
            <a:r>
              <a:rPr lang="tr-TR" altLang="tr-TR" sz="2800">
                <a:solidFill>
                  <a:srgbClr val="473FF1"/>
                </a:solidFill>
              </a:rPr>
              <a:t>KLOR ALKALİ ENDÜSTRİLERİ </a:t>
            </a:r>
          </a:p>
          <a:p>
            <a:pPr algn="ctr" eaLnBrk="1" hangingPunct="1">
              <a:spcBef>
                <a:spcPct val="20000"/>
              </a:spcBef>
              <a:buSzPct val="75000"/>
            </a:pPr>
            <a:r>
              <a:rPr lang="tr-TR" altLang="tr-TR" sz="3200">
                <a:solidFill>
                  <a:srgbClr val="473FF1"/>
                </a:solidFill>
              </a:rPr>
              <a:t>Soda Külü, Kostik Soda, Klor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557E-34A6-491D-ADAA-90737E0AD1D4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B03E-051B-43EB-94A2-64EEDC5281AB}" type="slidenum">
              <a:rPr lang="tr-TR" altLang="tr-TR"/>
              <a:pPr/>
              <a:t>10</a:t>
            </a:fld>
            <a:endParaRPr lang="tr-TR" altLang="tr-TR"/>
          </a:p>
        </p:txBody>
      </p:sp>
      <p:pic>
        <p:nvPicPr>
          <p:cNvPr id="79876" name="Picture 4" descr="tara002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640"/>
            <a:ext cx="756064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018-6807-4819-952B-8EEE9011B987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7E01-E8D4-4FC6-A60E-00300AC45131}" type="slidenum">
              <a:rPr lang="tr-TR" altLang="tr-TR"/>
              <a:pPr/>
              <a:t>11</a:t>
            </a:fld>
            <a:endParaRPr lang="tr-TR" altLang="tr-TR"/>
          </a:p>
        </p:txBody>
      </p:sp>
      <p:pic>
        <p:nvPicPr>
          <p:cNvPr id="80900" name="Picture 4" descr="tara002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2804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8" name="Rectangle 10"/>
          <p:cNvSpPr>
            <a:spLocks noGrp="1" noChangeArrowheads="1"/>
          </p:cNvSpPr>
          <p:nvPr>
            <p:ph type="title"/>
          </p:nvPr>
        </p:nvSpPr>
        <p:spPr>
          <a:xfrm>
            <a:off x="3132138" y="0"/>
            <a:ext cx="2663825" cy="404813"/>
          </a:xfrm>
        </p:spPr>
        <p:txBody>
          <a:bodyPr>
            <a:normAutofit fontScale="90000"/>
          </a:bodyPr>
          <a:lstStyle/>
          <a:p>
            <a:pPr algn="l"/>
            <a:r>
              <a:rPr lang="tr-TR" altLang="tr-TR" sz="2000"/>
              <a:t>Solvay Prosesi özet</a:t>
            </a:r>
          </a:p>
        </p:txBody>
      </p:sp>
      <p:sp>
        <p:nvSpPr>
          <p:cNvPr id="8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8165E-E011-486F-A581-16AA4BFD7B78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10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250C22-6765-4261-9BB6-51AD21C38CEC}" type="slidenum">
              <a:rPr lang="tr-TR" altLang="tr-TR"/>
              <a:pPr/>
              <a:t>12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pic>
        <p:nvPicPr>
          <p:cNvPr id="68613" name="Picture 5" descr="670px-Solvay_Proces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3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6632"/>
            <a:ext cx="5761037" cy="43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124075" y="4508500"/>
            <a:ext cx="5292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tr-TR" altLang="tr-TR" dirty="0" err="1">
                <a:solidFill>
                  <a:srgbClr val="000000"/>
                </a:solidFill>
                <a:hlinkClick r:id="rId4" tooltip="Sodium chloride"/>
              </a:rPr>
              <a:t>NaCl</a:t>
            </a:r>
            <a:r>
              <a:rPr lang="tr-TR" altLang="tr-TR" dirty="0">
                <a:solidFill>
                  <a:srgbClr val="000000"/>
                </a:solidFill>
              </a:rPr>
              <a:t> + </a:t>
            </a:r>
            <a:r>
              <a:rPr lang="tr-TR" altLang="tr-TR" dirty="0">
                <a:solidFill>
                  <a:srgbClr val="000000"/>
                </a:solidFill>
                <a:hlinkClick r:id="rId5" tooltip="Carbon dioxide"/>
              </a:rPr>
              <a:t>CO</a:t>
            </a:r>
            <a:r>
              <a:rPr lang="tr-TR" altLang="tr-TR" baseline="-25000" dirty="0">
                <a:solidFill>
                  <a:srgbClr val="000000"/>
                </a:solidFill>
                <a:hlinkClick r:id="rId5" tooltip="Carbon dioxide"/>
              </a:rPr>
              <a:t>2</a:t>
            </a:r>
            <a:r>
              <a:rPr lang="tr-TR" altLang="tr-TR" dirty="0">
                <a:solidFill>
                  <a:srgbClr val="000000"/>
                </a:solidFill>
              </a:rPr>
              <a:t> + </a:t>
            </a:r>
            <a:r>
              <a:rPr lang="tr-TR" altLang="tr-TR" dirty="0">
                <a:solidFill>
                  <a:srgbClr val="000000"/>
                </a:solidFill>
                <a:hlinkClick r:id="rId6" tooltip="Ammonia"/>
              </a:rPr>
              <a:t>NH</a:t>
            </a:r>
            <a:r>
              <a:rPr lang="tr-TR" altLang="tr-TR" baseline="-25000" dirty="0">
                <a:solidFill>
                  <a:srgbClr val="000000"/>
                </a:solidFill>
                <a:hlinkClick r:id="rId6" tooltip="Ammonia"/>
              </a:rPr>
              <a:t>3</a:t>
            </a:r>
            <a:r>
              <a:rPr lang="tr-TR" altLang="tr-TR" dirty="0">
                <a:solidFill>
                  <a:srgbClr val="000000"/>
                </a:solidFill>
              </a:rPr>
              <a:t> + </a:t>
            </a:r>
            <a:r>
              <a:rPr lang="tr-TR" altLang="tr-TR" dirty="0">
                <a:solidFill>
                  <a:srgbClr val="000000"/>
                </a:solidFill>
                <a:hlinkClick r:id="rId7" tooltip="Water"/>
              </a:rPr>
              <a:t>H</a:t>
            </a:r>
            <a:r>
              <a:rPr lang="tr-TR" altLang="tr-TR" baseline="-25000" dirty="0">
                <a:solidFill>
                  <a:srgbClr val="000000"/>
                </a:solidFill>
                <a:hlinkClick r:id="rId7" tooltip="Water"/>
              </a:rPr>
              <a:t>2</a:t>
            </a:r>
            <a:r>
              <a:rPr lang="tr-TR" altLang="tr-TR" dirty="0">
                <a:solidFill>
                  <a:srgbClr val="000000"/>
                </a:solidFill>
                <a:hlinkClick r:id="rId7" tooltip="Water"/>
              </a:rPr>
              <a:t>O</a:t>
            </a:r>
            <a:r>
              <a:rPr lang="tr-TR" altLang="tr-TR" dirty="0">
                <a:solidFill>
                  <a:srgbClr val="000000"/>
                </a:solidFill>
              </a:rPr>
              <a:t> → </a:t>
            </a:r>
            <a:r>
              <a:rPr lang="tr-TR" altLang="tr-TR" dirty="0">
                <a:solidFill>
                  <a:srgbClr val="000000"/>
                </a:solidFill>
                <a:hlinkClick r:id="rId8" tooltip="Sodium bicarbonate"/>
              </a:rPr>
              <a:t>NaHCO</a:t>
            </a:r>
            <a:r>
              <a:rPr lang="tr-TR" altLang="tr-TR" baseline="-25000" dirty="0">
                <a:solidFill>
                  <a:srgbClr val="000000"/>
                </a:solidFill>
                <a:hlinkClick r:id="rId8" tooltip="Sodium bicarbonate"/>
              </a:rPr>
              <a:t>3</a:t>
            </a:r>
            <a:r>
              <a:rPr lang="tr-TR" altLang="tr-TR" baseline="-25000" dirty="0">
                <a:solidFill>
                  <a:srgbClr val="000000"/>
                </a:solidFill>
              </a:rPr>
              <a:t> </a:t>
            </a:r>
            <a:r>
              <a:rPr lang="tr-TR" altLang="tr-TR" dirty="0">
                <a:solidFill>
                  <a:srgbClr val="000000"/>
                </a:solidFill>
              </a:rPr>
              <a:t>+ </a:t>
            </a:r>
            <a:r>
              <a:rPr lang="tr-TR" altLang="tr-TR" dirty="0">
                <a:solidFill>
                  <a:srgbClr val="000000"/>
                </a:solidFill>
                <a:hlinkClick r:id="rId9" tooltip="Ammonium chloride"/>
              </a:rPr>
              <a:t>NH</a:t>
            </a:r>
            <a:r>
              <a:rPr lang="tr-TR" altLang="tr-TR" baseline="-25000" dirty="0">
                <a:solidFill>
                  <a:srgbClr val="000000"/>
                </a:solidFill>
                <a:hlinkClick r:id="rId9" tooltip="Ammonium chloride"/>
              </a:rPr>
              <a:t>4</a:t>
            </a:r>
            <a:r>
              <a:rPr lang="tr-TR" altLang="tr-TR" dirty="0">
                <a:solidFill>
                  <a:srgbClr val="000000"/>
                </a:solidFill>
                <a:hlinkClick r:id="rId9" tooltip="Ammonium chloride"/>
              </a:rPr>
              <a:t>Cl</a:t>
            </a:r>
            <a:r>
              <a:rPr lang="tr-TR" altLang="tr-TR" dirty="0">
                <a:solidFill>
                  <a:srgbClr val="000000"/>
                </a:solidFill>
              </a:rPr>
              <a:t> (I) </a:t>
            </a:r>
          </a:p>
          <a:p>
            <a:endParaRPr lang="tr-TR" altLang="tr-TR" dirty="0">
              <a:solidFill>
                <a:srgbClr val="000000"/>
              </a:solidFill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843213" y="4868863"/>
            <a:ext cx="32035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tr-TR" altLang="tr-TR">
                <a:hlinkClick r:id="rId10" tooltip="Calcium carbonate"/>
              </a:rPr>
              <a:t>CaCO</a:t>
            </a:r>
            <a:r>
              <a:rPr lang="tr-TR" altLang="tr-TR" baseline="-25000">
                <a:hlinkClick r:id="rId10" tooltip="Calcium carbonate"/>
              </a:rPr>
              <a:t>3</a:t>
            </a:r>
            <a:r>
              <a:rPr lang="tr-TR" altLang="tr-TR"/>
              <a:t> → </a:t>
            </a:r>
            <a:r>
              <a:rPr lang="tr-TR" altLang="tr-TR">
                <a:hlinkClick r:id="rId5" tooltip="Carbon dioxide"/>
              </a:rPr>
              <a:t>CO</a:t>
            </a:r>
            <a:r>
              <a:rPr lang="tr-TR" altLang="tr-TR" baseline="-25000">
                <a:hlinkClick r:id="rId5" tooltip="Carbon dioxide"/>
              </a:rPr>
              <a:t>2</a:t>
            </a:r>
            <a:r>
              <a:rPr lang="tr-TR" altLang="tr-TR"/>
              <a:t> + </a:t>
            </a:r>
            <a:r>
              <a:rPr lang="tr-TR" altLang="tr-TR">
                <a:hlinkClick r:id="rId11" tooltip="Calcium oxide"/>
              </a:rPr>
              <a:t>CaO</a:t>
            </a:r>
            <a:r>
              <a:rPr lang="tr-TR" altLang="tr-TR"/>
              <a:t> </a:t>
            </a:r>
            <a:r>
              <a:rPr lang="tr-TR" altLang="tr-TR">
                <a:solidFill>
                  <a:srgbClr val="000000"/>
                </a:solidFill>
              </a:rPr>
              <a:t>(II)</a:t>
            </a:r>
            <a:r>
              <a:rPr lang="tr-TR" altLang="tr-TR" sz="2400"/>
              <a:t> </a:t>
            </a:r>
          </a:p>
          <a:p>
            <a:endParaRPr lang="tr-TR" altLang="tr-TR"/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2555875" y="5300663"/>
            <a:ext cx="47053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/>
              <a:t>2 </a:t>
            </a:r>
            <a:r>
              <a:rPr lang="tr-TR" altLang="tr-TR">
                <a:hlinkClick r:id="rId9" tooltip="Ammonium chloride"/>
              </a:rPr>
              <a:t>NH</a:t>
            </a:r>
            <a:r>
              <a:rPr lang="tr-TR" altLang="tr-TR" baseline="-25000">
                <a:hlinkClick r:id="rId9" tooltip="Ammonium chloride"/>
              </a:rPr>
              <a:t>4</a:t>
            </a:r>
            <a:r>
              <a:rPr lang="tr-TR" altLang="tr-TR">
                <a:hlinkClick r:id="rId9" tooltip="Ammonium chloride"/>
              </a:rPr>
              <a:t>Cl</a:t>
            </a:r>
            <a:r>
              <a:rPr lang="tr-TR" altLang="tr-TR"/>
              <a:t> + </a:t>
            </a:r>
            <a:r>
              <a:rPr lang="tr-TR" altLang="tr-TR">
                <a:hlinkClick r:id="rId11" tooltip="Calcium oxide"/>
              </a:rPr>
              <a:t>CaO</a:t>
            </a:r>
            <a:r>
              <a:rPr lang="tr-TR" altLang="tr-TR"/>
              <a:t> → 2 </a:t>
            </a:r>
            <a:r>
              <a:rPr lang="tr-TR" altLang="tr-TR">
                <a:hlinkClick r:id="rId6" tooltip="Ammonia"/>
              </a:rPr>
              <a:t>NH</a:t>
            </a:r>
            <a:r>
              <a:rPr lang="tr-TR" altLang="tr-TR" baseline="-25000">
                <a:hlinkClick r:id="rId6" tooltip="Ammonia"/>
              </a:rPr>
              <a:t>3</a:t>
            </a:r>
            <a:r>
              <a:rPr lang="tr-TR" altLang="tr-TR" baseline="-25000"/>
              <a:t> </a:t>
            </a:r>
            <a:r>
              <a:rPr lang="tr-TR" altLang="tr-TR"/>
              <a:t>+ </a:t>
            </a:r>
            <a:r>
              <a:rPr lang="tr-TR" altLang="tr-TR">
                <a:hlinkClick r:id="rId12" tooltip="Calcium chloride"/>
              </a:rPr>
              <a:t>CaCl</a:t>
            </a:r>
            <a:r>
              <a:rPr lang="tr-TR" altLang="tr-TR" baseline="-25000">
                <a:hlinkClick r:id="rId12" tooltip="Calcium chloride"/>
              </a:rPr>
              <a:t>2</a:t>
            </a:r>
            <a:r>
              <a:rPr lang="tr-TR" altLang="tr-TR"/>
              <a:t> + </a:t>
            </a:r>
            <a:r>
              <a:rPr lang="tr-TR" altLang="tr-TR">
                <a:hlinkClick r:id="rId7" tooltip="Water"/>
              </a:rPr>
              <a:t>H</a:t>
            </a:r>
            <a:r>
              <a:rPr lang="tr-TR" altLang="tr-TR" baseline="-25000">
                <a:hlinkClick r:id="rId7" tooltip="Water"/>
              </a:rPr>
              <a:t>2</a:t>
            </a:r>
            <a:r>
              <a:rPr lang="tr-TR" altLang="tr-TR">
                <a:hlinkClick r:id="rId7" tooltip="Water"/>
              </a:rPr>
              <a:t>O</a:t>
            </a:r>
            <a:r>
              <a:rPr lang="tr-TR" altLang="tr-TR"/>
              <a:t> </a:t>
            </a:r>
            <a:r>
              <a:rPr lang="tr-TR" altLang="tr-TR">
                <a:solidFill>
                  <a:srgbClr val="000000"/>
                </a:solidFill>
              </a:rPr>
              <a:t>(III)</a:t>
            </a:r>
            <a:r>
              <a:rPr lang="tr-TR" altLang="tr-TR" sz="2400"/>
              <a:t> </a:t>
            </a:r>
          </a:p>
          <a:p>
            <a:endParaRPr lang="tr-TR" altLang="tr-TR"/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2627313" y="5876925"/>
            <a:ext cx="43084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/>
              <a:t>2 </a:t>
            </a:r>
            <a:r>
              <a:rPr lang="tr-TR" altLang="tr-TR">
                <a:hlinkClick r:id="rId8" tooltip="Sodium bicarbonate"/>
              </a:rPr>
              <a:t>NaHCO</a:t>
            </a:r>
            <a:r>
              <a:rPr lang="tr-TR" altLang="tr-TR" baseline="-25000">
                <a:hlinkClick r:id="rId8" tooltip="Sodium bicarbonate"/>
              </a:rPr>
              <a:t>3</a:t>
            </a:r>
            <a:r>
              <a:rPr lang="tr-TR" altLang="tr-TR"/>
              <a:t> → </a:t>
            </a:r>
            <a:r>
              <a:rPr lang="tr-TR" altLang="tr-TR">
                <a:hlinkClick r:id="rId13" tooltip="Sodium carbonate"/>
              </a:rPr>
              <a:t>Na</a:t>
            </a:r>
            <a:r>
              <a:rPr lang="tr-TR" altLang="tr-TR" baseline="-25000">
                <a:hlinkClick r:id="rId13" tooltip="Sodium carbonate"/>
              </a:rPr>
              <a:t>2</a:t>
            </a:r>
            <a:r>
              <a:rPr lang="tr-TR" altLang="tr-TR">
                <a:hlinkClick r:id="rId13" tooltip="Sodium carbonate"/>
              </a:rPr>
              <a:t>CO</a:t>
            </a:r>
            <a:r>
              <a:rPr lang="tr-TR" altLang="tr-TR" baseline="-25000">
                <a:hlinkClick r:id="rId13" tooltip="Sodium carbonate"/>
              </a:rPr>
              <a:t>3</a:t>
            </a:r>
            <a:r>
              <a:rPr lang="tr-TR" altLang="tr-TR"/>
              <a:t> + </a:t>
            </a:r>
            <a:r>
              <a:rPr lang="tr-TR" altLang="tr-TR">
                <a:hlinkClick r:id="rId7" tooltip="Water"/>
              </a:rPr>
              <a:t>H</a:t>
            </a:r>
            <a:r>
              <a:rPr lang="tr-TR" altLang="tr-TR" baseline="-25000">
                <a:hlinkClick r:id="rId7" tooltip="Water"/>
              </a:rPr>
              <a:t>2</a:t>
            </a:r>
            <a:r>
              <a:rPr lang="tr-TR" altLang="tr-TR">
                <a:hlinkClick r:id="rId7" tooltip="Water"/>
              </a:rPr>
              <a:t>O</a:t>
            </a:r>
            <a:r>
              <a:rPr lang="tr-TR" altLang="tr-TR"/>
              <a:t> + </a:t>
            </a:r>
            <a:r>
              <a:rPr lang="tr-TR" altLang="tr-TR">
                <a:hlinkClick r:id="rId5" tooltip="Carbon dioxide"/>
              </a:rPr>
              <a:t>CO</a:t>
            </a:r>
            <a:r>
              <a:rPr lang="tr-TR" altLang="tr-TR" baseline="-25000">
                <a:hlinkClick r:id="rId5" tooltip="Carbon dioxide"/>
              </a:rPr>
              <a:t>2</a:t>
            </a:r>
            <a:r>
              <a:rPr lang="tr-TR" altLang="tr-TR"/>
              <a:t> </a:t>
            </a:r>
            <a:r>
              <a:rPr lang="tr-TR" altLang="tr-TR">
                <a:solidFill>
                  <a:srgbClr val="000000"/>
                </a:solidFill>
              </a:rPr>
              <a:t>(IV)</a:t>
            </a:r>
            <a:r>
              <a:rPr lang="tr-TR" altLang="tr-TR" sz="2400"/>
              <a:t> </a:t>
            </a:r>
          </a:p>
          <a:p>
            <a:endParaRPr lang="tr-TR" altLang="tr-T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900113" y="884238"/>
            <a:ext cx="4624387" cy="692150"/>
          </a:xfrm>
        </p:spPr>
        <p:txBody>
          <a:bodyPr>
            <a:normAutofit fontScale="90000"/>
          </a:bodyPr>
          <a:lstStyle/>
          <a:p>
            <a:pPr algn="l"/>
            <a:r>
              <a:rPr lang="tr-TR" altLang="tr-TR" sz="2400"/>
              <a:t>Soda külü üretim tesisi U.S/New york</a:t>
            </a:r>
          </a:p>
        </p:txBody>
      </p:sp>
      <p:sp>
        <p:nvSpPr>
          <p:cNvPr id="4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D825-917C-44F8-84F2-45FE2BF80764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6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A37215-A033-4D10-BA06-F707240B16DF}" type="slidenum">
              <a:rPr lang="tr-TR" altLang="tr-TR"/>
              <a:pPr/>
              <a:t>13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pic>
        <p:nvPicPr>
          <p:cNvPr id="69637" name="Picture 5" descr="800px-SolvayPlant-NY-ErieCan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549275"/>
            <a:ext cx="7560642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AC23-41FB-4970-A0E3-6460424E2DA1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9228-7488-45E8-8F40-7A4A7FB1688F}" type="slidenum">
              <a:rPr lang="tr-TR" altLang="tr-TR"/>
              <a:pPr/>
              <a:t>14</a:t>
            </a:fld>
            <a:endParaRPr lang="tr-TR" altLang="tr-TR"/>
          </a:p>
        </p:txBody>
      </p:sp>
      <p:pic>
        <p:nvPicPr>
          <p:cNvPr id="36869" name="Picture 5" descr="tara002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"/>
          <a:stretch/>
        </p:blipFill>
        <p:spPr bwMode="auto">
          <a:xfrm>
            <a:off x="971550" y="549273"/>
            <a:ext cx="5905500" cy="594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 descr="Sodium bicarbonate">
            <a:hlinkClick r:id="rId3" tooltip="Sodium bicarbonat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49275"/>
            <a:ext cx="190500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F41D-1233-45E8-8419-75E0EF8A0EA2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DBE6-738A-4FD0-8C4B-7C8C17AF4EEC}" type="slidenum">
              <a:rPr lang="tr-TR" altLang="tr-TR"/>
              <a:pPr/>
              <a:t>15</a:t>
            </a:fld>
            <a:endParaRPr lang="tr-TR" altLang="tr-TR"/>
          </a:p>
        </p:txBody>
      </p:sp>
      <p:pic>
        <p:nvPicPr>
          <p:cNvPr id="37892" name="Picture 4" descr="tara010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192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EEFD-FDB6-4DE9-A336-C9032825D3FA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BA59-30BB-435E-9858-2840CFB40DCF}" type="slidenum">
              <a:rPr lang="tr-TR" altLang="tr-TR"/>
              <a:pPr/>
              <a:t>16</a:t>
            </a:fld>
            <a:endParaRPr lang="tr-TR" altLang="tr-TR"/>
          </a:p>
        </p:txBody>
      </p:sp>
      <p:pic>
        <p:nvPicPr>
          <p:cNvPr id="38916" name="Picture 4" descr="tara011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/>
        </p:blipFill>
        <p:spPr bwMode="auto">
          <a:xfrm>
            <a:off x="1331913" y="628650"/>
            <a:ext cx="5803900" cy="568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61E79-0F8E-4017-9736-6FACD2A57343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AF0E-D48F-4AE4-8FA5-120EE0B91C08}" type="slidenum">
              <a:rPr lang="tr-TR" altLang="tr-TR"/>
              <a:pPr/>
              <a:t>17</a:t>
            </a:fld>
            <a:endParaRPr lang="tr-TR" altLang="tr-TR"/>
          </a:p>
        </p:txBody>
      </p:sp>
      <p:pic>
        <p:nvPicPr>
          <p:cNvPr id="34820" name="Picture 4" descr="tara012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/>
          <a:stretch/>
        </p:blipFill>
        <p:spPr bwMode="auto">
          <a:xfrm>
            <a:off x="1547813" y="476250"/>
            <a:ext cx="6173787" cy="590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C262-574A-4B1C-8AF1-6EFD7A3DD036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46E1E-BEF9-44BF-B304-0AEF8F618B03}" type="slidenum">
              <a:rPr lang="tr-TR" altLang="tr-TR"/>
              <a:pPr/>
              <a:t>18</a:t>
            </a:fld>
            <a:endParaRPr lang="tr-TR" altLang="tr-TR"/>
          </a:p>
        </p:txBody>
      </p:sp>
      <p:pic>
        <p:nvPicPr>
          <p:cNvPr id="35844" name="Picture 4" descr="tara013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>
            <a:off x="1476375" y="285750"/>
            <a:ext cx="6126163" cy="623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CDB1-C18D-44E2-9CD0-D9531B6AD82B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4601-DE2D-4219-BDBA-D6A2405EEB45}" type="slidenum">
              <a:rPr lang="tr-TR" altLang="tr-TR"/>
              <a:pPr/>
              <a:t>19</a:t>
            </a:fld>
            <a:endParaRPr lang="tr-TR" altLang="tr-TR"/>
          </a:p>
        </p:txBody>
      </p:sp>
      <p:pic>
        <p:nvPicPr>
          <p:cNvPr id="32772" name="Picture 4" descr="tara014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4" t="4383" r="2204" b="-1134"/>
          <a:stretch/>
        </p:blipFill>
        <p:spPr bwMode="auto">
          <a:xfrm>
            <a:off x="1165225" y="525760"/>
            <a:ext cx="6048375" cy="585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A34E-FADA-48F0-B198-B760434CDC51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A5059-F99D-4E8F-AA6B-56F26A288ACC}" type="slidenum">
              <a:rPr lang="tr-TR" altLang="tr-TR"/>
              <a:pPr/>
              <a:t>2</a:t>
            </a:fld>
            <a:endParaRPr lang="tr-TR" altLang="tr-TR"/>
          </a:p>
        </p:txBody>
      </p:sp>
      <p:pic>
        <p:nvPicPr>
          <p:cNvPr id="13316" name="Picture 4" descr="tara002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688"/>
            <a:ext cx="648335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09B6-76A4-4AD4-BF7E-770191D9AB1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A6E7C-2FB2-410D-85A6-DE93E66E73E5}" type="slidenum">
              <a:rPr lang="tr-TR" altLang="tr-TR"/>
              <a:pPr/>
              <a:t>20</a:t>
            </a:fld>
            <a:endParaRPr lang="tr-TR" altLang="tr-TR"/>
          </a:p>
        </p:txBody>
      </p:sp>
      <p:pic>
        <p:nvPicPr>
          <p:cNvPr id="33796" name="Picture 4" descr="tara015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>
            <a:off x="1116013" y="285750"/>
            <a:ext cx="6483350" cy="602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1FC1-6874-408E-88C8-62791D7E2322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D7B0-9E66-43EE-9180-47B4A7EA668D}" type="slidenum">
              <a:rPr lang="tr-TR" altLang="tr-TR"/>
              <a:pPr/>
              <a:t>21</a:t>
            </a:fld>
            <a:endParaRPr lang="tr-TR" altLang="tr-TR"/>
          </a:p>
        </p:txBody>
      </p:sp>
      <p:pic>
        <p:nvPicPr>
          <p:cNvPr id="30724" name="Picture 4" descr="tara016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r="1480"/>
          <a:stretch/>
        </p:blipFill>
        <p:spPr>
          <a:xfrm>
            <a:off x="1115616" y="332656"/>
            <a:ext cx="6313884" cy="6264696"/>
          </a:xfrm>
          <a:noFill/>
          <a:ln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8D37-7F34-4495-A415-26349F8FE23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5875-E57F-4267-BAF2-C7F008D86E2E}" type="slidenum">
              <a:rPr lang="tr-TR" altLang="tr-TR"/>
              <a:pPr/>
              <a:t>22</a:t>
            </a:fld>
            <a:endParaRPr lang="tr-TR" altLang="tr-TR"/>
          </a:p>
        </p:txBody>
      </p:sp>
      <p:pic>
        <p:nvPicPr>
          <p:cNvPr id="31748" name="Picture 4" descr="tara017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111" r="1132"/>
          <a:stretch/>
        </p:blipFill>
        <p:spPr bwMode="auto">
          <a:xfrm>
            <a:off x="1435100" y="419100"/>
            <a:ext cx="5994400" cy="58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5D02-A764-45F0-A54A-67E32C714397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12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10345-3ABC-41C0-9AC3-E3CDEBFFF896}" type="slidenum">
              <a:rPr lang="tr-TR" altLang="tr-TR"/>
              <a:pPr/>
              <a:t>23</a:t>
            </a:fld>
            <a:endParaRPr lang="tr-TR" altLang="tr-TR"/>
          </a:p>
        </p:txBody>
      </p:sp>
      <p:graphicFrame>
        <p:nvGraphicFramePr>
          <p:cNvPr id="56335" name="Group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862171"/>
              </p:ext>
            </p:extLst>
          </p:nvPr>
        </p:nvGraphicFramePr>
        <p:xfrm>
          <a:off x="611560" y="404664"/>
          <a:ext cx="7344816" cy="5675948"/>
        </p:xfrm>
        <a:graphic>
          <a:graphicData uri="http://schemas.openxmlformats.org/drawingml/2006/table">
            <a:tbl>
              <a:tblPr/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0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Chloralkali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electrolysis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is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technique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for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industrial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production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of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chlorine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alkali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known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caustic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soda (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hydroxide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)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from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solution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of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common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table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salt (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chloride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) in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water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Three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processes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are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use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diaphragm-cell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membrane-cell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mercury-cell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diaphragm-cell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porous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diaphragm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divides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electrolytic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which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contains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compartment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cathode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compartment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When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current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passes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through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salt’s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chlorine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ions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ions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move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electrodes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Chlorine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gas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produced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at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ions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at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cathode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react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with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water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forming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caustic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soda.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Some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salt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remains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solution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with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caustic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soda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can be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removed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at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later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stage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In</a:t>
                      </a: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membrane-cell</a:t>
                      </a: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53B5A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compartments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are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separated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membrane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rather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than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diaphragm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pumped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compartment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only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ions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pass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cathode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compartment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which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contains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pure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water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Thus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caustic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soda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produced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has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very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little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salt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contamination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mercury-cell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which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flows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along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bottom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of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electrolytic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serves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cathode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When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current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passes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through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chlorine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produced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at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anode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dissolves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forming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an amalgam of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amalgam is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then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poured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a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separate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vessel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where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it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decomposes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into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sodium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reacts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with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water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in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vessel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producing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purest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caustic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soda,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while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mercury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returns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to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the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electrolytic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tr-TR" alt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cell</a:t>
                      </a: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endParaRPr kumimoji="0" lang="tr-TR" altLang="tr-T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329" name="Picture 9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8418513"/>
            <a:ext cx="952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88515-7133-49F5-B6F8-59741B251463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8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C1FE-8432-43E2-BB66-4636A57F9E5D}" type="slidenum">
              <a:rPr lang="tr-TR" altLang="tr-TR"/>
              <a:pPr/>
              <a:t>24</a:t>
            </a:fld>
            <a:endParaRPr lang="tr-TR" altLang="tr-TR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611188" y="1816100"/>
            <a:ext cx="771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endParaRPr lang="tr-TR" altLang="tr-TR" sz="1200">
              <a:cs typeface="Times New Roman" pitchFamily="18" charset="0"/>
            </a:endParaRPr>
          </a:p>
          <a:p>
            <a:pPr algn="just"/>
            <a:r>
              <a:rPr lang="tr-TR" altLang="tr-TR" sz="1200">
                <a:cs typeface="Times New Roman" pitchFamily="18" charset="0"/>
              </a:rPr>
              <a:t>.</a:t>
            </a:r>
            <a:endParaRPr lang="tr-TR" altLang="tr-TR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395288" y="4149725"/>
            <a:ext cx="79343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/>
            <a:r>
              <a:rPr lang="tr-TR" altLang="tr-TR" dirty="0">
                <a:solidFill>
                  <a:srgbClr val="F53B5A"/>
                </a:solidFill>
              </a:rPr>
              <a:t>    </a:t>
            </a:r>
            <a:r>
              <a:rPr lang="tr-TR" altLang="tr-T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newest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chlor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-alkali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processes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rely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on an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ion-exchange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membrane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separate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sodium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chloride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ions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sodium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chloride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.  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ion-exchange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membranes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typically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fluoropolymer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based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can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contain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sulfonic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acid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groups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. 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Figure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1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represents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condensed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overview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of a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membrane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cell</a:t>
            </a:r>
            <a:r>
              <a:rPr lang="tr-TR" altLang="tr-TR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altLang="tr-TR" sz="2000" dirty="0" err="1">
                <a:solidFill>
                  <a:schemeClr val="tx2">
                    <a:lumMod val="75000"/>
                  </a:schemeClr>
                </a:solidFill>
              </a:rPr>
              <a:t>process</a:t>
            </a:r>
            <a:endParaRPr lang="tr-TR" altLang="tr-T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250825" y="692150"/>
            <a:ext cx="792157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tr-TR" altLang="tr-TR" sz="2000" dirty="0" err="1">
                <a:solidFill>
                  <a:schemeClr val="tx2"/>
                </a:solidFill>
              </a:rPr>
              <a:t>Caustic</a:t>
            </a:r>
            <a:r>
              <a:rPr lang="tr-TR" altLang="tr-TR" sz="2000" dirty="0">
                <a:solidFill>
                  <a:schemeClr val="tx2"/>
                </a:solidFill>
              </a:rPr>
              <a:t> soda (</a:t>
            </a:r>
            <a:r>
              <a:rPr lang="tr-TR" altLang="tr-TR" sz="2000" dirty="0" err="1">
                <a:solidFill>
                  <a:schemeClr val="tx2"/>
                </a:solidFill>
              </a:rPr>
              <a:t>NaOH</a:t>
            </a:r>
            <a:r>
              <a:rPr lang="tr-TR" altLang="tr-TR" sz="2000" dirty="0">
                <a:solidFill>
                  <a:schemeClr val="tx2"/>
                </a:solidFill>
              </a:rPr>
              <a:t>) </a:t>
            </a:r>
            <a:r>
              <a:rPr lang="tr-TR" altLang="tr-TR" sz="2000" dirty="0" err="1">
                <a:solidFill>
                  <a:schemeClr val="tx2"/>
                </a:solidFill>
              </a:rPr>
              <a:t>and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chlorine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are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produced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by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electrolysis</a:t>
            </a:r>
            <a:r>
              <a:rPr lang="tr-TR" altLang="tr-TR" sz="2000" dirty="0">
                <a:solidFill>
                  <a:schemeClr val="tx2"/>
                </a:solidFill>
              </a:rPr>
              <a:t> of an </a:t>
            </a:r>
            <a:r>
              <a:rPr lang="tr-TR" altLang="tr-TR" sz="2000" dirty="0" err="1">
                <a:solidFill>
                  <a:schemeClr val="tx2"/>
                </a:solidFill>
              </a:rPr>
              <a:t>aqueous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solution</a:t>
            </a:r>
            <a:r>
              <a:rPr lang="tr-TR" altLang="tr-TR" sz="2000" dirty="0">
                <a:solidFill>
                  <a:schemeClr val="tx2"/>
                </a:solidFill>
              </a:rPr>
              <a:t> of </a:t>
            </a:r>
            <a:r>
              <a:rPr lang="tr-TR" altLang="tr-TR" sz="2000" dirty="0" err="1">
                <a:solidFill>
                  <a:schemeClr val="tx2"/>
                </a:solidFill>
              </a:rPr>
              <a:t>sodium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chloride</a:t>
            </a:r>
            <a:r>
              <a:rPr lang="tr-TR" altLang="tr-TR" sz="2000" dirty="0">
                <a:solidFill>
                  <a:schemeClr val="tx2"/>
                </a:solidFill>
              </a:rPr>
              <a:t> (</a:t>
            </a:r>
            <a:r>
              <a:rPr lang="tr-TR" altLang="tr-TR" sz="2000" dirty="0" err="1">
                <a:solidFill>
                  <a:schemeClr val="tx2"/>
                </a:solidFill>
              </a:rPr>
              <a:t>brine</a:t>
            </a:r>
            <a:r>
              <a:rPr lang="tr-TR" altLang="tr-TR" sz="2000" dirty="0">
                <a:solidFill>
                  <a:schemeClr val="tx2"/>
                </a:solidFill>
              </a:rPr>
              <a:t>).  </a:t>
            </a:r>
            <a:r>
              <a:rPr lang="tr-TR" altLang="tr-TR" sz="2000" dirty="0" err="1">
                <a:solidFill>
                  <a:schemeClr val="tx2"/>
                </a:solidFill>
              </a:rPr>
              <a:t>Previous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technologies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used</a:t>
            </a:r>
            <a:r>
              <a:rPr lang="tr-TR" altLang="tr-TR" sz="2000" dirty="0">
                <a:solidFill>
                  <a:schemeClr val="tx2"/>
                </a:solidFill>
              </a:rPr>
              <a:t> in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chlor</a:t>
            </a:r>
            <a:r>
              <a:rPr lang="tr-TR" altLang="tr-TR" sz="2000" dirty="0">
                <a:solidFill>
                  <a:schemeClr val="tx2"/>
                </a:solidFill>
              </a:rPr>
              <a:t>-alkali </a:t>
            </a:r>
            <a:r>
              <a:rPr lang="tr-TR" altLang="tr-TR" sz="2000" dirty="0" err="1">
                <a:solidFill>
                  <a:schemeClr val="tx2"/>
                </a:solidFill>
              </a:rPr>
              <a:t>process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included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use</a:t>
            </a:r>
            <a:r>
              <a:rPr lang="tr-TR" altLang="tr-TR" sz="2000" dirty="0">
                <a:solidFill>
                  <a:schemeClr val="tx2"/>
                </a:solidFill>
              </a:rPr>
              <a:t> of </a:t>
            </a:r>
            <a:r>
              <a:rPr lang="tr-TR" altLang="tr-TR" sz="2000" dirty="0" err="1">
                <a:solidFill>
                  <a:schemeClr val="tx2"/>
                </a:solidFill>
              </a:rPr>
              <a:t>mercury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and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diaphragm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cells</a:t>
            </a:r>
            <a:r>
              <a:rPr lang="tr-TR" altLang="tr-TR" sz="2000" dirty="0">
                <a:solidFill>
                  <a:schemeClr val="tx2"/>
                </a:solidFill>
              </a:rPr>
              <a:t>.  </a:t>
            </a:r>
            <a:r>
              <a:rPr lang="tr-TR" altLang="tr-TR" sz="2000" dirty="0" err="1">
                <a:solidFill>
                  <a:schemeClr val="tx2"/>
                </a:solidFill>
              </a:rPr>
              <a:t>Due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to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pollution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concerns</a:t>
            </a:r>
            <a:r>
              <a:rPr lang="tr-TR" altLang="tr-TR" sz="2000" dirty="0">
                <a:solidFill>
                  <a:schemeClr val="tx2"/>
                </a:solidFill>
              </a:rPr>
              <a:t>,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mercury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cell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technology</a:t>
            </a:r>
            <a:r>
              <a:rPr lang="tr-TR" altLang="tr-TR" sz="2000" dirty="0">
                <a:solidFill>
                  <a:schemeClr val="tx2"/>
                </a:solidFill>
              </a:rPr>
              <a:t> has </a:t>
            </a:r>
            <a:r>
              <a:rPr lang="tr-TR" altLang="tr-TR" sz="2000" dirty="0" err="1">
                <a:solidFill>
                  <a:schemeClr val="tx2"/>
                </a:solidFill>
              </a:rPr>
              <a:t>nearly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been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displaced</a:t>
            </a:r>
            <a:r>
              <a:rPr lang="tr-TR" altLang="tr-TR" sz="2000" dirty="0">
                <a:solidFill>
                  <a:schemeClr val="tx2"/>
                </a:solidFill>
              </a:rPr>
              <a:t> as </a:t>
            </a:r>
            <a:r>
              <a:rPr lang="tr-TR" altLang="tr-TR" sz="2000" dirty="0" err="1">
                <a:solidFill>
                  <a:schemeClr val="tx2"/>
                </a:solidFill>
              </a:rPr>
              <a:t>there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are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less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than</a:t>
            </a:r>
            <a:r>
              <a:rPr lang="tr-TR" altLang="tr-TR" sz="2000" dirty="0">
                <a:solidFill>
                  <a:schemeClr val="tx2"/>
                </a:solidFill>
              </a:rPr>
              <a:t> 10 of </a:t>
            </a:r>
            <a:r>
              <a:rPr lang="tr-TR" altLang="tr-TR" sz="2000" dirty="0" err="1">
                <a:solidFill>
                  <a:schemeClr val="tx2"/>
                </a:solidFill>
              </a:rPr>
              <a:t>these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plants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operating</a:t>
            </a:r>
            <a:r>
              <a:rPr lang="tr-TR" altLang="tr-TR" sz="2000" dirty="0">
                <a:solidFill>
                  <a:schemeClr val="tx2"/>
                </a:solidFill>
              </a:rPr>
              <a:t> in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U.S.  </a:t>
            </a:r>
            <a:r>
              <a:rPr lang="tr-TR" altLang="tr-TR" sz="2000" dirty="0" err="1">
                <a:solidFill>
                  <a:schemeClr val="tx2"/>
                </a:solidFill>
              </a:rPr>
              <a:t>Diaphragm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cell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technology</a:t>
            </a:r>
            <a:r>
              <a:rPr lang="tr-TR" altLang="tr-TR" sz="2000" dirty="0">
                <a:solidFill>
                  <a:schemeClr val="tx2"/>
                </a:solidFill>
              </a:rPr>
              <a:t> is </a:t>
            </a:r>
            <a:r>
              <a:rPr lang="tr-TR" altLang="tr-TR" sz="2000" dirty="0" err="1">
                <a:solidFill>
                  <a:schemeClr val="tx2"/>
                </a:solidFill>
              </a:rPr>
              <a:t>still</a:t>
            </a:r>
            <a:r>
              <a:rPr lang="tr-TR" altLang="tr-TR" sz="2000" dirty="0">
                <a:solidFill>
                  <a:schemeClr val="tx2"/>
                </a:solidFill>
              </a:rPr>
              <a:t> in </a:t>
            </a:r>
            <a:r>
              <a:rPr lang="tr-TR" altLang="tr-TR" sz="2000" dirty="0" err="1">
                <a:solidFill>
                  <a:schemeClr val="tx2"/>
                </a:solidFill>
              </a:rPr>
              <a:t>use</a:t>
            </a:r>
            <a:r>
              <a:rPr lang="tr-TR" altLang="tr-TR" sz="2000" dirty="0">
                <a:solidFill>
                  <a:schemeClr val="tx2"/>
                </a:solidFill>
              </a:rPr>
              <a:t>, but </a:t>
            </a:r>
            <a:r>
              <a:rPr lang="tr-TR" altLang="tr-TR" sz="2000" dirty="0" err="1">
                <a:solidFill>
                  <a:schemeClr val="tx2"/>
                </a:solidFill>
              </a:rPr>
              <a:t>newer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plants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are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turning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to</a:t>
            </a:r>
            <a:r>
              <a:rPr lang="tr-TR" altLang="tr-TR" sz="2000" dirty="0">
                <a:solidFill>
                  <a:schemeClr val="tx2"/>
                </a:solidFill>
              </a:rPr>
              <a:t> a </a:t>
            </a:r>
            <a:r>
              <a:rPr lang="tr-TR" altLang="tr-TR" sz="2000" dirty="0" err="1">
                <a:solidFill>
                  <a:schemeClr val="tx2"/>
                </a:solidFill>
              </a:rPr>
              <a:t>newer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technology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because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older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diaphragm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cells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utilitze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asbestos</a:t>
            </a:r>
            <a:r>
              <a:rPr lang="tr-TR" altLang="tr-TR" sz="2000" dirty="0">
                <a:solidFill>
                  <a:schemeClr val="tx2"/>
                </a:solidFill>
              </a:rPr>
              <a:t> in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cells</a:t>
            </a:r>
            <a:r>
              <a:rPr lang="tr-TR" altLang="tr-TR" sz="2000" dirty="0">
                <a:solidFill>
                  <a:schemeClr val="tx2"/>
                </a:solidFill>
              </a:rPr>
              <a:t>. 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increased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economics</a:t>
            </a:r>
            <a:r>
              <a:rPr lang="tr-TR" altLang="tr-TR" sz="2000" dirty="0">
                <a:solidFill>
                  <a:schemeClr val="tx2"/>
                </a:solidFill>
              </a:rPr>
              <a:t> of </a:t>
            </a:r>
            <a:r>
              <a:rPr lang="tr-TR" altLang="tr-TR" sz="2000" dirty="0" err="1">
                <a:solidFill>
                  <a:schemeClr val="tx2"/>
                </a:solidFill>
              </a:rPr>
              <a:t>the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new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membrane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process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are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also</a:t>
            </a:r>
            <a:r>
              <a:rPr lang="tr-TR" altLang="tr-TR" sz="2000" dirty="0">
                <a:solidFill>
                  <a:schemeClr val="tx2"/>
                </a:solidFill>
              </a:rPr>
              <a:t> a </a:t>
            </a:r>
            <a:r>
              <a:rPr lang="tr-TR" altLang="tr-TR" sz="2000" dirty="0" err="1">
                <a:solidFill>
                  <a:schemeClr val="tx2"/>
                </a:solidFill>
              </a:rPr>
              <a:t>deciding</a:t>
            </a:r>
            <a:r>
              <a:rPr lang="tr-TR" altLang="tr-TR" sz="2000" dirty="0">
                <a:solidFill>
                  <a:schemeClr val="tx2"/>
                </a:solidFill>
              </a:rPr>
              <a:t> </a:t>
            </a:r>
            <a:r>
              <a:rPr lang="tr-TR" altLang="tr-TR" sz="2000" dirty="0" err="1">
                <a:solidFill>
                  <a:schemeClr val="tx2"/>
                </a:solidFill>
              </a:rPr>
              <a:t>factor</a:t>
            </a:r>
            <a:r>
              <a:rPr lang="tr-TR" altLang="tr-TR" sz="2000" dirty="0">
                <a:solidFill>
                  <a:schemeClr val="tx2"/>
                </a:solidFill>
              </a:rPr>
              <a:t>.</a:t>
            </a:r>
          </a:p>
          <a:p>
            <a:pPr algn="just"/>
            <a:endParaRPr lang="tr-TR" altLang="tr-TR" sz="2000" dirty="0">
              <a:solidFill>
                <a:schemeClr val="tx2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2244725" y="374650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>
                <a:solidFill>
                  <a:srgbClr val="0000FF"/>
                </a:solidFill>
              </a:rPr>
              <a:t>Chlor-Alkali Membrane Cell Process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5AE-F9DF-43FA-922E-51576CAC8977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50D6-1B49-4651-9C9B-19EF5BF9150D}" type="slidenum">
              <a:rPr lang="tr-TR" altLang="tr-TR"/>
              <a:pPr/>
              <a:t>25</a:t>
            </a:fld>
            <a:endParaRPr lang="tr-TR" altLang="tr-TR"/>
          </a:p>
        </p:txBody>
      </p:sp>
      <p:pic>
        <p:nvPicPr>
          <p:cNvPr id="55298" name="Picture 2" descr="Chloralkali Electrolysis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69950"/>
            <a:ext cx="712879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699792" y="519112"/>
            <a:ext cx="2974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 sz="2000" b="1" dirty="0" err="1">
                <a:solidFill>
                  <a:srgbClr val="F53B5A"/>
                </a:solidFill>
              </a:rPr>
              <a:t>Chloralkali</a:t>
            </a:r>
            <a:r>
              <a:rPr lang="tr-TR" altLang="tr-TR" sz="2000" b="1" dirty="0">
                <a:solidFill>
                  <a:srgbClr val="F53B5A"/>
                </a:solidFill>
              </a:rPr>
              <a:t> </a:t>
            </a:r>
            <a:r>
              <a:rPr lang="tr-TR" altLang="tr-TR" sz="2000" b="1" dirty="0" err="1">
                <a:solidFill>
                  <a:srgbClr val="F53B5A"/>
                </a:solidFill>
              </a:rPr>
              <a:t>Electrolysis</a:t>
            </a:r>
            <a:endParaRPr lang="tr-TR" altLang="tr-TR" sz="2000" b="1" dirty="0">
              <a:solidFill>
                <a:srgbClr val="F53B5A"/>
              </a:solidFill>
            </a:endParaRPr>
          </a:p>
          <a:p>
            <a:endParaRPr lang="tr-TR" altLang="tr-TR" sz="2000" b="1" dirty="0">
              <a:solidFill>
                <a:srgbClr val="F53B5A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D001-4987-403B-B3DC-78E09D08A87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11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6F066-187E-40CF-9BB3-7AF33260CF7F}" type="slidenum">
              <a:rPr lang="tr-TR" altLang="tr-TR"/>
              <a:pPr/>
              <a:t>26</a:t>
            </a:fld>
            <a:endParaRPr lang="tr-TR" altLang="tr-TR"/>
          </a:p>
        </p:txBody>
      </p:sp>
      <p:graphicFrame>
        <p:nvGraphicFramePr>
          <p:cNvPr id="57357" name="Group 13"/>
          <p:cNvGraphicFramePr>
            <a:graphicFrameLocks noGrp="1"/>
          </p:cNvGraphicFramePr>
          <p:nvPr/>
        </p:nvGraphicFramePr>
        <p:xfrm>
          <a:off x="1033463" y="1706563"/>
          <a:ext cx="7078662" cy="3352800"/>
        </p:xfrm>
        <a:graphic>
          <a:graphicData uri="http://schemas.openxmlformats.org/drawingml/2006/table">
            <a:tbl>
              <a:tblPr/>
              <a:tblGrid>
                <a:gridCol w="7078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</a:t>
                      </a:r>
                      <a:r>
                        <a:rPr kumimoji="0" lang="tr-TR" altLang="tr-TR" sz="2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 </a:t>
                      </a: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                              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349" name="Picture 5" descr="electrolysis-of-brine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692150"/>
            <a:ext cx="7417196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6DBB-7E0E-4E4B-8F15-E9EDADE7F4D8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11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8A25-C1BD-4DB8-A2A5-F763E3F8AB2F}" type="slidenum">
              <a:rPr lang="tr-TR" altLang="tr-TR"/>
              <a:pPr/>
              <a:t>27</a:t>
            </a:fld>
            <a:endParaRPr lang="tr-TR" altLang="tr-TR"/>
          </a:p>
        </p:txBody>
      </p:sp>
      <p:pic>
        <p:nvPicPr>
          <p:cNvPr id="3077" name="Picture 5" descr="chloralk2.gif (6892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5" y="1185069"/>
            <a:ext cx="4619626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58888" y="476250"/>
            <a:ext cx="6481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/>
              <a:t>2 NaCl (aq)  + 2 H</a:t>
            </a:r>
            <a:r>
              <a:rPr lang="tr-TR" altLang="tr-TR" baseline="-25000"/>
              <a:t>2</a:t>
            </a:r>
            <a:r>
              <a:rPr lang="tr-TR" altLang="tr-TR"/>
              <a:t>O (l)  ---&gt;  H</a:t>
            </a:r>
            <a:r>
              <a:rPr lang="tr-TR" altLang="tr-TR" baseline="-25000"/>
              <a:t>2</a:t>
            </a:r>
            <a:r>
              <a:rPr lang="tr-TR" altLang="tr-TR"/>
              <a:t> (g)  +  Cl</a:t>
            </a:r>
            <a:r>
              <a:rPr lang="tr-TR" altLang="tr-TR" baseline="-25000"/>
              <a:t>2</a:t>
            </a:r>
            <a:r>
              <a:rPr lang="tr-TR" altLang="tr-TR"/>
              <a:t> (g)  +  2 NaOH (aq)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648325" y="1341438"/>
            <a:ext cx="2555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tr-TR" altLang="tr-TR"/>
              <a:t>2Cl</a:t>
            </a:r>
            <a:r>
              <a:rPr lang="tr-TR" altLang="tr-TR" baseline="30000"/>
              <a:t> –</a:t>
            </a:r>
            <a:r>
              <a:rPr lang="tr-TR" altLang="tr-TR"/>
              <a:t>  </a:t>
            </a:r>
            <a:r>
              <a:rPr lang="tr-TR" altLang="tr-TR">
                <a:latin typeface="Wingdings" pitchFamily="2" charset="2"/>
              </a:rPr>
              <a:t>à</a:t>
            </a:r>
            <a:r>
              <a:rPr lang="tr-TR" altLang="tr-TR"/>
              <a:t> Cl</a:t>
            </a:r>
            <a:r>
              <a:rPr lang="tr-TR" altLang="tr-TR" baseline="-25000"/>
              <a:t>2</a:t>
            </a:r>
            <a:r>
              <a:rPr lang="tr-TR" altLang="tr-TR"/>
              <a:t>  +  2e </a:t>
            </a:r>
            <a:r>
              <a:rPr lang="tr-TR" altLang="tr-TR" baseline="30000"/>
              <a:t>– </a:t>
            </a:r>
            <a:r>
              <a:rPr lang="tr-TR" altLang="tr-TR"/>
              <a:t>  </a:t>
            </a:r>
            <a:r>
              <a:rPr lang="tr-TR" altLang="tr-TR" b="1"/>
              <a:t>or</a:t>
            </a:r>
            <a:endParaRPr lang="tr-TR" altLang="tr-TR"/>
          </a:p>
          <a:p>
            <a:pPr algn="ctr" eaLnBrk="1" hangingPunct="1"/>
            <a:r>
              <a:rPr lang="tr-TR" altLang="tr-TR"/>
              <a:t>Cl </a:t>
            </a:r>
            <a:r>
              <a:rPr lang="tr-TR" altLang="tr-TR" baseline="30000"/>
              <a:t>– </a:t>
            </a:r>
            <a:r>
              <a:rPr lang="tr-TR" altLang="tr-TR"/>
              <a:t>  </a:t>
            </a:r>
            <a:r>
              <a:rPr lang="tr-TR" altLang="tr-TR">
                <a:latin typeface="Wingdings" pitchFamily="2" charset="2"/>
              </a:rPr>
              <a:t>à</a:t>
            </a:r>
            <a:r>
              <a:rPr lang="tr-TR" altLang="tr-TR"/>
              <a:t>   ½ Cl</a:t>
            </a:r>
            <a:r>
              <a:rPr lang="tr-TR" altLang="tr-TR" baseline="-25000"/>
              <a:t>2</a:t>
            </a:r>
            <a:r>
              <a:rPr lang="tr-TR" altLang="tr-TR"/>
              <a:t>  +  e </a:t>
            </a:r>
            <a:r>
              <a:rPr lang="tr-TR" altLang="tr-TR" baseline="30000"/>
              <a:t>–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12110" y="2427288"/>
            <a:ext cx="33127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tr-TR" altLang="tr-TR" dirty="0"/>
              <a:t>2H</a:t>
            </a:r>
            <a:r>
              <a:rPr lang="tr-TR" altLang="tr-TR" baseline="-25000" dirty="0"/>
              <a:t>2</a:t>
            </a:r>
            <a:r>
              <a:rPr lang="tr-TR" altLang="tr-TR" dirty="0"/>
              <a:t>O + 2e</a:t>
            </a:r>
            <a:r>
              <a:rPr lang="tr-TR" altLang="tr-TR" baseline="30000" dirty="0"/>
              <a:t> –</a:t>
            </a:r>
            <a:r>
              <a:rPr lang="tr-TR" altLang="tr-TR" dirty="0"/>
              <a:t>   </a:t>
            </a:r>
            <a:r>
              <a:rPr lang="tr-TR" altLang="tr-TR" dirty="0">
                <a:latin typeface="Wingdings" pitchFamily="2" charset="2"/>
              </a:rPr>
              <a:t>à</a:t>
            </a:r>
            <a:r>
              <a:rPr lang="tr-TR" altLang="tr-TR" dirty="0"/>
              <a:t>   H</a:t>
            </a:r>
            <a:r>
              <a:rPr lang="tr-TR" altLang="tr-TR" baseline="-25000" dirty="0"/>
              <a:t>2</a:t>
            </a:r>
            <a:r>
              <a:rPr lang="tr-TR" altLang="tr-TR" dirty="0"/>
              <a:t> +  2 OH </a:t>
            </a:r>
            <a:r>
              <a:rPr lang="tr-TR" altLang="tr-TR" baseline="30000" dirty="0"/>
              <a:t>–</a:t>
            </a:r>
            <a:r>
              <a:rPr lang="tr-TR" altLang="tr-TR" dirty="0"/>
              <a:t>   </a:t>
            </a:r>
            <a:r>
              <a:rPr lang="tr-TR" altLang="tr-TR" b="1" dirty="0" err="1"/>
              <a:t>or</a:t>
            </a:r>
            <a:endParaRPr lang="tr-TR" altLang="tr-TR" dirty="0"/>
          </a:p>
          <a:p>
            <a:pPr algn="ctr" eaLnBrk="1" hangingPunct="1"/>
            <a:r>
              <a:rPr lang="tr-TR" altLang="tr-TR" dirty="0"/>
              <a:t>2H+ + 2e </a:t>
            </a:r>
            <a:r>
              <a:rPr lang="tr-TR" altLang="tr-TR" baseline="30000" dirty="0"/>
              <a:t>–</a:t>
            </a:r>
            <a:r>
              <a:rPr lang="tr-TR" altLang="tr-TR" dirty="0"/>
              <a:t> </a:t>
            </a:r>
            <a:r>
              <a:rPr lang="tr-TR" altLang="tr-TR" dirty="0">
                <a:latin typeface="Wingdings" pitchFamily="2" charset="2"/>
              </a:rPr>
              <a:t>à</a:t>
            </a:r>
            <a:r>
              <a:rPr lang="tr-TR" altLang="tr-TR" dirty="0"/>
              <a:t>   H</a:t>
            </a:r>
            <a:r>
              <a:rPr lang="tr-TR" altLang="tr-TR" baseline="-25000" dirty="0"/>
              <a:t>2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7451725" y="35734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 dirty="0"/>
              <a:t>  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5940425" y="908050"/>
            <a:ext cx="227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/>
              <a:t>anode compartment 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867400" y="2060575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/>
              <a:t>cathode compartment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438B-211A-4582-8D6F-4353B4E56F58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D732E-B86E-46FD-BF50-6460ABCAF224}" type="slidenum">
              <a:rPr lang="tr-TR" altLang="tr-TR"/>
              <a:pPr/>
              <a:t>28</a:t>
            </a:fld>
            <a:endParaRPr lang="tr-TR" altLang="tr-TR"/>
          </a:p>
        </p:txBody>
      </p:sp>
      <p:pic>
        <p:nvPicPr>
          <p:cNvPr id="4101" name="Picture 5" descr="chloralk1.gif (13544 bytes)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3451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2635250" y="622300"/>
            <a:ext cx="2379663" cy="504825"/>
          </a:xfrm>
        </p:spPr>
        <p:txBody>
          <a:bodyPr>
            <a:normAutofit fontScale="90000"/>
          </a:bodyPr>
          <a:lstStyle/>
          <a:p>
            <a:pPr algn="l"/>
            <a:r>
              <a:rPr lang="tr-TR" altLang="tr-TR" sz="2400"/>
              <a:t>Membranlı hücre</a:t>
            </a:r>
            <a:r>
              <a:rPr lang="tr-TR" altLang="tr-TR" sz="4000"/>
              <a:t> </a:t>
            </a:r>
          </a:p>
        </p:txBody>
      </p:sp>
      <p:sp>
        <p:nvSpPr>
          <p:cNvPr id="4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0CF9-A2B4-4659-A985-3972270E266D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6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303ED9-83B1-4850-94B7-CBEDF7D0C80D}" type="slidenum">
              <a:rPr lang="tr-TR" altLang="tr-TR"/>
              <a:pPr/>
              <a:t>29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pic>
        <p:nvPicPr>
          <p:cNvPr id="10248" name="Picture 8" descr="membrane_cell_dia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71538"/>
            <a:ext cx="7129462" cy="56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75C3-F55D-472B-BD36-1BC96DD46701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1547-0FF6-4E61-B401-D7E7902D9248}" type="slidenum">
              <a:rPr lang="tr-TR" altLang="tr-TR"/>
              <a:pPr/>
              <a:t>3</a:t>
            </a:fld>
            <a:endParaRPr lang="tr-TR" altLang="tr-TR"/>
          </a:p>
        </p:txBody>
      </p:sp>
      <p:pic>
        <p:nvPicPr>
          <p:cNvPr id="45060" name="Picture 4" descr="tara003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561657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B67C-CCD2-42F9-9268-FE4FDEF66C2A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3844-BC03-4C5F-8AA0-9E965D5557C8}" type="slidenum">
              <a:rPr lang="tr-TR" altLang="tr-TR"/>
              <a:pPr/>
              <a:t>30</a:t>
            </a:fld>
            <a:endParaRPr lang="tr-TR" altLang="tr-TR"/>
          </a:p>
        </p:txBody>
      </p:sp>
      <p:pic>
        <p:nvPicPr>
          <p:cNvPr id="5125" name="Picture 5" descr="naflion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1214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23850" y="549275"/>
            <a:ext cx="80660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tr-TR" altLang="tr-TR" sz="2400" b="1"/>
              <a:t>PTFE called Naflion (a du Pont polymer), the structure being given below.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01B2-B49F-49B2-87F3-968159B6305B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C934-043C-4119-9F49-FCD163AFE19E}" type="slidenum">
              <a:rPr lang="tr-TR" altLang="tr-TR"/>
              <a:pPr/>
              <a:t>31</a:t>
            </a:fld>
            <a:endParaRPr lang="tr-TR" altLang="tr-TR"/>
          </a:p>
        </p:txBody>
      </p:sp>
      <p:pic>
        <p:nvPicPr>
          <p:cNvPr id="29700" name="Picture 4" descr="tara018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/>
          <a:stretch/>
        </p:blipFill>
        <p:spPr bwMode="auto">
          <a:xfrm>
            <a:off x="1403648" y="345182"/>
            <a:ext cx="6451600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5BAE4-E5BE-461B-ACBC-78EC39D6743B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2FA-D56F-4AB7-A36D-487662AC35F1}" type="slidenum">
              <a:rPr lang="tr-TR" altLang="tr-TR"/>
              <a:pPr/>
              <a:t>32</a:t>
            </a:fld>
            <a:endParaRPr lang="tr-TR" altLang="tr-TR"/>
          </a:p>
        </p:txBody>
      </p:sp>
      <p:pic>
        <p:nvPicPr>
          <p:cNvPr id="27652" name="Picture 4" descr="tara019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3728"/>
          <a:stretch/>
        </p:blipFill>
        <p:spPr bwMode="auto">
          <a:xfrm>
            <a:off x="1187450" y="342900"/>
            <a:ext cx="6108700" cy="596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5DF1-5802-4052-8453-5544A7AFC457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978C-F3C4-49D3-9A73-075492F811D7}" type="slidenum">
              <a:rPr lang="tr-TR" altLang="tr-TR"/>
              <a:pPr/>
              <a:t>33</a:t>
            </a:fld>
            <a:endParaRPr lang="tr-TR" altLang="tr-TR"/>
          </a:p>
        </p:txBody>
      </p:sp>
      <p:pic>
        <p:nvPicPr>
          <p:cNvPr id="28676" name="Picture 4" descr="tara020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/>
          <a:stretch/>
        </p:blipFill>
        <p:spPr bwMode="auto">
          <a:xfrm>
            <a:off x="1187450" y="361950"/>
            <a:ext cx="6245225" cy="623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5C05-A65C-4E76-BB94-E2A9B8C79355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54FE-C054-41A4-ACC3-ABBD45CFEDEF}" type="slidenum">
              <a:rPr lang="tr-TR" altLang="tr-TR"/>
              <a:pPr/>
              <a:t>34</a:t>
            </a:fld>
            <a:endParaRPr lang="tr-TR" altLang="tr-TR"/>
          </a:p>
        </p:txBody>
      </p:sp>
      <p:pic>
        <p:nvPicPr>
          <p:cNvPr id="26628" name="Picture 4" descr="tara021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 bwMode="auto">
          <a:xfrm>
            <a:off x="1547813" y="304800"/>
            <a:ext cx="6100762" cy="607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9AA2-67E9-4157-96C5-E886C640D960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CF9B-DB00-42F0-8086-9F16982A2D4B}" type="slidenum">
              <a:rPr lang="tr-TR" altLang="tr-TR"/>
              <a:pPr/>
              <a:t>35</a:t>
            </a:fld>
            <a:endParaRPr lang="tr-TR" altLang="tr-TR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259632" y="877362"/>
            <a:ext cx="6436568" cy="473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53958" anchor="ctr">
            <a:spAutoFit/>
          </a:bodyPr>
          <a:lstStyle/>
          <a:p>
            <a:pPr algn="just" eaLnBrk="1" hangingPunct="1"/>
            <a:r>
              <a:rPr lang="tr-TR" altLang="tr-TR" sz="2000" b="1" dirty="0" err="1">
                <a:solidFill>
                  <a:srgbClr val="F53B5A"/>
                </a:solidFill>
              </a:rPr>
              <a:t>bleaching</a:t>
            </a:r>
            <a:r>
              <a:rPr lang="tr-TR" altLang="tr-TR" sz="2000" b="1" dirty="0">
                <a:solidFill>
                  <a:srgbClr val="F53B5A"/>
                </a:solidFill>
              </a:rPr>
              <a:t> </a:t>
            </a:r>
            <a:r>
              <a:rPr lang="tr-TR" altLang="tr-TR" sz="2000" b="1" dirty="0" err="1">
                <a:solidFill>
                  <a:srgbClr val="F53B5A"/>
                </a:solidFill>
              </a:rPr>
              <a:t>powder</a:t>
            </a:r>
            <a:endParaRPr lang="tr-TR" altLang="tr-TR" sz="2000" b="1" dirty="0">
              <a:solidFill>
                <a:srgbClr val="F53B5A"/>
              </a:solidFill>
            </a:endParaRPr>
          </a:p>
          <a:p>
            <a:pPr algn="just" eaLnBrk="1" hangingPunct="1"/>
            <a:endParaRPr lang="tr-TR" altLang="tr-TR" sz="2000" b="1" dirty="0">
              <a:solidFill>
                <a:srgbClr val="F53B5A"/>
              </a:solidFill>
            </a:endParaRPr>
          </a:p>
          <a:p>
            <a:pPr algn="just" eaLnBrk="1" hangingPunct="1"/>
            <a:r>
              <a:rPr lang="tr-TR" altLang="tr-TR" sz="2400" dirty="0" err="1"/>
              <a:t>bleaching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powder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white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or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nearly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white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powder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that</a:t>
            </a:r>
            <a:r>
              <a:rPr lang="tr-TR" altLang="tr-TR" sz="2400" dirty="0"/>
              <a:t> is </a:t>
            </a:r>
            <a:r>
              <a:rPr lang="tr-TR" altLang="tr-TR" sz="2400" dirty="0" err="1"/>
              <a:t>usually</a:t>
            </a:r>
            <a:r>
              <a:rPr lang="tr-TR" altLang="tr-TR" sz="2400" dirty="0"/>
              <a:t> a </a:t>
            </a:r>
            <a:r>
              <a:rPr lang="tr-TR" altLang="tr-TR" sz="2400" dirty="0" err="1"/>
              <a:t>mixture</a:t>
            </a:r>
            <a:r>
              <a:rPr lang="tr-TR" altLang="tr-TR" sz="2400" dirty="0"/>
              <a:t> of </a:t>
            </a:r>
            <a:r>
              <a:rPr lang="tr-TR" altLang="tr-TR" sz="2400" dirty="0" err="1"/>
              <a:t>calcium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chloride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hypochlorite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CaCl</a:t>
            </a:r>
            <a:r>
              <a:rPr lang="tr-TR" altLang="tr-TR" sz="2400" dirty="0"/>
              <a:t>(</a:t>
            </a:r>
            <a:r>
              <a:rPr lang="tr-TR" altLang="tr-TR" sz="2400" dirty="0" err="1"/>
              <a:t>OCl</a:t>
            </a:r>
            <a:r>
              <a:rPr lang="tr-TR" altLang="tr-TR" sz="2400" dirty="0"/>
              <a:t>); </a:t>
            </a:r>
            <a:r>
              <a:rPr lang="tr-TR" altLang="tr-TR" sz="2400" dirty="0" err="1"/>
              <a:t>calcium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hypochlorite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Ca</a:t>
            </a:r>
            <a:r>
              <a:rPr lang="tr-TR" altLang="tr-TR" sz="2400" dirty="0"/>
              <a:t>(</a:t>
            </a:r>
            <a:r>
              <a:rPr lang="tr-TR" altLang="tr-TR" sz="2400" dirty="0" err="1"/>
              <a:t>OCl</a:t>
            </a:r>
            <a:r>
              <a:rPr lang="tr-TR" altLang="tr-TR" sz="2400" dirty="0"/>
              <a:t>)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; </a:t>
            </a:r>
            <a:r>
              <a:rPr lang="tr-TR" altLang="tr-TR" sz="2400" dirty="0" err="1"/>
              <a:t>and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calcium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chloride</a:t>
            </a:r>
            <a:r>
              <a:rPr lang="tr-TR" altLang="tr-TR" sz="2400" dirty="0"/>
              <a:t>, CaCl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. </a:t>
            </a:r>
            <a:r>
              <a:rPr lang="tr-TR" altLang="tr-TR" sz="2400" dirty="0" err="1"/>
              <a:t>Sometimes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called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chloride</a:t>
            </a:r>
            <a:r>
              <a:rPr lang="tr-TR" altLang="tr-TR" sz="2400" dirty="0"/>
              <a:t> of lime, it can be </a:t>
            </a:r>
            <a:r>
              <a:rPr lang="tr-TR" altLang="tr-TR" sz="2400" dirty="0" err="1"/>
              <a:t>prepared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reacting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calcium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hydroxide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or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slaked</a:t>
            </a:r>
            <a:r>
              <a:rPr lang="tr-TR" altLang="tr-TR" sz="2400" dirty="0"/>
              <a:t> lime, </a:t>
            </a:r>
            <a:r>
              <a:rPr lang="tr-TR" altLang="tr-TR" sz="2400" dirty="0" err="1"/>
              <a:t>Ca</a:t>
            </a:r>
            <a:r>
              <a:rPr lang="tr-TR" altLang="tr-TR" sz="2400" dirty="0"/>
              <a:t>(OH)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with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chlorine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gas</a:t>
            </a:r>
            <a:r>
              <a:rPr lang="tr-TR" altLang="tr-TR" sz="2400" dirty="0"/>
              <a:t>, Cl</a:t>
            </a:r>
            <a:r>
              <a:rPr lang="tr-TR" altLang="tr-TR" sz="2400" baseline="-25000" dirty="0"/>
              <a:t>2.</a:t>
            </a:r>
            <a:r>
              <a:rPr lang="tr-TR" altLang="tr-TR" sz="2400" dirty="0"/>
              <a:t> </a:t>
            </a:r>
            <a:r>
              <a:rPr lang="tr-TR" altLang="tr-TR" sz="2400" dirty="0" err="1"/>
              <a:t>It</a:t>
            </a:r>
            <a:r>
              <a:rPr lang="tr-TR" altLang="tr-TR" sz="2400" dirty="0"/>
              <a:t> is </a:t>
            </a:r>
            <a:r>
              <a:rPr lang="tr-TR" altLang="tr-TR" sz="2400" dirty="0" err="1"/>
              <a:t>used</a:t>
            </a:r>
            <a:r>
              <a:rPr lang="tr-TR" altLang="tr-TR" sz="2400" dirty="0"/>
              <a:t> as a </a:t>
            </a:r>
            <a:r>
              <a:rPr lang="tr-TR" altLang="tr-TR" sz="2400" dirty="0" err="1"/>
              <a:t>strong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bleaching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agent</a:t>
            </a:r>
            <a:r>
              <a:rPr lang="tr-TR" altLang="tr-TR" sz="2400" dirty="0"/>
              <a:t>, as a </a:t>
            </a:r>
            <a:r>
              <a:rPr lang="tr-TR" altLang="tr-TR" sz="2400" dirty="0" err="1"/>
              <a:t>disinfectant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and</a:t>
            </a:r>
            <a:r>
              <a:rPr lang="tr-TR" altLang="tr-TR" sz="2400" dirty="0"/>
              <a:t> in </a:t>
            </a:r>
            <a:r>
              <a:rPr lang="tr-TR" altLang="tr-TR" sz="2400" dirty="0" err="1"/>
              <a:t>making</a:t>
            </a:r>
            <a:r>
              <a:rPr lang="tr-TR" altLang="tr-TR" sz="2400" dirty="0"/>
              <a:t> </a:t>
            </a:r>
            <a:r>
              <a:rPr lang="tr-TR" altLang="tr-TR" sz="2400" dirty="0" err="1">
                <a:hlinkClick r:id="rId2"/>
              </a:rPr>
              <a:t>Javelle</a:t>
            </a:r>
            <a:r>
              <a:rPr lang="tr-TR" altLang="tr-TR" sz="2400" dirty="0">
                <a:hlinkClick r:id="rId2"/>
              </a:rPr>
              <a:t> </a:t>
            </a:r>
            <a:r>
              <a:rPr lang="tr-TR" altLang="tr-TR" sz="2400" dirty="0" err="1">
                <a:hlinkClick r:id="rId2"/>
              </a:rPr>
              <a:t>water</a:t>
            </a:r>
            <a:r>
              <a:rPr lang="tr-TR" altLang="tr-TR" sz="2400" dirty="0"/>
              <a:t>. </a:t>
            </a:r>
            <a:r>
              <a:rPr lang="tr-TR" altLang="tr-TR" sz="2400" dirty="0" err="1"/>
              <a:t>Bleaching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powder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first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produced</a:t>
            </a:r>
            <a:r>
              <a:rPr lang="tr-TR" altLang="tr-TR" sz="2400" dirty="0"/>
              <a:t> in 1799 </a:t>
            </a:r>
            <a:r>
              <a:rPr lang="tr-TR" altLang="tr-TR" sz="2400" dirty="0" err="1"/>
              <a:t>by</a:t>
            </a:r>
            <a:r>
              <a:rPr lang="tr-TR" altLang="tr-TR" sz="2400" dirty="0"/>
              <a:t> Charles </a:t>
            </a:r>
            <a:r>
              <a:rPr lang="tr-TR" altLang="tr-TR" sz="2400" dirty="0" err="1"/>
              <a:t>Tennant</a:t>
            </a:r>
            <a:r>
              <a:rPr lang="tr-TR" altLang="tr-TR" sz="2400" dirty="0"/>
              <a:t> in Glasgow, </a:t>
            </a:r>
            <a:r>
              <a:rPr lang="tr-TR" altLang="tr-TR" sz="2400" dirty="0" err="1"/>
              <a:t>Scotland</a:t>
            </a:r>
            <a:r>
              <a:rPr lang="tr-TR" altLang="tr-TR" sz="2400"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FA99-DDE3-4D24-8E8B-9FAB47846875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6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BCF9B-DB00-42F0-8086-9F16982A2D4B}" type="slidenum">
              <a:rPr lang="tr-TR" altLang="tr-TR"/>
              <a:pPr/>
              <a:t>36</a:t>
            </a:fld>
            <a:endParaRPr lang="tr-TR" altLang="tr-TR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683568" y="702568"/>
            <a:ext cx="7344816" cy="553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53958" anchor="ctr">
            <a:spAutoFit/>
          </a:bodyPr>
          <a:lstStyle/>
          <a:p>
            <a:pPr algn="just" eaLnBrk="1" hangingPunct="1"/>
            <a:r>
              <a:rPr lang="tr-TR" altLang="tr-TR" sz="2400" b="1" i="1" dirty="0" err="1">
                <a:solidFill>
                  <a:srgbClr val="00B050"/>
                </a:solidFill>
              </a:rPr>
              <a:t>Javelle</a:t>
            </a:r>
            <a:r>
              <a:rPr lang="tr-TR" altLang="tr-TR" sz="2400" b="1" i="1" dirty="0">
                <a:solidFill>
                  <a:srgbClr val="00B050"/>
                </a:solidFill>
              </a:rPr>
              <a:t> </a:t>
            </a:r>
            <a:r>
              <a:rPr lang="tr-TR" altLang="tr-TR" sz="2400" b="1" i="1" dirty="0" err="1">
                <a:solidFill>
                  <a:srgbClr val="00B050"/>
                </a:solidFill>
              </a:rPr>
              <a:t>water</a:t>
            </a:r>
            <a:endParaRPr lang="tr-TR" altLang="tr-TR" sz="2400" b="1" i="1" dirty="0">
              <a:solidFill>
                <a:srgbClr val="00B050"/>
              </a:solidFill>
            </a:endParaRPr>
          </a:p>
          <a:p>
            <a:pPr algn="just" eaLnBrk="1" hangingPunct="1"/>
            <a:endParaRPr lang="tr-TR" altLang="tr-TR" sz="2000" b="1" dirty="0"/>
          </a:p>
          <a:p>
            <a:pPr algn="just" eaLnBrk="1" hangingPunct="1"/>
            <a:r>
              <a:rPr lang="tr-TR" altLang="tr-TR" sz="2400" dirty="0" err="1"/>
              <a:t>Javelle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water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or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Javel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water</a:t>
            </a:r>
            <a:r>
              <a:rPr lang="tr-TR" altLang="tr-TR" sz="2400" dirty="0"/>
              <a:t> (</a:t>
            </a:r>
            <a:r>
              <a:rPr lang="tr-TR" altLang="tr-TR" sz="2400" dirty="0" err="1"/>
              <a:t>both</a:t>
            </a:r>
            <a:r>
              <a:rPr lang="tr-TR" altLang="tr-TR" sz="2400" dirty="0"/>
              <a:t>: </a:t>
            </a:r>
            <a:r>
              <a:rPr lang="tr-TR" altLang="tr-TR" sz="2400" dirty="0" err="1"/>
              <a:t>zh</a:t>
            </a:r>
            <a:r>
              <a:rPr lang="tr-TR" altLang="tr-TR" sz="2400" i="1" dirty="0" err="1"/>
              <a:t>u</a:t>
            </a:r>
            <a:r>
              <a:rPr lang="tr-TR" altLang="tr-TR" sz="2400" dirty="0" err="1"/>
              <a:t>vel</a:t>
            </a:r>
            <a:r>
              <a:rPr lang="tr-TR" altLang="tr-TR" sz="2400" dirty="0"/>
              <a:t>') [</a:t>
            </a:r>
            <a:r>
              <a:rPr lang="tr-TR" altLang="tr-TR" sz="2400" dirty="0" err="1">
                <a:hlinkClick r:id="rId2"/>
              </a:rPr>
              <a:t>key</a:t>
            </a:r>
            <a:r>
              <a:rPr lang="tr-TR" altLang="tr-TR" sz="2400" dirty="0"/>
              <a:t>], Fr. </a:t>
            </a:r>
            <a:r>
              <a:rPr lang="tr-TR" altLang="tr-TR" sz="2400" i="1" dirty="0" err="1"/>
              <a:t>eau</a:t>
            </a:r>
            <a:r>
              <a:rPr lang="tr-TR" altLang="tr-TR" sz="2400" i="1" dirty="0"/>
              <a:t> de </a:t>
            </a:r>
            <a:r>
              <a:rPr lang="tr-TR" altLang="tr-TR" sz="2400" i="1" dirty="0" err="1"/>
              <a:t>Javelle</a:t>
            </a:r>
            <a:r>
              <a:rPr lang="tr-TR" altLang="tr-TR" sz="2400" i="1" dirty="0"/>
              <a:t>,</a:t>
            </a:r>
            <a:r>
              <a:rPr lang="tr-TR" altLang="tr-TR" sz="2400" dirty="0"/>
              <a:t> </a:t>
            </a:r>
            <a:r>
              <a:rPr lang="tr-TR" altLang="tr-TR" sz="2400" dirty="0" err="1"/>
              <a:t>aqueous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solution</a:t>
            </a:r>
            <a:r>
              <a:rPr lang="tr-TR" altLang="tr-TR" sz="2400" dirty="0"/>
              <a:t> of </a:t>
            </a:r>
            <a:r>
              <a:rPr lang="tr-TR" altLang="tr-TR" sz="2400" dirty="0" err="1"/>
              <a:t>sodium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or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potassium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hypochlorite</a:t>
            </a:r>
            <a:r>
              <a:rPr lang="tr-TR" altLang="tr-TR" sz="2400" dirty="0"/>
              <a:t>. </a:t>
            </a:r>
            <a:r>
              <a:rPr lang="tr-TR" altLang="tr-TR" sz="2400" dirty="0" err="1"/>
              <a:t>It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originally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made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near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the</a:t>
            </a:r>
            <a:r>
              <a:rPr lang="tr-TR" altLang="tr-TR" sz="2400" dirty="0"/>
              <a:t> French </a:t>
            </a:r>
            <a:r>
              <a:rPr lang="tr-TR" altLang="tr-TR" sz="2400" dirty="0" err="1"/>
              <a:t>town</a:t>
            </a:r>
            <a:r>
              <a:rPr lang="tr-TR" altLang="tr-TR" sz="2400" dirty="0"/>
              <a:t> of </a:t>
            </a:r>
            <a:r>
              <a:rPr lang="tr-TR" altLang="tr-TR" sz="2400" dirty="0" err="1"/>
              <a:t>Javelle</a:t>
            </a:r>
            <a:r>
              <a:rPr lang="tr-TR" altLang="tr-TR" sz="2400" dirty="0"/>
              <a:t> (</a:t>
            </a:r>
            <a:r>
              <a:rPr lang="tr-TR" altLang="tr-TR" sz="2400" dirty="0" err="1"/>
              <a:t>now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part</a:t>
            </a:r>
            <a:r>
              <a:rPr lang="tr-TR" altLang="tr-TR" sz="2400" dirty="0"/>
              <a:t> of Paris) </a:t>
            </a:r>
            <a:r>
              <a:rPr lang="tr-TR" altLang="tr-TR" sz="2400" dirty="0" err="1"/>
              <a:t>and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the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first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chemical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bleach</a:t>
            </a:r>
            <a:r>
              <a:rPr lang="tr-TR" altLang="tr-TR" sz="2400" dirty="0"/>
              <a:t>, a </a:t>
            </a:r>
            <a:r>
              <a:rPr lang="tr-TR" altLang="tr-TR" sz="2400" dirty="0" err="1"/>
              <a:t>use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first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demonstrated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by</a:t>
            </a:r>
            <a:r>
              <a:rPr lang="tr-TR" altLang="tr-TR" sz="2400" dirty="0"/>
              <a:t> C. L. </a:t>
            </a:r>
            <a:r>
              <a:rPr lang="tr-TR" altLang="tr-TR" sz="2400" dirty="0" err="1"/>
              <a:t>Berthollet</a:t>
            </a:r>
            <a:r>
              <a:rPr lang="tr-TR" altLang="tr-TR" sz="2400" dirty="0"/>
              <a:t> in 1785. </a:t>
            </a:r>
            <a:r>
              <a:rPr lang="tr-TR" altLang="tr-TR" sz="2400" dirty="0" err="1"/>
              <a:t>It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produced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passing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chlorine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gas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through</a:t>
            </a:r>
            <a:r>
              <a:rPr lang="tr-TR" altLang="tr-TR" sz="2400" dirty="0"/>
              <a:t> a </a:t>
            </a:r>
            <a:r>
              <a:rPr lang="tr-TR" altLang="tr-TR" sz="2400" dirty="0" err="1"/>
              <a:t>water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solution</a:t>
            </a:r>
            <a:r>
              <a:rPr lang="tr-TR" altLang="tr-TR" sz="2400" dirty="0"/>
              <a:t> of </a:t>
            </a:r>
            <a:r>
              <a:rPr lang="tr-TR" altLang="tr-TR" sz="2400" dirty="0" err="1"/>
              <a:t>potash</a:t>
            </a:r>
            <a:r>
              <a:rPr lang="tr-TR" altLang="tr-TR" sz="2400" dirty="0"/>
              <a:t> (</a:t>
            </a:r>
            <a:r>
              <a:rPr lang="tr-TR" altLang="tr-TR" sz="2400" dirty="0" err="1">
                <a:hlinkClick r:id="rId3"/>
              </a:rPr>
              <a:t>potassium</a:t>
            </a:r>
            <a:r>
              <a:rPr lang="tr-TR" altLang="tr-TR" sz="2400" dirty="0">
                <a:hlinkClick r:id="rId3"/>
              </a:rPr>
              <a:t> </a:t>
            </a:r>
            <a:r>
              <a:rPr lang="tr-TR" altLang="tr-TR" sz="2400" dirty="0" err="1">
                <a:hlinkClick r:id="rId3"/>
              </a:rPr>
              <a:t>carbonate</a:t>
            </a:r>
            <a:r>
              <a:rPr lang="tr-TR" altLang="tr-TR" sz="2400" dirty="0"/>
              <a:t>). </a:t>
            </a:r>
            <a:r>
              <a:rPr lang="tr-TR" altLang="tr-TR" sz="2400" dirty="0" err="1"/>
              <a:t>After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the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invention</a:t>
            </a:r>
            <a:r>
              <a:rPr lang="tr-TR" altLang="tr-TR" sz="2400" dirty="0"/>
              <a:t> of </a:t>
            </a:r>
            <a:r>
              <a:rPr lang="tr-TR" altLang="tr-TR" sz="2400" dirty="0" err="1">
                <a:hlinkClick r:id="rId4"/>
              </a:rPr>
              <a:t>bleaching</a:t>
            </a:r>
            <a:r>
              <a:rPr lang="tr-TR" altLang="tr-TR" sz="2400" dirty="0">
                <a:hlinkClick r:id="rId4"/>
              </a:rPr>
              <a:t> </a:t>
            </a:r>
            <a:r>
              <a:rPr lang="tr-TR" altLang="tr-TR" sz="2400" dirty="0" err="1">
                <a:hlinkClick r:id="rId4"/>
              </a:rPr>
              <a:t>powder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Javelle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water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was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sometimes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produced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reacting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the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bleaching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powder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with</a:t>
            </a:r>
            <a:r>
              <a:rPr lang="tr-TR" altLang="tr-TR" sz="2400" dirty="0"/>
              <a:t> </a:t>
            </a:r>
            <a:r>
              <a:rPr lang="tr-TR" altLang="tr-TR" sz="2400" dirty="0" err="1"/>
              <a:t>potash</a:t>
            </a:r>
            <a:r>
              <a:rPr lang="tr-TR" altLang="tr-TR" sz="2400" dirty="0"/>
              <a:t> </a:t>
            </a:r>
            <a:r>
              <a:rPr lang="tr-TR" altLang="tr-TR" sz="2400" dirty="0" err="1"/>
              <a:t>or</a:t>
            </a:r>
            <a:r>
              <a:rPr lang="tr-TR" altLang="tr-TR" sz="2400" dirty="0"/>
              <a:t> soda </a:t>
            </a:r>
            <a:r>
              <a:rPr lang="tr-TR" altLang="tr-TR" sz="2400" dirty="0" err="1"/>
              <a:t>ash</a:t>
            </a:r>
            <a:r>
              <a:rPr lang="tr-TR" altLang="tr-TR" sz="2400" dirty="0"/>
              <a:t> (</a:t>
            </a:r>
            <a:r>
              <a:rPr lang="tr-TR" altLang="tr-TR" sz="2400" dirty="0" err="1">
                <a:hlinkClick r:id="rId5"/>
              </a:rPr>
              <a:t>sodium</a:t>
            </a:r>
            <a:r>
              <a:rPr lang="tr-TR" altLang="tr-TR" sz="2400" dirty="0">
                <a:hlinkClick r:id="rId5"/>
              </a:rPr>
              <a:t> </a:t>
            </a:r>
            <a:r>
              <a:rPr lang="tr-TR" altLang="tr-TR" sz="2400" dirty="0" err="1">
                <a:hlinkClick r:id="rId5"/>
              </a:rPr>
              <a:t>carbonate</a:t>
            </a:r>
            <a:r>
              <a:rPr lang="tr-TR" altLang="tr-TR" sz="2400" dirty="0"/>
              <a:t>). </a:t>
            </a:r>
            <a:r>
              <a:rPr lang="tr-TR" altLang="tr-TR" sz="2400" dirty="0" err="1"/>
              <a:t>Now</a:t>
            </a:r>
            <a:r>
              <a:rPr lang="tr-TR" altLang="tr-TR" sz="2400" dirty="0"/>
              <a:t> </a:t>
            </a:r>
            <a:r>
              <a:rPr lang="tr-TR" altLang="tr-TR" sz="2400" dirty="0" err="1"/>
              <a:t>usually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sodium</a:t>
            </a:r>
            <a:r>
              <a:rPr lang="tr-TR" altLang="tr-TR" sz="2400" dirty="0"/>
              <a:t> </a:t>
            </a:r>
            <a:r>
              <a:rPr lang="tr-TR" altLang="tr-TR" sz="2400" dirty="0" err="1"/>
              <a:t>hypochlorite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solution</a:t>
            </a:r>
            <a:r>
              <a:rPr lang="tr-TR" altLang="tr-TR" sz="2400" dirty="0"/>
              <a:t>, it is </a:t>
            </a:r>
            <a:r>
              <a:rPr lang="tr-TR" altLang="tr-TR" sz="2400" dirty="0" err="1"/>
              <a:t>used</a:t>
            </a:r>
            <a:r>
              <a:rPr lang="tr-TR" altLang="tr-TR" sz="2400" dirty="0"/>
              <a:t> in </a:t>
            </a:r>
            <a:r>
              <a:rPr lang="tr-TR" altLang="tr-TR" sz="2400" dirty="0" err="1">
                <a:hlinkClick r:id="rId6"/>
              </a:rPr>
              <a:t>bleaching</a:t>
            </a:r>
            <a:r>
              <a:rPr lang="tr-TR" altLang="tr-TR" sz="2400" dirty="0"/>
              <a:t> </a:t>
            </a:r>
            <a:r>
              <a:rPr lang="tr-TR" altLang="tr-TR" sz="2400" dirty="0" err="1"/>
              <a:t>and</a:t>
            </a:r>
            <a:r>
              <a:rPr lang="tr-TR" altLang="tr-TR" sz="2400" dirty="0"/>
              <a:t> as a </a:t>
            </a:r>
            <a:r>
              <a:rPr lang="tr-TR" altLang="tr-TR" sz="2400" dirty="0" err="1"/>
              <a:t>disinfectant</a:t>
            </a:r>
            <a:r>
              <a:rPr lang="tr-TR" alt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9074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14D6D-EE8A-423C-827C-408B36DE1F46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17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F087F-AA32-4205-8443-1AAD7579EEBE}" type="slidenum">
              <a:rPr lang="tr-TR" altLang="tr-TR"/>
              <a:pPr/>
              <a:t>37</a:t>
            </a:fld>
            <a:endParaRPr lang="tr-TR" altLang="tr-TR"/>
          </a:p>
        </p:txBody>
      </p:sp>
      <p:pic>
        <p:nvPicPr>
          <p:cNvPr id="64516" name="Picture 4" descr="imgsrv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49275"/>
            <a:ext cx="35401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84" name="Group 72"/>
          <p:cNvGraphicFramePr>
            <a:graphicFrameLocks noGrp="1"/>
          </p:cNvGraphicFramePr>
          <p:nvPr/>
        </p:nvGraphicFramePr>
        <p:xfrm>
          <a:off x="323850" y="908050"/>
          <a:ext cx="3671888" cy="1941195"/>
        </p:xfrm>
        <a:graphic>
          <a:graphicData uri="http://schemas.openxmlformats.org/drawingml/2006/table">
            <a:tbl>
              <a:tblPr/>
              <a:tblGrid>
                <a:gridCol w="163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5F5F9"/>
                          </a:solidFill>
                          <a:effectLst/>
                          <a:latin typeface="Times New Roman" pitchFamily="18" charset="0"/>
                        </a:rPr>
                        <a:t>IUPAC Name</a:t>
                      </a:r>
                      <a:endParaRPr kumimoji="0" lang="tr-TR" altLang="tr-TR" sz="1800" b="0" i="0" u="none" strike="noStrike" cap="none" normalizeH="0" baseline="0">
                        <a:ln>
                          <a:noFill/>
                        </a:ln>
                        <a:solidFill>
                          <a:srgbClr val="F5F5F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calcium dihypochlorite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5F5F9"/>
                          </a:solidFill>
                          <a:effectLst/>
                          <a:latin typeface="Times New Roman" pitchFamily="18" charset="0"/>
                        </a:rPr>
                        <a:t>CAS Number</a:t>
                      </a:r>
                      <a:endParaRPr kumimoji="0" lang="tr-TR" altLang="tr-TR" sz="1800" b="0" i="0" u="none" strike="noStrike" cap="none" normalizeH="0" baseline="0">
                        <a:ln>
                          <a:noFill/>
                        </a:ln>
                        <a:solidFill>
                          <a:srgbClr val="F5F5F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8031-48-9</a:t>
                      </a:r>
                      <a:endParaRPr kumimoji="0" lang="tr-TR" alt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5F5F9"/>
                          </a:solidFill>
                          <a:effectLst/>
                          <a:latin typeface="Times New Roman" pitchFamily="18" charset="0"/>
                        </a:rPr>
                        <a:t>Chemical Formula</a:t>
                      </a:r>
                      <a:endParaRPr kumimoji="0" lang="tr-TR" altLang="tr-TR" sz="1800" b="0" i="0" u="none" strike="noStrike" cap="none" normalizeH="0" baseline="0">
                        <a:ln>
                          <a:noFill/>
                        </a:ln>
                        <a:solidFill>
                          <a:srgbClr val="F5F5F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75000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5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05000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500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CaCl</a:t>
                      </a:r>
                      <a:r>
                        <a:rPr kumimoji="0" lang="tr-TR" altLang="tr-TR" sz="20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r>
                        <a:rPr kumimoji="0" lang="tr-TR" altLang="tr-TR" sz="20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tr-TR" altLang="tr-T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581" name="Rectangle 69"/>
          <p:cNvSpPr>
            <a:spLocks noChangeArrowheads="1"/>
          </p:cNvSpPr>
          <p:nvPr/>
        </p:nvSpPr>
        <p:spPr bwMode="auto">
          <a:xfrm>
            <a:off x="648259" y="3717032"/>
            <a:ext cx="727280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tr-TR" altLang="tr-TR" sz="2400" b="1" dirty="0" err="1"/>
              <a:t>Calcium</a:t>
            </a:r>
            <a:r>
              <a:rPr lang="tr-TR" altLang="tr-TR" sz="2400" b="1" dirty="0"/>
              <a:t> </a:t>
            </a:r>
            <a:r>
              <a:rPr lang="tr-TR" altLang="tr-TR" sz="2400" b="1" dirty="0" err="1"/>
              <a:t>hypochloride</a:t>
            </a:r>
            <a:r>
              <a:rPr lang="tr-TR" altLang="tr-TR" sz="2400" b="1" dirty="0"/>
              <a:t>; </a:t>
            </a:r>
            <a:r>
              <a:rPr lang="tr-TR" altLang="tr-TR" sz="2400" b="1" dirty="0" err="1"/>
              <a:t>Hypochlorous</a:t>
            </a:r>
            <a:r>
              <a:rPr lang="tr-TR" altLang="tr-TR" sz="2400" b="1" dirty="0"/>
              <a:t> </a:t>
            </a:r>
            <a:r>
              <a:rPr lang="tr-TR" altLang="tr-TR" sz="2400" b="1" dirty="0" err="1"/>
              <a:t>Acid</a:t>
            </a:r>
            <a:r>
              <a:rPr lang="tr-TR" altLang="tr-TR" sz="2400" b="1" dirty="0"/>
              <a:t>, </a:t>
            </a:r>
            <a:r>
              <a:rPr lang="tr-TR" altLang="tr-TR" sz="2400" b="1" dirty="0" err="1"/>
              <a:t>Calcium</a:t>
            </a:r>
            <a:r>
              <a:rPr lang="tr-TR" altLang="tr-TR" sz="2400" b="1" dirty="0"/>
              <a:t> Salt; </a:t>
            </a:r>
            <a:r>
              <a:rPr lang="tr-TR" altLang="tr-TR" sz="2400" b="1" dirty="0" err="1"/>
              <a:t>Losantin</a:t>
            </a:r>
            <a:r>
              <a:rPr lang="tr-TR" altLang="tr-TR" sz="2400" b="1" dirty="0"/>
              <a:t>; </a:t>
            </a:r>
            <a:r>
              <a:rPr lang="tr-TR" altLang="tr-TR" sz="2400" b="1" dirty="0" err="1"/>
              <a:t>Hy-Chlor</a:t>
            </a:r>
            <a:r>
              <a:rPr lang="tr-TR" altLang="tr-TR" sz="2400" b="1" dirty="0"/>
              <a:t>; </a:t>
            </a:r>
            <a:r>
              <a:rPr lang="tr-TR" altLang="tr-TR" sz="2400" b="1" dirty="0" err="1"/>
              <a:t>Chlorinated</a:t>
            </a:r>
            <a:r>
              <a:rPr lang="tr-TR" altLang="tr-TR" sz="2400" b="1" dirty="0"/>
              <a:t> lime; Lime </a:t>
            </a:r>
            <a:r>
              <a:rPr lang="tr-TR" altLang="tr-TR" sz="2400" b="1" dirty="0" err="1"/>
              <a:t>chloride</a:t>
            </a:r>
            <a:r>
              <a:rPr lang="tr-TR" altLang="tr-TR" sz="2400" b="1" dirty="0"/>
              <a:t>; </a:t>
            </a:r>
            <a:r>
              <a:rPr lang="tr-TR" altLang="tr-TR" sz="2400" b="1" dirty="0" err="1"/>
              <a:t>Chloride</a:t>
            </a:r>
            <a:r>
              <a:rPr lang="tr-TR" altLang="tr-TR" sz="2400" b="1" dirty="0"/>
              <a:t> of lime; </a:t>
            </a:r>
            <a:r>
              <a:rPr lang="tr-TR" altLang="tr-TR" sz="2400" b="1" dirty="0" err="1"/>
              <a:t>Calcium</a:t>
            </a:r>
            <a:r>
              <a:rPr lang="tr-TR" altLang="tr-TR" sz="2400" b="1" dirty="0"/>
              <a:t> </a:t>
            </a:r>
            <a:r>
              <a:rPr lang="tr-TR" altLang="tr-TR" sz="2400" b="1" dirty="0" err="1"/>
              <a:t>oxychloride</a:t>
            </a:r>
            <a:r>
              <a:rPr lang="tr-TR" altLang="tr-TR" sz="2400" b="1" dirty="0"/>
              <a:t>; </a:t>
            </a:r>
            <a:r>
              <a:rPr lang="tr-TR" altLang="tr-TR" sz="2400" b="1" dirty="0" err="1"/>
              <a:t>Calciumhypochlorit</a:t>
            </a:r>
            <a:r>
              <a:rPr lang="tr-TR" altLang="tr-TR" sz="2400" b="1" dirty="0"/>
              <a:t> (</a:t>
            </a:r>
            <a:r>
              <a:rPr lang="tr-TR" altLang="tr-TR" sz="2400" b="1" dirty="0" err="1"/>
              <a:t>German</a:t>
            </a:r>
            <a:r>
              <a:rPr lang="tr-TR" altLang="tr-TR" sz="2400" b="1" dirty="0"/>
              <a:t>); </a:t>
            </a:r>
            <a:r>
              <a:rPr lang="tr-TR" altLang="tr-TR" sz="2400" b="1" dirty="0" err="1"/>
              <a:t>Hipoclorito</a:t>
            </a:r>
            <a:r>
              <a:rPr lang="tr-TR" altLang="tr-TR" sz="2400" b="1" dirty="0"/>
              <a:t> de </a:t>
            </a:r>
            <a:r>
              <a:rPr lang="tr-TR" altLang="tr-TR" sz="2400" b="1" dirty="0" err="1"/>
              <a:t>calcio</a:t>
            </a:r>
            <a:r>
              <a:rPr lang="tr-TR" altLang="tr-TR" sz="2400" b="1" dirty="0"/>
              <a:t> (Spanish); </a:t>
            </a:r>
            <a:r>
              <a:rPr lang="tr-TR" altLang="tr-TR" sz="2400" b="1" dirty="0" err="1"/>
              <a:t>Hypochlorite</a:t>
            </a:r>
            <a:r>
              <a:rPr lang="tr-TR" altLang="tr-TR" sz="2400" b="1" dirty="0"/>
              <a:t> de </a:t>
            </a:r>
            <a:r>
              <a:rPr lang="tr-TR" altLang="tr-TR" sz="2400" b="1" dirty="0" err="1"/>
              <a:t>calcium</a:t>
            </a:r>
            <a:r>
              <a:rPr lang="tr-TR" altLang="tr-TR" sz="2400" b="1" dirty="0"/>
              <a:t> (French</a:t>
            </a:r>
            <a:r>
              <a:rPr lang="tr-TR" altLang="tr-TR" sz="2400" dirty="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4C8F-0675-4620-8E1D-51AEA48E4BF0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1C20-EB08-461D-93EF-C38EE654F432}" type="slidenum">
              <a:rPr lang="tr-TR" altLang="tr-TR"/>
              <a:pPr/>
              <a:t>38</a:t>
            </a:fld>
            <a:endParaRPr lang="tr-TR" altLang="tr-TR"/>
          </a:p>
        </p:txBody>
      </p:sp>
      <p:pic>
        <p:nvPicPr>
          <p:cNvPr id="25604" name="Picture 4" descr="tara022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480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82D2-2414-4FFB-ACBD-7ECC6BDFF751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8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2BB9-EAEC-447E-A0DB-7785BA34597A}" type="slidenum">
              <a:rPr lang="tr-TR" altLang="tr-TR"/>
              <a:pPr/>
              <a:t>39</a:t>
            </a:fld>
            <a:endParaRPr lang="tr-TR" altLang="tr-TR"/>
          </a:p>
        </p:txBody>
      </p:sp>
      <p:pic>
        <p:nvPicPr>
          <p:cNvPr id="67589" name="Picture 5" descr="Sodium hypochlorite">
            <a:hlinkClick r:id="rId2" action="ppaction://hlinkfile" tooltip="Sodium hypochlorit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2"/>
            <a:ext cx="1800200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771776" y="211088"/>
            <a:ext cx="56403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tr-TR" altLang="tr-TR" sz="2400" b="1" dirty="0" err="1">
                <a:solidFill>
                  <a:srgbClr val="0AC236"/>
                </a:solidFill>
              </a:rPr>
              <a:t>Sodium</a:t>
            </a:r>
            <a:r>
              <a:rPr lang="tr-TR" altLang="tr-TR" sz="2400" b="1" dirty="0">
                <a:solidFill>
                  <a:srgbClr val="0AC236"/>
                </a:solidFill>
              </a:rPr>
              <a:t> </a:t>
            </a:r>
            <a:r>
              <a:rPr lang="tr-TR" altLang="tr-TR" sz="2400" b="1" dirty="0" err="1">
                <a:solidFill>
                  <a:srgbClr val="0AC236"/>
                </a:solidFill>
              </a:rPr>
              <a:t>hypochlorite</a:t>
            </a:r>
            <a:r>
              <a:rPr lang="tr-TR" altLang="tr-TR" sz="2000" dirty="0"/>
              <a:t> is a </a:t>
            </a:r>
            <a:r>
              <a:rPr lang="tr-TR" altLang="tr-TR" sz="2000" dirty="0" err="1">
                <a:hlinkClick r:id="rId4" tooltip="Chemical compound"/>
              </a:rPr>
              <a:t>chemical</a:t>
            </a:r>
            <a:r>
              <a:rPr lang="tr-TR" altLang="tr-TR" sz="2000" dirty="0">
                <a:hlinkClick r:id="rId4" tooltip="Chemical compound"/>
              </a:rPr>
              <a:t> </a:t>
            </a:r>
            <a:r>
              <a:rPr lang="tr-TR" altLang="tr-TR" sz="2000" dirty="0" err="1">
                <a:hlinkClick r:id="rId4" tooltip="Chemical compound"/>
              </a:rPr>
              <a:t>compound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with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5" tooltip="Chemical formula"/>
              </a:rPr>
              <a:t>formula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6" tooltip="Sodium"/>
              </a:rPr>
              <a:t>Na</a:t>
            </a:r>
            <a:r>
              <a:rPr lang="tr-TR" altLang="tr-TR" sz="2000" dirty="0" err="1">
                <a:hlinkClick r:id="rId7" tooltip="Hypochlorite"/>
              </a:rPr>
              <a:t>ClO</a:t>
            </a:r>
            <a:r>
              <a:rPr lang="tr-TR" altLang="tr-TR" sz="2000" dirty="0"/>
              <a:t>. A </a:t>
            </a:r>
            <a:r>
              <a:rPr lang="tr-TR" altLang="tr-TR" sz="2000" dirty="0" err="1"/>
              <a:t>solution</a:t>
            </a:r>
            <a:r>
              <a:rPr lang="tr-TR" altLang="tr-TR" sz="2000" dirty="0"/>
              <a:t> of </a:t>
            </a:r>
            <a:r>
              <a:rPr lang="tr-TR" altLang="tr-TR" sz="2000" dirty="0" err="1"/>
              <a:t>sodium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hypochlorite</a:t>
            </a:r>
            <a:r>
              <a:rPr lang="tr-TR" altLang="tr-TR" sz="2000" dirty="0"/>
              <a:t> is </a:t>
            </a:r>
            <a:r>
              <a:rPr lang="tr-TR" altLang="tr-TR" sz="2000" dirty="0" err="1"/>
              <a:t>frequently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used</a:t>
            </a:r>
            <a:r>
              <a:rPr lang="tr-TR" altLang="tr-TR" sz="2000" dirty="0"/>
              <a:t> as a </a:t>
            </a:r>
            <a:r>
              <a:rPr lang="tr-TR" altLang="tr-TR" sz="2000" dirty="0" err="1">
                <a:hlinkClick r:id="rId8" tooltip="Disinfectant"/>
              </a:rPr>
              <a:t>disinfectant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and</a:t>
            </a:r>
            <a:r>
              <a:rPr lang="tr-TR" altLang="tr-TR" sz="2000" dirty="0"/>
              <a:t> as a </a:t>
            </a:r>
            <a:r>
              <a:rPr lang="tr-TR" altLang="tr-TR" sz="2000" dirty="0" err="1">
                <a:hlinkClick r:id="rId9" tooltip="Bleaching agent"/>
              </a:rPr>
              <a:t>bleaching</a:t>
            </a:r>
            <a:r>
              <a:rPr lang="tr-TR" altLang="tr-TR" sz="2000" dirty="0">
                <a:hlinkClick r:id="rId9" tooltip="Bleaching agent"/>
              </a:rPr>
              <a:t> </a:t>
            </a:r>
            <a:r>
              <a:rPr lang="tr-TR" altLang="tr-TR" sz="2000" dirty="0" err="1">
                <a:hlinkClick r:id="rId9" tooltip="Bleaching agent"/>
              </a:rPr>
              <a:t>agent</a:t>
            </a:r>
            <a:r>
              <a:rPr lang="tr-TR" altLang="tr-TR" sz="2000" dirty="0"/>
              <a:t>; </a:t>
            </a:r>
            <a:r>
              <a:rPr lang="tr-TR" altLang="tr-TR" sz="2000" dirty="0" err="1"/>
              <a:t>indeed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often</a:t>
            </a:r>
            <a:r>
              <a:rPr lang="tr-TR" altLang="tr-TR" sz="2000" dirty="0"/>
              <a:t> it is </a:t>
            </a:r>
            <a:r>
              <a:rPr lang="tr-TR" altLang="tr-TR" sz="2000" dirty="0" err="1"/>
              <a:t>simply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called</a:t>
            </a:r>
            <a:r>
              <a:rPr lang="tr-TR" altLang="tr-TR" sz="2000" dirty="0"/>
              <a:t> "</a:t>
            </a:r>
            <a:r>
              <a:rPr lang="tr-TR" altLang="tr-TR" sz="2000" dirty="0" err="1"/>
              <a:t>bleach</a:t>
            </a:r>
            <a:r>
              <a:rPr lang="tr-TR" altLang="tr-TR" sz="2000" dirty="0"/>
              <a:t>", </a:t>
            </a:r>
            <a:r>
              <a:rPr lang="tr-TR" altLang="tr-TR" sz="2000" dirty="0" err="1"/>
              <a:t>though</a:t>
            </a:r>
            <a:r>
              <a:rPr lang="tr-TR" altLang="tr-TR" sz="2000" dirty="0"/>
              <a:t> </a:t>
            </a:r>
            <a:r>
              <a:rPr lang="tr-TR" altLang="tr-TR" sz="2000" dirty="0" err="1"/>
              <a:t>other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chemicals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are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sometimes</a:t>
            </a:r>
            <a:r>
              <a:rPr lang="tr-TR" altLang="tr-TR" sz="2000" dirty="0"/>
              <a:t> </a:t>
            </a:r>
            <a:r>
              <a:rPr lang="tr-TR" altLang="tr-TR" sz="2000" dirty="0" err="1"/>
              <a:t>given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that</a:t>
            </a:r>
            <a:r>
              <a:rPr lang="tr-TR" altLang="tr-TR" sz="2000" dirty="0"/>
              <a:t> name as </a:t>
            </a:r>
            <a:r>
              <a:rPr lang="tr-TR" altLang="tr-TR" sz="2000" dirty="0" err="1"/>
              <a:t>well</a:t>
            </a:r>
            <a:r>
              <a:rPr lang="tr-TR" altLang="tr-TR" sz="2000" dirty="0"/>
              <a:t>.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827088" y="2340700"/>
            <a:ext cx="73453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tr-TR" altLang="tr-TR" sz="2000" dirty="0" err="1"/>
              <a:t>Sodium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hypochlorite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may</a:t>
            </a:r>
            <a:r>
              <a:rPr lang="tr-TR" altLang="tr-TR" sz="2000" dirty="0"/>
              <a:t> be </a:t>
            </a:r>
            <a:r>
              <a:rPr lang="tr-TR" altLang="tr-TR" sz="2000" dirty="0" err="1"/>
              <a:t>prepared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by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absorbing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0" tooltip="Chlorine"/>
              </a:rPr>
              <a:t>chlorine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gas</a:t>
            </a:r>
            <a:r>
              <a:rPr lang="tr-TR" altLang="tr-TR" sz="2000" dirty="0"/>
              <a:t> in </a:t>
            </a:r>
            <a:r>
              <a:rPr lang="tr-TR" altLang="tr-TR" sz="2000" dirty="0" err="1"/>
              <a:t>cold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1" tooltip="Sodium hydroxide"/>
              </a:rPr>
              <a:t>sodium</a:t>
            </a:r>
            <a:r>
              <a:rPr lang="tr-TR" altLang="tr-TR" sz="2000" dirty="0">
                <a:hlinkClick r:id="rId11" tooltip="Sodium hydroxide"/>
              </a:rPr>
              <a:t> </a:t>
            </a:r>
            <a:r>
              <a:rPr lang="tr-TR" altLang="tr-TR" sz="2000" dirty="0" err="1">
                <a:hlinkClick r:id="rId11" tooltip="Sodium hydroxide"/>
              </a:rPr>
              <a:t>hydroxide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solution</a:t>
            </a:r>
            <a:r>
              <a:rPr lang="tr-TR" altLang="tr-TR" sz="2000" dirty="0"/>
              <a:t>:</a:t>
            </a:r>
          </a:p>
          <a:p>
            <a:pPr lvl="1" algn="just" eaLnBrk="1" hangingPunct="1"/>
            <a:endParaRPr lang="tr-TR" altLang="tr-TR" sz="2000" dirty="0"/>
          </a:p>
          <a:p>
            <a:pPr lvl="1" algn="just" eaLnBrk="1" hangingPunct="1"/>
            <a:r>
              <a:rPr lang="tr-TR" altLang="tr-TR" sz="2400" dirty="0"/>
              <a:t>              2NaOH + Cl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 → </a:t>
            </a:r>
            <a:r>
              <a:rPr lang="tr-TR" altLang="tr-TR" sz="2400" dirty="0" err="1"/>
              <a:t>NaCl</a:t>
            </a:r>
            <a:r>
              <a:rPr lang="tr-TR" altLang="tr-TR" sz="2400" dirty="0"/>
              <a:t> + </a:t>
            </a:r>
            <a:r>
              <a:rPr lang="tr-TR" altLang="tr-TR" sz="2400" dirty="0" err="1"/>
              <a:t>NaClO</a:t>
            </a:r>
            <a:r>
              <a:rPr lang="tr-TR" altLang="tr-TR" sz="2400" dirty="0"/>
              <a:t> + H</a:t>
            </a:r>
            <a:r>
              <a:rPr lang="tr-TR" altLang="tr-TR" sz="2400" baseline="-25000" dirty="0"/>
              <a:t>2</a:t>
            </a:r>
            <a:r>
              <a:rPr lang="tr-TR" altLang="tr-TR" sz="2400" dirty="0"/>
              <a:t>O </a:t>
            </a:r>
          </a:p>
          <a:p>
            <a:pPr algn="just"/>
            <a:endParaRPr lang="tr-TR" altLang="tr-TR" sz="2400" dirty="0"/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323851" y="3842316"/>
            <a:ext cx="78485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tr-TR" altLang="tr-TR" sz="2000" dirty="0" err="1"/>
              <a:t>Sodium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hydroxide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and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chlorine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are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commercially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produced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by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2" tooltip="Chloralkali process"/>
              </a:rPr>
              <a:t>chloralkali</a:t>
            </a:r>
            <a:r>
              <a:rPr lang="tr-TR" altLang="tr-TR" sz="2000" dirty="0">
                <a:hlinkClick r:id="rId12" tooltip="Chloralkali process"/>
              </a:rPr>
              <a:t> </a:t>
            </a:r>
            <a:r>
              <a:rPr lang="tr-TR" altLang="tr-TR" sz="2000" dirty="0" err="1">
                <a:hlinkClick r:id="rId12" tooltip="Chloralkali process"/>
              </a:rPr>
              <a:t>process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and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there</a:t>
            </a:r>
            <a:r>
              <a:rPr lang="tr-TR" altLang="tr-TR" sz="2000" dirty="0"/>
              <a:t> is </a:t>
            </a:r>
            <a:r>
              <a:rPr lang="tr-TR" altLang="tr-TR" sz="2000" dirty="0" err="1"/>
              <a:t>no</a:t>
            </a:r>
            <a:r>
              <a:rPr lang="tr-TR" altLang="tr-TR" sz="2000" dirty="0"/>
              <a:t> </a:t>
            </a:r>
            <a:r>
              <a:rPr lang="tr-TR" altLang="tr-TR" sz="2000" dirty="0" err="1"/>
              <a:t>need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to</a:t>
            </a:r>
            <a:r>
              <a:rPr lang="tr-TR" altLang="tr-TR" sz="2000" dirty="0"/>
              <a:t> </a:t>
            </a:r>
            <a:r>
              <a:rPr lang="tr-TR" altLang="tr-TR" sz="2000" dirty="0" err="1"/>
              <a:t>isolate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them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to</a:t>
            </a:r>
            <a:r>
              <a:rPr lang="tr-TR" altLang="tr-TR" sz="2000" dirty="0"/>
              <a:t> </a:t>
            </a:r>
            <a:r>
              <a:rPr lang="tr-TR" altLang="tr-TR" sz="2000" dirty="0" err="1"/>
              <a:t>prepare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sodium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hypochlorite</a:t>
            </a:r>
            <a:r>
              <a:rPr lang="tr-TR" altLang="tr-TR" sz="2000" dirty="0"/>
              <a:t>. </a:t>
            </a:r>
            <a:r>
              <a:rPr lang="tr-TR" altLang="tr-TR" sz="2000" dirty="0" err="1"/>
              <a:t>Hence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NaClO</a:t>
            </a:r>
            <a:r>
              <a:rPr lang="tr-TR" altLang="tr-TR" sz="2000" dirty="0"/>
              <a:t> is </a:t>
            </a:r>
            <a:r>
              <a:rPr lang="tr-TR" altLang="tr-TR" sz="2000" dirty="0" err="1"/>
              <a:t>prepared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industrially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by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3" tooltip="Electrolysis"/>
              </a:rPr>
              <a:t>electrolysis</a:t>
            </a:r>
            <a:r>
              <a:rPr lang="tr-TR" altLang="tr-TR" sz="2000" dirty="0"/>
              <a:t> of </a:t>
            </a:r>
            <a:r>
              <a:rPr lang="tr-TR" altLang="tr-TR" sz="2000" dirty="0" err="1">
                <a:hlinkClick r:id="rId14" tooltip="Sodium chloride"/>
              </a:rPr>
              <a:t>sodium</a:t>
            </a:r>
            <a:r>
              <a:rPr lang="tr-TR" altLang="tr-TR" sz="2000" dirty="0">
                <a:hlinkClick r:id="rId14" tooltip="Sodium chloride"/>
              </a:rPr>
              <a:t> </a:t>
            </a:r>
            <a:r>
              <a:rPr lang="tr-TR" altLang="tr-TR" sz="2000" dirty="0" err="1">
                <a:hlinkClick r:id="rId14" tooltip="Sodium chloride"/>
              </a:rPr>
              <a:t>chloride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solution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without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any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separation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between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5" tooltip="Anode"/>
              </a:rPr>
              <a:t>anode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and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6" tooltip="Cathode"/>
              </a:rPr>
              <a:t>cathode</a:t>
            </a:r>
            <a:r>
              <a:rPr lang="tr-TR" altLang="tr-TR" sz="2000" dirty="0"/>
              <a:t>.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solution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must</a:t>
            </a:r>
            <a:r>
              <a:rPr lang="tr-TR" altLang="tr-TR" sz="2000" dirty="0"/>
              <a:t> be </a:t>
            </a:r>
            <a:r>
              <a:rPr lang="tr-TR" altLang="tr-TR" sz="2000" dirty="0" err="1"/>
              <a:t>kept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below</a:t>
            </a:r>
            <a:r>
              <a:rPr lang="tr-TR" altLang="tr-TR" sz="2000" dirty="0"/>
              <a:t> 40 °C (</a:t>
            </a:r>
            <a:r>
              <a:rPr lang="tr-TR" altLang="tr-TR" sz="2000" dirty="0" err="1"/>
              <a:t>by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cooling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coils</a:t>
            </a:r>
            <a:r>
              <a:rPr lang="tr-TR" altLang="tr-TR" sz="2000" dirty="0"/>
              <a:t>) </a:t>
            </a:r>
            <a:r>
              <a:rPr lang="tr-TR" altLang="tr-TR" sz="2000" dirty="0" err="1"/>
              <a:t>to</a:t>
            </a:r>
            <a:r>
              <a:rPr lang="tr-TR" altLang="tr-TR" sz="2000" dirty="0"/>
              <a:t> </a:t>
            </a:r>
            <a:r>
              <a:rPr lang="tr-TR" altLang="tr-TR" sz="2000" dirty="0" err="1"/>
              <a:t>prevent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formation</a:t>
            </a:r>
            <a:r>
              <a:rPr lang="tr-TR" altLang="tr-TR" sz="2000" dirty="0"/>
              <a:t> of </a:t>
            </a:r>
            <a:r>
              <a:rPr lang="tr-TR" altLang="tr-TR" sz="2000" dirty="0" err="1">
                <a:hlinkClick r:id="rId17" tooltip="Sodium chlorate"/>
              </a:rPr>
              <a:t>sodium</a:t>
            </a:r>
            <a:r>
              <a:rPr lang="tr-TR" altLang="tr-TR" sz="2000" dirty="0">
                <a:hlinkClick r:id="rId17" tooltip="Sodium chlorate"/>
              </a:rPr>
              <a:t> </a:t>
            </a:r>
            <a:r>
              <a:rPr lang="tr-TR" altLang="tr-TR" sz="2000" dirty="0" err="1">
                <a:hlinkClick r:id="rId17" tooltip="Sodium chlorate"/>
              </a:rPr>
              <a:t>chlorate</a:t>
            </a:r>
            <a:r>
              <a:rPr lang="tr-TR" altLang="tr-TR" sz="2000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10FB-0C9D-4B59-BF73-2266C1644C05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8986-31FC-423B-B27C-6275377FDDBC}" type="slidenum">
              <a:rPr lang="tr-TR" altLang="tr-TR"/>
              <a:pPr/>
              <a:t>4</a:t>
            </a:fld>
            <a:endParaRPr lang="tr-TR" altLang="tr-TR"/>
          </a:p>
        </p:txBody>
      </p:sp>
      <p:pic>
        <p:nvPicPr>
          <p:cNvPr id="43012" name="Picture 4" descr="tara004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192837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FA2E2-C477-461D-94DE-C98975A68411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0F51-634F-4DC4-9105-378784A3C6A5}" type="slidenum">
              <a:rPr lang="tr-TR" altLang="tr-TR"/>
              <a:pPr/>
              <a:t>40</a:t>
            </a:fld>
            <a:endParaRPr lang="tr-TR" altLang="tr-TR"/>
          </a:p>
        </p:txBody>
      </p:sp>
      <p:pic>
        <p:nvPicPr>
          <p:cNvPr id="24580" name="Picture 4" descr="tara023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6" b="7545"/>
          <a:stretch/>
        </p:blipFill>
        <p:spPr bwMode="auto">
          <a:xfrm>
            <a:off x="1116013" y="1104899"/>
            <a:ext cx="6408737" cy="417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CC40-005E-48CC-A22E-F99EBD5FB449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FD6F-6BAD-4B60-8A8D-5E9E64A1AB22}" type="slidenum">
              <a:rPr lang="tr-TR" altLang="tr-TR"/>
              <a:pPr/>
              <a:t>5</a:t>
            </a:fld>
            <a:endParaRPr lang="tr-TR" altLang="tr-TR"/>
          </a:p>
        </p:txBody>
      </p:sp>
      <p:pic>
        <p:nvPicPr>
          <p:cNvPr id="44036" name="Picture 4" descr="tara005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472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F38A-BF32-4147-A5CF-AF51BA9C2E2D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7481B-4E0C-4B8A-ACC0-C064C9F8154F}" type="slidenum">
              <a:rPr lang="tr-TR" altLang="tr-TR"/>
              <a:pPr/>
              <a:t>6</a:t>
            </a:fld>
            <a:endParaRPr lang="tr-TR" altLang="tr-TR"/>
          </a:p>
        </p:txBody>
      </p:sp>
      <p:pic>
        <p:nvPicPr>
          <p:cNvPr id="39940" name="Picture 4" descr="tara006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5832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0D60-8A73-4CA4-A713-456545013A8A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7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234E-B208-4857-8AFF-39D1805F6BAD}" type="slidenum">
              <a:rPr lang="tr-TR" altLang="tr-TR"/>
              <a:pPr/>
              <a:t>7</a:t>
            </a:fld>
            <a:endParaRPr lang="tr-TR" altLang="tr-TR"/>
          </a:p>
        </p:txBody>
      </p:sp>
      <p:pic>
        <p:nvPicPr>
          <p:cNvPr id="40964" name="Picture 4" descr="tara007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" r="2204" b="1944"/>
          <a:stretch/>
        </p:blipFill>
        <p:spPr bwMode="auto">
          <a:xfrm>
            <a:off x="611189" y="361950"/>
            <a:ext cx="6056312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 descr="Trona. U.S. Government image in the public domain.">
            <a:hlinkClick r:id="rId3" tooltip="Trona. U.S. Government image in the public domain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0213"/>
            <a:ext cx="1871663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7019925" y="981075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tr-TR" altLang="tr-TR" sz="2400"/>
              <a:t>Trona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27E7-7C49-43FC-83BC-D68CBBF10012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DE72-7EB1-4BE5-9D5A-1369446CB4B3}" type="slidenum">
              <a:rPr lang="tr-TR" altLang="tr-TR"/>
              <a:pPr/>
              <a:t>8</a:t>
            </a:fld>
            <a:endParaRPr lang="tr-TR" altLang="tr-TR"/>
          </a:p>
        </p:txBody>
      </p:sp>
      <p:pic>
        <p:nvPicPr>
          <p:cNvPr id="41988" name="Picture 4" descr="tara008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72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>
          <a:xfrm>
            <a:off x="1763713" y="5589588"/>
            <a:ext cx="4640262" cy="647700"/>
          </a:xfrm>
        </p:spPr>
        <p:txBody>
          <a:bodyPr>
            <a:normAutofit fontScale="90000"/>
          </a:bodyPr>
          <a:lstStyle/>
          <a:p>
            <a:pPr algn="just"/>
            <a:r>
              <a:rPr lang="tr-TR" altLang="tr-TR" sz="2000"/>
              <a:t>Şekil 10.2. Solvay Prosesi akım diyagramı</a:t>
            </a:r>
          </a:p>
        </p:txBody>
      </p:sp>
      <p:sp>
        <p:nvSpPr>
          <p:cNvPr id="4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8B31-B447-4EF5-B585-2C28782D6A9A}" type="datetime1">
              <a:rPr lang="tr-TR" altLang="tr-TR" smtClean="0"/>
              <a:t>17.10.2018</a:t>
            </a:fld>
            <a:endParaRPr lang="tr-TR" altLang="tr-TR"/>
          </a:p>
        </p:txBody>
      </p:sp>
      <p:sp>
        <p:nvSpPr>
          <p:cNvPr id="6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4E950-5D63-45FD-8730-AC09D95CD3C4}" type="slidenum">
              <a:rPr lang="tr-TR" altLang="tr-TR"/>
              <a:pPr/>
              <a:t>9</a:t>
            </a:fld>
            <a:endParaRPr lang="tr-TR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 altLang="tr-TR"/>
              <a:t>KİM231 END.KİM.I - DOÇ.DR.KAMRAN POLAT - ANKARA ÜNİV., FEN FAK., KİMYA BÖL.,</a:t>
            </a: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6327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312</TotalTime>
  <Words>1829</Words>
  <Application>Microsoft Office PowerPoint</Application>
  <PresentationFormat>Ekran Gösterisi (4:3)</PresentationFormat>
  <Paragraphs>165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7" baseType="lpstr">
      <vt:lpstr>Arial</vt:lpstr>
      <vt:lpstr>Century Schoolbook</vt:lpstr>
      <vt:lpstr>Times New Roman</vt:lpstr>
      <vt:lpstr>Trebuchet MS</vt:lpstr>
      <vt:lpstr>Wingdings</vt:lpstr>
      <vt:lpstr>Wingdings 2</vt:lpstr>
      <vt:lpstr>Cumba</vt:lpstr>
      <vt:lpstr>BÖLÜM 10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Şekil 10.2. Solvay Prosesi akım diyagramı</vt:lpstr>
      <vt:lpstr>PowerPoint Sunusu</vt:lpstr>
      <vt:lpstr>PowerPoint Sunusu</vt:lpstr>
      <vt:lpstr>Solvay Prosesi özet</vt:lpstr>
      <vt:lpstr>Soda külü üretim tesisi U.S/New york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Membranlı hücre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BÖLÜM 10</dc:title>
  <dc:creator>Kamran POLAT</dc:creator>
  <cp:lastModifiedBy>Kamran Polat</cp:lastModifiedBy>
  <cp:revision>40</cp:revision>
  <dcterms:created xsi:type="dcterms:W3CDTF">2006-12-01T15:29:50Z</dcterms:created>
  <dcterms:modified xsi:type="dcterms:W3CDTF">2018-10-17T19:12:03Z</dcterms:modified>
</cp:coreProperties>
</file>