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6"/>
  </p:notesMasterIdLst>
  <p:sldIdLst>
    <p:sldId id="280" r:id="rId2"/>
    <p:sldId id="410" r:id="rId3"/>
    <p:sldId id="315" r:id="rId4"/>
    <p:sldId id="314" r:id="rId5"/>
    <p:sldId id="290" r:id="rId6"/>
    <p:sldId id="291" r:id="rId7"/>
    <p:sldId id="295" r:id="rId8"/>
    <p:sldId id="296" r:id="rId9"/>
    <p:sldId id="313" r:id="rId10"/>
    <p:sldId id="281" r:id="rId11"/>
    <p:sldId id="282" r:id="rId12"/>
    <p:sldId id="285" r:id="rId13"/>
    <p:sldId id="286" r:id="rId14"/>
    <p:sldId id="287" r:id="rId15"/>
    <p:sldId id="288" r:id="rId16"/>
    <p:sldId id="289" r:id="rId17"/>
    <p:sldId id="293" r:id="rId18"/>
    <p:sldId id="375" r:id="rId19"/>
    <p:sldId id="263" r:id="rId20"/>
    <p:sldId id="272" r:id="rId21"/>
    <p:sldId id="412" r:id="rId22"/>
    <p:sldId id="266" r:id="rId23"/>
    <p:sldId id="278" r:id="rId24"/>
    <p:sldId id="275" r:id="rId25"/>
    <p:sldId id="277" r:id="rId26"/>
    <p:sldId id="411" r:id="rId27"/>
    <p:sldId id="367" r:id="rId28"/>
    <p:sldId id="292" r:id="rId29"/>
    <p:sldId id="269" r:id="rId30"/>
    <p:sldId id="386" r:id="rId31"/>
    <p:sldId id="387" r:id="rId32"/>
    <p:sldId id="370" r:id="rId33"/>
    <p:sldId id="400" r:id="rId34"/>
    <p:sldId id="307" r:id="rId35"/>
    <p:sldId id="388" r:id="rId36"/>
    <p:sldId id="311" r:id="rId37"/>
    <p:sldId id="373" r:id="rId38"/>
    <p:sldId id="372" r:id="rId39"/>
    <p:sldId id="300" r:id="rId40"/>
    <p:sldId id="404" r:id="rId41"/>
    <p:sldId id="406" r:id="rId42"/>
    <p:sldId id="407" r:id="rId43"/>
    <p:sldId id="298" r:id="rId44"/>
    <p:sldId id="402" r:id="rId45"/>
  </p:sldIdLst>
  <p:sldSz cx="9144000" cy="6858000" type="screen4x3"/>
  <p:notesSz cx="6858000" cy="9144000"/>
  <p:defaultTextStyle>
    <a:defPPr>
      <a:defRPr lang="en-US"/>
    </a:defPPr>
    <a:lvl1pPr algn="l" rtl="0" fontAlgn="base">
      <a:spcBef>
        <a:spcPct val="0"/>
      </a:spcBef>
      <a:spcAft>
        <a:spcPct val="0"/>
      </a:spcAft>
      <a:defRPr sz="2400" kern="1200" baseline="-25000">
        <a:solidFill>
          <a:schemeClr val="tx1"/>
        </a:solidFill>
        <a:latin typeface="Arial" charset="0"/>
        <a:ea typeface="+mn-ea"/>
        <a:cs typeface="+mn-cs"/>
      </a:defRPr>
    </a:lvl1pPr>
    <a:lvl2pPr marL="457200" algn="l" rtl="0" fontAlgn="base">
      <a:spcBef>
        <a:spcPct val="0"/>
      </a:spcBef>
      <a:spcAft>
        <a:spcPct val="0"/>
      </a:spcAft>
      <a:defRPr sz="2400" kern="1200" baseline="-25000">
        <a:solidFill>
          <a:schemeClr val="tx1"/>
        </a:solidFill>
        <a:latin typeface="Arial" charset="0"/>
        <a:ea typeface="+mn-ea"/>
        <a:cs typeface="+mn-cs"/>
      </a:defRPr>
    </a:lvl2pPr>
    <a:lvl3pPr marL="914400" algn="l" rtl="0" fontAlgn="base">
      <a:spcBef>
        <a:spcPct val="0"/>
      </a:spcBef>
      <a:spcAft>
        <a:spcPct val="0"/>
      </a:spcAft>
      <a:defRPr sz="2400" kern="1200" baseline="-25000">
        <a:solidFill>
          <a:schemeClr val="tx1"/>
        </a:solidFill>
        <a:latin typeface="Arial" charset="0"/>
        <a:ea typeface="+mn-ea"/>
        <a:cs typeface="+mn-cs"/>
      </a:defRPr>
    </a:lvl3pPr>
    <a:lvl4pPr marL="1371600" algn="l" rtl="0" fontAlgn="base">
      <a:spcBef>
        <a:spcPct val="0"/>
      </a:spcBef>
      <a:spcAft>
        <a:spcPct val="0"/>
      </a:spcAft>
      <a:defRPr sz="2400" kern="1200" baseline="-25000">
        <a:solidFill>
          <a:schemeClr val="tx1"/>
        </a:solidFill>
        <a:latin typeface="Arial" charset="0"/>
        <a:ea typeface="+mn-ea"/>
        <a:cs typeface="+mn-cs"/>
      </a:defRPr>
    </a:lvl4pPr>
    <a:lvl5pPr marL="1828800" algn="l" rtl="0" fontAlgn="base">
      <a:spcBef>
        <a:spcPct val="0"/>
      </a:spcBef>
      <a:spcAft>
        <a:spcPct val="0"/>
      </a:spcAft>
      <a:defRPr sz="2400" kern="1200" baseline="-25000">
        <a:solidFill>
          <a:schemeClr val="tx1"/>
        </a:solidFill>
        <a:latin typeface="Arial" charset="0"/>
        <a:ea typeface="+mn-ea"/>
        <a:cs typeface="+mn-cs"/>
      </a:defRPr>
    </a:lvl5pPr>
    <a:lvl6pPr marL="2286000" algn="l" defTabSz="914400" rtl="0" eaLnBrk="1" latinLnBrk="0" hangingPunct="1">
      <a:defRPr sz="2400" kern="1200" baseline="-25000">
        <a:solidFill>
          <a:schemeClr val="tx1"/>
        </a:solidFill>
        <a:latin typeface="Arial" charset="0"/>
        <a:ea typeface="+mn-ea"/>
        <a:cs typeface="+mn-cs"/>
      </a:defRPr>
    </a:lvl6pPr>
    <a:lvl7pPr marL="2743200" algn="l" defTabSz="914400" rtl="0" eaLnBrk="1" latinLnBrk="0" hangingPunct="1">
      <a:defRPr sz="2400" kern="1200" baseline="-25000">
        <a:solidFill>
          <a:schemeClr val="tx1"/>
        </a:solidFill>
        <a:latin typeface="Arial" charset="0"/>
        <a:ea typeface="+mn-ea"/>
        <a:cs typeface="+mn-cs"/>
      </a:defRPr>
    </a:lvl7pPr>
    <a:lvl8pPr marL="3200400" algn="l" defTabSz="914400" rtl="0" eaLnBrk="1" latinLnBrk="0" hangingPunct="1">
      <a:defRPr sz="2400" kern="1200" baseline="-25000">
        <a:solidFill>
          <a:schemeClr val="tx1"/>
        </a:solidFill>
        <a:latin typeface="Arial" charset="0"/>
        <a:ea typeface="+mn-ea"/>
        <a:cs typeface="+mn-cs"/>
      </a:defRPr>
    </a:lvl8pPr>
    <a:lvl9pPr marL="3657600" algn="l" defTabSz="914400" rtl="0" eaLnBrk="1" latinLnBrk="0" hangingPunct="1">
      <a:defRPr sz="2400" kern="1200" baseline="-250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376BA"/>
    <a:srgbClr val="1C86C0"/>
    <a:srgbClr val="FFFF00"/>
    <a:srgbClr val="B3D3EA"/>
    <a:srgbClr val="78A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12" autoAdjust="0"/>
    <p:restoredTop sz="82875" autoAdjust="0"/>
  </p:normalViewPr>
  <p:slideViewPr>
    <p:cSldViewPr>
      <p:cViewPr varScale="1">
        <p:scale>
          <a:sx n="92" d="100"/>
          <a:sy n="92" d="100"/>
        </p:scale>
        <p:origin x="13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774841-15D5-4FE2-82DB-843F9F673F0B}"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tr-TR"/>
        </a:p>
      </dgm:t>
    </dgm:pt>
    <dgm:pt modelId="{C63A703D-4D76-4175-8D57-C1A06480035D}">
      <dgm:prSet custT="1"/>
      <dgm:spPr/>
      <dgm:t>
        <a:bodyPr/>
        <a:lstStyle/>
        <a:p>
          <a:pPr algn="just" rtl="0"/>
          <a:r>
            <a:rPr lang="tr-TR" sz="2200" dirty="0" err="1">
              <a:solidFill>
                <a:srgbClr val="002060"/>
              </a:solidFill>
              <a:latin typeface="Comic Sans MS" panose="030F0902030302020204" pitchFamily="66" charset="0"/>
            </a:rPr>
            <a:t>Diploid</a:t>
          </a:r>
          <a:r>
            <a:rPr lang="tr-TR" sz="2200" dirty="0">
              <a:solidFill>
                <a:srgbClr val="002060"/>
              </a:solidFill>
              <a:latin typeface="Comic Sans MS" panose="030F0902030302020204" pitchFamily="66" charset="0"/>
            </a:rPr>
            <a:t> bir organizmanın yaşamı boyunca geçirdiği </a:t>
          </a:r>
          <a:r>
            <a:rPr lang="tr-TR" sz="2200" dirty="0" err="1">
              <a:solidFill>
                <a:srgbClr val="002060"/>
              </a:solidFill>
              <a:latin typeface="Comic Sans MS" panose="030F0902030302020204" pitchFamily="66" charset="0"/>
            </a:rPr>
            <a:t>mayoz</a:t>
          </a:r>
          <a:r>
            <a:rPr lang="tr-TR" sz="2200" dirty="0">
              <a:solidFill>
                <a:srgbClr val="002060"/>
              </a:solidFill>
              <a:latin typeface="Comic Sans MS" panose="030F0902030302020204" pitchFamily="66" charset="0"/>
            </a:rPr>
            <a:t> bölünmelerin I. </a:t>
          </a:r>
          <a:r>
            <a:rPr lang="tr-TR" sz="2200" dirty="0" err="1">
              <a:solidFill>
                <a:srgbClr val="002060"/>
              </a:solidFill>
              <a:latin typeface="Comic Sans MS" panose="030F0902030302020204" pitchFamily="66" charset="0"/>
            </a:rPr>
            <a:t>metafazında</a:t>
          </a:r>
          <a:r>
            <a:rPr lang="tr-TR" sz="2200" dirty="0">
              <a:solidFill>
                <a:srgbClr val="002060"/>
              </a:solidFill>
              <a:latin typeface="Comic Sans MS" panose="030F0902030302020204" pitchFamily="66" charset="0"/>
            </a:rPr>
            <a:t> kromozomlarının farklı biçimlerde diziliş olasılığı </a:t>
          </a:r>
          <a:r>
            <a:rPr lang="tr-TR" sz="2200" dirty="0">
              <a:solidFill>
                <a:srgbClr val="002060"/>
              </a:solidFill>
              <a:latin typeface="Comic Sans MS" panose="030F0902030302020204" pitchFamily="66" charset="0"/>
              <a:sym typeface="Symbol"/>
            </a:rPr>
            <a:t> </a:t>
          </a:r>
          <a:r>
            <a:rPr lang="tr-TR" sz="2200" b="1" dirty="0">
              <a:solidFill>
                <a:srgbClr val="D60093"/>
              </a:solidFill>
              <a:latin typeface="Comic Sans MS" panose="030F0902030302020204" pitchFamily="66" charset="0"/>
            </a:rPr>
            <a:t>2</a:t>
          </a:r>
          <a:r>
            <a:rPr lang="tr-TR" sz="2200" b="1" baseline="30000" dirty="0">
              <a:solidFill>
                <a:srgbClr val="D60093"/>
              </a:solidFill>
              <a:latin typeface="Comic Sans MS" panose="030F0902030302020204" pitchFamily="66" charset="0"/>
            </a:rPr>
            <a:t>n-1</a:t>
          </a:r>
          <a:endParaRPr lang="tr-TR" sz="2200" dirty="0">
            <a:solidFill>
              <a:srgbClr val="D60093"/>
            </a:solidFill>
            <a:latin typeface="Comic Sans MS" panose="030F0902030302020204" pitchFamily="66" charset="0"/>
          </a:endParaRPr>
        </a:p>
        <a:p>
          <a:pPr algn="just" rtl="0"/>
          <a:r>
            <a:rPr lang="tr-TR" sz="2200" dirty="0">
              <a:solidFill>
                <a:srgbClr val="002060"/>
              </a:solidFill>
              <a:latin typeface="Comic Sans MS" panose="030F0902030302020204" pitchFamily="66" charset="0"/>
            </a:rPr>
            <a:t>Bir eşey hücresinin her bir kromozom çiftine ait homolog kromozomların birini (örneğin anadan geleni) alma olasılığı </a:t>
          </a:r>
          <a:r>
            <a:rPr lang="tr-TR" sz="2200" dirty="0">
              <a:solidFill>
                <a:srgbClr val="002060"/>
              </a:solidFill>
              <a:latin typeface="Comic Sans MS" panose="030F0902030302020204" pitchFamily="66" charset="0"/>
              <a:sym typeface="Symbol"/>
            </a:rPr>
            <a:t> </a:t>
          </a:r>
          <a:r>
            <a:rPr lang="tr-TR" sz="2200" dirty="0">
              <a:solidFill>
                <a:srgbClr val="002060"/>
              </a:solidFill>
              <a:latin typeface="Comic Sans MS" panose="030F0902030302020204" pitchFamily="66" charset="0"/>
            </a:rPr>
            <a:t>½ ise, bir eşey hücresinin herhangi bir </a:t>
          </a:r>
          <a:r>
            <a:rPr lang="tr-TR" sz="2200" dirty="0" err="1">
              <a:solidFill>
                <a:srgbClr val="002060"/>
              </a:solidFill>
              <a:latin typeface="Comic Sans MS" panose="030F0902030302020204" pitchFamily="66" charset="0"/>
            </a:rPr>
            <a:t>genotipe</a:t>
          </a:r>
          <a:r>
            <a:rPr lang="tr-TR" sz="2200" dirty="0">
              <a:solidFill>
                <a:srgbClr val="002060"/>
              </a:solidFill>
              <a:latin typeface="Comic Sans MS" panose="030F0902030302020204" pitchFamily="66" charset="0"/>
            </a:rPr>
            <a:t> sahip olma (örneğin, anadan gelen tüm kromozomları taşıma) olasılığı </a:t>
          </a:r>
          <a:r>
            <a:rPr lang="tr-TR" sz="2200" dirty="0">
              <a:solidFill>
                <a:srgbClr val="002060"/>
              </a:solidFill>
              <a:latin typeface="Comic Sans MS" panose="030F0902030302020204" pitchFamily="66" charset="0"/>
              <a:sym typeface="Symbol"/>
            </a:rPr>
            <a:t></a:t>
          </a:r>
          <a:r>
            <a:rPr lang="tr-TR" sz="2200" dirty="0">
              <a:latin typeface="Comic Sans MS" panose="030F0902030302020204" pitchFamily="66" charset="0"/>
            </a:rPr>
            <a:t> </a:t>
          </a:r>
          <a:r>
            <a:rPr lang="tr-TR" sz="2200" b="1" dirty="0">
              <a:solidFill>
                <a:srgbClr val="D60093"/>
              </a:solidFill>
              <a:latin typeface="Comic Sans MS" panose="030F0902030302020204" pitchFamily="66" charset="0"/>
            </a:rPr>
            <a:t>(1/2)</a:t>
          </a:r>
          <a:r>
            <a:rPr lang="tr-TR" sz="2200" b="1" baseline="30000" dirty="0">
              <a:solidFill>
                <a:srgbClr val="D60093"/>
              </a:solidFill>
              <a:latin typeface="Comic Sans MS" panose="030F0902030302020204" pitchFamily="66" charset="0"/>
            </a:rPr>
            <a:t>n</a:t>
          </a:r>
          <a:endParaRPr lang="tr-TR" sz="2200" dirty="0">
            <a:latin typeface="Comic Sans MS" panose="030F0902030302020204" pitchFamily="66" charset="0"/>
          </a:endParaRPr>
        </a:p>
      </dgm:t>
    </dgm:pt>
    <dgm:pt modelId="{1233BDE8-E985-49E8-91A0-D8C7CAD17EAC}" type="parTrans" cxnId="{204B77B5-84BE-441F-8550-CD3E4F08AACF}">
      <dgm:prSet/>
      <dgm:spPr/>
      <dgm:t>
        <a:bodyPr/>
        <a:lstStyle/>
        <a:p>
          <a:endParaRPr lang="tr-TR"/>
        </a:p>
      </dgm:t>
    </dgm:pt>
    <dgm:pt modelId="{3C9FA174-55AC-4769-8CC6-7E0B45F7BD7F}" type="sibTrans" cxnId="{204B77B5-84BE-441F-8550-CD3E4F08AACF}">
      <dgm:prSet/>
      <dgm:spPr/>
      <dgm:t>
        <a:bodyPr/>
        <a:lstStyle/>
        <a:p>
          <a:endParaRPr lang="tr-TR"/>
        </a:p>
      </dgm:t>
    </dgm:pt>
    <dgm:pt modelId="{C8BA9E78-07A9-475E-8C68-03BACDE68C10}" type="pres">
      <dgm:prSet presAssocID="{1B774841-15D5-4FE2-82DB-843F9F673F0B}" presName="linear" presStyleCnt="0">
        <dgm:presLayoutVars>
          <dgm:animLvl val="lvl"/>
          <dgm:resizeHandles val="exact"/>
        </dgm:presLayoutVars>
      </dgm:prSet>
      <dgm:spPr/>
    </dgm:pt>
    <dgm:pt modelId="{453DCFA3-C2A7-4501-9A28-99788A581EC1}" type="pres">
      <dgm:prSet presAssocID="{C63A703D-4D76-4175-8D57-C1A06480035D}" presName="parentText" presStyleLbl="node1" presStyleIdx="0" presStyleCnt="1" custLinFactNeighborX="-1695" custLinFactNeighborY="-2390">
        <dgm:presLayoutVars>
          <dgm:chMax val="0"/>
          <dgm:bulletEnabled val="1"/>
        </dgm:presLayoutVars>
      </dgm:prSet>
      <dgm:spPr/>
    </dgm:pt>
  </dgm:ptLst>
  <dgm:cxnLst>
    <dgm:cxn modelId="{F775446B-1007-4DC6-B19E-946CBD1EE28F}" type="presOf" srcId="{1B774841-15D5-4FE2-82DB-843F9F673F0B}" destId="{C8BA9E78-07A9-475E-8C68-03BACDE68C10}" srcOrd="0" destOrd="0" presId="urn:microsoft.com/office/officeart/2005/8/layout/vList2"/>
    <dgm:cxn modelId="{DBC8C3A8-33FB-4B66-B098-0D4AED144729}" type="presOf" srcId="{C63A703D-4D76-4175-8D57-C1A06480035D}" destId="{453DCFA3-C2A7-4501-9A28-99788A581EC1}" srcOrd="0" destOrd="0" presId="urn:microsoft.com/office/officeart/2005/8/layout/vList2"/>
    <dgm:cxn modelId="{204B77B5-84BE-441F-8550-CD3E4F08AACF}" srcId="{1B774841-15D5-4FE2-82DB-843F9F673F0B}" destId="{C63A703D-4D76-4175-8D57-C1A06480035D}" srcOrd="0" destOrd="0" parTransId="{1233BDE8-E985-49E8-91A0-D8C7CAD17EAC}" sibTransId="{3C9FA174-55AC-4769-8CC6-7E0B45F7BD7F}"/>
    <dgm:cxn modelId="{32A4D7B1-45F5-4A09-8DFF-D07D16B08042}" type="presParOf" srcId="{C8BA9E78-07A9-475E-8C68-03BACDE68C10}" destId="{453DCFA3-C2A7-4501-9A28-99788A581EC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BFA9EA-60EF-4AA4-B296-AE952CFCD8E9}" type="doc">
      <dgm:prSet loTypeId="urn:microsoft.com/office/officeart/2005/8/layout/bProcess3" loCatId="process" qsTypeId="urn:microsoft.com/office/officeart/2005/8/quickstyle/simple3" qsCatId="simple" csTypeId="urn:microsoft.com/office/officeart/2005/8/colors/accent0_2" csCatId="mainScheme" phldr="1"/>
      <dgm:spPr/>
      <dgm:t>
        <a:bodyPr/>
        <a:lstStyle/>
        <a:p>
          <a:endParaRPr lang="tr-TR"/>
        </a:p>
      </dgm:t>
    </dgm:pt>
    <dgm:pt modelId="{20C22F28-9E66-4108-B076-9814CC39E4F7}">
      <dgm:prSet/>
      <dgm:spPr/>
      <dgm:t>
        <a:bodyPr/>
        <a:lstStyle/>
        <a:p>
          <a:pPr rtl="0"/>
          <a:r>
            <a:rPr lang="tr-TR" dirty="0">
              <a:solidFill>
                <a:srgbClr val="002060"/>
              </a:solidFill>
              <a:latin typeface="Comic Sans MS" panose="030F0902030302020204" pitchFamily="66" charset="0"/>
            </a:rPr>
            <a:t>n=23 olan insanda </a:t>
          </a:r>
          <a:r>
            <a:rPr lang="tr-TR" dirty="0" err="1">
              <a:solidFill>
                <a:srgbClr val="002060"/>
              </a:solidFill>
              <a:latin typeface="Comic Sans MS" panose="030F0902030302020204" pitchFamily="66" charset="0"/>
            </a:rPr>
            <a:t>mayozun</a:t>
          </a:r>
          <a:r>
            <a:rPr lang="tr-TR" dirty="0">
              <a:solidFill>
                <a:srgbClr val="002060"/>
              </a:solidFill>
              <a:latin typeface="Comic Sans MS" panose="030F0902030302020204" pitchFamily="66" charset="0"/>
            </a:rPr>
            <a:t> I. </a:t>
          </a:r>
          <a:r>
            <a:rPr lang="tr-TR" dirty="0" err="1">
              <a:solidFill>
                <a:srgbClr val="002060"/>
              </a:solidFill>
              <a:latin typeface="Comic Sans MS" panose="030F0902030302020204" pitchFamily="66" charset="0"/>
            </a:rPr>
            <a:t>metafazındaki</a:t>
          </a:r>
          <a:r>
            <a:rPr lang="tr-TR" dirty="0">
              <a:solidFill>
                <a:srgbClr val="002060"/>
              </a:solidFill>
              <a:latin typeface="Comic Sans MS" panose="030F0902030302020204" pitchFamily="66" charset="0"/>
            </a:rPr>
            <a:t> olası kromozom dizilimleri 2</a:t>
          </a:r>
          <a:r>
            <a:rPr lang="tr-TR" baseline="30000" dirty="0">
              <a:solidFill>
                <a:srgbClr val="002060"/>
              </a:solidFill>
              <a:latin typeface="Comic Sans MS" panose="030F0902030302020204" pitchFamily="66" charset="0"/>
            </a:rPr>
            <a:t>22 </a:t>
          </a:r>
          <a:r>
            <a:rPr lang="tr-TR" dirty="0">
              <a:solidFill>
                <a:srgbClr val="002060"/>
              </a:solidFill>
              <a:latin typeface="Comic Sans MS" panose="030F0902030302020204" pitchFamily="66" charset="0"/>
              <a:sym typeface="Symbol"/>
            </a:rPr>
            <a:t></a:t>
          </a:r>
          <a:r>
            <a:rPr lang="tr-TR" dirty="0">
              <a:solidFill>
                <a:srgbClr val="002060"/>
              </a:solidFill>
              <a:latin typeface="Comic Sans MS" panose="030F0902030302020204" pitchFamily="66" charset="0"/>
            </a:rPr>
            <a:t> 4.000.000</a:t>
          </a:r>
        </a:p>
      </dgm:t>
    </dgm:pt>
    <dgm:pt modelId="{8C4C3672-D5F5-4C91-BF0F-4B7C81C99037}" type="parTrans" cxnId="{B0DB8985-8E02-4B64-BEFF-D80703AAA04A}">
      <dgm:prSet/>
      <dgm:spPr/>
      <dgm:t>
        <a:bodyPr/>
        <a:lstStyle/>
        <a:p>
          <a:endParaRPr lang="tr-TR"/>
        </a:p>
      </dgm:t>
    </dgm:pt>
    <dgm:pt modelId="{50B776BA-FF57-4060-8AC3-DC1891D4A9FC}" type="sibTrans" cxnId="{B0DB8985-8E02-4B64-BEFF-D80703AAA04A}">
      <dgm:prSet/>
      <dgm:spPr/>
      <dgm:t>
        <a:bodyPr/>
        <a:lstStyle/>
        <a:p>
          <a:endParaRPr lang="tr-TR"/>
        </a:p>
      </dgm:t>
    </dgm:pt>
    <dgm:pt modelId="{31E44987-DDAC-4896-909F-0F968379E766}">
      <dgm:prSet/>
      <dgm:spPr/>
      <dgm:t>
        <a:bodyPr/>
        <a:lstStyle/>
        <a:p>
          <a:pPr rtl="0"/>
          <a:r>
            <a:rPr lang="tr-TR" dirty="0" err="1">
              <a:solidFill>
                <a:srgbClr val="002060"/>
              </a:solidFill>
              <a:latin typeface="Comic Sans MS" panose="030F0902030302020204" pitchFamily="66" charset="0"/>
            </a:rPr>
            <a:t>Mayoz</a:t>
          </a:r>
          <a:r>
            <a:rPr lang="tr-TR" dirty="0">
              <a:solidFill>
                <a:srgbClr val="002060"/>
              </a:solidFill>
              <a:latin typeface="Comic Sans MS" panose="030F0902030302020204" pitchFamily="66" charset="0"/>
            </a:rPr>
            <a:t> sonucu bir eşey hücresinin herhangi bir özel bir kromozom bileşimini taşıma olasılığı (1/2)</a:t>
          </a:r>
          <a:r>
            <a:rPr lang="tr-TR" baseline="30000" dirty="0">
              <a:solidFill>
                <a:srgbClr val="002060"/>
              </a:solidFill>
              <a:latin typeface="Comic Sans MS" panose="030F0902030302020204" pitchFamily="66" charset="0"/>
            </a:rPr>
            <a:t>23</a:t>
          </a:r>
          <a:r>
            <a:rPr lang="tr-TR" dirty="0">
              <a:solidFill>
                <a:srgbClr val="002060"/>
              </a:solidFill>
              <a:latin typeface="Comic Sans MS" panose="030F0902030302020204" pitchFamily="66" charset="0"/>
            </a:rPr>
            <a:t> </a:t>
          </a:r>
          <a:r>
            <a:rPr lang="tr-TR" dirty="0">
              <a:solidFill>
                <a:srgbClr val="002060"/>
              </a:solidFill>
              <a:latin typeface="Comic Sans MS" panose="030F0902030302020204" pitchFamily="66" charset="0"/>
              <a:sym typeface="Symbol"/>
            </a:rPr>
            <a:t></a:t>
          </a:r>
          <a:r>
            <a:rPr lang="tr-TR" dirty="0">
              <a:solidFill>
                <a:srgbClr val="002060"/>
              </a:solidFill>
              <a:latin typeface="Comic Sans MS" panose="030F0902030302020204" pitchFamily="66" charset="0"/>
            </a:rPr>
            <a:t> 1/8.000.000</a:t>
          </a:r>
        </a:p>
      </dgm:t>
    </dgm:pt>
    <dgm:pt modelId="{F2568550-D1A2-407A-B5D8-93BDB0363CAE}" type="parTrans" cxnId="{661A7EFE-D120-48C3-A1E8-3BDBEF36EBF4}">
      <dgm:prSet/>
      <dgm:spPr/>
      <dgm:t>
        <a:bodyPr/>
        <a:lstStyle/>
        <a:p>
          <a:endParaRPr lang="tr-TR"/>
        </a:p>
      </dgm:t>
    </dgm:pt>
    <dgm:pt modelId="{9FBFA37B-C1F2-4184-86B7-B7C65FC5A6DF}" type="sibTrans" cxnId="{661A7EFE-D120-48C3-A1E8-3BDBEF36EBF4}">
      <dgm:prSet/>
      <dgm:spPr/>
      <dgm:t>
        <a:bodyPr/>
        <a:lstStyle/>
        <a:p>
          <a:endParaRPr lang="tr-TR"/>
        </a:p>
      </dgm:t>
    </dgm:pt>
    <dgm:pt modelId="{50870ED3-98FF-4DBD-9A50-50529F28A8E1}">
      <dgm:prSet/>
      <dgm:spPr/>
      <dgm:t>
        <a:bodyPr/>
        <a:lstStyle/>
        <a:p>
          <a:pPr rtl="0"/>
          <a:r>
            <a:rPr lang="tr-TR" dirty="0">
              <a:solidFill>
                <a:srgbClr val="002060"/>
              </a:solidFill>
              <a:latin typeface="Comic Sans MS" panose="030F0902030302020204" pitchFamily="66" charset="0"/>
            </a:rPr>
            <a:t>Erkek ve dişi eşey hücrelerinin rastgele karşılaşması sonucu aynı </a:t>
          </a:r>
          <a:r>
            <a:rPr lang="tr-TR" dirty="0" err="1">
              <a:solidFill>
                <a:srgbClr val="002060"/>
              </a:solidFill>
              <a:latin typeface="Comic Sans MS" panose="030F0902030302020204" pitchFamily="66" charset="0"/>
            </a:rPr>
            <a:t>genotipte</a:t>
          </a:r>
          <a:r>
            <a:rPr lang="tr-TR" dirty="0">
              <a:solidFill>
                <a:srgbClr val="002060"/>
              </a:solidFill>
              <a:latin typeface="Comic Sans MS" panose="030F0902030302020204" pitchFamily="66" charset="0"/>
            </a:rPr>
            <a:t> zigot meydana gelme olasılığı </a:t>
          </a:r>
          <a:r>
            <a:rPr lang="tr-TR" dirty="0">
              <a:solidFill>
                <a:srgbClr val="002060"/>
              </a:solidFill>
              <a:latin typeface="Comic Sans MS" panose="030F0902030302020204" pitchFamily="66" charset="0"/>
              <a:sym typeface="Symbol"/>
            </a:rPr>
            <a:t></a:t>
          </a:r>
          <a:r>
            <a:rPr lang="tr-TR" dirty="0">
              <a:solidFill>
                <a:srgbClr val="002060"/>
              </a:solidFill>
              <a:latin typeface="Comic Sans MS" panose="030F0902030302020204" pitchFamily="66" charset="0"/>
            </a:rPr>
            <a:t>1/64 x l0</a:t>
          </a:r>
          <a:r>
            <a:rPr lang="tr-TR" baseline="30000" dirty="0">
              <a:solidFill>
                <a:srgbClr val="002060"/>
              </a:solidFill>
              <a:latin typeface="Comic Sans MS" panose="030F0902030302020204" pitchFamily="66" charset="0"/>
            </a:rPr>
            <a:t>12</a:t>
          </a:r>
          <a:endParaRPr lang="tr-TR" dirty="0">
            <a:solidFill>
              <a:srgbClr val="002060"/>
            </a:solidFill>
            <a:latin typeface="Comic Sans MS" panose="030F0902030302020204" pitchFamily="66" charset="0"/>
          </a:endParaRPr>
        </a:p>
      </dgm:t>
    </dgm:pt>
    <dgm:pt modelId="{00E4FD0D-A3EE-4D97-9E78-C260A9B1DCBB}" type="parTrans" cxnId="{7F691ADC-1BF2-40EA-BFA7-2E6B4E8808E5}">
      <dgm:prSet/>
      <dgm:spPr/>
      <dgm:t>
        <a:bodyPr/>
        <a:lstStyle/>
        <a:p>
          <a:endParaRPr lang="tr-TR"/>
        </a:p>
      </dgm:t>
    </dgm:pt>
    <dgm:pt modelId="{4B2655DB-4550-4263-A877-20B89E926111}" type="sibTrans" cxnId="{7F691ADC-1BF2-40EA-BFA7-2E6B4E8808E5}">
      <dgm:prSet/>
      <dgm:spPr/>
      <dgm:t>
        <a:bodyPr/>
        <a:lstStyle/>
        <a:p>
          <a:endParaRPr lang="tr-TR"/>
        </a:p>
      </dgm:t>
    </dgm:pt>
    <dgm:pt modelId="{10306726-D2F7-4B77-B6F4-701030D404E7}">
      <dgm:prSet/>
      <dgm:spPr/>
      <dgm:t>
        <a:bodyPr/>
        <a:lstStyle/>
        <a:p>
          <a:pPr rtl="0"/>
          <a:r>
            <a:rPr lang="tr-TR" dirty="0" err="1">
              <a:solidFill>
                <a:srgbClr val="002060"/>
              </a:solidFill>
              <a:latin typeface="Comic Sans MS" panose="030F0902030302020204" pitchFamily="66" charset="0"/>
            </a:rPr>
            <a:t>Populasyonlarda</a:t>
          </a:r>
          <a:r>
            <a:rPr lang="tr-TR" dirty="0">
              <a:solidFill>
                <a:srgbClr val="002060"/>
              </a:solidFill>
              <a:latin typeface="Comic Sans MS" panose="030F0902030302020204" pitchFamily="66" charset="0"/>
            </a:rPr>
            <a:t> eşeyli üreme sırasında meydana gelen çeşitliliğin temel nedenlerinden biri </a:t>
          </a:r>
          <a:r>
            <a:rPr lang="tr-TR" dirty="0">
              <a:solidFill>
                <a:srgbClr val="D60093"/>
              </a:solidFill>
              <a:latin typeface="Comic Sans MS" panose="030F0902030302020204" pitchFamily="66" charset="0"/>
            </a:rPr>
            <a:t>kromozomların bağımsız olarak ayrışma özelliği </a:t>
          </a:r>
        </a:p>
      </dgm:t>
    </dgm:pt>
    <dgm:pt modelId="{AFBC806B-301A-431D-918E-D05D909DA2B5}" type="parTrans" cxnId="{182C9F4C-54F6-4FB9-906E-C5CF93B82602}">
      <dgm:prSet/>
      <dgm:spPr/>
      <dgm:t>
        <a:bodyPr/>
        <a:lstStyle/>
        <a:p>
          <a:endParaRPr lang="tr-TR"/>
        </a:p>
      </dgm:t>
    </dgm:pt>
    <dgm:pt modelId="{AD069813-D4CC-4A6D-86D8-BF1902035B46}" type="sibTrans" cxnId="{182C9F4C-54F6-4FB9-906E-C5CF93B82602}">
      <dgm:prSet/>
      <dgm:spPr/>
      <dgm:t>
        <a:bodyPr/>
        <a:lstStyle/>
        <a:p>
          <a:endParaRPr lang="tr-TR"/>
        </a:p>
      </dgm:t>
    </dgm:pt>
    <dgm:pt modelId="{005651E7-CF00-47D0-A407-7C86BB24FDC8}" type="pres">
      <dgm:prSet presAssocID="{14BFA9EA-60EF-4AA4-B296-AE952CFCD8E9}" presName="Name0" presStyleCnt="0">
        <dgm:presLayoutVars>
          <dgm:dir/>
          <dgm:resizeHandles val="exact"/>
        </dgm:presLayoutVars>
      </dgm:prSet>
      <dgm:spPr/>
    </dgm:pt>
    <dgm:pt modelId="{160BB81A-F8D8-4380-983A-C43072A0E585}" type="pres">
      <dgm:prSet presAssocID="{20C22F28-9E66-4108-B076-9814CC39E4F7}" presName="node" presStyleLbl="node1" presStyleIdx="0" presStyleCnt="4">
        <dgm:presLayoutVars>
          <dgm:bulletEnabled val="1"/>
        </dgm:presLayoutVars>
      </dgm:prSet>
      <dgm:spPr/>
    </dgm:pt>
    <dgm:pt modelId="{83185392-045E-4A5F-83C6-84A905034E7B}" type="pres">
      <dgm:prSet presAssocID="{50B776BA-FF57-4060-8AC3-DC1891D4A9FC}" presName="sibTrans" presStyleLbl="sibTrans1D1" presStyleIdx="0" presStyleCnt="3"/>
      <dgm:spPr/>
    </dgm:pt>
    <dgm:pt modelId="{DF4ED069-056B-4001-B842-339D2C60E17E}" type="pres">
      <dgm:prSet presAssocID="{50B776BA-FF57-4060-8AC3-DC1891D4A9FC}" presName="connectorText" presStyleLbl="sibTrans1D1" presStyleIdx="0" presStyleCnt="3"/>
      <dgm:spPr/>
    </dgm:pt>
    <dgm:pt modelId="{12B8744A-7565-459F-8C88-0D25D10A3D1A}" type="pres">
      <dgm:prSet presAssocID="{31E44987-DDAC-4896-909F-0F968379E766}" presName="node" presStyleLbl="node1" presStyleIdx="1" presStyleCnt="4">
        <dgm:presLayoutVars>
          <dgm:bulletEnabled val="1"/>
        </dgm:presLayoutVars>
      </dgm:prSet>
      <dgm:spPr/>
    </dgm:pt>
    <dgm:pt modelId="{A59FA4CE-8895-49F5-B551-B066017A892A}" type="pres">
      <dgm:prSet presAssocID="{9FBFA37B-C1F2-4184-86B7-B7C65FC5A6DF}" presName="sibTrans" presStyleLbl="sibTrans1D1" presStyleIdx="1" presStyleCnt="3"/>
      <dgm:spPr/>
    </dgm:pt>
    <dgm:pt modelId="{32661C43-F6D1-4D7C-AC96-9C21B96AB604}" type="pres">
      <dgm:prSet presAssocID="{9FBFA37B-C1F2-4184-86B7-B7C65FC5A6DF}" presName="connectorText" presStyleLbl="sibTrans1D1" presStyleIdx="1" presStyleCnt="3"/>
      <dgm:spPr/>
    </dgm:pt>
    <dgm:pt modelId="{8782EC8E-1F1E-4D97-BAC7-EA9B59E67A2E}" type="pres">
      <dgm:prSet presAssocID="{50870ED3-98FF-4DBD-9A50-50529F28A8E1}" presName="node" presStyleLbl="node1" presStyleIdx="2" presStyleCnt="4">
        <dgm:presLayoutVars>
          <dgm:bulletEnabled val="1"/>
        </dgm:presLayoutVars>
      </dgm:prSet>
      <dgm:spPr/>
    </dgm:pt>
    <dgm:pt modelId="{CE593C95-FC94-4509-BB88-F34568FB59E3}" type="pres">
      <dgm:prSet presAssocID="{4B2655DB-4550-4263-A877-20B89E926111}" presName="sibTrans" presStyleLbl="sibTrans1D1" presStyleIdx="2" presStyleCnt="3"/>
      <dgm:spPr/>
    </dgm:pt>
    <dgm:pt modelId="{E92178FC-4801-4BA3-9BD3-58A0578619F2}" type="pres">
      <dgm:prSet presAssocID="{4B2655DB-4550-4263-A877-20B89E926111}" presName="connectorText" presStyleLbl="sibTrans1D1" presStyleIdx="2" presStyleCnt="3"/>
      <dgm:spPr/>
    </dgm:pt>
    <dgm:pt modelId="{1741C02B-611A-4DAC-9CA8-14B870AC4969}" type="pres">
      <dgm:prSet presAssocID="{10306726-D2F7-4B77-B6F4-701030D404E7}" presName="node" presStyleLbl="node1" presStyleIdx="3" presStyleCnt="4">
        <dgm:presLayoutVars>
          <dgm:bulletEnabled val="1"/>
        </dgm:presLayoutVars>
      </dgm:prSet>
      <dgm:spPr/>
    </dgm:pt>
  </dgm:ptLst>
  <dgm:cxnLst>
    <dgm:cxn modelId="{30CB5302-A747-4AD5-A0DC-D2AFCD5054C3}" type="presOf" srcId="{4B2655DB-4550-4263-A877-20B89E926111}" destId="{CE593C95-FC94-4509-BB88-F34568FB59E3}" srcOrd="0" destOrd="0" presId="urn:microsoft.com/office/officeart/2005/8/layout/bProcess3"/>
    <dgm:cxn modelId="{A9824414-9566-445F-9D8D-3D6E21F1F84D}" type="presOf" srcId="{50B776BA-FF57-4060-8AC3-DC1891D4A9FC}" destId="{DF4ED069-056B-4001-B842-339D2C60E17E}" srcOrd="1" destOrd="0" presId="urn:microsoft.com/office/officeart/2005/8/layout/bProcess3"/>
    <dgm:cxn modelId="{7F3D2218-E3E4-44A3-9CB4-42E6FA5574BF}" type="presOf" srcId="{20C22F28-9E66-4108-B076-9814CC39E4F7}" destId="{160BB81A-F8D8-4380-983A-C43072A0E585}" srcOrd="0" destOrd="0" presId="urn:microsoft.com/office/officeart/2005/8/layout/bProcess3"/>
    <dgm:cxn modelId="{09950F36-DD9D-4866-8870-77BD90E3A280}" type="presOf" srcId="{4B2655DB-4550-4263-A877-20B89E926111}" destId="{E92178FC-4801-4BA3-9BD3-58A0578619F2}" srcOrd="1" destOrd="0" presId="urn:microsoft.com/office/officeart/2005/8/layout/bProcess3"/>
    <dgm:cxn modelId="{5B2B213A-AE95-4BD8-A403-4BBD36982842}" type="presOf" srcId="{9FBFA37B-C1F2-4184-86B7-B7C65FC5A6DF}" destId="{A59FA4CE-8895-49F5-B551-B066017A892A}" srcOrd="0" destOrd="0" presId="urn:microsoft.com/office/officeart/2005/8/layout/bProcess3"/>
    <dgm:cxn modelId="{182C9F4C-54F6-4FB9-906E-C5CF93B82602}" srcId="{14BFA9EA-60EF-4AA4-B296-AE952CFCD8E9}" destId="{10306726-D2F7-4B77-B6F4-701030D404E7}" srcOrd="3" destOrd="0" parTransId="{AFBC806B-301A-431D-918E-D05D909DA2B5}" sibTransId="{AD069813-D4CC-4A6D-86D8-BF1902035B46}"/>
    <dgm:cxn modelId="{84988F50-4EFE-4C7B-B080-48B7F8CD0750}" type="presOf" srcId="{9FBFA37B-C1F2-4184-86B7-B7C65FC5A6DF}" destId="{32661C43-F6D1-4D7C-AC96-9C21B96AB604}" srcOrd="1" destOrd="0" presId="urn:microsoft.com/office/officeart/2005/8/layout/bProcess3"/>
    <dgm:cxn modelId="{50236A68-1F3C-4DCE-8D96-6C1708F745FD}" type="presOf" srcId="{50B776BA-FF57-4060-8AC3-DC1891D4A9FC}" destId="{83185392-045E-4A5F-83C6-84A905034E7B}" srcOrd="0" destOrd="0" presId="urn:microsoft.com/office/officeart/2005/8/layout/bProcess3"/>
    <dgm:cxn modelId="{B0DB8985-8E02-4B64-BEFF-D80703AAA04A}" srcId="{14BFA9EA-60EF-4AA4-B296-AE952CFCD8E9}" destId="{20C22F28-9E66-4108-B076-9814CC39E4F7}" srcOrd="0" destOrd="0" parTransId="{8C4C3672-D5F5-4C91-BF0F-4B7C81C99037}" sibTransId="{50B776BA-FF57-4060-8AC3-DC1891D4A9FC}"/>
    <dgm:cxn modelId="{7F691ADC-1BF2-40EA-BFA7-2E6B4E8808E5}" srcId="{14BFA9EA-60EF-4AA4-B296-AE952CFCD8E9}" destId="{50870ED3-98FF-4DBD-9A50-50529F28A8E1}" srcOrd="2" destOrd="0" parTransId="{00E4FD0D-A3EE-4D97-9E78-C260A9B1DCBB}" sibTransId="{4B2655DB-4550-4263-A877-20B89E926111}"/>
    <dgm:cxn modelId="{C94183DC-4373-426B-9847-BE7AEC43B71E}" type="presOf" srcId="{14BFA9EA-60EF-4AA4-B296-AE952CFCD8E9}" destId="{005651E7-CF00-47D0-A407-7C86BB24FDC8}" srcOrd="0" destOrd="0" presId="urn:microsoft.com/office/officeart/2005/8/layout/bProcess3"/>
    <dgm:cxn modelId="{8D3667DD-5696-4E7B-8E1F-80B7068493B3}" type="presOf" srcId="{10306726-D2F7-4B77-B6F4-701030D404E7}" destId="{1741C02B-611A-4DAC-9CA8-14B870AC4969}" srcOrd="0" destOrd="0" presId="urn:microsoft.com/office/officeart/2005/8/layout/bProcess3"/>
    <dgm:cxn modelId="{729160E5-D904-49BB-8567-57AAEE604084}" type="presOf" srcId="{50870ED3-98FF-4DBD-9A50-50529F28A8E1}" destId="{8782EC8E-1F1E-4D97-BAC7-EA9B59E67A2E}" srcOrd="0" destOrd="0" presId="urn:microsoft.com/office/officeart/2005/8/layout/bProcess3"/>
    <dgm:cxn modelId="{DC0DF7F6-82F8-4D90-BA60-C0B4A0356680}" type="presOf" srcId="{31E44987-DDAC-4896-909F-0F968379E766}" destId="{12B8744A-7565-459F-8C88-0D25D10A3D1A}" srcOrd="0" destOrd="0" presId="urn:microsoft.com/office/officeart/2005/8/layout/bProcess3"/>
    <dgm:cxn modelId="{661A7EFE-D120-48C3-A1E8-3BDBEF36EBF4}" srcId="{14BFA9EA-60EF-4AA4-B296-AE952CFCD8E9}" destId="{31E44987-DDAC-4896-909F-0F968379E766}" srcOrd="1" destOrd="0" parTransId="{F2568550-D1A2-407A-B5D8-93BDB0363CAE}" sibTransId="{9FBFA37B-C1F2-4184-86B7-B7C65FC5A6DF}"/>
    <dgm:cxn modelId="{2AD0714A-5A5A-4BCF-ABC5-0924734D61CE}" type="presParOf" srcId="{005651E7-CF00-47D0-A407-7C86BB24FDC8}" destId="{160BB81A-F8D8-4380-983A-C43072A0E585}" srcOrd="0" destOrd="0" presId="urn:microsoft.com/office/officeart/2005/8/layout/bProcess3"/>
    <dgm:cxn modelId="{1C715612-3870-4C5B-9975-8A49F6607FBC}" type="presParOf" srcId="{005651E7-CF00-47D0-A407-7C86BB24FDC8}" destId="{83185392-045E-4A5F-83C6-84A905034E7B}" srcOrd="1" destOrd="0" presId="urn:microsoft.com/office/officeart/2005/8/layout/bProcess3"/>
    <dgm:cxn modelId="{60B4702E-01FE-460D-9365-9525A50C5728}" type="presParOf" srcId="{83185392-045E-4A5F-83C6-84A905034E7B}" destId="{DF4ED069-056B-4001-B842-339D2C60E17E}" srcOrd="0" destOrd="0" presId="urn:microsoft.com/office/officeart/2005/8/layout/bProcess3"/>
    <dgm:cxn modelId="{54F04634-2910-4325-8E58-AF716C2A260C}" type="presParOf" srcId="{005651E7-CF00-47D0-A407-7C86BB24FDC8}" destId="{12B8744A-7565-459F-8C88-0D25D10A3D1A}" srcOrd="2" destOrd="0" presId="urn:microsoft.com/office/officeart/2005/8/layout/bProcess3"/>
    <dgm:cxn modelId="{7C943299-4099-4335-8E57-2E349326C1DB}" type="presParOf" srcId="{005651E7-CF00-47D0-A407-7C86BB24FDC8}" destId="{A59FA4CE-8895-49F5-B551-B066017A892A}" srcOrd="3" destOrd="0" presId="urn:microsoft.com/office/officeart/2005/8/layout/bProcess3"/>
    <dgm:cxn modelId="{CF7E3C94-1DCD-41BC-9CD4-7442D9F73E45}" type="presParOf" srcId="{A59FA4CE-8895-49F5-B551-B066017A892A}" destId="{32661C43-F6D1-4D7C-AC96-9C21B96AB604}" srcOrd="0" destOrd="0" presId="urn:microsoft.com/office/officeart/2005/8/layout/bProcess3"/>
    <dgm:cxn modelId="{D1DDA115-7013-431E-86C7-1196BB403B76}" type="presParOf" srcId="{005651E7-CF00-47D0-A407-7C86BB24FDC8}" destId="{8782EC8E-1F1E-4D97-BAC7-EA9B59E67A2E}" srcOrd="4" destOrd="0" presId="urn:microsoft.com/office/officeart/2005/8/layout/bProcess3"/>
    <dgm:cxn modelId="{9ADAE66E-C953-4F0B-B437-64CE4B002FDF}" type="presParOf" srcId="{005651E7-CF00-47D0-A407-7C86BB24FDC8}" destId="{CE593C95-FC94-4509-BB88-F34568FB59E3}" srcOrd="5" destOrd="0" presId="urn:microsoft.com/office/officeart/2005/8/layout/bProcess3"/>
    <dgm:cxn modelId="{F3C901D0-451D-4C19-A0FF-B197FB92279F}" type="presParOf" srcId="{CE593C95-FC94-4509-BB88-F34568FB59E3}" destId="{E92178FC-4801-4BA3-9BD3-58A0578619F2}" srcOrd="0" destOrd="0" presId="urn:microsoft.com/office/officeart/2005/8/layout/bProcess3"/>
    <dgm:cxn modelId="{F138C037-FC2F-4B04-9FA9-5FB99CCF730D}" type="presParOf" srcId="{005651E7-CF00-47D0-A407-7C86BB24FDC8}" destId="{1741C02B-611A-4DAC-9CA8-14B870AC4969}"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DCFA3-C2A7-4501-9A28-99788A581EC1}">
      <dsp:nvSpPr>
        <dsp:cNvPr id="0" name=""/>
        <dsp:cNvSpPr/>
      </dsp:nvSpPr>
      <dsp:spPr>
        <a:xfrm>
          <a:off x="0" y="0"/>
          <a:ext cx="8643968" cy="3043828"/>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rtl="0">
            <a:lnSpc>
              <a:spcPct val="90000"/>
            </a:lnSpc>
            <a:spcBef>
              <a:spcPct val="0"/>
            </a:spcBef>
            <a:spcAft>
              <a:spcPct val="35000"/>
            </a:spcAft>
            <a:buNone/>
          </a:pPr>
          <a:r>
            <a:rPr lang="tr-TR" sz="2200" kern="1200" dirty="0" err="1">
              <a:solidFill>
                <a:srgbClr val="002060"/>
              </a:solidFill>
              <a:latin typeface="Comic Sans MS" panose="030F0902030302020204" pitchFamily="66" charset="0"/>
            </a:rPr>
            <a:t>Diploid</a:t>
          </a:r>
          <a:r>
            <a:rPr lang="tr-TR" sz="2200" kern="1200" dirty="0">
              <a:solidFill>
                <a:srgbClr val="002060"/>
              </a:solidFill>
              <a:latin typeface="Comic Sans MS" panose="030F0902030302020204" pitchFamily="66" charset="0"/>
            </a:rPr>
            <a:t> bir organizmanın yaşamı boyunca geçirdiği </a:t>
          </a:r>
          <a:r>
            <a:rPr lang="tr-TR" sz="2200" kern="1200" dirty="0" err="1">
              <a:solidFill>
                <a:srgbClr val="002060"/>
              </a:solidFill>
              <a:latin typeface="Comic Sans MS" panose="030F0902030302020204" pitchFamily="66" charset="0"/>
            </a:rPr>
            <a:t>mayoz</a:t>
          </a:r>
          <a:r>
            <a:rPr lang="tr-TR" sz="2200" kern="1200" dirty="0">
              <a:solidFill>
                <a:srgbClr val="002060"/>
              </a:solidFill>
              <a:latin typeface="Comic Sans MS" panose="030F0902030302020204" pitchFamily="66" charset="0"/>
            </a:rPr>
            <a:t> bölünmelerin I. </a:t>
          </a:r>
          <a:r>
            <a:rPr lang="tr-TR" sz="2200" kern="1200" dirty="0" err="1">
              <a:solidFill>
                <a:srgbClr val="002060"/>
              </a:solidFill>
              <a:latin typeface="Comic Sans MS" panose="030F0902030302020204" pitchFamily="66" charset="0"/>
            </a:rPr>
            <a:t>metafazında</a:t>
          </a:r>
          <a:r>
            <a:rPr lang="tr-TR" sz="2200" kern="1200" dirty="0">
              <a:solidFill>
                <a:srgbClr val="002060"/>
              </a:solidFill>
              <a:latin typeface="Comic Sans MS" panose="030F0902030302020204" pitchFamily="66" charset="0"/>
            </a:rPr>
            <a:t> kromozomlarının farklı biçimlerde diziliş olasılığı </a:t>
          </a:r>
          <a:r>
            <a:rPr lang="tr-TR" sz="2200" kern="1200" dirty="0">
              <a:solidFill>
                <a:srgbClr val="002060"/>
              </a:solidFill>
              <a:latin typeface="Comic Sans MS" panose="030F0902030302020204" pitchFamily="66" charset="0"/>
              <a:sym typeface="Symbol"/>
            </a:rPr>
            <a:t> </a:t>
          </a:r>
          <a:r>
            <a:rPr lang="tr-TR" sz="2200" b="1" kern="1200" dirty="0">
              <a:solidFill>
                <a:srgbClr val="D60093"/>
              </a:solidFill>
              <a:latin typeface="Comic Sans MS" panose="030F0902030302020204" pitchFamily="66" charset="0"/>
            </a:rPr>
            <a:t>2</a:t>
          </a:r>
          <a:r>
            <a:rPr lang="tr-TR" sz="2200" b="1" kern="1200" baseline="30000" dirty="0">
              <a:solidFill>
                <a:srgbClr val="D60093"/>
              </a:solidFill>
              <a:latin typeface="Comic Sans MS" panose="030F0902030302020204" pitchFamily="66" charset="0"/>
            </a:rPr>
            <a:t>n-1</a:t>
          </a:r>
          <a:endParaRPr lang="tr-TR" sz="2200" kern="1200" dirty="0">
            <a:solidFill>
              <a:srgbClr val="D60093"/>
            </a:solidFill>
            <a:latin typeface="Comic Sans MS" panose="030F0902030302020204" pitchFamily="66" charset="0"/>
          </a:endParaRPr>
        </a:p>
        <a:p>
          <a:pPr marL="0" lvl="0" indent="0" algn="just" defTabSz="977900" rtl="0">
            <a:lnSpc>
              <a:spcPct val="90000"/>
            </a:lnSpc>
            <a:spcBef>
              <a:spcPct val="0"/>
            </a:spcBef>
            <a:spcAft>
              <a:spcPct val="35000"/>
            </a:spcAft>
            <a:buNone/>
          </a:pPr>
          <a:r>
            <a:rPr lang="tr-TR" sz="2200" kern="1200" dirty="0">
              <a:solidFill>
                <a:srgbClr val="002060"/>
              </a:solidFill>
              <a:latin typeface="Comic Sans MS" panose="030F0902030302020204" pitchFamily="66" charset="0"/>
            </a:rPr>
            <a:t>Bir eşey hücresinin her bir kromozom çiftine ait homolog kromozomların birini (örneğin anadan geleni) alma olasılığı </a:t>
          </a:r>
          <a:r>
            <a:rPr lang="tr-TR" sz="2200" kern="1200" dirty="0">
              <a:solidFill>
                <a:srgbClr val="002060"/>
              </a:solidFill>
              <a:latin typeface="Comic Sans MS" panose="030F0902030302020204" pitchFamily="66" charset="0"/>
              <a:sym typeface="Symbol"/>
            </a:rPr>
            <a:t> </a:t>
          </a:r>
          <a:r>
            <a:rPr lang="tr-TR" sz="2200" kern="1200" dirty="0">
              <a:solidFill>
                <a:srgbClr val="002060"/>
              </a:solidFill>
              <a:latin typeface="Comic Sans MS" panose="030F0902030302020204" pitchFamily="66" charset="0"/>
            </a:rPr>
            <a:t>½ ise, bir eşey hücresinin herhangi bir </a:t>
          </a:r>
          <a:r>
            <a:rPr lang="tr-TR" sz="2200" kern="1200" dirty="0" err="1">
              <a:solidFill>
                <a:srgbClr val="002060"/>
              </a:solidFill>
              <a:latin typeface="Comic Sans MS" panose="030F0902030302020204" pitchFamily="66" charset="0"/>
            </a:rPr>
            <a:t>genotipe</a:t>
          </a:r>
          <a:r>
            <a:rPr lang="tr-TR" sz="2200" kern="1200" dirty="0">
              <a:solidFill>
                <a:srgbClr val="002060"/>
              </a:solidFill>
              <a:latin typeface="Comic Sans MS" panose="030F0902030302020204" pitchFamily="66" charset="0"/>
            </a:rPr>
            <a:t> sahip olma (örneğin, anadan gelen tüm kromozomları taşıma) olasılığı </a:t>
          </a:r>
          <a:r>
            <a:rPr lang="tr-TR" sz="2200" kern="1200" dirty="0">
              <a:solidFill>
                <a:srgbClr val="002060"/>
              </a:solidFill>
              <a:latin typeface="Comic Sans MS" panose="030F0902030302020204" pitchFamily="66" charset="0"/>
              <a:sym typeface="Symbol"/>
            </a:rPr>
            <a:t></a:t>
          </a:r>
          <a:r>
            <a:rPr lang="tr-TR" sz="2200" kern="1200" dirty="0">
              <a:latin typeface="Comic Sans MS" panose="030F0902030302020204" pitchFamily="66" charset="0"/>
            </a:rPr>
            <a:t> </a:t>
          </a:r>
          <a:r>
            <a:rPr lang="tr-TR" sz="2200" b="1" kern="1200" dirty="0">
              <a:solidFill>
                <a:srgbClr val="D60093"/>
              </a:solidFill>
              <a:latin typeface="Comic Sans MS" panose="030F0902030302020204" pitchFamily="66" charset="0"/>
            </a:rPr>
            <a:t>(1/2)</a:t>
          </a:r>
          <a:r>
            <a:rPr lang="tr-TR" sz="2200" b="1" kern="1200" baseline="30000" dirty="0">
              <a:solidFill>
                <a:srgbClr val="D60093"/>
              </a:solidFill>
              <a:latin typeface="Comic Sans MS" panose="030F0902030302020204" pitchFamily="66" charset="0"/>
            </a:rPr>
            <a:t>n</a:t>
          </a:r>
          <a:endParaRPr lang="tr-TR" sz="2200" kern="1200" dirty="0">
            <a:latin typeface="Comic Sans MS" panose="030F0902030302020204" pitchFamily="66" charset="0"/>
          </a:endParaRPr>
        </a:p>
      </dsp:txBody>
      <dsp:txXfrm>
        <a:off x="148587" y="148587"/>
        <a:ext cx="8346794" cy="2746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85392-045E-4A5F-83C6-84A905034E7B}">
      <dsp:nvSpPr>
        <dsp:cNvPr id="0" name=""/>
        <dsp:cNvSpPr/>
      </dsp:nvSpPr>
      <dsp:spPr>
        <a:xfrm>
          <a:off x="3842556" y="1502891"/>
          <a:ext cx="853187" cy="91440"/>
        </a:xfrm>
        <a:custGeom>
          <a:avLst/>
          <a:gdLst/>
          <a:ahLst/>
          <a:cxnLst/>
          <a:rect l="0" t="0" r="0" b="0"/>
          <a:pathLst>
            <a:path>
              <a:moveTo>
                <a:pt x="0" y="45720"/>
              </a:moveTo>
              <a:lnTo>
                <a:pt x="853187" y="45720"/>
              </a:lnTo>
            </a:path>
          </a:pathLst>
        </a:custGeom>
        <a:noFill/>
        <a:ln w="9525" cap="rnd"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247055" y="1544192"/>
        <a:ext cx="44189" cy="8837"/>
      </dsp:txXfrm>
    </dsp:sp>
    <dsp:sp modelId="{160BB81A-F8D8-4380-983A-C43072A0E585}">
      <dsp:nvSpPr>
        <dsp:cNvPr id="0" name=""/>
        <dsp:cNvSpPr/>
      </dsp:nvSpPr>
      <dsp:spPr>
        <a:xfrm>
          <a:off x="1799" y="395844"/>
          <a:ext cx="3842556" cy="2305533"/>
        </a:xfrm>
        <a:prstGeom prst="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tr-TR" sz="2100" kern="1200" dirty="0">
              <a:solidFill>
                <a:srgbClr val="002060"/>
              </a:solidFill>
              <a:latin typeface="Comic Sans MS" panose="030F0902030302020204" pitchFamily="66" charset="0"/>
            </a:rPr>
            <a:t>n=23 olan insanda </a:t>
          </a:r>
          <a:r>
            <a:rPr lang="tr-TR" sz="2100" kern="1200" dirty="0" err="1">
              <a:solidFill>
                <a:srgbClr val="002060"/>
              </a:solidFill>
              <a:latin typeface="Comic Sans MS" panose="030F0902030302020204" pitchFamily="66" charset="0"/>
            </a:rPr>
            <a:t>mayozun</a:t>
          </a:r>
          <a:r>
            <a:rPr lang="tr-TR" sz="2100" kern="1200" dirty="0">
              <a:solidFill>
                <a:srgbClr val="002060"/>
              </a:solidFill>
              <a:latin typeface="Comic Sans MS" panose="030F0902030302020204" pitchFamily="66" charset="0"/>
            </a:rPr>
            <a:t> I. </a:t>
          </a:r>
          <a:r>
            <a:rPr lang="tr-TR" sz="2100" kern="1200" dirty="0" err="1">
              <a:solidFill>
                <a:srgbClr val="002060"/>
              </a:solidFill>
              <a:latin typeface="Comic Sans MS" panose="030F0902030302020204" pitchFamily="66" charset="0"/>
            </a:rPr>
            <a:t>metafazındaki</a:t>
          </a:r>
          <a:r>
            <a:rPr lang="tr-TR" sz="2100" kern="1200" dirty="0">
              <a:solidFill>
                <a:srgbClr val="002060"/>
              </a:solidFill>
              <a:latin typeface="Comic Sans MS" panose="030F0902030302020204" pitchFamily="66" charset="0"/>
            </a:rPr>
            <a:t> olası kromozom dizilimleri 2</a:t>
          </a:r>
          <a:r>
            <a:rPr lang="tr-TR" sz="2100" kern="1200" baseline="30000" dirty="0">
              <a:solidFill>
                <a:srgbClr val="002060"/>
              </a:solidFill>
              <a:latin typeface="Comic Sans MS" panose="030F0902030302020204" pitchFamily="66" charset="0"/>
            </a:rPr>
            <a:t>22 </a:t>
          </a:r>
          <a:r>
            <a:rPr lang="tr-TR" sz="2100" kern="1200" dirty="0">
              <a:solidFill>
                <a:srgbClr val="002060"/>
              </a:solidFill>
              <a:latin typeface="Comic Sans MS" panose="030F0902030302020204" pitchFamily="66" charset="0"/>
              <a:sym typeface="Symbol"/>
            </a:rPr>
            <a:t></a:t>
          </a:r>
          <a:r>
            <a:rPr lang="tr-TR" sz="2100" kern="1200" dirty="0">
              <a:solidFill>
                <a:srgbClr val="002060"/>
              </a:solidFill>
              <a:latin typeface="Comic Sans MS" panose="030F0902030302020204" pitchFamily="66" charset="0"/>
            </a:rPr>
            <a:t> 4.000.000</a:t>
          </a:r>
        </a:p>
      </dsp:txBody>
      <dsp:txXfrm>
        <a:off x="1799" y="395844"/>
        <a:ext cx="3842556" cy="2305533"/>
      </dsp:txXfrm>
    </dsp:sp>
    <dsp:sp modelId="{A59FA4CE-8895-49F5-B551-B066017A892A}">
      <dsp:nvSpPr>
        <dsp:cNvPr id="0" name=""/>
        <dsp:cNvSpPr/>
      </dsp:nvSpPr>
      <dsp:spPr>
        <a:xfrm>
          <a:off x="1923077" y="2699578"/>
          <a:ext cx="4726344" cy="853187"/>
        </a:xfrm>
        <a:custGeom>
          <a:avLst/>
          <a:gdLst/>
          <a:ahLst/>
          <a:cxnLst/>
          <a:rect l="0" t="0" r="0" b="0"/>
          <a:pathLst>
            <a:path>
              <a:moveTo>
                <a:pt x="4726344" y="0"/>
              </a:moveTo>
              <a:lnTo>
                <a:pt x="4726344" y="443693"/>
              </a:lnTo>
              <a:lnTo>
                <a:pt x="0" y="443693"/>
              </a:lnTo>
              <a:lnTo>
                <a:pt x="0" y="853187"/>
              </a:lnTo>
            </a:path>
          </a:pathLst>
        </a:custGeom>
        <a:noFill/>
        <a:ln w="9525" cap="rnd"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166043" y="3121753"/>
        <a:ext cx="240413" cy="8837"/>
      </dsp:txXfrm>
    </dsp:sp>
    <dsp:sp modelId="{12B8744A-7565-459F-8C88-0D25D10A3D1A}">
      <dsp:nvSpPr>
        <dsp:cNvPr id="0" name=""/>
        <dsp:cNvSpPr/>
      </dsp:nvSpPr>
      <dsp:spPr>
        <a:xfrm>
          <a:off x="4728143" y="395844"/>
          <a:ext cx="3842556" cy="2305533"/>
        </a:xfrm>
        <a:prstGeom prst="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tr-TR" sz="2100" kern="1200" dirty="0" err="1">
              <a:solidFill>
                <a:srgbClr val="002060"/>
              </a:solidFill>
              <a:latin typeface="Comic Sans MS" panose="030F0902030302020204" pitchFamily="66" charset="0"/>
            </a:rPr>
            <a:t>Mayoz</a:t>
          </a:r>
          <a:r>
            <a:rPr lang="tr-TR" sz="2100" kern="1200" dirty="0">
              <a:solidFill>
                <a:srgbClr val="002060"/>
              </a:solidFill>
              <a:latin typeface="Comic Sans MS" panose="030F0902030302020204" pitchFamily="66" charset="0"/>
            </a:rPr>
            <a:t> sonucu bir eşey hücresinin herhangi bir özel bir kromozom bileşimini taşıma olasılığı (1/2)</a:t>
          </a:r>
          <a:r>
            <a:rPr lang="tr-TR" sz="2100" kern="1200" baseline="30000" dirty="0">
              <a:solidFill>
                <a:srgbClr val="002060"/>
              </a:solidFill>
              <a:latin typeface="Comic Sans MS" panose="030F0902030302020204" pitchFamily="66" charset="0"/>
            </a:rPr>
            <a:t>23</a:t>
          </a:r>
          <a:r>
            <a:rPr lang="tr-TR" sz="2100" kern="1200" dirty="0">
              <a:solidFill>
                <a:srgbClr val="002060"/>
              </a:solidFill>
              <a:latin typeface="Comic Sans MS" panose="030F0902030302020204" pitchFamily="66" charset="0"/>
            </a:rPr>
            <a:t> </a:t>
          </a:r>
          <a:r>
            <a:rPr lang="tr-TR" sz="2100" kern="1200" dirty="0">
              <a:solidFill>
                <a:srgbClr val="002060"/>
              </a:solidFill>
              <a:latin typeface="Comic Sans MS" panose="030F0902030302020204" pitchFamily="66" charset="0"/>
              <a:sym typeface="Symbol"/>
            </a:rPr>
            <a:t></a:t>
          </a:r>
          <a:r>
            <a:rPr lang="tr-TR" sz="2100" kern="1200" dirty="0">
              <a:solidFill>
                <a:srgbClr val="002060"/>
              </a:solidFill>
              <a:latin typeface="Comic Sans MS" panose="030F0902030302020204" pitchFamily="66" charset="0"/>
            </a:rPr>
            <a:t> 1/8.000.000</a:t>
          </a:r>
        </a:p>
      </dsp:txBody>
      <dsp:txXfrm>
        <a:off x="4728143" y="395844"/>
        <a:ext cx="3842556" cy="2305533"/>
      </dsp:txXfrm>
    </dsp:sp>
    <dsp:sp modelId="{CE593C95-FC94-4509-BB88-F34568FB59E3}">
      <dsp:nvSpPr>
        <dsp:cNvPr id="0" name=""/>
        <dsp:cNvSpPr/>
      </dsp:nvSpPr>
      <dsp:spPr>
        <a:xfrm>
          <a:off x="3842556" y="4692212"/>
          <a:ext cx="853187" cy="91440"/>
        </a:xfrm>
        <a:custGeom>
          <a:avLst/>
          <a:gdLst/>
          <a:ahLst/>
          <a:cxnLst/>
          <a:rect l="0" t="0" r="0" b="0"/>
          <a:pathLst>
            <a:path>
              <a:moveTo>
                <a:pt x="0" y="45720"/>
              </a:moveTo>
              <a:lnTo>
                <a:pt x="853187" y="45720"/>
              </a:lnTo>
            </a:path>
          </a:pathLst>
        </a:custGeom>
        <a:noFill/>
        <a:ln w="9525" cap="rnd"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247055" y="4733513"/>
        <a:ext cx="44189" cy="8837"/>
      </dsp:txXfrm>
    </dsp:sp>
    <dsp:sp modelId="{8782EC8E-1F1E-4D97-BAC7-EA9B59E67A2E}">
      <dsp:nvSpPr>
        <dsp:cNvPr id="0" name=""/>
        <dsp:cNvSpPr/>
      </dsp:nvSpPr>
      <dsp:spPr>
        <a:xfrm>
          <a:off x="1799" y="3585165"/>
          <a:ext cx="3842556" cy="2305533"/>
        </a:xfrm>
        <a:prstGeom prst="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tr-TR" sz="2100" kern="1200" dirty="0">
              <a:solidFill>
                <a:srgbClr val="002060"/>
              </a:solidFill>
              <a:latin typeface="Comic Sans MS" panose="030F0902030302020204" pitchFamily="66" charset="0"/>
            </a:rPr>
            <a:t>Erkek ve dişi eşey hücrelerinin rastgele karşılaşması sonucu aynı </a:t>
          </a:r>
          <a:r>
            <a:rPr lang="tr-TR" sz="2100" kern="1200" dirty="0" err="1">
              <a:solidFill>
                <a:srgbClr val="002060"/>
              </a:solidFill>
              <a:latin typeface="Comic Sans MS" panose="030F0902030302020204" pitchFamily="66" charset="0"/>
            </a:rPr>
            <a:t>genotipte</a:t>
          </a:r>
          <a:r>
            <a:rPr lang="tr-TR" sz="2100" kern="1200" dirty="0">
              <a:solidFill>
                <a:srgbClr val="002060"/>
              </a:solidFill>
              <a:latin typeface="Comic Sans MS" panose="030F0902030302020204" pitchFamily="66" charset="0"/>
            </a:rPr>
            <a:t> zigot meydana gelme olasılığı </a:t>
          </a:r>
          <a:r>
            <a:rPr lang="tr-TR" sz="2100" kern="1200" dirty="0">
              <a:solidFill>
                <a:srgbClr val="002060"/>
              </a:solidFill>
              <a:latin typeface="Comic Sans MS" panose="030F0902030302020204" pitchFamily="66" charset="0"/>
              <a:sym typeface="Symbol"/>
            </a:rPr>
            <a:t></a:t>
          </a:r>
          <a:r>
            <a:rPr lang="tr-TR" sz="2100" kern="1200" dirty="0">
              <a:solidFill>
                <a:srgbClr val="002060"/>
              </a:solidFill>
              <a:latin typeface="Comic Sans MS" panose="030F0902030302020204" pitchFamily="66" charset="0"/>
            </a:rPr>
            <a:t>1/64 x l0</a:t>
          </a:r>
          <a:r>
            <a:rPr lang="tr-TR" sz="2100" kern="1200" baseline="30000" dirty="0">
              <a:solidFill>
                <a:srgbClr val="002060"/>
              </a:solidFill>
              <a:latin typeface="Comic Sans MS" panose="030F0902030302020204" pitchFamily="66" charset="0"/>
            </a:rPr>
            <a:t>12</a:t>
          </a:r>
          <a:endParaRPr lang="tr-TR" sz="2100" kern="1200" dirty="0">
            <a:solidFill>
              <a:srgbClr val="002060"/>
            </a:solidFill>
            <a:latin typeface="Comic Sans MS" panose="030F0902030302020204" pitchFamily="66" charset="0"/>
          </a:endParaRPr>
        </a:p>
      </dsp:txBody>
      <dsp:txXfrm>
        <a:off x="1799" y="3585165"/>
        <a:ext cx="3842556" cy="2305533"/>
      </dsp:txXfrm>
    </dsp:sp>
    <dsp:sp modelId="{1741C02B-611A-4DAC-9CA8-14B870AC4969}">
      <dsp:nvSpPr>
        <dsp:cNvPr id="0" name=""/>
        <dsp:cNvSpPr/>
      </dsp:nvSpPr>
      <dsp:spPr>
        <a:xfrm>
          <a:off x="4728143" y="3585165"/>
          <a:ext cx="3842556" cy="2305533"/>
        </a:xfrm>
        <a:prstGeom prst="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tr-TR" sz="2100" kern="1200" dirty="0" err="1">
              <a:solidFill>
                <a:srgbClr val="002060"/>
              </a:solidFill>
              <a:latin typeface="Comic Sans MS" panose="030F0902030302020204" pitchFamily="66" charset="0"/>
            </a:rPr>
            <a:t>Populasyonlarda</a:t>
          </a:r>
          <a:r>
            <a:rPr lang="tr-TR" sz="2100" kern="1200" dirty="0">
              <a:solidFill>
                <a:srgbClr val="002060"/>
              </a:solidFill>
              <a:latin typeface="Comic Sans MS" panose="030F0902030302020204" pitchFamily="66" charset="0"/>
            </a:rPr>
            <a:t> eşeyli üreme sırasında meydana gelen çeşitliliğin temel nedenlerinden biri </a:t>
          </a:r>
          <a:r>
            <a:rPr lang="tr-TR" sz="2100" kern="1200" dirty="0">
              <a:solidFill>
                <a:srgbClr val="D60093"/>
              </a:solidFill>
              <a:latin typeface="Comic Sans MS" panose="030F0902030302020204" pitchFamily="66" charset="0"/>
            </a:rPr>
            <a:t>kromozomların bağımsız olarak ayrışma özelliği </a:t>
          </a:r>
        </a:p>
      </dsp:txBody>
      <dsp:txXfrm>
        <a:off x="4728143" y="3585165"/>
        <a:ext cx="3842556" cy="23055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baseline="0">
                <a:latin typeface="Comic Sans MS Regular" panose="030F0702030302020204" pitchFamily="66" charset="0"/>
              </a:defRPr>
            </a:lvl1pPr>
          </a:lstStyle>
          <a:p>
            <a:pPr>
              <a:defRPr/>
            </a:pPr>
            <a:endParaRPr lang="en-US" dirty="0"/>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baseline="0">
                <a:latin typeface="Comic Sans MS Regular" panose="030F0702030302020204" pitchFamily="66" charset="0"/>
              </a:defRPr>
            </a:lvl1pPr>
          </a:lstStyle>
          <a:p>
            <a:pPr>
              <a:defRPr/>
            </a:pPr>
            <a:endParaRPr lang="en-US" dirty="0"/>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baseline="0">
                <a:latin typeface="Comic Sans MS Regular" panose="030F0702030302020204" pitchFamily="66" charset="0"/>
              </a:defRPr>
            </a:lvl1pPr>
          </a:lstStyle>
          <a:p>
            <a:pPr>
              <a:defRPr/>
            </a:pPr>
            <a:endParaRPr lang="en-US" dirty="0"/>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baseline="0">
                <a:latin typeface="Comic Sans MS Regular" panose="030F0702030302020204" pitchFamily="66" charset="0"/>
              </a:defRPr>
            </a:lvl1pPr>
          </a:lstStyle>
          <a:p>
            <a:pPr>
              <a:defRPr/>
            </a:pPr>
            <a:fld id="{6E85A3BB-490F-426C-9D5E-4D447B26A7CC}" type="slidenum">
              <a:rPr lang="en-US" smtClean="0"/>
              <a:pPr>
                <a:defRPr/>
              </a:pPr>
              <a:t>‹#›</a:t>
            </a:fld>
            <a:endParaRPr lang="en-US" dirty="0"/>
          </a:p>
        </p:txBody>
      </p:sp>
    </p:spTree>
    <p:extLst>
      <p:ext uri="{BB962C8B-B14F-4D97-AF65-F5344CB8AC3E}">
        <p14:creationId xmlns:p14="http://schemas.microsoft.com/office/powerpoint/2010/main" val="57697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1pPr>
    <a:lvl2pPr marL="4572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2pPr>
    <a:lvl3pPr marL="9144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3pPr>
    <a:lvl4pPr marL="13716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4pPr>
    <a:lvl5pPr marL="18288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9D6D3A8B-9D7C-401C-A65C-D4D6C877AFEA}" type="slidenum">
              <a:rPr lang="en-US" sz="1200" baseline="0" smtClean="0">
                <a:latin typeface="Comic Sans MS Regular" panose="030F0702030302020204" pitchFamily="66" charset="0"/>
              </a:rPr>
              <a:pPr algn="r" eaLnBrk="1" hangingPunct="1"/>
              <a:t>1</a:t>
            </a:fld>
            <a:endParaRPr lang="en-US" sz="1200" baseline="0" dirty="0">
              <a:latin typeface="Comic Sans MS Regular" panose="030F0702030302020204" pitchFamily="66"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ayt Görüntüsü Yer Tutucusu 1"/>
          <p:cNvSpPr>
            <a:spLocks noGrp="1" noRot="1" noChangeAspect="1" noTextEdit="1"/>
          </p:cNvSpPr>
          <p:nvPr>
            <p:ph type="sldImg"/>
          </p:nvPr>
        </p:nvSpPr>
        <p:spPr>
          <a:ln/>
        </p:spPr>
      </p:sp>
      <p:sp>
        <p:nvSpPr>
          <p:cNvPr id="64515"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DNA’nın çökelme davranışı ile ilgili yapılan çalışmalar, farklı boyutlarda ve farklı GC içeriğine sahip DNA moleküllerinin farklı hızlarda çökeldiğini göstermiştir. Bu özellik farklı organizmalara ait DNA’ların ayrıştırılmasında ve DNA’nın saflaştırılmasında kullanılmaktadır.</a:t>
            </a:r>
          </a:p>
        </p:txBody>
      </p:sp>
      <p:sp>
        <p:nvSpPr>
          <p:cNvPr id="64516"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DADE67EB-A431-486B-9123-9247C85F326E}" type="slidenum">
              <a:rPr lang="tr-TR" sz="1200" baseline="0" smtClean="0">
                <a:latin typeface="Comic Sans MS Regular" panose="030F0702030302020204" pitchFamily="66" charset="0"/>
              </a:rPr>
              <a:pPr algn="r" eaLnBrk="1" hangingPunct="1"/>
              <a:t>14</a:t>
            </a:fld>
            <a:endParaRPr lang="tr-TR" sz="1200" baseline="0" dirty="0">
              <a:latin typeface="Comic Sans MS Regular" panose="030F0702030302020204" pitchFamily="66"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ayt Görüntüsü Yer Tutucusu 1"/>
          <p:cNvSpPr>
            <a:spLocks noGrp="1" noRot="1" noChangeAspect="1" noTextEdit="1"/>
          </p:cNvSpPr>
          <p:nvPr>
            <p:ph type="sldImg"/>
          </p:nvPr>
        </p:nvSpPr>
        <p:spPr>
          <a:ln/>
        </p:spPr>
      </p:sp>
      <p:sp>
        <p:nvSpPr>
          <p:cNvPr id="65539"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Isı ya da kimyasal yolla iki iplikli DNA’nın hidrojen bağları kopar ve iplikler birbirinden ayrılır. Bu aşamada DNA’nın akışkanlığı azalır. UV absorbsiyonu artar (hiperkromik kayma). G-C arasında 3 hidrojen bağı olduğu için GC zengin bölgelerin denatürasyonu daha yüksek sıcaklık gerektirir.  DNA’nın denatürasyonu geri dönüşümlüdür. Bu özellik moleküler genetik için en temel tekniklerden biri olan PCR’ın temelinde yatar…Hibridizasyon teknikleri de yine DNA’nın denaturasyon-renaturasyon özelliklerinden faydalanılarak gerçekleştirilir. </a:t>
            </a:r>
          </a:p>
        </p:txBody>
      </p:sp>
      <p:sp>
        <p:nvSpPr>
          <p:cNvPr id="65540"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78767491-4990-496F-9A97-E1FD0B40A34C}" type="slidenum">
              <a:rPr lang="tr-TR" sz="1200" baseline="0" smtClean="0">
                <a:latin typeface="Comic Sans MS Regular" panose="030F0702030302020204" pitchFamily="66" charset="0"/>
              </a:rPr>
              <a:pPr algn="r" eaLnBrk="1" hangingPunct="1"/>
              <a:t>15</a:t>
            </a:fld>
            <a:endParaRPr lang="tr-TR" sz="1200" baseline="0" dirty="0">
              <a:latin typeface="Comic Sans MS Regular" panose="030F0702030302020204" pitchFamily="66"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p:cNvSpPr>
            <a:spLocks noGrp="1" noRot="1" noChangeAspect="1" noTextEdit="1"/>
          </p:cNvSpPr>
          <p:nvPr>
            <p:ph type="sldImg"/>
          </p:nvPr>
        </p:nvSpPr>
        <p:spPr>
          <a:ln/>
        </p:spPr>
      </p:sp>
      <p:sp>
        <p:nvSpPr>
          <p:cNvPr id="66563"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Farklı büyüklük ve konformasyondaki nükleik asitler elektroforez ile ayrılırlar. Bu teknik DNA ‘nın boyutu ve bütünlüğü ile ilgili bilgi sağladığı için laboratuvarların vazgeçilmezidir. </a:t>
            </a:r>
          </a:p>
        </p:txBody>
      </p:sp>
      <p:sp>
        <p:nvSpPr>
          <p:cNvPr id="66564"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FC463F9B-6047-4CEB-A58A-4FF08AF44DA9}" type="slidenum">
              <a:rPr lang="tr-TR" sz="1200" baseline="0" smtClean="0">
                <a:latin typeface="Comic Sans MS Regular" panose="030F0702030302020204" pitchFamily="66" charset="0"/>
              </a:rPr>
              <a:pPr algn="r" eaLnBrk="1" hangingPunct="1"/>
              <a:t>16</a:t>
            </a:fld>
            <a:endParaRPr lang="tr-TR" sz="1200" baseline="0" dirty="0">
              <a:latin typeface="Comic Sans MS Regular" panose="030F0702030302020204" pitchFamily="6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ayt Görüntüsü Yer Tutucusu 1"/>
          <p:cNvSpPr>
            <a:spLocks noGrp="1" noRot="1" noChangeAspect="1" noTextEdit="1"/>
          </p:cNvSpPr>
          <p:nvPr>
            <p:ph type="sldImg"/>
          </p:nvPr>
        </p:nvSpPr>
        <p:spPr>
          <a:ln/>
        </p:spPr>
      </p:sp>
      <p:sp>
        <p:nvSpPr>
          <p:cNvPr id="68611"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Ökaryotik kromozomlar sadece metafaz aşamasında görünür. İnterfazda kromatin çekirdek içerisinde dağılır ve kromozom yapısı kaybolur. Hücre tekrar mitoza girdiğinde tekrar kromozom oluşturmak üzere kıvrılır. Bu kıvrılma her bir kromatin boyunun 10.000 kat kısalması anlamına gelir. Ökaryotik kromatin prokaryotlardan farklı olarak her aşamada çok sayıda protein ile ilişkilidir. </a:t>
            </a:r>
          </a:p>
          <a:p>
            <a:pPr eaLnBrk="1" hangingPunct="1"/>
            <a:r>
              <a:rPr lang="tr-TR"/>
              <a:t> </a:t>
            </a:r>
          </a:p>
        </p:txBody>
      </p:sp>
      <p:sp>
        <p:nvSpPr>
          <p:cNvPr id="68612"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75B726B7-3C49-40FD-B204-CBF829EFB37E}" type="slidenum">
              <a:rPr lang="tr-TR" sz="1200" baseline="0" smtClean="0">
                <a:latin typeface="Comic Sans MS Regular" panose="030F0702030302020204" pitchFamily="66" charset="0"/>
              </a:rPr>
              <a:pPr algn="r" eaLnBrk="1" hangingPunct="1"/>
              <a:t>17</a:t>
            </a:fld>
            <a:endParaRPr lang="tr-TR" sz="1200" baseline="0" dirty="0">
              <a:latin typeface="Comic Sans MS Regular" panose="030F0702030302020204" pitchFamily="66"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DD9B4-E5CA-4154-BE6B-5790D747551B}" type="slidenum">
              <a:rPr lang="en-US"/>
              <a:pPr/>
              <a:t>23</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t>Replication is the process of duplicating chromosome.  The new copy of a chromosome is formed by DNA  synthesis during S-phase.  The chromosome copies are called sister chromatids.  Sister chromatids are held together at the centromere.</a:t>
            </a:r>
          </a:p>
        </p:txBody>
      </p:sp>
    </p:spTree>
    <p:extLst>
      <p:ext uri="{BB962C8B-B14F-4D97-AF65-F5344CB8AC3E}">
        <p14:creationId xmlns:p14="http://schemas.microsoft.com/office/powerpoint/2010/main" val="1347175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ECB41E-E4E5-4FB4-9C22-EE48CD157BE3}" type="slidenum">
              <a:rPr lang="tr-TR">
                <a:cs typeface="Arial" charset="0"/>
              </a:rPr>
              <a:pPr fontAlgn="base">
                <a:spcBef>
                  <a:spcPct val="0"/>
                </a:spcBef>
                <a:spcAft>
                  <a:spcPct val="0"/>
                </a:spcAft>
              </a:pPr>
              <a:t>28</a:t>
            </a:fld>
            <a:endParaRPr lang="tr-TR">
              <a:cs typeface="Arial" charset="0"/>
            </a:endParaRPr>
          </a:p>
        </p:txBody>
      </p:sp>
    </p:spTree>
    <p:extLst>
      <p:ext uri="{BB962C8B-B14F-4D97-AF65-F5344CB8AC3E}">
        <p14:creationId xmlns:p14="http://schemas.microsoft.com/office/powerpoint/2010/main" val="1492102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56B0D5-3B59-4283-866B-A2434CA12AC5}" type="slidenum">
              <a:rPr lang="tr-TR">
                <a:cs typeface="Arial" charset="0"/>
              </a:rPr>
              <a:pPr fontAlgn="base">
                <a:spcBef>
                  <a:spcPct val="0"/>
                </a:spcBef>
                <a:spcAft>
                  <a:spcPct val="0"/>
                </a:spcAft>
              </a:pPr>
              <a:t>36</a:t>
            </a:fld>
            <a:endParaRPr lang="tr-TR">
              <a:cs typeface="Arial" charset="0"/>
            </a:endParaRPr>
          </a:p>
        </p:txBody>
      </p:sp>
    </p:spTree>
    <p:extLst>
      <p:ext uri="{BB962C8B-B14F-4D97-AF65-F5344CB8AC3E}">
        <p14:creationId xmlns:p14="http://schemas.microsoft.com/office/powerpoint/2010/main" val="336743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1 Slayt Görüntüsü Yer Tutucusu"/>
          <p:cNvSpPr>
            <a:spLocks noGrp="1" noRot="1" noChangeAspect="1"/>
          </p:cNvSpPr>
          <p:nvPr>
            <p:ph type="sldImg"/>
          </p:nvPr>
        </p:nvSpPr>
        <p:spPr bwMode="auto">
          <a:noFill/>
          <a:ln>
            <a:solidFill>
              <a:srgbClr val="000000"/>
            </a:solidFill>
            <a:miter lim="800000"/>
            <a:headEnd/>
            <a:tailEnd/>
          </a:ln>
        </p:spPr>
      </p:sp>
      <p:sp>
        <p:nvSpPr>
          <p:cNvPr id="88066" name="2 Not Yer Tutucusu"/>
          <p:cNvSpPr>
            <a:spLocks noGrp="1"/>
          </p:cNvSpPr>
          <p:nvPr>
            <p:ph type="body" idx="1"/>
          </p:nvPr>
        </p:nvSpPr>
        <p:spPr bwMode="auto">
          <a:noFill/>
        </p:spPr>
        <p:txBody>
          <a:bodyPr wrap="square" numCol="1" anchor="t" anchorCtr="0" compatLnSpc="1">
            <a:prstTxWarp prst="textNoShape">
              <a:avLst/>
            </a:prstTxWarp>
          </a:bodyPr>
          <a:lstStyle/>
          <a:p>
            <a:pPr algn="just">
              <a:spcBef>
                <a:spcPct val="0"/>
              </a:spcBef>
            </a:pPr>
            <a:r>
              <a:rPr lang="tr-TR">
                <a:solidFill>
                  <a:srgbClr val="002060"/>
                </a:solidFill>
                <a:latin typeface="Comic Sans MS" pitchFamily="66" charset="0"/>
              </a:rPr>
              <a:t>Kromozom sayısındaki artış farklı genetik yapıda hücrelerin meydana gelmesi olasılığını daha da artırır. Örneğin 23 çift kromozoma sahip olan insanda mayozun I. metafazındaki olası kromozom dizilimleri 2</a:t>
            </a:r>
            <a:r>
              <a:rPr lang="tr-TR" baseline="30000">
                <a:solidFill>
                  <a:srgbClr val="002060"/>
                </a:solidFill>
                <a:latin typeface="Comic Sans MS" pitchFamily="66" charset="0"/>
              </a:rPr>
              <a:t>22 </a:t>
            </a:r>
            <a:r>
              <a:rPr lang="tr-TR">
                <a:solidFill>
                  <a:srgbClr val="002060"/>
                </a:solidFill>
                <a:latin typeface="Comic Sans MS" pitchFamily="66" charset="0"/>
                <a:sym typeface="Symbol" pitchFamily="18" charset="2"/>
              </a:rPr>
              <a:t></a:t>
            </a:r>
            <a:r>
              <a:rPr lang="tr-TR">
                <a:solidFill>
                  <a:srgbClr val="002060"/>
                </a:solidFill>
                <a:latin typeface="Comic Sans MS" pitchFamily="66" charset="0"/>
              </a:rPr>
              <a:t> 4.000.000’dir. </a:t>
            </a:r>
          </a:p>
          <a:p>
            <a:pPr algn="just">
              <a:spcBef>
                <a:spcPct val="0"/>
              </a:spcBef>
            </a:pPr>
            <a:r>
              <a:rPr lang="tr-TR">
                <a:solidFill>
                  <a:srgbClr val="002060"/>
                </a:solidFill>
                <a:latin typeface="Comic Sans MS" pitchFamily="66" charset="0"/>
              </a:rPr>
              <a:t>Mayoz sonucu oluşacak bir eşey hücresinin herhangi bir özel bir kromozom bileşimini taşıma olasılığı ise (krosingover sonucu meydana gelebilecek yeni bileşimler hariç) (1/2)</a:t>
            </a:r>
            <a:r>
              <a:rPr lang="tr-TR" baseline="30000">
                <a:solidFill>
                  <a:srgbClr val="002060"/>
                </a:solidFill>
                <a:latin typeface="Comic Sans MS" pitchFamily="66" charset="0"/>
              </a:rPr>
              <a:t>23</a:t>
            </a:r>
            <a:r>
              <a:rPr lang="tr-TR">
                <a:solidFill>
                  <a:srgbClr val="002060"/>
                </a:solidFill>
                <a:latin typeface="Comic Sans MS" pitchFamily="66" charset="0"/>
              </a:rPr>
              <a:t> </a:t>
            </a:r>
            <a:r>
              <a:rPr lang="tr-TR">
                <a:solidFill>
                  <a:srgbClr val="002060"/>
                </a:solidFill>
                <a:latin typeface="Comic Sans MS" pitchFamily="66" charset="0"/>
                <a:sym typeface="Symbol" pitchFamily="18" charset="2"/>
              </a:rPr>
              <a:t></a:t>
            </a:r>
            <a:r>
              <a:rPr lang="tr-TR">
                <a:solidFill>
                  <a:srgbClr val="002060"/>
                </a:solidFill>
                <a:latin typeface="Comic Sans MS" pitchFamily="66" charset="0"/>
              </a:rPr>
              <a:t> 1/8.000.000 olacaktır. </a:t>
            </a:r>
          </a:p>
          <a:p>
            <a:pPr algn="just">
              <a:spcBef>
                <a:spcPct val="0"/>
              </a:spcBef>
            </a:pPr>
            <a:r>
              <a:rPr lang="tr-TR">
                <a:solidFill>
                  <a:srgbClr val="002060"/>
                </a:solidFill>
                <a:latin typeface="Comic Sans MS" pitchFamily="66" charset="0"/>
              </a:rPr>
              <a:t>Buradan giderek, erkek ve dişi eşey hücrelerinin rastgele karşılaşması sonucu aynı genotipte zigot meydana gelme olasılığı yaklaşık 1/64 x l0</a:t>
            </a:r>
            <a:r>
              <a:rPr lang="tr-TR" baseline="30000">
                <a:solidFill>
                  <a:srgbClr val="002060"/>
                </a:solidFill>
                <a:latin typeface="Comic Sans MS" pitchFamily="66" charset="0"/>
              </a:rPr>
              <a:t>12</a:t>
            </a:r>
            <a:r>
              <a:rPr lang="tr-TR">
                <a:solidFill>
                  <a:srgbClr val="002060"/>
                </a:solidFill>
                <a:latin typeface="Comic Sans MS" pitchFamily="66" charset="0"/>
              </a:rPr>
              <a:t>’dir. </a:t>
            </a:r>
          </a:p>
          <a:p>
            <a:pPr algn="just">
              <a:spcBef>
                <a:spcPct val="0"/>
              </a:spcBef>
            </a:pPr>
            <a:r>
              <a:rPr lang="tr-TR">
                <a:solidFill>
                  <a:srgbClr val="D60093"/>
                </a:solidFill>
                <a:latin typeface="Comic Sans MS" pitchFamily="66" charset="0"/>
              </a:rPr>
              <a:t>Populasyonlarda eşeyli üreme sırasında meydana gelen çeşitliliğin temel nedenlerinden biri de kromozomların bağımsız olarak ayrışma özelliğidir.  </a:t>
            </a:r>
          </a:p>
          <a:p>
            <a:pPr>
              <a:spcBef>
                <a:spcPct val="0"/>
              </a:spcBef>
            </a:pPr>
            <a:endParaRPr lang="tr-TR"/>
          </a:p>
        </p:txBody>
      </p:sp>
      <p:sp>
        <p:nvSpPr>
          <p:cNvPr id="88067"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41545E-629A-4C8E-9614-482A7505844B}" type="slidenum">
              <a:rPr lang="tr-TR">
                <a:cs typeface="Arial" charset="0"/>
              </a:rPr>
              <a:pPr fontAlgn="base">
                <a:spcBef>
                  <a:spcPct val="0"/>
                </a:spcBef>
                <a:spcAft>
                  <a:spcPct val="0"/>
                </a:spcAft>
              </a:pPr>
              <a:t>38</a:t>
            </a:fld>
            <a:endParaRPr lang="tr-TR">
              <a:cs typeface="Arial" charset="0"/>
            </a:endParaRPr>
          </a:p>
        </p:txBody>
      </p:sp>
    </p:spTree>
    <p:extLst>
      <p:ext uri="{BB962C8B-B14F-4D97-AF65-F5344CB8AC3E}">
        <p14:creationId xmlns:p14="http://schemas.microsoft.com/office/powerpoint/2010/main" val="124559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ayt Görüntüsü Yer Tutucusu 1"/>
          <p:cNvSpPr>
            <a:spLocks noGrp="1" noRot="1" noChangeAspect="1" noTextEdit="1"/>
          </p:cNvSpPr>
          <p:nvPr>
            <p:ph type="sldImg"/>
          </p:nvPr>
        </p:nvSpPr>
        <p:spPr>
          <a:ln/>
        </p:spPr>
      </p:sp>
      <p:sp>
        <p:nvSpPr>
          <p:cNvPr id="67587"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Prokaryotlarda DNA’nın kromozomal olarak paketlenmesi ökaryotlara göre daha az karmaşıktır. Organizmaların DNA uzunlukları ve bu DNA’nın  sağması gereken kendi boyutları düşünüldüğünde kromozomal paketlenmenin ne kadar önemli olduğu daha iyi anlaşılır. Viral kromozom paketli hali lie işlevsizdir ve konakçıya geçtiğinde açılıp işlevli hale gelir. Ancak bakteriyel kromozom paketli hali ile işlevlidir. </a:t>
            </a:r>
          </a:p>
        </p:txBody>
      </p:sp>
      <p:sp>
        <p:nvSpPr>
          <p:cNvPr id="67588"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04C5680F-B5A4-4A3D-8908-81690B0A8971}" type="slidenum">
              <a:rPr lang="tr-TR" sz="1200" baseline="0" smtClean="0">
                <a:latin typeface="Comic Sans MS Regular" panose="030F0702030302020204" pitchFamily="66" charset="0"/>
              </a:rPr>
              <a:pPr algn="r" eaLnBrk="1" hangingPunct="1"/>
              <a:t>6</a:t>
            </a:fld>
            <a:endParaRPr lang="tr-TR" sz="1200" baseline="0" dirty="0">
              <a:latin typeface="Comic Sans MS Regular" panose="030F0702030302020204" pitchFamily="66" charset="0"/>
            </a:endParaRPr>
          </a:p>
        </p:txBody>
      </p:sp>
    </p:spTree>
    <p:extLst>
      <p:ext uri="{BB962C8B-B14F-4D97-AF65-F5344CB8AC3E}">
        <p14:creationId xmlns:p14="http://schemas.microsoft.com/office/powerpoint/2010/main" val="422558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ayt Görüntüsü Yer Tutucusu 1"/>
          <p:cNvSpPr>
            <a:spLocks noGrp="1" noRot="1" noChangeAspect="1" noTextEdit="1"/>
          </p:cNvSpPr>
          <p:nvPr>
            <p:ph type="sldImg"/>
          </p:nvPr>
        </p:nvSpPr>
        <p:spPr>
          <a:ln/>
        </p:spPr>
      </p:sp>
      <p:sp>
        <p:nvSpPr>
          <p:cNvPr id="69635"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Kromozomal DNA ile ilişkili proteinler histonlar ve histon olmayan proteinler olarak iki gruba ayrılır. Histonlar + yüklü arjinin ve lizince zengin + yüklü proteinlerdir. 5 tip histon proteini vardır. </a:t>
            </a:r>
          </a:p>
        </p:txBody>
      </p:sp>
      <p:sp>
        <p:nvSpPr>
          <p:cNvPr id="69636"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6580EE8B-A7D6-437F-A900-29F9649DF9DA}" type="slidenum">
              <a:rPr lang="tr-TR" sz="1200" baseline="0" smtClean="0">
                <a:latin typeface="Comic Sans MS Regular" panose="030F0702030302020204" pitchFamily="66" charset="0"/>
              </a:rPr>
              <a:pPr algn="r" eaLnBrk="1" hangingPunct="1"/>
              <a:t>7</a:t>
            </a:fld>
            <a:endParaRPr lang="tr-TR" sz="1200" baseline="0" dirty="0">
              <a:latin typeface="Comic Sans MS Regular" panose="030F0702030302020204" pitchFamily="66" charset="0"/>
            </a:endParaRPr>
          </a:p>
        </p:txBody>
      </p:sp>
    </p:spTree>
    <p:extLst>
      <p:ext uri="{BB962C8B-B14F-4D97-AF65-F5344CB8AC3E}">
        <p14:creationId xmlns:p14="http://schemas.microsoft.com/office/powerpoint/2010/main" val="3625604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ayt Görüntüsü Yer Tutucusu 1"/>
          <p:cNvSpPr>
            <a:spLocks noGrp="1" noRot="1" noChangeAspect="1" noTextEdit="1"/>
          </p:cNvSpPr>
          <p:nvPr>
            <p:ph type="sldImg"/>
          </p:nvPr>
        </p:nvSpPr>
        <p:spPr>
          <a:ln/>
        </p:spPr>
      </p:sp>
      <p:sp>
        <p:nvSpPr>
          <p:cNvPr id="70659"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solidFill>
                  <a:schemeClr val="tx2"/>
                </a:solidFill>
                <a:latin typeface="Comic Sans MS" pitchFamily="66" charset="0"/>
              </a:rPr>
              <a:t>Kromozomal paketlenmenin alt birimi nükleozomlardır</a:t>
            </a:r>
            <a:r>
              <a:rPr lang="tr-TR"/>
              <a:t>. Nükleozom ikişer adet H2A, H2B, H3 ve H4 histon ve bir adette H1 histon proteininden oluşan 200 baz çifti uzunluğunda DNA’nın paketlendiği yapılardır. </a:t>
            </a:r>
          </a:p>
        </p:txBody>
      </p:sp>
      <p:sp>
        <p:nvSpPr>
          <p:cNvPr id="70660"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F7E518EC-48DB-49AD-8FAD-9EA939ABBCE3}" type="slidenum">
              <a:rPr lang="tr-TR" sz="1200" baseline="0" smtClean="0">
                <a:latin typeface="Comic Sans MS Regular" panose="030F0702030302020204" pitchFamily="66" charset="0"/>
              </a:rPr>
              <a:pPr algn="r" eaLnBrk="1" hangingPunct="1"/>
              <a:t>8</a:t>
            </a:fld>
            <a:endParaRPr lang="tr-TR" sz="1200" baseline="0" dirty="0">
              <a:latin typeface="Comic Sans MS Regular" panose="030F0702030302020204" pitchFamily="66" charset="0"/>
            </a:endParaRPr>
          </a:p>
        </p:txBody>
      </p:sp>
    </p:spTree>
    <p:extLst>
      <p:ext uri="{BB962C8B-B14F-4D97-AF65-F5344CB8AC3E}">
        <p14:creationId xmlns:p14="http://schemas.microsoft.com/office/powerpoint/2010/main" val="273107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ayt Görüntüsü Yer Tutucusu 1"/>
          <p:cNvSpPr>
            <a:spLocks noGrp="1" noRot="1" noChangeAspect="1" noTextEdit="1"/>
          </p:cNvSpPr>
          <p:nvPr>
            <p:ph type="sldImg"/>
          </p:nvPr>
        </p:nvSpPr>
        <p:spPr>
          <a:ln/>
        </p:spPr>
      </p:sp>
      <p:sp>
        <p:nvSpPr>
          <p:cNvPr id="3" name="Not Yer Tutucusu 2"/>
          <p:cNvSpPr>
            <a:spLocks noGrp="1"/>
          </p:cNvSpPr>
          <p:nvPr>
            <p:ph type="body" idx="1"/>
          </p:nvPr>
        </p:nvSpPr>
        <p:spPr/>
        <p:txBody>
          <a:bodyPr/>
          <a:lstStyle/>
          <a:p>
            <a:pPr eaLnBrk="1" hangingPunct="1">
              <a:defRPr/>
            </a:pPr>
            <a:r>
              <a:rPr lang="tr-TR" dirty="0"/>
              <a:t>Genetik materyalin 4 özelliği olmalıdır.. </a:t>
            </a:r>
          </a:p>
          <a:p>
            <a:pPr marL="228600" indent="-228600" eaLnBrk="1" hangingPunct="1">
              <a:buFontTx/>
              <a:buAutoNum type="arabicPeriod"/>
              <a:defRPr/>
            </a:pPr>
            <a:r>
              <a:rPr lang="tr-TR" dirty="0"/>
              <a:t>Kendini eşleme </a:t>
            </a:r>
          </a:p>
          <a:p>
            <a:pPr marL="228600" indent="-228600" eaLnBrk="1" hangingPunct="1">
              <a:buFontTx/>
              <a:buAutoNum type="arabicPeriod"/>
              <a:defRPr/>
            </a:pPr>
            <a:r>
              <a:rPr lang="tr-TR" dirty="0"/>
              <a:t>Bilgi depolama </a:t>
            </a:r>
          </a:p>
          <a:p>
            <a:pPr marL="228600" indent="-228600" eaLnBrk="1" hangingPunct="1">
              <a:buFontTx/>
              <a:buAutoNum type="arabicPeriod"/>
              <a:defRPr/>
            </a:pPr>
            <a:r>
              <a:rPr lang="tr-TR" dirty="0"/>
              <a:t>Bu bilgiyi ifade etme </a:t>
            </a:r>
          </a:p>
          <a:p>
            <a:pPr marL="228600" indent="-228600" eaLnBrk="1" hangingPunct="1">
              <a:buFontTx/>
              <a:buAutoNum type="arabicPeriod"/>
              <a:defRPr/>
            </a:pPr>
            <a:r>
              <a:rPr lang="tr-TR" dirty="0"/>
              <a:t>Mutasyonla çeşitlenme </a:t>
            </a:r>
          </a:p>
        </p:txBody>
      </p:sp>
      <p:sp>
        <p:nvSpPr>
          <p:cNvPr id="57348"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D412FED7-7B69-4331-A016-C4024395EF01}" type="slidenum">
              <a:rPr lang="tr-TR" sz="1200" baseline="0" smtClean="0">
                <a:latin typeface="Comic Sans MS Regular" panose="030F0702030302020204" pitchFamily="66" charset="0"/>
              </a:rPr>
              <a:pPr algn="r" eaLnBrk="1" hangingPunct="1"/>
              <a:t>9</a:t>
            </a:fld>
            <a:endParaRPr lang="tr-TR" sz="1200" baseline="0" dirty="0">
              <a:latin typeface="Comic Sans MS Regular" panose="030F0702030302020204" pitchFamily="6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ayt Görüntüsü Yer Tutucusu 1"/>
          <p:cNvSpPr>
            <a:spLocks noGrp="1" noRot="1" noChangeAspect="1" noTextEdit="1"/>
          </p:cNvSpPr>
          <p:nvPr>
            <p:ph type="sldImg"/>
          </p:nvPr>
        </p:nvSpPr>
        <p:spPr>
          <a:ln/>
        </p:spPr>
      </p:sp>
      <p:sp>
        <p:nvSpPr>
          <p:cNvPr id="59395"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DNA’nın kalıtım materyali olduğu anlaşıldıktan sonra yapısal özelliklerini anlamak daha büyük önem kazanmıştır. Kimyasal olarak DNA, nükleotit olarak adlandırılan basit birimlerin ardarda dizilimlerinden oluşur. Omurga ester bağları ile birbirine bağlı şeker ve fosfat gruplarından meydana gelir. Her bir şeker grubuna da 4 farklı bazdan bir tanesi bağlanır. </a:t>
            </a:r>
          </a:p>
          <a:p>
            <a:pPr eaLnBrk="1" hangingPunct="1"/>
            <a:endParaRPr lang="tr-TR"/>
          </a:p>
        </p:txBody>
      </p:sp>
      <p:sp>
        <p:nvSpPr>
          <p:cNvPr id="59396"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41AF9D25-92F3-4746-86E9-8B4DB8CB6EDF}" type="slidenum">
              <a:rPr lang="tr-TR" sz="1200" baseline="0" smtClean="0">
                <a:latin typeface="Comic Sans MS Regular" panose="030F0702030302020204" pitchFamily="66" charset="0"/>
              </a:rPr>
              <a:pPr algn="r" eaLnBrk="1" hangingPunct="1"/>
              <a:t>10</a:t>
            </a:fld>
            <a:endParaRPr lang="tr-TR" sz="1200" baseline="0" dirty="0">
              <a:latin typeface="Comic Sans MS Regular" panose="030F0702030302020204" pitchFamily="66"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ayt Görüntüsü Yer Tutucusu 1"/>
          <p:cNvSpPr>
            <a:spLocks noGrp="1" noRot="1" noChangeAspect="1" noTextEdit="1"/>
          </p:cNvSpPr>
          <p:nvPr>
            <p:ph type="sldImg"/>
          </p:nvPr>
        </p:nvSpPr>
        <p:spPr>
          <a:ln/>
        </p:spPr>
      </p:sp>
      <p:sp>
        <p:nvSpPr>
          <p:cNvPr id="60419"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Azotlu bazlar dokuz atomlu iki halkalı </a:t>
            </a:r>
            <a:r>
              <a:rPr lang="tr-TR" b="1"/>
              <a:t>pürinler</a:t>
            </a:r>
            <a:r>
              <a:rPr lang="tr-TR"/>
              <a:t> ile altı atomlu tek halkalı </a:t>
            </a:r>
            <a:r>
              <a:rPr lang="tr-TR" b="1"/>
              <a:t>pirimidinler</a:t>
            </a:r>
            <a:r>
              <a:rPr lang="tr-TR"/>
              <a:t> olmak üzere iki tiptir. DNA ‘nın yapısının çözümlenmesi ile ilgili yapılan X-Işını kırınım çalışmaları çift sarmal yapıyı ortaya koyarken, kromatografik çalışmalarda baz komposizyonu ile ilgili detayları ortaya çıkartmıştır. Herhangi bir organizmada Adenin bazı ile Timin bazlarının miktarı ile Sitozin ve Guanin bazlarının miktarı oranlıdır.  Pürinlerin toplamı , pirimidinlerin toplamına eşittir.  İki zincir birbirine antiparaleldir, yani iki zincir, C-5’ ucundan C-3’ ucuna doğru olan yönleri birbirine göre terstir. </a:t>
            </a:r>
          </a:p>
          <a:p>
            <a:pPr eaLnBrk="1" hangingPunct="1"/>
            <a:endParaRPr lang="tr-TR"/>
          </a:p>
          <a:p>
            <a:pPr eaLnBrk="1" hangingPunct="1"/>
            <a:endParaRPr lang="tr-TR"/>
          </a:p>
        </p:txBody>
      </p:sp>
      <p:sp>
        <p:nvSpPr>
          <p:cNvPr id="60420"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CA600D81-12C3-4A04-ADFD-821FA4731DF3}" type="slidenum">
              <a:rPr lang="tr-TR" sz="1200" baseline="0" smtClean="0">
                <a:latin typeface="Comic Sans MS Regular" panose="030F0702030302020204" pitchFamily="66" charset="0"/>
              </a:rPr>
              <a:pPr algn="r" eaLnBrk="1" hangingPunct="1"/>
              <a:t>11</a:t>
            </a:fld>
            <a:endParaRPr lang="tr-TR" sz="1200" baseline="0" dirty="0">
              <a:latin typeface="Comic Sans MS Regular" panose="030F0702030302020204" pitchFamily="6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ayt Görüntüsü Yer Tutucusu 1"/>
          <p:cNvSpPr>
            <a:spLocks noGrp="1" noRot="1" noChangeAspect="1" noTextEdit="1"/>
          </p:cNvSpPr>
          <p:nvPr>
            <p:ph type="sldImg"/>
          </p:nvPr>
        </p:nvSpPr>
        <p:spPr>
          <a:ln/>
        </p:spPr>
      </p:sp>
      <p:sp>
        <p:nvSpPr>
          <p:cNvPr id="62467"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DNA’nın kimyasal ve yapısal özelliklerinin anlaşılması için uygulanan analitik yöntemler, bugün moleküler genetik laboratuvarlarında kullandığımız birçok yöntemin de temelini oluşturmaktadır. </a:t>
            </a:r>
          </a:p>
        </p:txBody>
      </p:sp>
      <p:sp>
        <p:nvSpPr>
          <p:cNvPr id="62468"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8F4D014A-8042-40C7-8E70-08A6C95E1C2B}" type="slidenum">
              <a:rPr lang="tr-TR" sz="1200" baseline="0" smtClean="0">
                <a:latin typeface="Comic Sans MS Regular" panose="030F0702030302020204" pitchFamily="66" charset="0"/>
              </a:rPr>
              <a:pPr algn="r" eaLnBrk="1" hangingPunct="1"/>
              <a:t>12</a:t>
            </a:fld>
            <a:endParaRPr lang="tr-TR" sz="1200" baseline="0" dirty="0">
              <a:latin typeface="Comic Sans MS Regular" panose="030F0702030302020204" pitchFamily="66"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ayt Görüntüsü Yer Tutucusu 1"/>
          <p:cNvSpPr>
            <a:spLocks noGrp="1" noRot="1" noChangeAspect="1" noTextEdit="1"/>
          </p:cNvSpPr>
          <p:nvPr>
            <p:ph type="sldImg"/>
          </p:nvPr>
        </p:nvSpPr>
        <p:spPr>
          <a:ln/>
        </p:spPr>
      </p:sp>
      <p:sp>
        <p:nvSpPr>
          <p:cNvPr id="63491"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Nükleik asitler en kuvvetli olarak 254-260 nm arasındaki UV ışığını soğurur. Bu özelliğinden faydalanarak elimizdeki nükleik asitin miktarı ve saflığı ile ilgili yorum yapabiliriz (spektrofotometrik miktar tayini)</a:t>
            </a:r>
          </a:p>
        </p:txBody>
      </p:sp>
      <p:sp>
        <p:nvSpPr>
          <p:cNvPr id="63492"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6D70AF27-A3D5-4888-9550-77D85090DF40}" type="slidenum">
              <a:rPr lang="tr-TR" sz="1200" baseline="0" smtClean="0">
                <a:latin typeface="Comic Sans MS Regular" panose="030F0702030302020204" pitchFamily="66" charset="0"/>
              </a:rPr>
              <a:pPr algn="r" eaLnBrk="1" hangingPunct="1"/>
              <a:t>13</a:t>
            </a:fld>
            <a:endParaRPr lang="tr-TR" sz="1200" baseline="0" dirty="0">
              <a:latin typeface="Comic Sans MS Regular" panose="030F0702030302020204" pitchFamily="6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1F3453-5EE2-1347-AF93-20D25DD76A67}" type="datetime1">
              <a:rPr lang="tr-TR" smtClean="0"/>
              <a:t>17.10.2018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9944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E520F38-A4E2-664D-B666-7A5D3FC2D2C7}" type="datetime1">
              <a:rPr lang="tr-TR" smtClean="0"/>
              <a:t>17.10.2018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9595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AA1A269-0709-3445-AAD6-010E2A85585C}" type="datetime1">
              <a:rPr lang="tr-TR" smtClean="0"/>
              <a:t>17.10.2018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32053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Comic Sans MS Regular" panose="030F0702030302020204" pitchFamily="66"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dirty="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763EEA9-7C31-E747-9A5F-658105078161}" type="datetime1">
              <a:rPr lang="tr-TR" smtClean="0"/>
              <a:t>17.10.2018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673897" y="971253"/>
            <a:ext cx="601591" cy="1343958"/>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b="0" i="0" dirty="0">
                <a:latin typeface="Comic Sans MS Regular" panose="030F0702030302020204" pitchFamily="66" charset="0"/>
              </a:rPr>
              <a:t>“</a:t>
            </a:r>
          </a:p>
        </p:txBody>
      </p:sp>
      <p:sp>
        <p:nvSpPr>
          <p:cNvPr id="15" name="TextBox 14"/>
          <p:cNvSpPr txBox="1"/>
          <p:nvPr/>
        </p:nvSpPr>
        <p:spPr>
          <a:xfrm>
            <a:off x="6999690" y="2613787"/>
            <a:ext cx="601591" cy="1343958"/>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b="0" i="0" dirty="0">
                <a:latin typeface="Comic Sans MS Regular" panose="030F0702030302020204" pitchFamily="66" charset="0"/>
              </a:rPr>
              <a:t>”</a:t>
            </a:r>
          </a:p>
        </p:txBody>
      </p:sp>
    </p:spTree>
    <p:extLst>
      <p:ext uri="{BB962C8B-B14F-4D97-AF65-F5344CB8AC3E}">
        <p14:creationId xmlns:p14="http://schemas.microsoft.com/office/powerpoint/2010/main" val="2076250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B8873D-C334-F441-8C5C-133D562C40D3}" type="datetime1">
              <a:rPr lang="tr-TR" smtClean="0"/>
              <a:t>17.10.2018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134322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8DF0CBE-C9A7-7D4F-B0BA-AEA878684FC5}" type="datetime1">
              <a:rPr lang="tr-TR" smtClean="0"/>
              <a:t>17.10.2018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30120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FFDAFF9-4750-E644-B6B0-56ECE4F87D72}" type="datetime1">
              <a:rPr lang="tr-TR" smtClean="0"/>
              <a:t>17.10.2018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5631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12BCA2-CF6D-C443-AE5B-4E0D189BF19D}" type="datetime1">
              <a:rPr lang="tr-TR" smtClean="0"/>
              <a:t>17.10.2018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2783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AF5AA2-4AB9-FF45-8F83-3216A8641866}" type="datetime1">
              <a:rPr lang="tr-TR" smtClean="0"/>
              <a:t>17.10.2018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63210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Başlık, İçerik ve Metin">
    <p:spTree>
      <p:nvGrpSpPr>
        <p:cNvPr id="1" name=""/>
        <p:cNvGrpSpPr/>
        <p:nvPr/>
      </p:nvGrpSpPr>
      <p:grpSpPr>
        <a:xfrm>
          <a:off x="0" y="0"/>
          <a:ext cx="0" cy="0"/>
          <a:chOff x="0" y="0"/>
          <a:chExt cx="0" cy="0"/>
        </a:xfrm>
      </p:grpSpPr>
      <p:sp>
        <p:nvSpPr>
          <p:cNvPr id="2" name="Başlık 1"/>
          <p:cNvSpPr>
            <a:spLocks noGrp="1"/>
          </p:cNvSpPr>
          <p:nvPr>
            <p:ph type="title"/>
          </p:nvPr>
        </p:nvSpPr>
        <p:spPr>
          <a:xfrm>
            <a:off x="685800" y="609600"/>
            <a:ext cx="7772400" cy="1143000"/>
          </a:xfrm>
        </p:spPr>
        <p:txBody>
          <a:bodyPr/>
          <a:lstStyle/>
          <a:p>
            <a:r>
              <a:rPr lang="tr-TR"/>
              <a:t>Asıl başlık stili için tıklatın</a:t>
            </a:r>
          </a:p>
        </p:txBody>
      </p:sp>
      <p:sp>
        <p:nvSpPr>
          <p:cNvPr id="3" name="İçerik Yer Tutucusu 2"/>
          <p:cNvSpPr>
            <a:spLocks noGrp="1"/>
          </p:cNvSpPr>
          <p:nvPr>
            <p:ph sz="half" idx="1"/>
          </p:nvPr>
        </p:nvSpPr>
        <p:spPr>
          <a:xfrm>
            <a:off x="685800" y="1981200"/>
            <a:ext cx="3810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648200" y="1981200"/>
            <a:ext cx="3810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685800" y="6248400"/>
            <a:ext cx="1905000" cy="457200"/>
          </a:xfrm>
        </p:spPr>
        <p:txBody>
          <a:bodyPr/>
          <a:lstStyle>
            <a:lvl1pPr>
              <a:defRPr/>
            </a:lvl1pPr>
          </a:lstStyle>
          <a:p>
            <a:fld id="{85D7DCA0-CFE8-7042-A7FF-D72203AED99D}" type="datetime1">
              <a:rPr lang="tr-TR" smtClean="0"/>
              <a:t>17.10.2018</a:t>
            </a:fld>
            <a:endParaRPr lang="en-US"/>
          </a:p>
        </p:txBody>
      </p:sp>
      <p:sp>
        <p:nvSpPr>
          <p:cNvPr id="6" name="Altbilgi Yer Tutucusu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ayt Numarası Yer Tutucusu 6"/>
          <p:cNvSpPr>
            <a:spLocks noGrp="1"/>
          </p:cNvSpPr>
          <p:nvPr>
            <p:ph type="sldNum" sz="quarter" idx="12"/>
          </p:nvPr>
        </p:nvSpPr>
        <p:spPr>
          <a:xfrm>
            <a:off x="6553200" y="6248400"/>
            <a:ext cx="1905000" cy="457200"/>
          </a:xfrm>
        </p:spPr>
        <p:txBody>
          <a:bodyPr/>
          <a:lstStyle>
            <a:lvl1pPr>
              <a:defRPr/>
            </a:lvl1pPr>
          </a:lstStyle>
          <a:p>
            <a:fld id="{4B00837D-AB71-4779-9842-1A8B73133140}" type="slidenum">
              <a:rPr lang="en-US"/>
              <a:pPr/>
              <a:t>‹#›</a:t>
            </a:fld>
            <a:endParaRPr lang="en-US"/>
          </a:p>
        </p:txBody>
      </p:sp>
    </p:spTree>
    <p:extLst>
      <p:ext uri="{BB962C8B-B14F-4D97-AF65-F5344CB8AC3E}">
        <p14:creationId xmlns:p14="http://schemas.microsoft.com/office/powerpoint/2010/main" val="3920089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85800" y="609600"/>
            <a:ext cx="7772400" cy="1143000"/>
          </a:xfrm>
        </p:spPr>
        <p:txBody>
          <a:bodyPr/>
          <a:lstStyle/>
          <a:p>
            <a:r>
              <a:rPr lang="tr-TR"/>
              <a:t>Asıl başlık stili için tıklatın</a:t>
            </a:r>
          </a:p>
        </p:txBody>
      </p:sp>
      <p:sp>
        <p:nvSpPr>
          <p:cNvPr id="3" name="Metin Yer Tutucusu 2"/>
          <p:cNvSpPr>
            <a:spLocks noGrp="1"/>
          </p:cNvSpPr>
          <p:nvPr>
            <p:ph type="body" sz="half" idx="1"/>
          </p:nvPr>
        </p:nvSpPr>
        <p:spPr>
          <a:xfrm>
            <a:off x="685800" y="1981200"/>
            <a:ext cx="3810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981200"/>
            <a:ext cx="3810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685800" y="6248400"/>
            <a:ext cx="1905000" cy="457200"/>
          </a:xfrm>
        </p:spPr>
        <p:txBody>
          <a:bodyPr/>
          <a:lstStyle>
            <a:lvl1pPr>
              <a:defRPr/>
            </a:lvl1pPr>
          </a:lstStyle>
          <a:p>
            <a:fld id="{0781CF2C-0E16-5840-B6DB-4065B1BEFF46}" type="datetime1">
              <a:rPr lang="tr-TR" smtClean="0"/>
              <a:t>17.10.2018</a:t>
            </a:fld>
            <a:endParaRPr lang="en-US"/>
          </a:p>
        </p:txBody>
      </p:sp>
      <p:sp>
        <p:nvSpPr>
          <p:cNvPr id="6" name="Altbilgi Yer Tutucusu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ayt Numarası Yer Tutucusu 6"/>
          <p:cNvSpPr>
            <a:spLocks noGrp="1"/>
          </p:cNvSpPr>
          <p:nvPr>
            <p:ph type="sldNum" sz="quarter" idx="12"/>
          </p:nvPr>
        </p:nvSpPr>
        <p:spPr>
          <a:xfrm>
            <a:off x="6553200" y="6248400"/>
            <a:ext cx="1905000" cy="457200"/>
          </a:xfrm>
        </p:spPr>
        <p:txBody>
          <a:bodyPr/>
          <a:lstStyle>
            <a:lvl1pPr>
              <a:defRPr/>
            </a:lvl1pPr>
          </a:lstStyle>
          <a:p>
            <a:fld id="{0F7C2BAC-9FCB-4191-BCF2-9F56F1E3CF28}" type="slidenum">
              <a:rPr lang="en-US"/>
              <a:pPr/>
              <a:t>‹#›</a:t>
            </a:fld>
            <a:endParaRPr lang="en-US"/>
          </a:p>
        </p:txBody>
      </p:sp>
    </p:spTree>
    <p:extLst>
      <p:ext uri="{BB962C8B-B14F-4D97-AF65-F5344CB8AC3E}">
        <p14:creationId xmlns:p14="http://schemas.microsoft.com/office/powerpoint/2010/main" val="1123954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069BBBB-5A85-054B-98C2-84EA033B29D5}" type="datetime1">
              <a:rPr lang="tr-TR" smtClean="0"/>
              <a:t>17.10.2018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69532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cSld name="Başlık ve İçerik Üzerinde Metin">
    <p:spTree>
      <p:nvGrpSpPr>
        <p:cNvPr id="1" name=""/>
        <p:cNvGrpSpPr/>
        <p:nvPr/>
      </p:nvGrpSpPr>
      <p:grpSpPr>
        <a:xfrm>
          <a:off x="0" y="0"/>
          <a:ext cx="0" cy="0"/>
          <a:chOff x="0" y="0"/>
          <a:chExt cx="0" cy="0"/>
        </a:xfrm>
      </p:grpSpPr>
      <p:sp>
        <p:nvSpPr>
          <p:cNvPr id="2" name="Başlık 1"/>
          <p:cNvSpPr>
            <a:spLocks noGrp="1"/>
          </p:cNvSpPr>
          <p:nvPr>
            <p:ph type="title"/>
          </p:nvPr>
        </p:nvSpPr>
        <p:spPr>
          <a:xfrm>
            <a:off x="685800" y="609600"/>
            <a:ext cx="7772400" cy="1143000"/>
          </a:xfrm>
        </p:spPr>
        <p:txBody>
          <a:bodyPr/>
          <a:lstStyle/>
          <a:p>
            <a:r>
              <a:rPr lang="tr-TR"/>
              <a:t>Asıl başlık stili için tıklatın</a:t>
            </a:r>
          </a:p>
        </p:txBody>
      </p:sp>
      <p:sp>
        <p:nvSpPr>
          <p:cNvPr id="3" name="Metin Yer Tutucusu 2"/>
          <p:cNvSpPr>
            <a:spLocks noGrp="1"/>
          </p:cNvSpPr>
          <p:nvPr>
            <p:ph type="body" sz="half" idx="1"/>
          </p:nvPr>
        </p:nvSpPr>
        <p:spPr>
          <a:xfrm>
            <a:off x="685800" y="1981200"/>
            <a:ext cx="77724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85800" y="4114800"/>
            <a:ext cx="77724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685800" y="6248400"/>
            <a:ext cx="1905000" cy="457200"/>
          </a:xfrm>
        </p:spPr>
        <p:txBody>
          <a:bodyPr/>
          <a:lstStyle>
            <a:lvl1pPr>
              <a:defRPr/>
            </a:lvl1pPr>
          </a:lstStyle>
          <a:p>
            <a:fld id="{FE79E97E-F275-F643-9355-AE2C25494434}" type="datetime1">
              <a:rPr lang="tr-TR" smtClean="0"/>
              <a:t>17.10.2018</a:t>
            </a:fld>
            <a:endParaRPr lang="en-US"/>
          </a:p>
        </p:txBody>
      </p:sp>
      <p:sp>
        <p:nvSpPr>
          <p:cNvPr id="6" name="Altbilgi Yer Tutucusu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ayt Numarası Yer Tutucusu 6"/>
          <p:cNvSpPr>
            <a:spLocks noGrp="1"/>
          </p:cNvSpPr>
          <p:nvPr>
            <p:ph type="sldNum" sz="quarter" idx="12"/>
          </p:nvPr>
        </p:nvSpPr>
        <p:spPr>
          <a:xfrm>
            <a:off x="6553200" y="6248400"/>
            <a:ext cx="1905000" cy="457200"/>
          </a:xfrm>
        </p:spPr>
        <p:txBody>
          <a:bodyPr/>
          <a:lstStyle>
            <a:lvl1pPr>
              <a:defRPr/>
            </a:lvl1pPr>
          </a:lstStyle>
          <a:p>
            <a:fld id="{061A1CD1-3ACF-478D-B73E-F23EA136D366}" type="slidenum">
              <a:rPr lang="en-US"/>
              <a:pPr/>
              <a:t>‹#›</a:t>
            </a:fld>
            <a:endParaRPr lang="en-US"/>
          </a:p>
        </p:txBody>
      </p:sp>
    </p:spTree>
    <p:extLst>
      <p:ext uri="{BB962C8B-B14F-4D97-AF65-F5344CB8AC3E}">
        <p14:creationId xmlns:p14="http://schemas.microsoft.com/office/powerpoint/2010/main" val="3901493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685800" y="609600"/>
            <a:ext cx="7772400" cy="1143000"/>
          </a:xfrm>
        </p:spPr>
        <p:txBody>
          <a:bodyPr/>
          <a:lstStyle/>
          <a:p>
            <a:r>
              <a:rPr lang="tr-TR"/>
              <a:t>Asıl başlık stili için tıklatın</a:t>
            </a:r>
          </a:p>
        </p:txBody>
      </p:sp>
      <p:sp>
        <p:nvSpPr>
          <p:cNvPr id="3" name="Tablo Yer Tutucusu 2"/>
          <p:cNvSpPr>
            <a:spLocks noGrp="1"/>
          </p:cNvSpPr>
          <p:nvPr>
            <p:ph type="tbl" idx="1"/>
          </p:nvPr>
        </p:nvSpPr>
        <p:spPr>
          <a:xfrm>
            <a:off x="685800" y="1981200"/>
            <a:ext cx="7772400" cy="4114800"/>
          </a:xfrm>
        </p:spPr>
        <p:txBody>
          <a:bodyPr/>
          <a:lstStyle/>
          <a:p>
            <a:endParaRPr lang="tr-TR"/>
          </a:p>
        </p:txBody>
      </p:sp>
      <p:sp>
        <p:nvSpPr>
          <p:cNvPr id="4" name="Veri Yer Tutucusu 3"/>
          <p:cNvSpPr>
            <a:spLocks noGrp="1"/>
          </p:cNvSpPr>
          <p:nvPr>
            <p:ph type="dt" sz="half" idx="10"/>
          </p:nvPr>
        </p:nvSpPr>
        <p:spPr>
          <a:xfrm>
            <a:off x="685800" y="6248400"/>
            <a:ext cx="1905000" cy="457200"/>
          </a:xfrm>
        </p:spPr>
        <p:txBody>
          <a:bodyPr/>
          <a:lstStyle>
            <a:lvl1pPr>
              <a:defRPr/>
            </a:lvl1pPr>
          </a:lstStyle>
          <a:p>
            <a:fld id="{ED5B2E88-44C8-7943-A85A-7355AB8A2CD8}" type="datetime1">
              <a:rPr lang="tr-TR" smtClean="0"/>
              <a:t>17.10.2018</a:t>
            </a:fld>
            <a:endParaRPr lang="en-US"/>
          </a:p>
        </p:txBody>
      </p:sp>
      <p:sp>
        <p:nvSpPr>
          <p:cNvPr id="5" name="Altbilgi Yer Tutucusu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ayt Numarası Yer Tutucusu 5"/>
          <p:cNvSpPr>
            <a:spLocks noGrp="1"/>
          </p:cNvSpPr>
          <p:nvPr>
            <p:ph type="sldNum" sz="quarter" idx="12"/>
          </p:nvPr>
        </p:nvSpPr>
        <p:spPr>
          <a:xfrm>
            <a:off x="6553200" y="6248400"/>
            <a:ext cx="1905000" cy="457200"/>
          </a:xfrm>
        </p:spPr>
        <p:txBody>
          <a:bodyPr/>
          <a:lstStyle>
            <a:lvl1pPr>
              <a:defRPr/>
            </a:lvl1pPr>
          </a:lstStyle>
          <a:p>
            <a:fld id="{730078E9-56C8-4213-8CB9-6A76CB0A49CA}" type="slidenum">
              <a:rPr lang="en-US"/>
              <a:pPr/>
              <a:t>‹#›</a:t>
            </a:fld>
            <a:endParaRPr lang="en-US"/>
          </a:p>
        </p:txBody>
      </p:sp>
    </p:spTree>
    <p:extLst>
      <p:ext uri="{BB962C8B-B14F-4D97-AF65-F5344CB8AC3E}">
        <p14:creationId xmlns:p14="http://schemas.microsoft.com/office/powerpoint/2010/main" val="346379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79E4D4-835A-1A4A-9CD9-BFC135F04BEC}" type="datetime1">
              <a:rPr lang="tr-TR" smtClean="0"/>
              <a:t>17.10.2018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6824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6F2D50-3439-6C4F-B9C9-26E027FEEEDB}" type="datetime1">
              <a:rPr lang="tr-TR" smtClean="0"/>
              <a:t>17.10.2018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6088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587EB9-58AF-574D-9D2D-4178B7F627F9}" type="datetime1">
              <a:rPr lang="tr-TR" smtClean="0"/>
              <a:t>17.10.2018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1266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F2FE553-2A02-2E46-B238-1180CA039629}" type="datetime1">
              <a:rPr lang="tr-TR" smtClean="0"/>
              <a:t>17.10.2018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52146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05DEAB2-768C-4F42-99FC-BAEFB5F0241A}" type="datetime1">
              <a:rPr lang="tr-TR" smtClean="0"/>
              <a:t>17.10.2018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3894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4311F96-DEA6-EB4D-8D72-A96D339D4975}" type="datetime1">
              <a:rPr lang="tr-TR" smtClean="0"/>
              <a:t>17.10.2018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4275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265E11-15FA-684A-AA4A-E337F00D3AF2}" type="datetime1">
              <a:rPr lang="tr-TR" smtClean="0"/>
              <a:t>17.10.2018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18108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latin typeface="Comic Sans MS Regular" panose="030F0702030302020204" pitchFamily="66" charset="0"/>
              </a:defRPr>
            </a:lvl1pPr>
          </a:lstStyle>
          <a:p>
            <a:fld id="{978AA9AE-4830-CE40-8C0B-CBC82D865BDB}" type="datetime1">
              <a:rPr lang="tr-TR" smtClean="0"/>
              <a:t>17.10.2018</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latin typeface="Comic Sans MS Regular" panose="030F0702030302020204" pitchFamily="66" charset="0"/>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latin typeface="Comic Sans MS Regular" panose="030F0702030302020204" pitchFamily="66" charset="0"/>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3852953952"/>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hf hdr="0" ftr="0" dt="0"/>
  <p:txStyles>
    <p:titleStyle>
      <a:lvl1pPr algn="l" defTabSz="457207" rtl="0" eaLnBrk="1" latinLnBrk="0" hangingPunct="1">
        <a:spcBef>
          <a:spcPct val="0"/>
        </a:spcBef>
        <a:buNone/>
        <a:defRPr sz="4200" b="0" i="0" kern="1200">
          <a:solidFill>
            <a:schemeClr val="tx2"/>
          </a:solidFill>
          <a:latin typeface="Comic Sans MS Regular" panose="030F0702030302020204" pitchFamily="66"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Comic Sans MS Regular" panose="030F0702030302020204" pitchFamily="66" charset="0"/>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Comic Sans MS Regular" panose="030F0702030302020204" pitchFamily="66" charset="0"/>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Comic Sans MS Regular" panose="030F0702030302020204" pitchFamily="66" charset="0"/>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omic Sans MS Regular" panose="030F0702030302020204" pitchFamily="66" charset="0"/>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omic Sans MS Regular" panose="030F0702030302020204" pitchFamily="66" charset="0"/>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mp4"/><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GqwMDIDAkl8"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tiff"/></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331640" y="1628800"/>
            <a:ext cx="7056784" cy="1857375"/>
          </a:xfrm>
        </p:spPr>
        <p:txBody>
          <a:bodyPr/>
          <a:lstStyle/>
          <a:p>
            <a:pPr algn="r"/>
            <a:br>
              <a:rPr lang="tr-TR" sz="4000" b="1" i="1" dirty="0"/>
            </a:br>
            <a:br>
              <a:rPr lang="tr-TR" sz="4000" i="1" dirty="0"/>
            </a:br>
            <a:r>
              <a:rPr lang="tr-TR" sz="4400" b="1" i="1" dirty="0">
                <a:solidFill>
                  <a:srgbClr val="FFFF00"/>
                </a:solidFill>
                <a:latin typeface="Comic Sans MS" panose="030F0902030302020204" pitchFamily="66" charset="0"/>
                <a:cs typeface="ITF Devanagari Marathi Book" panose="02000000000000000000" pitchFamily="2" charset="0"/>
              </a:rPr>
              <a:t>2. Ders: </a:t>
            </a:r>
            <a:r>
              <a:rPr lang="tr-TR" sz="4400" b="1" i="1" dirty="0">
                <a:latin typeface="Comic Sans MS" panose="030F0902030302020204" pitchFamily="66" charset="0"/>
                <a:cs typeface="ITF Devanagari Marathi Book" panose="02000000000000000000" pitchFamily="2" charset="0"/>
              </a:rPr>
              <a:t>DNA’yı anlamak </a:t>
            </a:r>
            <a:endParaRPr lang="en-US" sz="4400" b="1" i="1" dirty="0">
              <a:latin typeface="Comic Sans MS" panose="030F0902030302020204" pitchFamily="66" charset="0"/>
              <a:cs typeface="ITF Devanagari Marathi Book" panose="02000000000000000000" pitchFamily="2" charset="0"/>
            </a:endParaRPr>
          </a:p>
        </p:txBody>
      </p:sp>
      <p:sp>
        <p:nvSpPr>
          <p:cNvPr id="4099" name="Rectangle 3"/>
          <p:cNvSpPr>
            <a:spLocks noGrp="1" noChangeArrowheads="1"/>
          </p:cNvSpPr>
          <p:nvPr>
            <p:ph type="subTitle" idx="1"/>
          </p:nvPr>
        </p:nvSpPr>
        <p:spPr>
          <a:xfrm>
            <a:off x="1331640" y="4149080"/>
            <a:ext cx="6871692" cy="1503040"/>
          </a:xfrm>
        </p:spPr>
        <p:txBody>
          <a:bodyPr>
            <a:normAutofit fontScale="40000" lnSpcReduction="20000"/>
          </a:bodyPr>
          <a:lstStyle/>
          <a:p>
            <a:endParaRPr lang="tr-TR" sz="2000" i="1" dirty="0">
              <a:solidFill>
                <a:srgbClr val="FF0000"/>
              </a:solidFill>
            </a:endParaRPr>
          </a:p>
          <a:p>
            <a:pPr algn="r"/>
            <a:r>
              <a:rPr lang="tr-TR" sz="5900" i="1" dirty="0">
                <a:solidFill>
                  <a:srgbClr val="FFFF00"/>
                </a:solidFill>
              </a:rPr>
              <a:t>Doç. Dr. Yeşim Doğan</a:t>
            </a:r>
          </a:p>
          <a:p>
            <a:pPr algn="r"/>
            <a:r>
              <a:rPr lang="tr-TR" sz="5900" i="1" dirty="0"/>
              <a:t>Ankara Üniversitesi DTCF</a:t>
            </a:r>
          </a:p>
          <a:p>
            <a:pPr algn="r"/>
            <a:r>
              <a:rPr lang="tr-TR" sz="5900" i="1" dirty="0"/>
              <a:t>Antropoloji Bölümü</a:t>
            </a:r>
          </a:p>
        </p:txBody>
      </p:sp>
      <p:sp>
        <p:nvSpPr>
          <p:cNvPr id="2" name="Slide Number Placeholder 1">
            <a:extLst>
              <a:ext uri="{FF2B5EF4-FFF2-40B4-BE49-F238E27FC236}">
                <a16:creationId xmlns:a16="http://schemas.microsoft.com/office/drawing/2014/main" id="{A39BB703-0494-2149-B12E-2267EEFE81AE}"/>
              </a:ext>
            </a:extLst>
          </p:cNvPr>
          <p:cNvSpPr>
            <a:spLocks noGrp="1"/>
          </p:cNvSpPr>
          <p:nvPr>
            <p:ph type="sldNum" sz="quarter" idx="12"/>
          </p:nvPr>
        </p:nvSpPr>
        <p:spPr/>
        <p:txBody>
          <a:bodyPr/>
          <a:lstStyle/>
          <a:p>
            <a:fld id="{D57F1E4F-1CFF-5643-939E-02111984F565}"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up 17"/>
          <p:cNvGrpSpPr>
            <a:grpSpLocks/>
          </p:cNvGrpSpPr>
          <p:nvPr/>
        </p:nvGrpSpPr>
        <p:grpSpPr bwMode="auto">
          <a:xfrm>
            <a:off x="0" y="0"/>
            <a:ext cx="9144000" cy="6879232"/>
            <a:chOff x="390441" y="269625"/>
            <a:chExt cx="7164288" cy="6295557"/>
          </a:xfrm>
        </p:grpSpPr>
        <p:grpSp>
          <p:nvGrpSpPr>
            <p:cNvPr id="8195" name="Grup 3"/>
            <p:cNvGrpSpPr>
              <a:grpSpLocks/>
            </p:cNvGrpSpPr>
            <p:nvPr/>
          </p:nvGrpSpPr>
          <p:grpSpPr bwMode="auto">
            <a:xfrm>
              <a:off x="390441" y="269625"/>
              <a:ext cx="7164288" cy="6295557"/>
              <a:chOff x="390441" y="269625"/>
              <a:chExt cx="7164288" cy="6295557"/>
            </a:xfrm>
          </p:grpSpPr>
          <p:pic>
            <p:nvPicPr>
              <p:cNvPr id="8203" name="Resim 1"/>
              <p:cNvPicPr>
                <a:picLocks noChangeAspect="1"/>
              </p:cNvPicPr>
              <p:nvPr/>
            </p:nvPicPr>
            <p:blipFill rotWithShape="1">
              <a:blip r:embed="rId3">
                <a:extLst>
                  <a:ext uri="{28A0092B-C50C-407E-A947-70E740481C1C}">
                    <a14:useLocalDpi xmlns:a14="http://schemas.microsoft.com/office/drawing/2010/main" val="0"/>
                  </a:ext>
                </a:extLst>
              </a:blip>
              <a:srcRect t="2960" b="3681"/>
              <a:stretch/>
            </p:blipFill>
            <p:spPr bwMode="auto">
              <a:xfrm>
                <a:off x="390441" y="269625"/>
                <a:ext cx="7164288" cy="629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p:cNvSpPr txBox="1"/>
              <p:nvPr/>
            </p:nvSpPr>
            <p:spPr>
              <a:xfrm>
                <a:off x="5901719" y="5858063"/>
                <a:ext cx="1624403" cy="707119"/>
              </a:xfrm>
              <a:prstGeom prst="rect">
                <a:avLst/>
              </a:prstGeom>
              <a:solidFill>
                <a:schemeClr val="tx1"/>
              </a:solidFill>
            </p:spPr>
            <p:txBody>
              <a:bodyPr>
                <a:spAutoFit/>
              </a:bodyPr>
              <a:lstStyle/>
              <a:p>
                <a:pPr algn="ctr">
                  <a:defRPr/>
                </a:pPr>
                <a:r>
                  <a:rPr lang="tr-TR" sz="2000" dirty="0">
                    <a:solidFill>
                      <a:schemeClr val="bg2"/>
                    </a:solidFill>
                    <a:latin typeface="Comic Sans MS Regular" panose="030F0702030302020204" pitchFamily="66" charset="0"/>
                  </a:rPr>
                  <a:t>Komplementer </a:t>
                </a:r>
              </a:p>
              <a:p>
                <a:pPr algn="ctr">
                  <a:defRPr/>
                </a:pPr>
                <a:r>
                  <a:rPr lang="tr-TR" sz="2000" dirty="0">
                    <a:solidFill>
                      <a:schemeClr val="bg2"/>
                    </a:solidFill>
                    <a:latin typeface="Comic Sans MS Regular" panose="030F0702030302020204" pitchFamily="66" charset="0"/>
                  </a:rPr>
                  <a:t>bazlar arasındaki </a:t>
                </a:r>
              </a:p>
              <a:p>
                <a:pPr algn="ctr">
                  <a:defRPr/>
                </a:pPr>
                <a:r>
                  <a:rPr lang="tr-TR" sz="2000" dirty="0">
                    <a:solidFill>
                      <a:schemeClr val="bg2"/>
                    </a:solidFill>
                    <a:latin typeface="Comic Sans MS Regular" panose="030F0702030302020204" pitchFamily="66" charset="0"/>
                  </a:rPr>
                  <a:t>hidrojen bağları</a:t>
                </a:r>
              </a:p>
            </p:txBody>
          </p:sp>
        </p:grpSp>
        <p:sp>
          <p:nvSpPr>
            <p:cNvPr id="8196" name="Dikdörtgen 5"/>
            <p:cNvSpPr>
              <a:spLocks noChangeArrowheads="1"/>
            </p:cNvSpPr>
            <p:nvPr/>
          </p:nvSpPr>
          <p:spPr bwMode="auto">
            <a:xfrm>
              <a:off x="2034745" y="6037575"/>
              <a:ext cx="1764953" cy="284096"/>
            </a:xfrm>
            <a:prstGeom prst="rect">
              <a:avLst/>
            </a:prstGeom>
            <a:noFill/>
            <a:ln w="9525">
              <a:noFill/>
              <a:miter lim="800000"/>
              <a:headEnd/>
              <a:tailEnd/>
            </a:ln>
          </p:spPr>
          <p:txBody>
            <a:bodyPr>
              <a:spAutoFit/>
            </a:bodyPr>
            <a:lstStyle/>
            <a:p>
              <a:pPr algn="ctr">
                <a:lnSpc>
                  <a:spcPct val="150000"/>
                </a:lnSpc>
                <a:defRPr/>
              </a:pPr>
              <a:r>
                <a:rPr lang="tr-TR" sz="1400" dirty="0" err="1">
                  <a:solidFill>
                    <a:schemeClr val="accent1">
                      <a:lumMod val="50000"/>
                    </a:schemeClr>
                  </a:solidFill>
                  <a:latin typeface="Comic Sans MS Regular" panose="030F0702030302020204" pitchFamily="66" charset="0"/>
                </a:rPr>
                <a:t>Deoksiriboz</a:t>
              </a:r>
              <a:r>
                <a:rPr lang="tr-TR" sz="1400" dirty="0">
                  <a:solidFill>
                    <a:schemeClr val="accent1">
                      <a:lumMod val="50000"/>
                    </a:schemeClr>
                  </a:solidFill>
                  <a:latin typeface="Comic Sans MS Regular" panose="030F0702030302020204" pitchFamily="66" charset="0"/>
                </a:rPr>
                <a:t> şeker</a:t>
              </a:r>
              <a:endParaRPr lang="en-US" dirty="0">
                <a:solidFill>
                  <a:schemeClr val="accent1">
                    <a:lumMod val="50000"/>
                  </a:schemeClr>
                </a:solidFill>
                <a:latin typeface="Comic Sans MS Regular" panose="030F0702030302020204" pitchFamily="66" charset="0"/>
              </a:endParaRPr>
            </a:p>
          </p:txBody>
        </p:sp>
        <p:sp>
          <p:nvSpPr>
            <p:cNvPr id="8197" name="Dikdörtgen 6"/>
            <p:cNvSpPr>
              <a:spLocks noChangeArrowheads="1"/>
            </p:cNvSpPr>
            <p:nvPr/>
          </p:nvSpPr>
          <p:spPr bwMode="auto">
            <a:xfrm>
              <a:off x="2115592" y="4868409"/>
              <a:ext cx="1368180" cy="284096"/>
            </a:xfrm>
            <a:prstGeom prst="rect">
              <a:avLst/>
            </a:prstGeom>
            <a:noFill/>
            <a:ln w="9525">
              <a:noFill/>
              <a:miter lim="800000"/>
              <a:headEnd/>
              <a:tailEnd/>
            </a:ln>
          </p:spPr>
          <p:txBody>
            <a:bodyPr>
              <a:spAutoFit/>
            </a:bodyPr>
            <a:lstStyle/>
            <a:p>
              <a:pPr algn="ctr">
                <a:lnSpc>
                  <a:spcPct val="150000"/>
                </a:lnSpc>
                <a:defRPr/>
              </a:pPr>
              <a:r>
                <a:rPr lang="tr-TR" sz="1400" dirty="0">
                  <a:solidFill>
                    <a:schemeClr val="accent1">
                      <a:lumMod val="50000"/>
                    </a:schemeClr>
                  </a:solidFill>
                  <a:latin typeface="Comic Sans MS Regular" panose="030F0702030302020204" pitchFamily="66" charset="0"/>
                </a:rPr>
                <a:t>Fosfat grubu</a:t>
              </a:r>
            </a:p>
          </p:txBody>
        </p:sp>
        <p:cxnSp>
          <p:nvCxnSpPr>
            <p:cNvPr id="9" name="Düz Ok Bağlayıcısı 8"/>
            <p:cNvCxnSpPr/>
            <p:nvPr/>
          </p:nvCxnSpPr>
          <p:spPr>
            <a:xfrm flipV="1">
              <a:off x="3383024" y="6245183"/>
              <a:ext cx="1115689" cy="312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8199" name="Dikdörtgen 9"/>
            <p:cNvSpPr>
              <a:spLocks noChangeArrowheads="1"/>
            </p:cNvSpPr>
            <p:nvPr/>
          </p:nvSpPr>
          <p:spPr bwMode="auto">
            <a:xfrm>
              <a:off x="5524303" y="2205396"/>
              <a:ext cx="729956" cy="278422"/>
            </a:xfrm>
            <a:prstGeom prst="rect">
              <a:avLst/>
            </a:prstGeom>
            <a:noFill/>
            <a:ln w="9525">
              <a:noFill/>
              <a:miter lim="800000"/>
              <a:headEnd/>
              <a:tailEnd/>
            </a:ln>
          </p:spPr>
          <p:txBody>
            <a:bodyPr wrap="none">
              <a:spAutoFit/>
            </a:bodyPr>
            <a:lstStyle/>
            <a:p>
              <a:pPr algn="ctr">
                <a:lnSpc>
                  <a:spcPct val="150000"/>
                </a:lnSpc>
                <a:defRPr/>
              </a:pPr>
              <a:r>
                <a:rPr lang="tr-TR" sz="1400" dirty="0">
                  <a:solidFill>
                    <a:schemeClr val="accent1">
                      <a:lumMod val="50000"/>
                    </a:schemeClr>
                  </a:solidFill>
                  <a:latin typeface="Comic Sans MS Regular" panose="030F0702030302020204" pitchFamily="66" charset="0"/>
                </a:rPr>
                <a:t>Azotlu bazlar</a:t>
              </a:r>
              <a:endParaRPr lang="en-US" sz="1400" dirty="0">
                <a:solidFill>
                  <a:schemeClr val="accent1">
                    <a:lumMod val="50000"/>
                  </a:schemeClr>
                </a:solidFill>
                <a:latin typeface="Comic Sans MS Regular" panose="030F0702030302020204" pitchFamily="66" charset="0"/>
              </a:endParaRPr>
            </a:p>
          </p:txBody>
        </p:sp>
        <p:cxnSp>
          <p:nvCxnSpPr>
            <p:cNvPr id="13" name="Düz Ok Bağlayıcısı 12"/>
            <p:cNvCxnSpPr/>
            <p:nvPr/>
          </p:nvCxnSpPr>
          <p:spPr>
            <a:xfrm>
              <a:off x="3195210" y="5115042"/>
              <a:ext cx="840809" cy="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Düz Ok Bağlayıcısı 14"/>
            <p:cNvCxnSpPr/>
            <p:nvPr/>
          </p:nvCxnSpPr>
          <p:spPr>
            <a:xfrm flipH="1">
              <a:off x="5329571" y="2781394"/>
              <a:ext cx="383090" cy="109267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7" name="Düz Ok Bağlayıcısı 16"/>
            <p:cNvCxnSpPr/>
            <p:nvPr/>
          </p:nvCxnSpPr>
          <p:spPr>
            <a:xfrm flipH="1">
              <a:off x="4947724" y="2636223"/>
              <a:ext cx="705235" cy="86477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pic>
        <p:nvPicPr>
          <p:cNvPr id="14" name="Picture 13">
            <a:extLst>
              <a:ext uri="{FF2B5EF4-FFF2-40B4-BE49-F238E27FC236}">
                <a16:creationId xmlns:a16="http://schemas.microsoft.com/office/drawing/2014/main" id="{6571382E-FB95-1A42-83CD-D0F3DCFAA281}"/>
              </a:ext>
            </a:extLst>
          </p:cNvPr>
          <p:cNvPicPr>
            <a:picLocks noChangeAspect="1"/>
          </p:cNvPicPr>
          <p:nvPr/>
        </p:nvPicPr>
        <p:blipFill>
          <a:blip r:embed="rId4"/>
          <a:stretch>
            <a:fillRect/>
          </a:stretch>
        </p:blipFill>
        <p:spPr>
          <a:xfrm>
            <a:off x="733557" y="2504282"/>
            <a:ext cx="2359090" cy="1617662"/>
          </a:xfrm>
          <a:prstGeom prst="rect">
            <a:avLst/>
          </a:prstGeom>
        </p:spPr>
      </p:pic>
      <p:sp>
        <p:nvSpPr>
          <p:cNvPr id="2" name="Slide Number Placeholder 1">
            <a:extLst>
              <a:ext uri="{FF2B5EF4-FFF2-40B4-BE49-F238E27FC236}">
                <a16:creationId xmlns:a16="http://schemas.microsoft.com/office/drawing/2014/main" id="{015D08C3-31BB-7540-B26C-1E3243ABC8DB}"/>
              </a:ext>
            </a:extLst>
          </p:cNvPr>
          <p:cNvSpPr>
            <a:spLocks noGrp="1"/>
          </p:cNvSpPr>
          <p:nvPr>
            <p:ph type="sldNum" sz="quarter" idx="12"/>
          </p:nvPr>
        </p:nvSpPr>
        <p:spPr/>
        <p:txBody>
          <a:bodyPr/>
          <a:lstStyle/>
          <a:p>
            <a:fld id="{D57F1E4F-1CFF-5643-939E-02111984F565}" type="slidenum">
              <a:rPr lang="en-US" smtClean="0"/>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3623127" y="260350"/>
            <a:ext cx="5173211"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r>
              <a:rPr lang="en-US" sz="3200" dirty="0">
                <a:solidFill>
                  <a:schemeClr val="tx2"/>
                </a:solidFill>
                <a:latin typeface="Comic Sans MS Regular" panose="030F0702030302020204" pitchFamily="66" charset="0"/>
              </a:rPr>
              <a:t>DNA </a:t>
            </a:r>
            <a:r>
              <a:rPr lang="tr-TR" sz="3200" dirty="0">
                <a:solidFill>
                  <a:schemeClr val="tx2"/>
                </a:solidFill>
                <a:latin typeface="Comic Sans MS Regular" panose="030F0702030302020204" pitchFamily="66" charset="0"/>
              </a:rPr>
              <a:t>zincirleri eşlenik ve </a:t>
            </a:r>
            <a:r>
              <a:rPr lang="tr-TR" sz="3200" dirty="0" err="1">
                <a:solidFill>
                  <a:schemeClr val="tx2"/>
                </a:solidFill>
                <a:latin typeface="Comic Sans MS Regular" panose="030F0702030302020204" pitchFamily="66" charset="0"/>
              </a:rPr>
              <a:t>antiparaleldir</a:t>
            </a:r>
            <a:endParaRPr lang="en-US" sz="3200" dirty="0">
              <a:solidFill>
                <a:schemeClr val="tx2"/>
              </a:solidFill>
              <a:latin typeface="Comic Sans MS Regular" panose="030F0702030302020204" pitchFamily="66" charset="0"/>
            </a:endParaRPr>
          </a:p>
        </p:txBody>
      </p:sp>
      <p:grpSp>
        <p:nvGrpSpPr>
          <p:cNvPr id="9219" name="Grup 10"/>
          <p:cNvGrpSpPr>
            <a:grpSpLocks/>
          </p:cNvGrpSpPr>
          <p:nvPr/>
        </p:nvGrpSpPr>
        <p:grpSpPr bwMode="auto">
          <a:xfrm>
            <a:off x="467544" y="1268760"/>
            <a:ext cx="7704856" cy="4680520"/>
            <a:chOff x="446205" y="914400"/>
            <a:chExt cx="8260296" cy="5572125"/>
          </a:xfrm>
        </p:grpSpPr>
        <p:pic>
          <p:nvPicPr>
            <p:cNvPr id="9220" name="Picture 2"/>
            <p:cNvPicPr>
              <a:picLocks noChangeAspect="1" noChangeArrowheads="1"/>
            </p:cNvPicPr>
            <p:nvPr/>
          </p:nvPicPr>
          <p:blipFill>
            <a:blip r:embed="rId3">
              <a:extLst>
                <a:ext uri="{28A0092B-C50C-407E-A947-70E740481C1C}">
                  <a14:useLocalDpi xmlns:a14="http://schemas.microsoft.com/office/drawing/2010/main" val="0"/>
                </a:ext>
              </a:extLst>
            </a:blip>
            <a:srcRect t="6163"/>
            <a:stretch>
              <a:fillRect/>
            </a:stretch>
          </p:blipFill>
          <p:spPr bwMode="auto">
            <a:xfrm>
              <a:off x="1804988" y="914400"/>
              <a:ext cx="55292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p:nvSpPr>
          <p:spPr>
            <a:xfrm>
              <a:off x="446205" y="1268413"/>
              <a:ext cx="1168848" cy="1323439"/>
            </a:xfrm>
            <a:prstGeom prst="rect">
              <a:avLst/>
            </a:prstGeom>
            <a:solidFill>
              <a:schemeClr val="bg2">
                <a:lumMod val="75000"/>
              </a:schemeClr>
            </a:solidFill>
          </p:spPr>
          <p:txBody>
            <a:bodyPr wrap="none">
              <a:spAutoFit/>
            </a:bodyPr>
            <a:lstStyle/>
            <a:p>
              <a:pPr algn="ctr">
                <a:defRPr/>
              </a:pPr>
              <a:r>
                <a:rPr lang="tr-TR" dirty="0">
                  <a:latin typeface="Comic Sans MS Regular" panose="030F0702030302020204" pitchFamily="66" charset="0"/>
                </a:rPr>
                <a:t>Pürin</a:t>
              </a:r>
            </a:p>
            <a:p>
              <a:pPr algn="ctr">
                <a:defRPr/>
              </a:pPr>
              <a:r>
                <a:rPr lang="tr-TR" dirty="0">
                  <a:latin typeface="Comic Sans MS Regular" panose="030F0702030302020204" pitchFamily="66" charset="0"/>
                </a:rPr>
                <a:t>iki halkalı </a:t>
              </a:r>
            </a:p>
            <a:p>
              <a:pPr algn="ctr">
                <a:defRPr/>
              </a:pPr>
              <a:endParaRPr lang="tr-TR" dirty="0">
                <a:latin typeface="Comic Sans MS Regular" panose="030F0702030302020204" pitchFamily="66" charset="0"/>
              </a:endParaRPr>
            </a:p>
            <a:p>
              <a:pPr algn="ctr">
                <a:defRPr/>
              </a:pPr>
              <a:r>
                <a:rPr lang="tr-TR" dirty="0" err="1">
                  <a:latin typeface="Comic Sans MS Regular" panose="030F0702030302020204" pitchFamily="66" charset="0"/>
                </a:rPr>
                <a:t>Adenin</a:t>
              </a:r>
              <a:endParaRPr lang="tr-TR" dirty="0">
                <a:latin typeface="Comic Sans MS Regular" panose="030F0702030302020204" pitchFamily="66" charset="0"/>
              </a:endParaRPr>
            </a:p>
            <a:p>
              <a:pPr algn="ctr">
                <a:defRPr/>
              </a:pPr>
              <a:r>
                <a:rPr lang="tr-TR" dirty="0" err="1">
                  <a:latin typeface="Comic Sans MS Regular" panose="030F0702030302020204" pitchFamily="66" charset="0"/>
                </a:rPr>
                <a:t>Guanin</a:t>
              </a:r>
              <a:endParaRPr lang="tr-TR" dirty="0">
                <a:latin typeface="Comic Sans MS Regular" panose="030F0702030302020204" pitchFamily="66" charset="0"/>
              </a:endParaRPr>
            </a:p>
          </p:txBody>
        </p:sp>
        <p:cxnSp>
          <p:nvCxnSpPr>
            <p:cNvPr id="4" name="Düz Ok Bağlayıcısı 3"/>
            <p:cNvCxnSpPr>
              <a:stCxn id="2" idx="3"/>
            </p:cNvCxnSpPr>
            <p:nvPr/>
          </p:nvCxnSpPr>
          <p:spPr>
            <a:xfrm flipV="1">
              <a:off x="1615053" y="1892300"/>
              <a:ext cx="1301426" cy="3783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223" name="Metin kutusu 6"/>
            <p:cNvSpPr txBox="1">
              <a:spLocks noChangeArrowheads="1"/>
            </p:cNvSpPr>
            <p:nvPr/>
          </p:nvSpPr>
          <p:spPr bwMode="auto">
            <a:xfrm>
              <a:off x="7528035" y="987023"/>
              <a:ext cx="1178466" cy="132343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r>
                <a:rPr lang="tr-TR" dirty="0" err="1">
                  <a:latin typeface="Comic Sans MS Regular" panose="030F0702030302020204" pitchFamily="66" charset="0"/>
                </a:rPr>
                <a:t>Pirimidin</a:t>
              </a:r>
              <a:endParaRPr lang="tr-TR" dirty="0">
                <a:latin typeface="Comic Sans MS Regular" panose="030F0702030302020204" pitchFamily="66" charset="0"/>
              </a:endParaRPr>
            </a:p>
            <a:p>
              <a:pPr eaLnBrk="1" hangingPunct="1"/>
              <a:r>
                <a:rPr lang="tr-TR" dirty="0">
                  <a:latin typeface="Comic Sans MS Regular" panose="030F0702030302020204" pitchFamily="66" charset="0"/>
                </a:rPr>
                <a:t>tek halkalı</a:t>
              </a:r>
            </a:p>
            <a:p>
              <a:pPr eaLnBrk="1" hangingPunct="1"/>
              <a:endParaRPr lang="tr-TR" dirty="0">
                <a:latin typeface="Comic Sans MS Regular" panose="030F0702030302020204" pitchFamily="66" charset="0"/>
              </a:endParaRPr>
            </a:p>
            <a:p>
              <a:pPr eaLnBrk="1" hangingPunct="1"/>
              <a:r>
                <a:rPr lang="tr-TR" dirty="0">
                  <a:latin typeface="Comic Sans MS Regular" panose="030F0702030302020204" pitchFamily="66" charset="0"/>
                </a:rPr>
                <a:t>Timin </a:t>
              </a:r>
            </a:p>
            <a:p>
              <a:pPr eaLnBrk="1" hangingPunct="1"/>
              <a:r>
                <a:rPr lang="tr-TR" dirty="0" err="1">
                  <a:latin typeface="Comic Sans MS Regular" panose="030F0702030302020204" pitchFamily="66" charset="0"/>
                </a:rPr>
                <a:t>Sitozin</a:t>
              </a:r>
              <a:r>
                <a:rPr lang="tr-TR" dirty="0">
                  <a:latin typeface="Comic Sans MS Regular" panose="030F0702030302020204" pitchFamily="66" charset="0"/>
                </a:rPr>
                <a:t> </a:t>
              </a:r>
            </a:p>
          </p:txBody>
        </p:sp>
        <p:cxnSp>
          <p:nvCxnSpPr>
            <p:cNvPr id="8" name="Düz Ok Bağlayıcısı 7"/>
            <p:cNvCxnSpPr>
              <a:stCxn id="9223" idx="1"/>
            </p:cNvCxnSpPr>
            <p:nvPr/>
          </p:nvCxnSpPr>
          <p:spPr>
            <a:xfrm flipH="1" flipV="1">
              <a:off x="4716611" y="1412875"/>
              <a:ext cx="2811425" cy="235868"/>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grpSp>
      <p:sp>
        <p:nvSpPr>
          <p:cNvPr id="5" name="Slide Number Placeholder 4">
            <a:extLst>
              <a:ext uri="{FF2B5EF4-FFF2-40B4-BE49-F238E27FC236}">
                <a16:creationId xmlns:a16="http://schemas.microsoft.com/office/drawing/2014/main" id="{3C5ED3B5-D39D-6948-8089-77463C50E013}"/>
              </a:ext>
            </a:extLst>
          </p:cNvPr>
          <p:cNvSpPr>
            <a:spLocks noGrp="1"/>
          </p:cNvSpPr>
          <p:nvPr>
            <p:ph type="sldNum" sz="quarter" idx="12"/>
          </p:nvPr>
        </p:nvSpPr>
        <p:spPr/>
        <p:txBody>
          <a:bodyPr/>
          <a:lstStyle/>
          <a:p>
            <a:fld id="{D57F1E4F-1CFF-5643-939E-02111984F565}" type="slidenum">
              <a:rPr lang="en-US" smtClean="0"/>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2555776" y="1340768"/>
            <a:ext cx="5672087" cy="830997"/>
          </a:xfrm>
          <a:prstGeom prst="rect">
            <a:avLst/>
          </a:prstGeom>
          <a:noFill/>
          <a:ln w="9525">
            <a:noFill/>
            <a:miter lim="800000"/>
            <a:headEnd/>
            <a:tailEnd/>
          </a:ln>
        </p:spPr>
        <p:txBody>
          <a:bodyPr wrap="square">
            <a:spAutoFit/>
          </a:bodyPr>
          <a:lstStyle/>
          <a:p>
            <a:pPr algn="r">
              <a:spcBef>
                <a:spcPct val="50000"/>
              </a:spcBef>
              <a:defRPr/>
            </a:pPr>
            <a:r>
              <a:rPr lang="tr-TR" sz="3600" dirty="0">
                <a:solidFill>
                  <a:schemeClr val="tx2"/>
                </a:solidFill>
                <a:latin typeface="Comic Sans MS Regular" panose="030F0702030302020204" pitchFamily="66" charset="0"/>
              </a:rPr>
              <a:t>DNA Araştırmalarında kullanılan analitik yöntemler ; </a:t>
            </a:r>
            <a:endParaRPr lang="en-US" sz="3600" dirty="0">
              <a:solidFill>
                <a:schemeClr val="tx2"/>
              </a:solidFill>
              <a:latin typeface="Comic Sans MS Regular" panose="030F0702030302020204" pitchFamily="66" charset="0"/>
            </a:endParaRPr>
          </a:p>
        </p:txBody>
      </p:sp>
      <p:sp>
        <p:nvSpPr>
          <p:cNvPr id="3" name="Metin kutusu 2"/>
          <p:cNvSpPr txBox="1"/>
          <p:nvPr/>
        </p:nvSpPr>
        <p:spPr>
          <a:xfrm>
            <a:off x="522295" y="2982913"/>
            <a:ext cx="5546711" cy="2964914"/>
          </a:xfrm>
          <a:prstGeom prst="rect">
            <a:avLst/>
          </a:prstGeom>
          <a:noFill/>
        </p:spPr>
        <p:txBody>
          <a:bodyPr wrap="none">
            <a:spAutoFit/>
          </a:bodyPr>
          <a:lstStyle/>
          <a:p>
            <a:pPr marL="457200" indent="-457200" algn="ctr">
              <a:buFont typeface="Wingdings" pitchFamily="2" charset="2"/>
              <a:buChar char="ü"/>
              <a:defRPr/>
            </a:pPr>
            <a:r>
              <a:rPr lang="tr-TR" sz="3200" dirty="0">
                <a:latin typeface="Comic Sans MS Regular" panose="030F0702030302020204" pitchFamily="66" charset="0"/>
              </a:rPr>
              <a:t>DNA’nın UV ışığı soğurma özelliği,</a:t>
            </a:r>
          </a:p>
          <a:p>
            <a:pPr marL="457200" indent="-457200" algn="ctr">
              <a:buFont typeface="Wingdings" pitchFamily="2" charset="2"/>
              <a:buChar char="ü"/>
              <a:defRPr/>
            </a:pPr>
            <a:endParaRPr lang="tr-TR" sz="3200" dirty="0">
              <a:latin typeface="Comic Sans MS Regular" panose="030F0702030302020204" pitchFamily="66" charset="0"/>
            </a:endParaRPr>
          </a:p>
          <a:p>
            <a:pPr marL="457200" indent="-457200" algn="ctr">
              <a:buFont typeface="Wingdings" pitchFamily="2" charset="2"/>
              <a:buChar char="ü"/>
              <a:defRPr/>
            </a:pPr>
            <a:r>
              <a:rPr lang="tr-TR" sz="3200" dirty="0">
                <a:latin typeface="Comic Sans MS Regular" panose="030F0702030302020204" pitchFamily="66" charset="0"/>
              </a:rPr>
              <a:t>Çökelme davranışı,</a:t>
            </a:r>
          </a:p>
          <a:p>
            <a:pPr marL="457200" indent="-457200" algn="ctr">
              <a:buFont typeface="Wingdings" pitchFamily="2" charset="2"/>
              <a:buChar char="ü"/>
              <a:defRPr/>
            </a:pPr>
            <a:endParaRPr lang="tr-TR" sz="3200" dirty="0">
              <a:latin typeface="Comic Sans MS Regular" panose="030F0702030302020204" pitchFamily="66" charset="0"/>
            </a:endParaRPr>
          </a:p>
          <a:p>
            <a:pPr marL="457200" indent="-457200" algn="ctr">
              <a:buFont typeface="Wingdings" pitchFamily="2" charset="2"/>
              <a:buChar char="ü"/>
              <a:defRPr/>
            </a:pPr>
            <a:r>
              <a:rPr lang="tr-TR" sz="3200" dirty="0" err="1">
                <a:latin typeface="Comic Sans MS Regular" panose="030F0702030302020204" pitchFamily="66" charset="0"/>
              </a:rPr>
              <a:t>Denatürasyon</a:t>
            </a:r>
            <a:r>
              <a:rPr lang="tr-TR" sz="3200" dirty="0">
                <a:latin typeface="Comic Sans MS Regular" panose="030F0702030302020204" pitchFamily="66" charset="0"/>
              </a:rPr>
              <a:t> ve </a:t>
            </a:r>
            <a:r>
              <a:rPr lang="tr-TR" sz="3200" dirty="0" err="1">
                <a:latin typeface="Comic Sans MS Regular" panose="030F0702030302020204" pitchFamily="66" charset="0"/>
              </a:rPr>
              <a:t>renaturasyon</a:t>
            </a:r>
            <a:r>
              <a:rPr lang="tr-TR" sz="3200" dirty="0">
                <a:latin typeface="Comic Sans MS Regular" panose="030F0702030302020204" pitchFamily="66" charset="0"/>
              </a:rPr>
              <a:t> özelliği,</a:t>
            </a:r>
          </a:p>
          <a:p>
            <a:pPr marL="457200" indent="-457200" algn="ctr">
              <a:buFont typeface="Wingdings" pitchFamily="2" charset="2"/>
              <a:buChar char="ü"/>
              <a:defRPr/>
            </a:pPr>
            <a:endParaRPr lang="tr-TR" sz="3200" dirty="0">
              <a:latin typeface="Comic Sans MS Regular" panose="030F0702030302020204" pitchFamily="66" charset="0"/>
            </a:endParaRPr>
          </a:p>
          <a:p>
            <a:pPr marL="457200" indent="-457200" algn="ctr">
              <a:buFont typeface="Wingdings" pitchFamily="2" charset="2"/>
              <a:buChar char="ü"/>
              <a:defRPr/>
            </a:pPr>
            <a:r>
              <a:rPr lang="tr-TR" sz="3200" dirty="0" err="1">
                <a:latin typeface="Comic Sans MS Regular" panose="030F0702030302020204" pitchFamily="66" charset="0"/>
              </a:rPr>
              <a:t>Elektroforetik</a:t>
            </a:r>
            <a:r>
              <a:rPr lang="tr-TR" sz="3200" dirty="0">
                <a:latin typeface="Comic Sans MS Regular" panose="030F0702030302020204" pitchFamily="66" charset="0"/>
              </a:rPr>
              <a:t> özellikler, </a:t>
            </a:r>
          </a:p>
          <a:p>
            <a:pPr marL="457200" indent="-457200" algn="ctr">
              <a:buFont typeface="Wingdings" pitchFamily="2" charset="2"/>
              <a:buChar char="ü"/>
              <a:defRPr/>
            </a:pPr>
            <a:endParaRPr lang="tr-TR" sz="2800" dirty="0">
              <a:latin typeface="Comic Sans MS Regular" panose="030F0702030302020204" pitchFamily="66" charset="0"/>
            </a:endParaRPr>
          </a:p>
          <a:p>
            <a:pPr algn="ctr">
              <a:defRPr/>
            </a:pPr>
            <a:endParaRPr lang="tr-TR" sz="2800" dirty="0">
              <a:latin typeface="Comic Sans MS Regular" panose="030F0702030302020204" pitchFamily="66" charset="0"/>
            </a:endParaRPr>
          </a:p>
        </p:txBody>
      </p:sp>
      <p:sp>
        <p:nvSpPr>
          <p:cNvPr id="2" name="Slide Number Placeholder 1">
            <a:extLst>
              <a:ext uri="{FF2B5EF4-FFF2-40B4-BE49-F238E27FC236}">
                <a16:creationId xmlns:a16="http://schemas.microsoft.com/office/drawing/2014/main" id="{67FE8F3F-E9CC-DF47-BBB7-5FE6FBC95B6F}"/>
              </a:ext>
            </a:extLst>
          </p:cNvPr>
          <p:cNvSpPr>
            <a:spLocks noGrp="1"/>
          </p:cNvSpPr>
          <p:nvPr>
            <p:ph type="sldNum" sz="quarter" idx="12"/>
          </p:nvPr>
        </p:nvSpPr>
        <p:spPr/>
        <p:txBody>
          <a:bodyPr/>
          <a:lstStyle/>
          <a:p>
            <a:fld id="{D57F1E4F-1CFF-5643-939E-02111984F565}" type="slidenum">
              <a:rPr lang="en-US" smtClean="0"/>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etin kutusu 1"/>
          <p:cNvSpPr txBox="1">
            <a:spLocks noChangeArrowheads="1"/>
          </p:cNvSpPr>
          <p:nvPr/>
        </p:nvSpPr>
        <p:spPr bwMode="auto">
          <a:xfrm>
            <a:off x="4139952" y="1268760"/>
            <a:ext cx="4371710" cy="420628"/>
          </a:xfrm>
          <a:prstGeom prst="rect">
            <a:avLst/>
          </a:prstGeom>
          <a:noFill/>
          <a:ln w="9525">
            <a:noFill/>
            <a:miter lim="800000"/>
            <a:headEnd/>
            <a:tailEnd/>
          </a:ln>
        </p:spPr>
        <p:txBody>
          <a:bodyPr wrap="none">
            <a:spAutoFit/>
          </a:bodyPr>
          <a:lstStyle/>
          <a:p>
            <a:pPr algn="r">
              <a:defRPr/>
            </a:pPr>
            <a:r>
              <a:rPr lang="tr-TR" sz="3200" dirty="0">
                <a:latin typeface="Comic Sans MS Regular" panose="030F0702030302020204" pitchFamily="66" charset="0"/>
              </a:rPr>
              <a:t>DNA’nın UV ışığı soğurma özelliği</a:t>
            </a:r>
          </a:p>
        </p:txBody>
      </p:sp>
      <p:pic>
        <p:nvPicPr>
          <p:cNvPr id="13315"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214563"/>
            <a:ext cx="750887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B72E7E3-9108-8849-9CE4-113A8BABDA7B}"/>
              </a:ext>
            </a:extLst>
          </p:cNvPr>
          <p:cNvSpPr>
            <a:spLocks noGrp="1"/>
          </p:cNvSpPr>
          <p:nvPr>
            <p:ph type="sldNum" sz="quarter" idx="12"/>
          </p:nvPr>
        </p:nvSpPr>
        <p:spPr/>
        <p:txBody>
          <a:bodyPr/>
          <a:lstStyle/>
          <a:p>
            <a:fld id="{D57F1E4F-1CFF-5643-939E-02111984F565}"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Metin kutusu 1"/>
          <p:cNvSpPr txBox="1">
            <a:spLocks noChangeArrowheads="1"/>
          </p:cNvSpPr>
          <p:nvPr/>
        </p:nvSpPr>
        <p:spPr bwMode="auto">
          <a:xfrm>
            <a:off x="5584917" y="850538"/>
            <a:ext cx="2446504" cy="420628"/>
          </a:xfrm>
          <a:prstGeom prst="rect">
            <a:avLst/>
          </a:prstGeom>
          <a:noFill/>
          <a:ln w="9525">
            <a:noFill/>
            <a:miter lim="800000"/>
            <a:headEnd/>
            <a:tailEnd/>
          </a:ln>
        </p:spPr>
        <p:txBody>
          <a:bodyPr wrap="none">
            <a:spAutoFit/>
          </a:bodyPr>
          <a:lstStyle/>
          <a:p>
            <a:pPr algn="r">
              <a:defRPr/>
            </a:pPr>
            <a:r>
              <a:rPr lang="tr-TR" sz="3200" dirty="0">
                <a:latin typeface="Comic Sans MS Regular" panose="030F0702030302020204" pitchFamily="66" charset="0"/>
              </a:rPr>
              <a:t>Çökelme davranışı</a:t>
            </a:r>
          </a:p>
        </p:txBody>
      </p:sp>
      <p:grpSp>
        <p:nvGrpSpPr>
          <p:cNvPr id="14339" name="Grup 11"/>
          <p:cNvGrpSpPr>
            <a:grpSpLocks/>
          </p:cNvGrpSpPr>
          <p:nvPr/>
        </p:nvGrpSpPr>
        <p:grpSpPr bwMode="auto">
          <a:xfrm>
            <a:off x="971600" y="1556792"/>
            <a:ext cx="6553200" cy="4783138"/>
            <a:chOff x="820923" y="1120717"/>
            <a:chExt cx="6552728" cy="4783740"/>
          </a:xfrm>
        </p:grpSpPr>
        <p:pic>
          <p:nvPicPr>
            <p:cNvPr id="14341"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0923" y="1120717"/>
              <a:ext cx="6552728" cy="478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300366" y="1357285"/>
              <a:ext cx="1057199" cy="584274"/>
            </a:xfrm>
            <a:prstGeom prst="rect">
              <a:avLst/>
            </a:prstGeom>
            <a:solidFill>
              <a:srgbClr val="FFFF00"/>
            </a:solidFill>
          </p:spPr>
          <p:txBody>
            <a:bodyPr>
              <a:spAutoFit/>
            </a:bodyPr>
            <a:lstStyle/>
            <a:p>
              <a:pPr algn="ctr">
                <a:defRPr/>
              </a:pPr>
              <a:r>
                <a:rPr lang="tr-TR" sz="1600" dirty="0" err="1">
                  <a:solidFill>
                    <a:srgbClr val="000000"/>
                  </a:solidFill>
                  <a:latin typeface="Comic Sans MS Regular" panose="030F0702030302020204" pitchFamily="66" charset="0"/>
                </a:rPr>
                <a:t>Sukroz</a:t>
              </a:r>
              <a:r>
                <a:rPr lang="tr-TR" sz="1600" dirty="0">
                  <a:solidFill>
                    <a:srgbClr val="000000"/>
                  </a:solidFill>
                  <a:latin typeface="Comic Sans MS Regular" panose="030F0702030302020204" pitchFamily="66" charset="0"/>
                </a:rPr>
                <a:t> </a:t>
              </a:r>
            </a:p>
            <a:p>
              <a:pPr algn="ctr">
                <a:defRPr/>
              </a:pPr>
              <a:r>
                <a:rPr lang="tr-TR" sz="1600" dirty="0">
                  <a:solidFill>
                    <a:srgbClr val="000000"/>
                  </a:solidFill>
                  <a:latin typeface="Comic Sans MS Regular" panose="030F0702030302020204" pitchFamily="66" charset="0"/>
                </a:rPr>
                <a:t>Solüsyonu</a:t>
              </a:r>
            </a:p>
            <a:p>
              <a:pPr algn="ctr">
                <a:defRPr/>
              </a:pPr>
              <a:endParaRPr lang="tr-TR" sz="1600" dirty="0">
                <a:solidFill>
                  <a:srgbClr val="000000"/>
                </a:solidFill>
                <a:latin typeface="Comic Sans MS Regular" panose="030F0702030302020204" pitchFamily="66" charset="0"/>
              </a:endParaRPr>
            </a:p>
          </p:txBody>
        </p:sp>
        <p:sp>
          <p:nvSpPr>
            <p:cNvPr id="5" name="Metin kutusu 4"/>
            <p:cNvSpPr txBox="1"/>
            <p:nvPr/>
          </p:nvSpPr>
          <p:spPr>
            <a:xfrm>
              <a:off x="3857591" y="1500178"/>
              <a:ext cx="1081010" cy="379460"/>
            </a:xfrm>
            <a:prstGeom prst="rect">
              <a:avLst/>
            </a:prstGeom>
            <a:solidFill>
              <a:srgbClr val="FFFF00"/>
            </a:solidFill>
          </p:spPr>
          <p:txBody>
            <a:bodyPr>
              <a:spAutoFit/>
            </a:bodyPr>
            <a:lstStyle/>
            <a:p>
              <a:pPr algn="ctr">
                <a:defRPr/>
              </a:pPr>
              <a:r>
                <a:rPr lang="tr-TR" sz="1400" dirty="0" err="1">
                  <a:solidFill>
                    <a:srgbClr val="000000"/>
                  </a:solidFill>
                  <a:latin typeface="Comic Sans MS Regular" panose="030F0702030302020204" pitchFamily="66" charset="0"/>
                </a:rPr>
                <a:t>Örnek</a:t>
              </a:r>
            </a:p>
            <a:p>
              <a:pPr algn="ctr">
                <a:defRPr/>
              </a:pPr>
              <a:endParaRPr lang="tr-TR" sz="1400" dirty="0" err="1">
                <a:solidFill>
                  <a:srgbClr val="000000"/>
                </a:solidFill>
                <a:latin typeface="Comic Sans MS Regular" panose="030F0702030302020204" pitchFamily="66" charset="0"/>
              </a:endParaRPr>
            </a:p>
          </p:txBody>
        </p:sp>
        <p:sp>
          <p:nvSpPr>
            <p:cNvPr id="6" name="Metin kutusu 5"/>
            <p:cNvSpPr txBox="1"/>
            <p:nvPr/>
          </p:nvSpPr>
          <p:spPr>
            <a:xfrm>
              <a:off x="5219568" y="2946572"/>
              <a:ext cx="1281021" cy="379461"/>
            </a:xfrm>
            <a:prstGeom prst="rect">
              <a:avLst/>
            </a:prstGeom>
            <a:solidFill>
              <a:srgbClr val="FFFF00"/>
            </a:solidFill>
          </p:spPr>
          <p:txBody>
            <a:bodyPr>
              <a:spAutoFit/>
            </a:bodyPr>
            <a:lstStyle/>
            <a:p>
              <a:pPr algn="ctr">
                <a:defRPr/>
              </a:pPr>
              <a:r>
                <a:rPr lang="tr-TR" sz="1400" dirty="0" err="1">
                  <a:solidFill>
                    <a:srgbClr val="000000"/>
                  </a:solidFill>
                  <a:latin typeface="Comic Sans MS Regular" panose="030F0702030302020204" pitchFamily="66" charset="0"/>
                </a:rPr>
                <a:t>%20 Sukroz</a:t>
              </a:r>
            </a:p>
            <a:p>
              <a:pPr algn="ctr">
                <a:defRPr/>
              </a:pPr>
              <a:r>
                <a:rPr lang="tr-TR" sz="1400" dirty="0" err="1">
                  <a:solidFill>
                    <a:srgbClr val="000000"/>
                  </a:solidFill>
                  <a:latin typeface="Comic Sans MS Regular" panose="030F0702030302020204" pitchFamily="66" charset="0"/>
                </a:rPr>
                <a:t> </a:t>
              </a:r>
            </a:p>
          </p:txBody>
        </p:sp>
        <p:sp>
          <p:nvSpPr>
            <p:cNvPr id="7" name="Metin kutusu 6"/>
            <p:cNvSpPr txBox="1"/>
            <p:nvPr/>
          </p:nvSpPr>
          <p:spPr>
            <a:xfrm>
              <a:off x="5214807" y="2124143"/>
              <a:ext cx="1331816" cy="379461"/>
            </a:xfrm>
            <a:prstGeom prst="rect">
              <a:avLst/>
            </a:prstGeom>
            <a:solidFill>
              <a:srgbClr val="FFFF00"/>
            </a:solidFill>
          </p:spPr>
          <p:txBody>
            <a:bodyPr>
              <a:spAutoFit/>
            </a:bodyPr>
            <a:lstStyle/>
            <a:p>
              <a:pPr algn="ctr">
                <a:defRPr/>
              </a:pPr>
              <a:r>
                <a:rPr lang="tr-TR" sz="1400" dirty="0" err="1">
                  <a:solidFill>
                    <a:srgbClr val="000000"/>
                  </a:solidFill>
                  <a:latin typeface="Comic Sans MS Regular" panose="030F0702030302020204" pitchFamily="66" charset="0"/>
                </a:rPr>
                <a:t> %5 Sukroz </a:t>
              </a:r>
            </a:p>
            <a:p>
              <a:pPr algn="ctr">
                <a:defRPr/>
              </a:pPr>
              <a:endParaRPr lang="tr-TR" sz="1400" dirty="0" err="1">
                <a:solidFill>
                  <a:srgbClr val="000000"/>
                </a:solidFill>
                <a:latin typeface="Comic Sans MS Regular" panose="030F0702030302020204" pitchFamily="66" charset="0"/>
              </a:endParaRPr>
            </a:p>
          </p:txBody>
        </p:sp>
        <p:sp>
          <p:nvSpPr>
            <p:cNvPr id="8" name="Metin kutusu 7"/>
            <p:cNvSpPr txBox="1"/>
            <p:nvPr/>
          </p:nvSpPr>
          <p:spPr>
            <a:xfrm>
              <a:off x="1398731" y="3568950"/>
              <a:ext cx="1601672" cy="503301"/>
            </a:xfrm>
            <a:prstGeom prst="rect">
              <a:avLst/>
            </a:prstGeom>
            <a:solidFill>
              <a:srgbClr val="FFFF00"/>
            </a:solidFill>
          </p:spPr>
          <p:txBody>
            <a:bodyPr>
              <a:spAutoFit/>
            </a:bodyPr>
            <a:lstStyle/>
            <a:p>
              <a:pPr algn="ctr">
                <a:defRPr/>
              </a:pPr>
              <a:r>
                <a:rPr lang="tr-TR" sz="1400" dirty="0" err="1">
                  <a:solidFill>
                    <a:srgbClr val="000000"/>
                  </a:solidFill>
                  <a:latin typeface="Comic Sans MS Regular" panose="030F0702030302020204" pitchFamily="66" charset="0"/>
                </a:rPr>
                <a:t> </a:t>
              </a:r>
              <a:r>
                <a:rPr lang="tr-TR" sz="2000" dirty="0" err="1">
                  <a:solidFill>
                    <a:srgbClr val="000000"/>
                  </a:solidFill>
                  <a:latin typeface="Comic Sans MS Regular" panose="030F0702030302020204" pitchFamily="66" charset="0"/>
                </a:rPr>
                <a:t>Küçük DNA molekülü</a:t>
              </a:r>
            </a:p>
          </p:txBody>
        </p:sp>
        <p:sp>
          <p:nvSpPr>
            <p:cNvPr id="9" name="Metin kutusu 8"/>
            <p:cNvSpPr txBox="1"/>
            <p:nvPr/>
          </p:nvSpPr>
          <p:spPr>
            <a:xfrm>
              <a:off x="1474926" y="4869277"/>
              <a:ext cx="1584211" cy="503300"/>
            </a:xfrm>
            <a:prstGeom prst="rect">
              <a:avLst/>
            </a:prstGeom>
            <a:solidFill>
              <a:srgbClr val="FFFF00"/>
            </a:solidFill>
          </p:spPr>
          <p:txBody>
            <a:bodyPr>
              <a:spAutoFit/>
            </a:bodyPr>
            <a:lstStyle/>
            <a:p>
              <a:pPr algn="ctr">
                <a:defRPr/>
              </a:pPr>
              <a:r>
                <a:rPr lang="tr-TR" sz="2000" dirty="0" err="1">
                  <a:solidFill>
                    <a:srgbClr val="000000"/>
                  </a:solidFill>
                  <a:latin typeface="Comic Sans MS Regular" panose="030F0702030302020204" pitchFamily="66" charset="0"/>
                </a:rPr>
                <a:t>Büyük DNA molekülü</a:t>
              </a:r>
            </a:p>
          </p:txBody>
        </p:sp>
        <p:sp>
          <p:nvSpPr>
            <p:cNvPr id="10" name="Metin kutusu 9"/>
            <p:cNvSpPr txBox="1"/>
            <p:nvPr/>
          </p:nvSpPr>
          <p:spPr>
            <a:xfrm>
              <a:off x="1509848" y="4211969"/>
              <a:ext cx="1561987" cy="503300"/>
            </a:xfrm>
            <a:prstGeom prst="rect">
              <a:avLst/>
            </a:prstGeom>
            <a:solidFill>
              <a:srgbClr val="FFFF00"/>
            </a:solidFill>
          </p:spPr>
          <p:txBody>
            <a:bodyPr>
              <a:spAutoFit/>
            </a:bodyPr>
            <a:lstStyle/>
            <a:p>
              <a:pPr algn="ctr">
                <a:defRPr/>
              </a:pPr>
              <a:r>
                <a:rPr lang="tr-TR" sz="2000" dirty="0" err="1">
                  <a:solidFill>
                    <a:srgbClr val="000000"/>
                  </a:solidFill>
                  <a:latin typeface="Comic Sans MS Regular" panose="030F0702030302020204" pitchFamily="66" charset="0"/>
                </a:rPr>
                <a:t>Orta boyutta DNA molekülü</a:t>
              </a:r>
            </a:p>
          </p:txBody>
        </p:sp>
      </p:grpSp>
      <p:sp>
        <p:nvSpPr>
          <p:cNvPr id="11" name="Metin kutusu 10"/>
          <p:cNvSpPr txBox="1"/>
          <p:nvPr/>
        </p:nvSpPr>
        <p:spPr>
          <a:xfrm>
            <a:off x="879475" y="5372100"/>
            <a:ext cx="539750" cy="296863"/>
          </a:xfrm>
          <a:prstGeom prst="rect">
            <a:avLst/>
          </a:prstGeom>
          <a:solidFill>
            <a:schemeClr val="accent3"/>
          </a:solidFill>
        </p:spPr>
        <p:txBody>
          <a:bodyPr>
            <a:spAutoFit/>
          </a:bodyPr>
          <a:lstStyle/>
          <a:p>
            <a:pPr algn="ctr">
              <a:defRPr/>
            </a:pPr>
            <a:endParaRPr lang="tr-TR" sz="2000" dirty="0" err="1">
              <a:solidFill>
                <a:srgbClr val="000000"/>
              </a:solidFill>
              <a:latin typeface="Comic Sans MS Regular" panose="030F0702030302020204" pitchFamily="66" charset="0"/>
            </a:endParaRPr>
          </a:p>
        </p:txBody>
      </p:sp>
      <p:sp>
        <p:nvSpPr>
          <p:cNvPr id="2" name="Slide Number Placeholder 1">
            <a:extLst>
              <a:ext uri="{FF2B5EF4-FFF2-40B4-BE49-F238E27FC236}">
                <a16:creationId xmlns:a16="http://schemas.microsoft.com/office/drawing/2014/main" id="{1F1235E5-52B4-A541-B35F-A4C9047ABFD9}"/>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etin kutusu 1"/>
          <p:cNvSpPr txBox="1">
            <a:spLocks noChangeArrowheads="1"/>
          </p:cNvSpPr>
          <p:nvPr/>
        </p:nvSpPr>
        <p:spPr bwMode="auto">
          <a:xfrm>
            <a:off x="5793989" y="1412776"/>
            <a:ext cx="3091700" cy="748923"/>
          </a:xfrm>
          <a:prstGeom prst="rect">
            <a:avLst/>
          </a:prstGeom>
          <a:noFill/>
          <a:ln w="9525">
            <a:noFill/>
            <a:miter lim="800000"/>
            <a:headEnd/>
            <a:tailEnd/>
          </a:ln>
        </p:spPr>
        <p:txBody>
          <a:bodyPr wrap="square">
            <a:spAutoFit/>
          </a:bodyPr>
          <a:lstStyle/>
          <a:p>
            <a:pPr algn="r">
              <a:defRPr/>
            </a:pPr>
            <a:r>
              <a:rPr lang="tr-TR" sz="3200" i="1" dirty="0" err="1">
                <a:latin typeface="Comic Sans MS Regular" panose="030F0702030302020204" pitchFamily="66" charset="0"/>
              </a:rPr>
              <a:t>Denatürasyon</a:t>
            </a:r>
            <a:r>
              <a:rPr lang="tr-TR" sz="3200" i="1" dirty="0">
                <a:latin typeface="Comic Sans MS Regular" panose="030F0702030302020204" pitchFamily="66" charset="0"/>
              </a:rPr>
              <a:t> ve </a:t>
            </a:r>
          </a:p>
          <a:p>
            <a:pPr algn="r">
              <a:defRPr/>
            </a:pPr>
            <a:r>
              <a:rPr lang="tr-TR" sz="3200" i="1" dirty="0" err="1">
                <a:latin typeface="Comic Sans MS Regular" panose="030F0702030302020204" pitchFamily="66" charset="0"/>
              </a:rPr>
              <a:t>Renaturasyon</a:t>
            </a:r>
            <a:r>
              <a:rPr lang="tr-TR" sz="3200" i="1" dirty="0">
                <a:latin typeface="Comic Sans MS Regular" panose="030F0702030302020204" pitchFamily="66" charset="0"/>
              </a:rPr>
              <a:t> özelliği</a:t>
            </a:r>
          </a:p>
        </p:txBody>
      </p:sp>
      <p:pic>
        <p:nvPicPr>
          <p:cNvPr id="15363"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948238"/>
            <a:ext cx="5299075"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Grup 12"/>
          <p:cNvGrpSpPr>
            <a:grpSpLocks/>
          </p:cNvGrpSpPr>
          <p:nvPr/>
        </p:nvGrpSpPr>
        <p:grpSpPr bwMode="auto">
          <a:xfrm>
            <a:off x="214313" y="804863"/>
            <a:ext cx="5410200" cy="3952875"/>
            <a:chOff x="275523" y="915872"/>
            <a:chExt cx="5410200" cy="3952875"/>
          </a:xfrm>
        </p:grpSpPr>
        <p:pic>
          <p:nvPicPr>
            <p:cNvPr id="15369"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523" y="915872"/>
              <a:ext cx="5410200" cy="3952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Metin kutusu 6"/>
            <p:cNvSpPr txBox="1"/>
            <p:nvPr/>
          </p:nvSpPr>
          <p:spPr>
            <a:xfrm>
              <a:off x="3509260" y="2133484"/>
              <a:ext cx="2052638" cy="584200"/>
            </a:xfrm>
            <a:prstGeom prst="rect">
              <a:avLst/>
            </a:prstGeom>
            <a:solidFill>
              <a:srgbClr val="FFFF00"/>
            </a:solidFill>
          </p:spPr>
          <p:txBody>
            <a:bodyPr>
              <a:spAutoFit/>
            </a:bodyPr>
            <a:lstStyle/>
            <a:p>
              <a:pPr algn="ctr">
                <a:defRPr/>
              </a:pPr>
              <a:endParaRPr lang="tr-TR" sz="1600" dirty="0">
                <a:solidFill>
                  <a:schemeClr val="accent1">
                    <a:lumMod val="50000"/>
                  </a:schemeClr>
                </a:solidFill>
                <a:latin typeface="Comic Sans MS Regular" panose="030F0702030302020204" pitchFamily="66" charset="0"/>
              </a:endParaRPr>
            </a:p>
            <a:p>
              <a:pPr algn="ctr">
                <a:defRPr/>
              </a:pPr>
              <a:r>
                <a:rPr lang="tr-TR" sz="1600" dirty="0">
                  <a:solidFill>
                    <a:schemeClr val="accent1">
                      <a:lumMod val="50000"/>
                    </a:schemeClr>
                  </a:solidFill>
                  <a:latin typeface="Comic Sans MS Regular" panose="030F0702030302020204" pitchFamily="66" charset="0"/>
                </a:rPr>
                <a:t>Tek iplikli (</a:t>
              </a:r>
              <a:r>
                <a:rPr lang="tr-TR" sz="1600" dirty="0" err="1">
                  <a:solidFill>
                    <a:schemeClr val="accent1">
                      <a:lumMod val="50000"/>
                    </a:schemeClr>
                  </a:solidFill>
                  <a:latin typeface="Comic Sans MS Regular" panose="030F0702030302020204" pitchFamily="66" charset="0"/>
                </a:rPr>
                <a:t>ss</a:t>
              </a:r>
              <a:r>
                <a:rPr lang="tr-TR" sz="1600" dirty="0">
                  <a:solidFill>
                    <a:schemeClr val="accent1">
                      <a:lumMod val="50000"/>
                    </a:schemeClr>
                  </a:solidFill>
                  <a:latin typeface="Comic Sans MS Regular" panose="030F0702030302020204" pitchFamily="66" charset="0"/>
                </a:rPr>
                <a:t>) DNA</a:t>
              </a:r>
            </a:p>
            <a:p>
              <a:pPr algn="ctr">
                <a:defRPr/>
              </a:pPr>
              <a:endParaRPr lang="tr-TR" sz="1600" dirty="0">
                <a:solidFill>
                  <a:schemeClr val="accent1">
                    <a:lumMod val="50000"/>
                  </a:schemeClr>
                </a:solidFill>
                <a:latin typeface="Comic Sans MS Regular" panose="030F0702030302020204" pitchFamily="66" charset="0"/>
              </a:endParaRPr>
            </a:p>
          </p:txBody>
        </p:sp>
        <p:sp>
          <p:nvSpPr>
            <p:cNvPr id="8" name="Metin kutusu 7"/>
            <p:cNvSpPr txBox="1"/>
            <p:nvPr/>
          </p:nvSpPr>
          <p:spPr>
            <a:xfrm>
              <a:off x="1043873" y="938097"/>
              <a:ext cx="2622550" cy="257175"/>
            </a:xfrm>
            <a:prstGeom prst="rect">
              <a:avLst/>
            </a:prstGeom>
            <a:solidFill>
              <a:srgbClr val="FFFF00"/>
            </a:solidFill>
          </p:spPr>
          <p:txBody>
            <a:bodyPr>
              <a:spAutoFit/>
            </a:bodyPr>
            <a:lstStyle/>
            <a:p>
              <a:pPr algn="ctr">
                <a:defRPr/>
              </a:pPr>
              <a:r>
                <a:rPr lang="tr-TR" sz="1600" dirty="0">
                  <a:solidFill>
                    <a:schemeClr val="accent1">
                      <a:lumMod val="50000"/>
                    </a:schemeClr>
                  </a:solidFill>
                  <a:latin typeface="Comic Sans MS Regular" panose="030F0702030302020204" pitchFamily="66" charset="0"/>
                </a:rPr>
                <a:t>Çift iplikli (</a:t>
              </a:r>
              <a:r>
                <a:rPr lang="tr-TR" sz="1600" dirty="0" err="1">
                  <a:solidFill>
                    <a:schemeClr val="accent1">
                      <a:lumMod val="50000"/>
                    </a:schemeClr>
                  </a:solidFill>
                  <a:latin typeface="Comic Sans MS Regular" panose="030F0702030302020204" pitchFamily="66" charset="0"/>
                </a:rPr>
                <a:t>ds</a:t>
              </a:r>
              <a:r>
                <a:rPr lang="tr-TR" sz="1600" dirty="0">
                  <a:solidFill>
                    <a:schemeClr val="accent1">
                      <a:lumMod val="50000"/>
                    </a:schemeClr>
                  </a:solidFill>
                  <a:latin typeface="Comic Sans MS Regular" panose="030F0702030302020204" pitchFamily="66" charset="0"/>
                </a:rPr>
                <a:t>) DNA</a:t>
              </a:r>
            </a:p>
          </p:txBody>
        </p:sp>
        <p:sp>
          <p:nvSpPr>
            <p:cNvPr id="9" name="Metin kutusu 8"/>
            <p:cNvSpPr txBox="1"/>
            <p:nvPr/>
          </p:nvSpPr>
          <p:spPr>
            <a:xfrm>
              <a:off x="1907473" y="4497272"/>
              <a:ext cx="2622550" cy="257175"/>
            </a:xfrm>
            <a:prstGeom prst="rect">
              <a:avLst/>
            </a:prstGeom>
            <a:solidFill>
              <a:srgbClr val="FFFF00"/>
            </a:solidFill>
          </p:spPr>
          <p:txBody>
            <a:bodyPr>
              <a:spAutoFit/>
            </a:bodyPr>
            <a:lstStyle/>
            <a:p>
              <a:pPr algn="ctr">
                <a:defRPr/>
              </a:pPr>
              <a:r>
                <a:rPr lang="tr-TR" sz="1600" dirty="0">
                  <a:solidFill>
                    <a:schemeClr val="accent1">
                      <a:lumMod val="50000"/>
                    </a:schemeClr>
                  </a:solidFill>
                  <a:latin typeface="Comic Sans MS Regular" panose="030F0702030302020204" pitchFamily="66" charset="0"/>
                </a:rPr>
                <a:t>Sıcaklık </a:t>
              </a:r>
              <a:r>
                <a:rPr lang="tr-TR" sz="1600" baseline="30000" dirty="0" err="1">
                  <a:solidFill>
                    <a:schemeClr val="accent1">
                      <a:lumMod val="50000"/>
                    </a:schemeClr>
                  </a:solidFill>
                  <a:latin typeface="Comic Sans MS Regular" panose="030F0702030302020204" pitchFamily="66" charset="0"/>
                </a:rPr>
                <a:t>o</a:t>
              </a:r>
              <a:r>
                <a:rPr lang="tr-TR" sz="1600" dirty="0" err="1">
                  <a:solidFill>
                    <a:schemeClr val="accent1">
                      <a:lumMod val="50000"/>
                    </a:schemeClr>
                  </a:solidFill>
                  <a:latin typeface="Comic Sans MS Regular" panose="030F0702030302020204" pitchFamily="66" charset="0"/>
                </a:rPr>
                <a:t>C</a:t>
              </a:r>
              <a:endParaRPr lang="tr-TR" sz="1600" dirty="0">
                <a:solidFill>
                  <a:schemeClr val="accent1">
                    <a:lumMod val="50000"/>
                  </a:schemeClr>
                </a:solidFill>
                <a:latin typeface="Comic Sans MS Regular" panose="030F0702030302020204" pitchFamily="66" charset="0"/>
              </a:endParaRPr>
            </a:p>
          </p:txBody>
        </p:sp>
      </p:grpSp>
      <p:pic>
        <p:nvPicPr>
          <p:cNvPr id="15365" name="Resi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779963"/>
            <a:ext cx="1827213" cy="1974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Metin kutusu 9"/>
          <p:cNvSpPr txBox="1"/>
          <p:nvPr/>
        </p:nvSpPr>
        <p:spPr bwMode="auto">
          <a:xfrm>
            <a:off x="857250" y="6296025"/>
            <a:ext cx="1162050" cy="204788"/>
          </a:xfrm>
          <a:prstGeom prst="rect">
            <a:avLst/>
          </a:prstGeom>
          <a:solidFill>
            <a:srgbClr val="FFFF00"/>
          </a:solidFill>
        </p:spPr>
        <p:txBody>
          <a:bodyPr>
            <a:spAutoFit/>
          </a:bodyPr>
          <a:lstStyle/>
          <a:p>
            <a:pPr algn="ctr">
              <a:defRPr/>
            </a:pPr>
            <a:r>
              <a:rPr lang="tr-TR" sz="1100" dirty="0">
                <a:solidFill>
                  <a:schemeClr val="accent1">
                    <a:lumMod val="50000"/>
                  </a:schemeClr>
                </a:solidFill>
                <a:latin typeface="Comic Sans MS Regular" panose="030F0702030302020204" pitchFamily="66" charset="0"/>
              </a:rPr>
              <a:t>GC zengin </a:t>
            </a:r>
          </a:p>
        </p:txBody>
      </p:sp>
      <p:sp>
        <p:nvSpPr>
          <p:cNvPr id="11" name="Metin kutusu 10"/>
          <p:cNvSpPr txBox="1"/>
          <p:nvPr/>
        </p:nvSpPr>
        <p:spPr bwMode="auto">
          <a:xfrm>
            <a:off x="903288" y="4795838"/>
            <a:ext cx="1163637" cy="204787"/>
          </a:xfrm>
          <a:prstGeom prst="rect">
            <a:avLst/>
          </a:prstGeom>
          <a:solidFill>
            <a:srgbClr val="FFFF00"/>
          </a:solidFill>
        </p:spPr>
        <p:txBody>
          <a:bodyPr>
            <a:spAutoFit/>
          </a:bodyPr>
          <a:lstStyle/>
          <a:p>
            <a:pPr algn="ctr">
              <a:defRPr/>
            </a:pPr>
            <a:r>
              <a:rPr lang="tr-TR" sz="1100" dirty="0">
                <a:solidFill>
                  <a:schemeClr val="accent1">
                    <a:lumMod val="50000"/>
                  </a:schemeClr>
                </a:solidFill>
                <a:latin typeface="Comic Sans MS Regular" panose="030F0702030302020204" pitchFamily="66" charset="0"/>
              </a:rPr>
              <a:t>GC zengin </a:t>
            </a:r>
          </a:p>
        </p:txBody>
      </p:sp>
      <p:sp>
        <p:nvSpPr>
          <p:cNvPr id="12" name="Metin kutusu 11"/>
          <p:cNvSpPr txBox="1"/>
          <p:nvPr/>
        </p:nvSpPr>
        <p:spPr bwMode="auto">
          <a:xfrm>
            <a:off x="1398588" y="5440363"/>
            <a:ext cx="544512" cy="317500"/>
          </a:xfrm>
          <a:prstGeom prst="rect">
            <a:avLst/>
          </a:prstGeom>
          <a:solidFill>
            <a:srgbClr val="FFFF00"/>
          </a:solidFill>
        </p:spPr>
        <p:txBody>
          <a:bodyPr>
            <a:spAutoFit/>
          </a:bodyPr>
          <a:lstStyle/>
          <a:p>
            <a:pPr algn="ctr">
              <a:defRPr/>
            </a:pPr>
            <a:r>
              <a:rPr lang="tr-TR" sz="1100" dirty="0">
                <a:solidFill>
                  <a:schemeClr val="accent1">
                    <a:lumMod val="50000"/>
                  </a:schemeClr>
                </a:solidFill>
                <a:latin typeface="Comic Sans MS Regular" panose="030F0702030302020204" pitchFamily="66" charset="0"/>
              </a:rPr>
              <a:t>AT zengin </a:t>
            </a:r>
          </a:p>
        </p:txBody>
      </p:sp>
      <p:sp>
        <p:nvSpPr>
          <p:cNvPr id="2" name="Slide Number Placeholder 1">
            <a:extLst>
              <a:ext uri="{FF2B5EF4-FFF2-40B4-BE49-F238E27FC236}">
                <a16:creationId xmlns:a16="http://schemas.microsoft.com/office/drawing/2014/main" id="{ACB5150E-910C-CE4A-90E4-9FEB595BDBA4}"/>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etin kutusu 1"/>
          <p:cNvSpPr txBox="1">
            <a:spLocks noChangeArrowheads="1"/>
          </p:cNvSpPr>
          <p:nvPr/>
        </p:nvSpPr>
        <p:spPr bwMode="auto">
          <a:xfrm>
            <a:off x="5065427" y="1285875"/>
            <a:ext cx="3308919" cy="420628"/>
          </a:xfrm>
          <a:prstGeom prst="rect">
            <a:avLst/>
          </a:prstGeom>
          <a:noFill/>
          <a:ln w="9525">
            <a:noFill/>
            <a:miter lim="800000"/>
            <a:headEnd/>
            <a:tailEnd/>
          </a:ln>
        </p:spPr>
        <p:txBody>
          <a:bodyPr wrap="none">
            <a:spAutoFit/>
          </a:bodyPr>
          <a:lstStyle/>
          <a:p>
            <a:pPr algn="r">
              <a:defRPr/>
            </a:pPr>
            <a:r>
              <a:rPr lang="tr-TR" sz="3200" dirty="0" err="1">
                <a:latin typeface="Comic Sans MS Regular" panose="030F0702030302020204" pitchFamily="66" charset="0"/>
              </a:rPr>
              <a:t>Elektroforetik</a:t>
            </a:r>
            <a:r>
              <a:rPr lang="tr-TR" sz="3200" dirty="0">
                <a:latin typeface="Comic Sans MS Regular" panose="030F0702030302020204" pitchFamily="66" charset="0"/>
              </a:rPr>
              <a:t> özellikler</a:t>
            </a:r>
          </a:p>
        </p:txBody>
      </p:sp>
      <p:pic>
        <p:nvPicPr>
          <p:cNvPr id="16387"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060848"/>
            <a:ext cx="5688632" cy="39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87BC62E-22B4-1B42-B1AD-3B8A260B9D28}"/>
              </a:ext>
            </a:extLst>
          </p:cNvPr>
          <p:cNvSpPr>
            <a:spLocks noGrp="1"/>
          </p:cNvSpPr>
          <p:nvPr>
            <p:ph type="sldNum" sz="quarter" idx="12"/>
          </p:nvPr>
        </p:nvSpPr>
        <p:spPr/>
        <p:txBody>
          <a:bodyPr/>
          <a:lstStyle/>
          <a:p>
            <a:fld id="{D57F1E4F-1CFF-5643-939E-02111984F565}" type="slidenum">
              <a:rPr lang="en-US" smtClean="0"/>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9" name="8 Grup"/>
          <p:cNvGrpSpPr>
            <a:grpSpLocks/>
          </p:cNvGrpSpPr>
          <p:nvPr/>
        </p:nvGrpSpPr>
        <p:grpSpPr bwMode="auto">
          <a:xfrm>
            <a:off x="251520" y="1935164"/>
            <a:ext cx="4392107" cy="2933700"/>
            <a:chOff x="661988" y="2349500"/>
            <a:chExt cx="3981450" cy="2519363"/>
          </a:xfrm>
        </p:grpSpPr>
        <p:pic>
          <p:nvPicPr>
            <p:cNvPr id="1946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2349500"/>
              <a:ext cx="393828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Metin kutusu 7"/>
            <p:cNvSpPr txBox="1">
              <a:spLocks noChangeArrowheads="1"/>
            </p:cNvSpPr>
            <p:nvPr/>
          </p:nvSpPr>
          <p:spPr bwMode="auto">
            <a:xfrm>
              <a:off x="3935175" y="3512087"/>
              <a:ext cx="609432" cy="21544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r>
                <a:rPr lang="tr-TR" sz="1200" dirty="0" err="1">
                  <a:solidFill>
                    <a:schemeClr val="bg1"/>
                  </a:solidFill>
                  <a:latin typeface="Comic Sans MS Regular" panose="030F0702030302020204" pitchFamily="66" charset="0"/>
                </a:rPr>
                <a:t>Kromatit</a:t>
              </a:r>
              <a:endParaRPr lang="tr-TR" sz="1200" dirty="0">
                <a:solidFill>
                  <a:schemeClr val="bg1"/>
                </a:solidFill>
                <a:latin typeface="Comic Sans MS Regular" panose="030F0702030302020204" pitchFamily="66" charset="0"/>
              </a:endParaRPr>
            </a:p>
          </p:txBody>
        </p:sp>
        <p:sp>
          <p:nvSpPr>
            <p:cNvPr id="19463" name="Metin kutusu 8"/>
            <p:cNvSpPr txBox="1">
              <a:spLocks noChangeArrowheads="1"/>
            </p:cNvSpPr>
            <p:nvPr/>
          </p:nvSpPr>
          <p:spPr bwMode="auto">
            <a:xfrm>
              <a:off x="3729339" y="4096150"/>
              <a:ext cx="914099" cy="2051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r>
                <a:rPr lang="tr-TR" sz="1100" dirty="0">
                  <a:solidFill>
                    <a:schemeClr val="bg1"/>
                  </a:solidFill>
                  <a:latin typeface="Comic Sans MS Regular" panose="030F0702030302020204" pitchFamily="66" charset="0"/>
                </a:rPr>
                <a:t>Kromozom</a:t>
              </a:r>
            </a:p>
          </p:txBody>
        </p:sp>
        <p:sp>
          <p:nvSpPr>
            <p:cNvPr id="19464" name="Metin kutusu 9"/>
            <p:cNvSpPr txBox="1">
              <a:spLocks noChangeArrowheads="1"/>
            </p:cNvSpPr>
            <p:nvPr/>
          </p:nvSpPr>
          <p:spPr bwMode="auto">
            <a:xfrm>
              <a:off x="2121372" y="4591934"/>
              <a:ext cx="609432" cy="21544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r>
                <a:rPr lang="tr-TR" sz="1200" dirty="0" err="1">
                  <a:solidFill>
                    <a:schemeClr val="bg1"/>
                  </a:solidFill>
                  <a:latin typeface="Comic Sans MS Regular" panose="030F0702030302020204" pitchFamily="66" charset="0"/>
                </a:rPr>
                <a:t>Kromatit</a:t>
              </a:r>
              <a:endParaRPr lang="tr-TR" sz="1200" dirty="0">
                <a:solidFill>
                  <a:schemeClr val="bg1"/>
                </a:solidFill>
                <a:latin typeface="Comic Sans MS Regular" panose="030F0702030302020204" pitchFamily="66" charset="0"/>
              </a:endParaRPr>
            </a:p>
          </p:txBody>
        </p:sp>
      </p:grpSp>
      <p:pic>
        <p:nvPicPr>
          <p:cNvPr id="19460" name="Picture 3" descr="05_26_tightly packed"/>
          <p:cNvPicPr>
            <a:picLocks noChangeAspect="1" noChangeArrowheads="1"/>
          </p:cNvPicPr>
          <p:nvPr/>
        </p:nvPicPr>
        <p:blipFill>
          <a:blip r:embed="rId4">
            <a:extLst>
              <a:ext uri="{28A0092B-C50C-407E-A947-70E740481C1C}">
                <a14:useLocalDpi xmlns:a14="http://schemas.microsoft.com/office/drawing/2010/main" val="0"/>
              </a:ext>
            </a:extLst>
          </a:blip>
          <a:srcRect l="25642" t="11147" r="25404" b="19884"/>
          <a:stretch>
            <a:fillRect/>
          </a:stretch>
        </p:blipFill>
        <p:spPr bwMode="auto">
          <a:xfrm>
            <a:off x="5076056" y="1624947"/>
            <a:ext cx="3712269" cy="388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46CA535-29A1-234A-86B2-13D78272DA05}"/>
              </a:ext>
            </a:extLst>
          </p:cNvPr>
          <p:cNvSpPr>
            <a:spLocks noGrp="1"/>
          </p:cNvSpPr>
          <p:nvPr>
            <p:ph type="sldNum" sz="quarter" idx="12"/>
          </p:nvPr>
        </p:nvSpPr>
        <p:spPr/>
        <p:txBody>
          <a:bodyPr/>
          <a:lstStyle/>
          <a:p>
            <a:fld id="{D57F1E4F-1CFF-5643-939E-02111984F565}" type="slidenum">
              <a:rPr lang="en-US" smtClean="0"/>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Slide1"/>
          <p:cNvPicPr>
            <a:picLocks noChangeAspect="1" noChangeArrowheads="1"/>
          </p:cNvPicPr>
          <p:nvPr/>
        </p:nvPicPr>
        <p:blipFill>
          <a:blip r:embed="rId2">
            <a:lum bright="-6000"/>
            <a:extLst>
              <a:ext uri="{28A0092B-C50C-407E-A947-70E740481C1C}">
                <a14:useLocalDpi xmlns:a14="http://schemas.microsoft.com/office/drawing/2010/main" val="0"/>
              </a:ext>
            </a:extLst>
          </a:blip>
          <a:srcRect l="10001" t="12962" r="10001" b="12962"/>
          <a:stretch>
            <a:fillRect/>
          </a:stretch>
        </p:blipFill>
        <p:spPr bwMode="auto">
          <a:xfrm>
            <a:off x="381000" y="533400"/>
            <a:ext cx="8458200" cy="58737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73D23CF-64C7-DE4D-9B06-C80668CACBA2}"/>
              </a:ext>
            </a:extLst>
          </p:cNvPr>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243043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Slide3"/>
          <p:cNvPicPr>
            <a:picLocks noChangeAspect="1" noChangeArrowheads="1"/>
          </p:cNvPicPr>
          <p:nvPr/>
        </p:nvPicPr>
        <p:blipFill>
          <a:blip r:embed="rId2">
            <a:lum bright="-6000"/>
            <a:extLst>
              <a:ext uri="{28A0092B-C50C-407E-A947-70E740481C1C}">
                <a14:useLocalDpi xmlns:a14="http://schemas.microsoft.com/office/drawing/2010/main" val="0"/>
              </a:ext>
            </a:extLst>
          </a:blip>
          <a:srcRect l="20000" t="26297" r="13333" b="27777"/>
          <a:stretch>
            <a:fillRect/>
          </a:stretch>
        </p:blipFill>
        <p:spPr bwMode="auto">
          <a:xfrm>
            <a:off x="251520" y="1340768"/>
            <a:ext cx="8686800" cy="4489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A00EB7C-360A-CA4D-B654-E003EA1F22D6}"/>
              </a:ext>
            </a:extLst>
          </p:cNvPr>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2008850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C77A8A-F173-AE4D-BCC8-A24BEF7A03F7}"/>
              </a:ext>
            </a:extLst>
          </p:cNvPr>
          <p:cNvSpPr>
            <a:spLocks noGrp="1"/>
          </p:cNvSpPr>
          <p:nvPr>
            <p:ph idx="1"/>
          </p:nvPr>
        </p:nvSpPr>
        <p:spPr>
          <a:xfrm rot="1682924">
            <a:off x="3933926" y="1283768"/>
            <a:ext cx="5093710" cy="1744729"/>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50000"/>
              </a:lnSpc>
              <a:buNone/>
            </a:pPr>
            <a:r>
              <a:rPr lang="tr-TR" b="1" dirty="0">
                <a:solidFill>
                  <a:schemeClr val="bg1"/>
                </a:solidFill>
              </a:rPr>
              <a:t>DNA’nın kimyasal fiziksel özellikleri </a:t>
            </a:r>
          </a:p>
        </p:txBody>
      </p:sp>
      <p:sp>
        <p:nvSpPr>
          <p:cNvPr id="5" name="Cloud 4">
            <a:extLst>
              <a:ext uri="{FF2B5EF4-FFF2-40B4-BE49-F238E27FC236}">
                <a16:creationId xmlns:a16="http://schemas.microsoft.com/office/drawing/2014/main" id="{2C171D8E-353F-FF4E-ACD8-358AF1FFF9C1}"/>
              </a:ext>
            </a:extLst>
          </p:cNvPr>
          <p:cNvSpPr/>
          <p:nvPr/>
        </p:nvSpPr>
        <p:spPr>
          <a:xfrm rot="20280628">
            <a:off x="616131" y="1617798"/>
            <a:ext cx="3231216" cy="1421436"/>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i="1" dirty="0">
                <a:solidFill>
                  <a:schemeClr val="bg1"/>
                </a:solidFill>
              </a:rPr>
              <a:t>DNA’nın Yapısı</a:t>
            </a:r>
          </a:p>
        </p:txBody>
      </p:sp>
      <p:sp>
        <p:nvSpPr>
          <p:cNvPr id="6" name="Cloud 5">
            <a:extLst>
              <a:ext uri="{FF2B5EF4-FFF2-40B4-BE49-F238E27FC236}">
                <a16:creationId xmlns:a16="http://schemas.microsoft.com/office/drawing/2014/main" id="{BD90CEB7-AED5-0845-A9C8-6AA5659B71A6}"/>
              </a:ext>
            </a:extLst>
          </p:cNvPr>
          <p:cNvSpPr/>
          <p:nvPr/>
        </p:nvSpPr>
        <p:spPr>
          <a:xfrm>
            <a:off x="1805628" y="3592475"/>
            <a:ext cx="5544615" cy="1872208"/>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tr-TR" sz="2800" b="1" i="1" dirty="0">
                <a:solidFill>
                  <a:schemeClr val="bg1"/>
                </a:solidFill>
              </a:rPr>
              <a:t>Kromozomlarda genlerin düzenlenmesi ve </a:t>
            </a:r>
            <a:r>
              <a:rPr lang="tr-TR" sz="2800" b="1" i="1" dirty="0" err="1">
                <a:solidFill>
                  <a:schemeClr val="bg1"/>
                </a:solidFill>
              </a:rPr>
              <a:t>krossover</a:t>
            </a:r>
            <a:endParaRPr lang="tr-TR" sz="2800" b="1" i="1" dirty="0">
              <a:solidFill>
                <a:schemeClr val="bg1"/>
              </a:solidFill>
            </a:endParaRPr>
          </a:p>
        </p:txBody>
      </p:sp>
      <p:sp>
        <p:nvSpPr>
          <p:cNvPr id="7" name="Slide Number Placeholder 6">
            <a:extLst>
              <a:ext uri="{FF2B5EF4-FFF2-40B4-BE49-F238E27FC236}">
                <a16:creationId xmlns:a16="http://schemas.microsoft.com/office/drawing/2014/main" id="{0EA0938D-A956-9742-9C3B-B7ACB23F202A}"/>
              </a:ext>
            </a:extLst>
          </p:cNvPr>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254852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36525" y="-34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tr-TR"/>
          </a:p>
        </p:txBody>
      </p:sp>
      <p:pic>
        <p:nvPicPr>
          <p:cNvPr id="22531" name="Picture 3" descr="Slide2"/>
          <p:cNvPicPr>
            <a:picLocks noChangeAspect="1" noChangeArrowheads="1"/>
          </p:cNvPicPr>
          <p:nvPr/>
        </p:nvPicPr>
        <p:blipFill rotWithShape="1">
          <a:blip r:embed="rId2">
            <a:extLst>
              <a:ext uri="{28A0092B-C50C-407E-A947-70E740481C1C}">
                <a14:useLocalDpi xmlns:a14="http://schemas.microsoft.com/office/drawing/2010/main" val="0"/>
              </a:ext>
            </a:extLst>
          </a:blip>
          <a:srcRect l="20964" t="17788" r="21288" b="22675"/>
          <a:stretch/>
        </p:blipFill>
        <p:spPr bwMode="auto">
          <a:xfrm>
            <a:off x="551165" y="669738"/>
            <a:ext cx="6984776" cy="54006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6F2C711-4189-7F4A-B107-42DBDD4E59B9}"/>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3478418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6FF311-C29C-8B43-B27B-53489615C80F}"/>
              </a:ext>
            </a:extLst>
          </p:cNvPr>
          <p:cNvSpPr>
            <a:spLocks noGrp="1"/>
          </p:cNvSpPr>
          <p:nvPr>
            <p:ph type="sldNum" sz="quarter" idx="12"/>
          </p:nvPr>
        </p:nvSpPr>
        <p:spPr/>
        <p:txBody>
          <a:bodyPr/>
          <a:lstStyle/>
          <a:p>
            <a:fld id="{D57F1E4F-1CFF-5643-939E-02111984F565}" type="slidenum">
              <a:rPr lang="en-US" smtClean="0"/>
              <a:t>21</a:t>
            </a:fld>
            <a:endParaRPr lang="en-US" dirty="0"/>
          </a:p>
        </p:txBody>
      </p:sp>
      <p:sp>
        <p:nvSpPr>
          <p:cNvPr id="3" name="Teardrop 2">
            <a:extLst>
              <a:ext uri="{FF2B5EF4-FFF2-40B4-BE49-F238E27FC236}">
                <a16:creationId xmlns:a16="http://schemas.microsoft.com/office/drawing/2014/main" id="{6507E9E9-664F-704A-BE2C-838D26D39CF0}"/>
              </a:ext>
            </a:extLst>
          </p:cNvPr>
          <p:cNvSpPr/>
          <p:nvPr/>
        </p:nvSpPr>
        <p:spPr>
          <a:xfrm>
            <a:off x="1543222" y="2276872"/>
            <a:ext cx="4684962" cy="2174112"/>
          </a:xfrm>
          <a:prstGeom prst="teardrop">
            <a:avLst>
              <a:gd name="adj" fmla="val 1948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sz="3600" dirty="0">
                <a:latin typeface="Comic Sans MS" panose="030F0902030302020204" pitchFamily="66" charset="0"/>
              </a:rPr>
              <a:t>Kromozom çizelim !!!!</a:t>
            </a:r>
          </a:p>
        </p:txBody>
      </p:sp>
    </p:spTree>
    <p:extLst>
      <p:ext uri="{BB962C8B-B14F-4D97-AF65-F5344CB8AC3E}">
        <p14:creationId xmlns:p14="http://schemas.microsoft.com/office/powerpoint/2010/main" val="863841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Slide5"/>
          <p:cNvPicPr>
            <a:picLocks noChangeAspect="1" noChangeArrowheads="1"/>
          </p:cNvPicPr>
          <p:nvPr/>
        </p:nvPicPr>
        <p:blipFill rotWithShape="1">
          <a:blip r:embed="rId2">
            <a:lum bright="-6000"/>
            <a:extLst>
              <a:ext uri="{28A0092B-C50C-407E-A947-70E740481C1C}">
                <a14:useLocalDpi xmlns:a14="http://schemas.microsoft.com/office/drawing/2010/main" val="0"/>
              </a:ext>
            </a:extLst>
          </a:blip>
          <a:srcRect l="18889" t="17407" r="33956" b="39731"/>
          <a:stretch/>
        </p:blipFill>
        <p:spPr bwMode="auto">
          <a:xfrm>
            <a:off x="971600" y="836712"/>
            <a:ext cx="6568057" cy="44778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0CA8909-DCA4-1647-B77F-7EE30479D1F5}"/>
              </a:ext>
            </a:extLst>
          </p:cNvPr>
          <p:cNvSpPr>
            <a:spLocks noGrp="1"/>
          </p:cNvSpPr>
          <p:nvPr>
            <p:ph type="sldNum" sz="quarter" idx="12"/>
          </p:nvPr>
        </p:nvSpPr>
        <p:spPr/>
        <p:txBody>
          <a:bodyPr/>
          <a:lstStyle/>
          <a:p>
            <a:fld id="{D57F1E4F-1CFF-5643-939E-02111984F565}" type="slidenum">
              <a:rPr lang="en-US" smtClean="0"/>
              <a:t>22</a:t>
            </a:fld>
            <a:endParaRPr lang="en-US" dirty="0"/>
          </a:p>
        </p:txBody>
      </p:sp>
      <p:sp>
        <p:nvSpPr>
          <p:cNvPr id="3" name="TextBox 2">
            <a:extLst>
              <a:ext uri="{FF2B5EF4-FFF2-40B4-BE49-F238E27FC236}">
                <a16:creationId xmlns:a16="http://schemas.microsoft.com/office/drawing/2014/main" id="{F03937CB-9DED-6847-84D7-9093245A3C17}"/>
              </a:ext>
            </a:extLst>
          </p:cNvPr>
          <p:cNvSpPr txBox="1"/>
          <p:nvPr/>
        </p:nvSpPr>
        <p:spPr>
          <a:xfrm>
            <a:off x="1176682" y="980728"/>
            <a:ext cx="5123510" cy="748923"/>
          </a:xfrm>
          <a:prstGeom prst="rect">
            <a:avLst/>
          </a:prstGeom>
          <a:solidFill>
            <a:schemeClr val="tx2"/>
          </a:solidFill>
        </p:spPr>
        <p:txBody>
          <a:bodyPr wrap="square" rtlCol="0">
            <a:spAutoFit/>
          </a:bodyPr>
          <a:lstStyle/>
          <a:p>
            <a:r>
              <a:rPr lang="tr-TR" sz="3600" b="1" dirty="0" err="1">
                <a:solidFill>
                  <a:schemeClr val="bg1"/>
                </a:solidFill>
                <a:latin typeface="Athelas" panose="02000503000000020003" pitchFamily="2" charset="77"/>
              </a:rPr>
              <a:t>Replike</a:t>
            </a:r>
            <a:r>
              <a:rPr lang="tr-TR" sz="3600" b="1" dirty="0">
                <a:solidFill>
                  <a:schemeClr val="bg1"/>
                </a:solidFill>
                <a:latin typeface="Athelas" panose="02000503000000020003" pitchFamily="2" charset="77"/>
              </a:rPr>
              <a:t> olmamış kromozom </a:t>
            </a:r>
            <a:endParaRPr lang="tr-TR" sz="2800" b="1" dirty="0">
              <a:solidFill>
                <a:schemeClr val="bg1"/>
              </a:solidFill>
            </a:endParaRPr>
          </a:p>
          <a:p>
            <a:r>
              <a:rPr lang="tr-TR" sz="2800" b="1" dirty="0">
                <a:solidFill>
                  <a:schemeClr val="bg1"/>
                </a:solidFill>
              </a:rPr>
              <a:t> </a:t>
            </a:r>
          </a:p>
        </p:txBody>
      </p:sp>
      <p:sp>
        <p:nvSpPr>
          <p:cNvPr id="6" name="TextBox 5">
            <a:extLst>
              <a:ext uri="{FF2B5EF4-FFF2-40B4-BE49-F238E27FC236}">
                <a16:creationId xmlns:a16="http://schemas.microsoft.com/office/drawing/2014/main" id="{A33F5FE5-5194-DA4D-8151-5D8D7834768D}"/>
              </a:ext>
            </a:extLst>
          </p:cNvPr>
          <p:cNvSpPr txBox="1"/>
          <p:nvPr/>
        </p:nvSpPr>
        <p:spPr>
          <a:xfrm>
            <a:off x="1168298" y="2608069"/>
            <a:ext cx="4915869" cy="748923"/>
          </a:xfrm>
          <a:prstGeom prst="rect">
            <a:avLst/>
          </a:prstGeom>
          <a:solidFill>
            <a:schemeClr val="tx2"/>
          </a:solidFill>
        </p:spPr>
        <p:txBody>
          <a:bodyPr wrap="square" rtlCol="0">
            <a:spAutoFit/>
          </a:bodyPr>
          <a:lstStyle/>
          <a:p>
            <a:r>
              <a:rPr lang="tr-TR" sz="3600" b="1" dirty="0" err="1">
                <a:solidFill>
                  <a:schemeClr val="bg1"/>
                </a:solidFill>
                <a:latin typeface="Athelas" panose="02000503000000020003" pitchFamily="2" charset="77"/>
              </a:rPr>
              <a:t>Replike</a:t>
            </a:r>
            <a:r>
              <a:rPr lang="tr-TR" sz="3600" b="1" dirty="0">
                <a:solidFill>
                  <a:schemeClr val="bg1"/>
                </a:solidFill>
                <a:latin typeface="Athelas" panose="02000503000000020003" pitchFamily="2" charset="77"/>
              </a:rPr>
              <a:t> olmuş kromozom</a:t>
            </a:r>
          </a:p>
          <a:p>
            <a:r>
              <a:rPr lang="tr-TR" sz="2800" b="1" dirty="0">
                <a:solidFill>
                  <a:schemeClr val="bg1"/>
                </a:solidFill>
              </a:rPr>
              <a:t> </a:t>
            </a:r>
          </a:p>
        </p:txBody>
      </p:sp>
    </p:spTree>
    <p:extLst>
      <p:ext uri="{BB962C8B-B14F-4D97-AF65-F5344CB8AC3E}">
        <p14:creationId xmlns:p14="http://schemas.microsoft.com/office/powerpoint/2010/main" val="157189644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Lewis0804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3711" y="596973"/>
            <a:ext cx="3384376" cy="5511021"/>
          </a:xfrm>
        </p:spPr>
      </p:pic>
      <p:sp>
        <p:nvSpPr>
          <p:cNvPr id="2" name="Slide Number Placeholder 1">
            <a:extLst>
              <a:ext uri="{FF2B5EF4-FFF2-40B4-BE49-F238E27FC236}">
                <a16:creationId xmlns:a16="http://schemas.microsoft.com/office/drawing/2014/main" id="{DE7DAAD7-998E-824A-9E3C-532829B1BCDB}"/>
              </a:ext>
            </a:extLst>
          </p:cNvPr>
          <p:cNvSpPr>
            <a:spLocks noGrp="1"/>
          </p:cNvSpPr>
          <p:nvPr>
            <p:ph type="sldNum" sz="quarter" idx="12"/>
          </p:nvPr>
        </p:nvSpPr>
        <p:spPr>
          <a:xfrm>
            <a:off x="7092280" y="368373"/>
            <a:ext cx="1905000" cy="457200"/>
          </a:xfrm>
        </p:spPr>
        <p:txBody>
          <a:bodyPr/>
          <a:lstStyle/>
          <a:p>
            <a:fld id="{0F7C2BAC-9FCB-4191-BCF2-9F56F1E3CF28}" type="slidenum">
              <a:rPr lang="en-US" smtClean="0"/>
              <a:pPr/>
              <a:t>23</a:t>
            </a:fld>
            <a:endParaRPr lang="en-US" dirty="0"/>
          </a:p>
        </p:txBody>
      </p:sp>
      <p:grpSp>
        <p:nvGrpSpPr>
          <p:cNvPr id="11" name="Group 10">
            <a:extLst>
              <a:ext uri="{FF2B5EF4-FFF2-40B4-BE49-F238E27FC236}">
                <a16:creationId xmlns:a16="http://schemas.microsoft.com/office/drawing/2014/main" id="{77871B96-3B1A-1244-8DF1-B79D1060DAA3}"/>
              </a:ext>
            </a:extLst>
          </p:cNvPr>
          <p:cNvGrpSpPr/>
          <p:nvPr/>
        </p:nvGrpSpPr>
        <p:grpSpPr>
          <a:xfrm>
            <a:off x="1596044" y="764704"/>
            <a:ext cx="2618444" cy="4541710"/>
            <a:chOff x="1596044" y="764704"/>
            <a:chExt cx="2618444" cy="4541710"/>
          </a:xfrm>
        </p:grpSpPr>
        <p:sp>
          <p:nvSpPr>
            <p:cNvPr id="28677" name="Rectangle 5"/>
            <p:cNvSpPr>
              <a:spLocks noChangeArrowheads="1"/>
            </p:cNvSpPr>
            <p:nvPr/>
          </p:nvSpPr>
          <p:spPr bwMode="auto">
            <a:xfrm>
              <a:off x="2843808" y="764704"/>
              <a:ext cx="1133517" cy="584775"/>
            </a:xfrm>
            <a:prstGeom prst="rect">
              <a:avLst/>
            </a:prstGeom>
            <a:solidFill>
              <a:schemeClr val="tx1"/>
            </a:solidFill>
            <a:ln>
              <a:noFill/>
            </a:ln>
            <a:effectLst/>
            <a:extLst/>
          </p:spPr>
          <p:txBody>
            <a:bodyPr wrap="square">
              <a:spAutoFit/>
            </a:bodyPr>
            <a:lstStyle/>
            <a:p>
              <a:pPr>
                <a:lnSpc>
                  <a:spcPct val="90000"/>
                </a:lnSpc>
                <a:spcBef>
                  <a:spcPct val="20000"/>
                </a:spcBef>
              </a:pPr>
              <a:r>
                <a:rPr lang="tr-TR" b="1" dirty="0">
                  <a:solidFill>
                    <a:schemeClr val="bg1"/>
                  </a:solidFill>
                </a:rPr>
                <a:t>Bölünme</a:t>
              </a:r>
            </a:p>
            <a:p>
              <a:pPr>
                <a:lnSpc>
                  <a:spcPct val="90000"/>
                </a:lnSpc>
                <a:spcBef>
                  <a:spcPct val="20000"/>
                </a:spcBef>
              </a:pPr>
              <a:r>
                <a:rPr lang="tr-TR" b="1" dirty="0">
                  <a:solidFill>
                    <a:schemeClr val="bg1"/>
                  </a:solidFill>
                </a:rPr>
                <a:t> öncesi</a:t>
              </a:r>
              <a:endParaRPr lang="en-US" b="1" dirty="0">
                <a:solidFill>
                  <a:schemeClr val="bg1"/>
                </a:solidFill>
              </a:endParaRPr>
            </a:p>
          </p:txBody>
        </p:sp>
        <p:sp>
          <p:nvSpPr>
            <p:cNvPr id="28678" name="Rectangle 6"/>
            <p:cNvSpPr>
              <a:spLocks noChangeArrowheads="1"/>
            </p:cNvSpPr>
            <p:nvPr/>
          </p:nvSpPr>
          <p:spPr bwMode="auto">
            <a:xfrm>
              <a:off x="2637360" y="2767708"/>
              <a:ext cx="1488293" cy="584775"/>
            </a:xfrm>
            <a:prstGeom prst="rect">
              <a:avLst/>
            </a:prstGeom>
            <a:solidFill>
              <a:schemeClr val="tx1"/>
            </a:solidFill>
            <a:ln>
              <a:noFill/>
            </a:ln>
            <a:effectLst/>
            <a:extLst/>
          </p:spPr>
          <p:txBody>
            <a:bodyPr wrap="none">
              <a:spAutoFit/>
            </a:bodyPr>
            <a:lstStyle/>
            <a:p>
              <a:pPr>
                <a:lnSpc>
                  <a:spcPct val="90000"/>
                </a:lnSpc>
                <a:spcBef>
                  <a:spcPct val="20000"/>
                </a:spcBef>
              </a:pPr>
              <a:r>
                <a:rPr lang="tr-TR" b="1" dirty="0">
                  <a:solidFill>
                    <a:schemeClr val="bg1"/>
                  </a:solidFill>
                </a:rPr>
                <a:t>DNA sentezi  </a:t>
              </a:r>
            </a:p>
            <a:p>
              <a:pPr>
                <a:lnSpc>
                  <a:spcPct val="90000"/>
                </a:lnSpc>
                <a:spcBef>
                  <a:spcPct val="20000"/>
                </a:spcBef>
              </a:pPr>
              <a:endParaRPr lang="en-US" b="1" dirty="0">
                <a:solidFill>
                  <a:schemeClr val="bg1"/>
                </a:solidFill>
              </a:endParaRPr>
            </a:p>
          </p:txBody>
        </p:sp>
        <p:sp>
          <p:nvSpPr>
            <p:cNvPr id="13" name="Rectangle 6">
              <a:extLst>
                <a:ext uri="{FF2B5EF4-FFF2-40B4-BE49-F238E27FC236}">
                  <a16:creationId xmlns:a16="http://schemas.microsoft.com/office/drawing/2014/main" id="{B45D80D3-FE13-6140-92B2-6D9258D21574}"/>
                </a:ext>
              </a:extLst>
            </p:cNvPr>
            <p:cNvSpPr>
              <a:spLocks noChangeArrowheads="1"/>
            </p:cNvSpPr>
            <p:nvPr/>
          </p:nvSpPr>
          <p:spPr bwMode="auto">
            <a:xfrm>
              <a:off x="1596044" y="3429000"/>
              <a:ext cx="1697901" cy="276999"/>
            </a:xfrm>
            <a:prstGeom prst="rect">
              <a:avLst/>
            </a:prstGeom>
            <a:solidFill>
              <a:schemeClr val="tx1"/>
            </a:solidFill>
            <a:ln>
              <a:noFill/>
            </a:ln>
            <a:effectLst/>
            <a:extLst/>
          </p:spPr>
          <p:txBody>
            <a:bodyPr wrap="none">
              <a:spAutoFit/>
            </a:bodyPr>
            <a:lstStyle/>
            <a:p>
              <a:pPr>
                <a:lnSpc>
                  <a:spcPct val="90000"/>
                </a:lnSpc>
                <a:spcBef>
                  <a:spcPct val="20000"/>
                </a:spcBef>
              </a:pPr>
              <a:r>
                <a:rPr lang="tr-TR" sz="2000" b="1" dirty="0">
                  <a:solidFill>
                    <a:schemeClr val="bg1"/>
                  </a:solidFill>
                </a:rPr>
                <a:t>Kardeş </a:t>
              </a:r>
              <a:r>
                <a:rPr lang="tr-TR" sz="2000" b="1" dirty="0" err="1">
                  <a:solidFill>
                    <a:schemeClr val="bg1"/>
                  </a:solidFill>
                </a:rPr>
                <a:t>kromatitler</a:t>
              </a:r>
              <a:endParaRPr lang="en-US" sz="2000" b="1" dirty="0">
                <a:solidFill>
                  <a:schemeClr val="bg1"/>
                </a:solidFill>
              </a:endParaRPr>
            </a:p>
          </p:txBody>
        </p:sp>
        <p:sp>
          <p:nvSpPr>
            <p:cNvPr id="14" name="Rectangle 6">
              <a:extLst>
                <a:ext uri="{FF2B5EF4-FFF2-40B4-BE49-F238E27FC236}">
                  <a16:creationId xmlns:a16="http://schemas.microsoft.com/office/drawing/2014/main" id="{94EC5F3C-76BF-7D4A-BC0B-3C04F6BF6803}"/>
                </a:ext>
              </a:extLst>
            </p:cNvPr>
            <p:cNvSpPr>
              <a:spLocks noChangeArrowheads="1"/>
            </p:cNvSpPr>
            <p:nvPr/>
          </p:nvSpPr>
          <p:spPr bwMode="auto">
            <a:xfrm>
              <a:off x="2984279" y="4721639"/>
              <a:ext cx="1188146" cy="584775"/>
            </a:xfrm>
            <a:prstGeom prst="rect">
              <a:avLst/>
            </a:prstGeom>
            <a:solidFill>
              <a:schemeClr val="tx1"/>
            </a:solidFill>
            <a:ln>
              <a:noFill/>
            </a:ln>
            <a:effectLst/>
            <a:extLst/>
          </p:spPr>
          <p:txBody>
            <a:bodyPr wrap="none">
              <a:spAutoFit/>
            </a:bodyPr>
            <a:lstStyle/>
            <a:p>
              <a:pPr>
                <a:lnSpc>
                  <a:spcPct val="90000"/>
                </a:lnSpc>
                <a:spcBef>
                  <a:spcPct val="20000"/>
                </a:spcBef>
              </a:pPr>
              <a:r>
                <a:rPr lang="tr-TR" b="1" dirty="0" err="1">
                  <a:solidFill>
                    <a:schemeClr val="bg1"/>
                  </a:solidFill>
                </a:rPr>
                <a:t>sentromer</a:t>
              </a:r>
              <a:endParaRPr lang="tr-TR" b="1" dirty="0">
                <a:solidFill>
                  <a:schemeClr val="bg1"/>
                </a:solidFill>
              </a:endParaRPr>
            </a:p>
            <a:p>
              <a:pPr>
                <a:lnSpc>
                  <a:spcPct val="90000"/>
                </a:lnSpc>
                <a:spcBef>
                  <a:spcPct val="20000"/>
                </a:spcBef>
              </a:pPr>
              <a:endParaRPr lang="en-US" b="1" dirty="0">
                <a:solidFill>
                  <a:schemeClr val="bg1"/>
                </a:solidFill>
              </a:endParaRPr>
            </a:p>
          </p:txBody>
        </p:sp>
        <p:sp>
          <p:nvSpPr>
            <p:cNvPr id="15" name="Rectangle 6">
              <a:extLst>
                <a:ext uri="{FF2B5EF4-FFF2-40B4-BE49-F238E27FC236}">
                  <a16:creationId xmlns:a16="http://schemas.microsoft.com/office/drawing/2014/main" id="{D7B606F8-13F3-4541-9802-F7ED337A74B0}"/>
                </a:ext>
              </a:extLst>
            </p:cNvPr>
            <p:cNvSpPr>
              <a:spLocks noChangeArrowheads="1"/>
            </p:cNvSpPr>
            <p:nvPr/>
          </p:nvSpPr>
          <p:spPr bwMode="auto">
            <a:xfrm>
              <a:off x="2882488" y="4002133"/>
              <a:ext cx="1332000" cy="502702"/>
            </a:xfrm>
            <a:prstGeom prst="rect">
              <a:avLst/>
            </a:prstGeom>
            <a:solidFill>
              <a:schemeClr val="tx1"/>
            </a:solidFill>
            <a:ln>
              <a:noFill/>
            </a:ln>
            <a:effectLst/>
            <a:extLst/>
          </p:spPr>
          <p:txBody>
            <a:bodyPr wrap="none">
              <a:spAutoFit/>
            </a:bodyPr>
            <a:lstStyle/>
            <a:p>
              <a:pPr algn="ctr">
                <a:lnSpc>
                  <a:spcPct val="90000"/>
                </a:lnSpc>
                <a:spcBef>
                  <a:spcPct val="20000"/>
                </a:spcBef>
              </a:pPr>
              <a:r>
                <a:rPr lang="tr-TR" sz="2000" b="1" dirty="0" err="1">
                  <a:solidFill>
                    <a:schemeClr val="bg1"/>
                  </a:solidFill>
                </a:rPr>
                <a:t>Replike</a:t>
              </a:r>
              <a:r>
                <a:rPr lang="tr-TR" sz="2000" b="1" dirty="0">
                  <a:solidFill>
                    <a:schemeClr val="bg1"/>
                  </a:solidFill>
                </a:rPr>
                <a:t> olmuş </a:t>
              </a:r>
            </a:p>
            <a:p>
              <a:pPr algn="ctr">
                <a:lnSpc>
                  <a:spcPct val="90000"/>
                </a:lnSpc>
                <a:spcBef>
                  <a:spcPct val="20000"/>
                </a:spcBef>
              </a:pPr>
              <a:r>
                <a:rPr lang="tr-TR" sz="2000" b="1" dirty="0">
                  <a:solidFill>
                    <a:schemeClr val="bg1"/>
                  </a:solidFill>
                </a:rPr>
                <a:t>Kromozom </a:t>
              </a:r>
            </a:p>
          </p:txBody>
        </p:sp>
      </p:grpSp>
    </p:spTree>
    <p:extLst>
      <p:ext uri="{BB962C8B-B14F-4D97-AF65-F5344CB8AC3E}">
        <p14:creationId xmlns:p14="http://schemas.microsoft.com/office/powerpoint/2010/main" val="3382481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a:lum contrast="18000"/>
          </a:blip>
          <a:srcRect/>
          <a:stretch>
            <a:fillRect/>
          </a:stretch>
        </p:blipFill>
        <p:spPr bwMode="auto">
          <a:xfrm>
            <a:off x="107504" y="258227"/>
            <a:ext cx="4786312" cy="6346825"/>
          </a:xfrm>
          <a:prstGeom prst="rect">
            <a:avLst/>
          </a:prstGeom>
          <a:noFill/>
          <a:ln w="9525">
            <a:noFill/>
            <a:miter lim="800000"/>
            <a:headEnd/>
            <a:tailEnd/>
          </a:ln>
        </p:spPr>
      </p:pic>
      <p:sp>
        <p:nvSpPr>
          <p:cNvPr id="38914" name="2 Dikdörtgen"/>
          <p:cNvSpPr>
            <a:spLocks noChangeArrowheads="1"/>
          </p:cNvSpPr>
          <p:nvPr/>
        </p:nvSpPr>
        <p:spPr bwMode="auto">
          <a:xfrm>
            <a:off x="5076056" y="3210647"/>
            <a:ext cx="3384375" cy="954107"/>
          </a:xfrm>
          <a:prstGeom prst="rect">
            <a:avLst/>
          </a:prstGeom>
          <a:noFill/>
          <a:ln w="9525">
            <a:noFill/>
            <a:miter lim="800000"/>
            <a:headEnd/>
            <a:tailEnd/>
          </a:ln>
        </p:spPr>
        <p:txBody>
          <a:bodyPr wrap="square" anchor="ctr">
            <a:spAutoFit/>
          </a:bodyPr>
          <a:lstStyle/>
          <a:p>
            <a:pPr algn="just"/>
            <a:r>
              <a:rPr lang="tr-TR" sz="2800" b="1" dirty="0">
                <a:latin typeface="Comic Sans MS" pitchFamily="66" charset="0"/>
              </a:rPr>
              <a:t>İnsanda bir erkek bireyin, </a:t>
            </a:r>
          </a:p>
          <a:p>
            <a:pPr algn="just"/>
            <a:r>
              <a:rPr lang="tr-TR" sz="2800" b="1" dirty="0">
                <a:latin typeface="Comic Sans MS" pitchFamily="66" charset="0"/>
              </a:rPr>
              <a:t>(a) </a:t>
            </a:r>
            <a:r>
              <a:rPr lang="tr-TR" sz="2800" b="1" dirty="0" err="1">
                <a:latin typeface="Comic Sans MS" pitchFamily="66" charset="0"/>
              </a:rPr>
              <a:t>karyotipi</a:t>
            </a:r>
            <a:r>
              <a:rPr lang="tr-TR" sz="2800" b="1" dirty="0">
                <a:latin typeface="Comic Sans MS" pitchFamily="66" charset="0"/>
              </a:rPr>
              <a:t>, </a:t>
            </a:r>
          </a:p>
          <a:p>
            <a:pPr algn="just"/>
            <a:r>
              <a:rPr lang="tr-TR" sz="2800" b="1" dirty="0">
                <a:latin typeface="Comic Sans MS" pitchFamily="66" charset="0"/>
              </a:rPr>
              <a:t>(b) </a:t>
            </a:r>
            <a:r>
              <a:rPr lang="tr-TR" sz="2800" b="1" dirty="0" err="1">
                <a:latin typeface="Comic Sans MS" pitchFamily="66" charset="0"/>
              </a:rPr>
              <a:t>idiogramı</a:t>
            </a:r>
            <a:endParaRPr lang="tr-TR" sz="2800" b="1" dirty="0">
              <a:latin typeface="Comic Sans MS" pitchFamily="66" charset="0"/>
            </a:endParaRPr>
          </a:p>
        </p:txBody>
      </p:sp>
      <p:sp>
        <p:nvSpPr>
          <p:cNvPr id="2" name="Slide Number Placeholder 1">
            <a:extLst>
              <a:ext uri="{FF2B5EF4-FFF2-40B4-BE49-F238E27FC236}">
                <a16:creationId xmlns:a16="http://schemas.microsoft.com/office/drawing/2014/main" id="{BF8C46EC-42F1-FC46-8F6F-2AC1E13D3AB2}"/>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900672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99592" y="2564904"/>
            <a:ext cx="7740352" cy="853852"/>
          </a:xfrm>
        </p:spPr>
        <p:txBody>
          <a:bodyPr/>
          <a:lstStyle/>
          <a:p>
            <a:pPr algn="r"/>
            <a:r>
              <a:rPr lang="en-US" sz="3600" b="1" dirty="0">
                <a:solidFill>
                  <a:schemeClr val="tx1"/>
                </a:solidFill>
              </a:rPr>
              <a:t>			</a:t>
            </a:r>
            <a:r>
              <a:rPr lang="tr-TR" sz="3200" i="1" dirty="0">
                <a:solidFill>
                  <a:schemeClr val="tx1"/>
                </a:solidFill>
                <a:latin typeface="Comic Sans MS" panose="030F0902030302020204" pitchFamily="66" charset="0"/>
              </a:rPr>
              <a:t>Hücre Döngüsü</a:t>
            </a:r>
            <a:endParaRPr lang="en-US" sz="3200" i="1" dirty="0">
              <a:solidFill>
                <a:schemeClr val="tx1"/>
              </a:solidFill>
              <a:latin typeface="Comic Sans MS" panose="030F0902030302020204" pitchFamily="66" charset="0"/>
            </a:endParaRPr>
          </a:p>
        </p:txBody>
      </p:sp>
      <p:pic>
        <p:nvPicPr>
          <p:cNvPr id="2765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2222"/>
          <a:stretch>
            <a:fillRect/>
          </a:stretch>
        </p:blipFill>
        <p:spPr>
          <a:xfrm>
            <a:off x="152400" y="457200"/>
            <a:ext cx="4138613" cy="6172200"/>
          </a:xfrm>
        </p:spPr>
      </p:pic>
      <p:sp>
        <p:nvSpPr>
          <p:cNvPr id="2" name="Slide Number Placeholder 1">
            <a:extLst>
              <a:ext uri="{FF2B5EF4-FFF2-40B4-BE49-F238E27FC236}">
                <a16:creationId xmlns:a16="http://schemas.microsoft.com/office/drawing/2014/main" id="{9119EA00-2384-C547-973B-D2F64D5C3FAA}"/>
              </a:ext>
            </a:extLst>
          </p:cNvPr>
          <p:cNvSpPr>
            <a:spLocks noGrp="1"/>
          </p:cNvSpPr>
          <p:nvPr>
            <p:ph type="sldNum" sz="quarter" idx="12"/>
          </p:nvPr>
        </p:nvSpPr>
        <p:spPr>
          <a:xfrm>
            <a:off x="7164288" y="432257"/>
            <a:ext cx="1905000" cy="457200"/>
          </a:xfrm>
        </p:spPr>
        <p:txBody>
          <a:bodyPr/>
          <a:lstStyle/>
          <a:p>
            <a:fld id="{4B00837D-AB71-4779-9842-1A8B73133140}" type="slidenum">
              <a:rPr lang="en-US" smtClean="0"/>
              <a:pPr/>
              <a:t>25</a:t>
            </a:fld>
            <a:endParaRPr lang="en-US"/>
          </a:p>
        </p:txBody>
      </p:sp>
    </p:spTree>
    <p:extLst>
      <p:ext uri="{BB962C8B-B14F-4D97-AF65-F5344CB8AC3E}">
        <p14:creationId xmlns:p14="http://schemas.microsoft.com/office/powerpoint/2010/main" val="3298209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924D9B-382B-F44A-BF2F-816A22EF4854}"/>
              </a:ext>
            </a:extLst>
          </p:cNvPr>
          <p:cNvSpPr>
            <a:spLocks noGrp="1"/>
          </p:cNvSpPr>
          <p:nvPr>
            <p:ph type="sldNum" sz="quarter" idx="12"/>
          </p:nvPr>
        </p:nvSpPr>
        <p:spPr>
          <a:xfrm>
            <a:off x="7016297" y="476672"/>
            <a:ext cx="1905000" cy="457200"/>
          </a:xfrm>
        </p:spPr>
        <p:txBody>
          <a:bodyPr/>
          <a:lstStyle/>
          <a:p>
            <a:fld id="{4B00837D-AB71-4779-9842-1A8B73133140}" type="slidenum">
              <a:rPr lang="en-US" smtClean="0"/>
              <a:pPr/>
              <a:t>26</a:t>
            </a:fld>
            <a:endParaRPr lang="en-US" dirty="0"/>
          </a:p>
        </p:txBody>
      </p:sp>
      <p:pic>
        <p:nvPicPr>
          <p:cNvPr id="7" name="Picture 4">
            <a:extLst>
              <a:ext uri="{FF2B5EF4-FFF2-40B4-BE49-F238E27FC236}">
                <a16:creationId xmlns:a16="http://schemas.microsoft.com/office/drawing/2014/main" id="{4B23D675-8B2B-234B-9B40-BDC9C360D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79912" y="1844824"/>
            <a:ext cx="1800000" cy="1800000"/>
          </a:xfrm>
          <a:prstGeom prst="rect">
            <a:avLst/>
          </a:prstGeom>
        </p:spPr>
      </p:pic>
      <p:pic>
        <p:nvPicPr>
          <p:cNvPr id="8" name="Picture 4">
            <a:extLst>
              <a:ext uri="{FF2B5EF4-FFF2-40B4-BE49-F238E27FC236}">
                <a16:creationId xmlns:a16="http://schemas.microsoft.com/office/drawing/2014/main" id="{C4EC9A9E-B684-294B-A97D-BAB235DB5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998914" y="1844824"/>
            <a:ext cx="1613889" cy="1800000"/>
          </a:xfrm>
          <a:prstGeom prst="rect">
            <a:avLst/>
          </a:prstGeom>
        </p:spPr>
      </p:pic>
      <p:pic>
        <p:nvPicPr>
          <p:cNvPr id="9" name="Picture 4">
            <a:extLst>
              <a:ext uri="{FF2B5EF4-FFF2-40B4-BE49-F238E27FC236}">
                <a16:creationId xmlns:a16="http://schemas.microsoft.com/office/drawing/2014/main" id="{DA4D8A64-CB61-6A45-95B1-6C3FC81B1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940152" y="1844824"/>
            <a:ext cx="1186676" cy="1800000"/>
          </a:xfrm>
          <a:prstGeom prst="rect">
            <a:avLst/>
          </a:prstGeom>
        </p:spPr>
      </p:pic>
      <p:pic>
        <p:nvPicPr>
          <p:cNvPr id="12" name="Picture 11">
            <a:extLst>
              <a:ext uri="{FF2B5EF4-FFF2-40B4-BE49-F238E27FC236}">
                <a16:creationId xmlns:a16="http://schemas.microsoft.com/office/drawing/2014/main" id="{4E232FD4-4AAA-CA4B-A4D7-9753AB5A60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844824"/>
            <a:ext cx="1032955" cy="1800000"/>
          </a:xfrm>
          <a:prstGeom prst="rect">
            <a:avLst/>
          </a:prstGeom>
        </p:spPr>
      </p:pic>
      <p:grpSp>
        <p:nvGrpSpPr>
          <p:cNvPr id="16" name="Group 15">
            <a:extLst>
              <a:ext uri="{FF2B5EF4-FFF2-40B4-BE49-F238E27FC236}">
                <a16:creationId xmlns:a16="http://schemas.microsoft.com/office/drawing/2014/main" id="{D9279B05-EE7E-2A48-91E4-E73F34ED2D9D}"/>
              </a:ext>
            </a:extLst>
          </p:cNvPr>
          <p:cNvGrpSpPr/>
          <p:nvPr/>
        </p:nvGrpSpPr>
        <p:grpSpPr>
          <a:xfrm>
            <a:off x="418715" y="1844824"/>
            <a:ext cx="1309320" cy="1800000"/>
            <a:chOff x="418715" y="1844824"/>
            <a:chExt cx="1309320" cy="1800000"/>
          </a:xfrm>
        </p:grpSpPr>
        <p:pic>
          <p:nvPicPr>
            <p:cNvPr id="14" name="Picture 4">
              <a:extLst>
                <a:ext uri="{FF2B5EF4-FFF2-40B4-BE49-F238E27FC236}">
                  <a16:creationId xmlns:a16="http://schemas.microsoft.com/office/drawing/2014/main" id="{3D3DADCD-2AF1-CD47-8B4C-542A4812A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18715" y="1844824"/>
              <a:ext cx="1309320" cy="1800000"/>
            </a:xfrm>
            <a:prstGeom prst="rect">
              <a:avLst/>
            </a:prstGeom>
          </p:spPr>
        </p:pic>
        <p:sp>
          <p:nvSpPr>
            <p:cNvPr id="15" name="Rounded Rectangle 14">
              <a:extLst>
                <a:ext uri="{FF2B5EF4-FFF2-40B4-BE49-F238E27FC236}">
                  <a16:creationId xmlns:a16="http://schemas.microsoft.com/office/drawing/2014/main" id="{5852B458-7986-7447-A094-CB4D83FD7DA3}"/>
                </a:ext>
              </a:extLst>
            </p:cNvPr>
            <p:cNvSpPr/>
            <p:nvPr/>
          </p:nvSpPr>
          <p:spPr>
            <a:xfrm>
              <a:off x="971600" y="3429000"/>
              <a:ext cx="756000" cy="21582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Rounded Rectangle 12">
              <a:extLst>
                <a:ext uri="{FF2B5EF4-FFF2-40B4-BE49-F238E27FC236}">
                  <a16:creationId xmlns:a16="http://schemas.microsoft.com/office/drawing/2014/main" id="{B4E367E0-FCBE-1D4B-929B-65FF6356404D}"/>
                </a:ext>
              </a:extLst>
            </p:cNvPr>
            <p:cNvSpPr/>
            <p:nvPr/>
          </p:nvSpPr>
          <p:spPr>
            <a:xfrm>
              <a:off x="467544" y="1844824"/>
              <a:ext cx="864096" cy="35418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17" name="TextBox 16">
            <a:extLst>
              <a:ext uri="{FF2B5EF4-FFF2-40B4-BE49-F238E27FC236}">
                <a16:creationId xmlns:a16="http://schemas.microsoft.com/office/drawing/2014/main" id="{6F6C808D-64F7-D745-8544-2FB88850E9B1}"/>
              </a:ext>
            </a:extLst>
          </p:cNvPr>
          <p:cNvSpPr txBox="1"/>
          <p:nvPr/>
        </p:nvSpPr>
        <p:spPr>
          <a:xfrm>
            <a:off x="510576" y="3859902"/>
            <a:ext cx="922047" cy="338554"/>
          </a:xfrm>
          <a:prstGeom prst="rect">
            <a:avLst/>
          </a:prstGeom>
          <a:noFill/>
        </p:spPr>
        <p:txBody>
          <a:bodyPr wrap="none" rtlCol="0">
            <a:spAutoFit/>
          </a:bodyPr>
          <a:lstStyle/>
          <a:p>
            <a:r>
              <a:rPr lang="tr-TR" dirty="0" err="1">
                <a:latin typeface="Lucida Handwriting" panose="03010101010101010101" pitchFamily="66" charset="77"/>
              </a:rPr>
              <a:t>profaz</a:t>
            </a:r>
            <a:endParaRPr lang="tr-TR" dirty="0">
              <a:latin typeface="Lucida Handwriting" panose="03010101010101010101" pitchFamily="66" charset="77"/>
            </a:endParaRPr>
          </a:p>
        </p:txBody>
      </p:sp>
      <p:sp>
        <p:nvSpPr>
          <p:cNvPr id="18" name="TextBox 17">
            <a:extLst>
              <a:ext uri="{FF2B5EF4-FFF2-40B4-BE49-F238E27FC236}">
                <a16:creationId xmlns:a16="http://schemas.microsoft.com/office/drawing/2014/main" id="{1F149978-09B3-B744-B797-774863362BD0}"/>
              </a:ext>
            </a:extLst>
          </p:cNvPr>
          <p:cNvSpPr txBox="1"/>
          <p:nvPr/>
        </p:nvSpPr>
        <p:spPr>
          <a:xfrm>
            <a:off x="2339752" y="3912167"/>
            <a:ext cx="1141659" cy="338554"/>
          </a:xfrm>
          <a:prstGeom prst="rect">
            <a:avLst/>
          </a:prstGeom>
          <a:noFill/>
        </p:spPr>
        <p:txBody>
          <a:bodyPr wrap="none" rtlCol="0">
            <a:spAutoFit/>
          </a:bodyPr>
          <a:lstStyle/>
          <a:p>
            <a:r>
              <a:rPr lang="tr-TR" dirty="0" err="1">
                <a:latin typeface="Lucida Handwriting" panose="03010101010101010101" pitchFamily="66" charset="77"/>
              </a:rPr>
              <a:t>metafaz</a:t>
            </a:r>
            <a:endParaRPr lang="tr-TR" dirty="0">
              <a:latin typeface="Lucida Handwriting" panose="03010101010101010101" pitchFamily="66" charset="77"/>
            </a:endParaRPr>
          </a:p>
        </p:txBody>
      </p:sp>
      <p:sp>
        <p:nvSpPr>
          <p:cNvPr id="19" name="TextBox 18">
            <a:extLst>
              <a:ext uri="{FF2B5EF4-FFF2-40B4-BE49-F238E27FC236}">
                <a16:creationId xmlns:a16="http://schemas.microsoft.com/office/drawing/2014/main" id="{AB0C24DC-B3D5-A24D-A28D-72C3BEC2045C}"/>
              </a:ext>
            </a:extLst>
          </p:cNvPr>
          <p:cNvSpPr txBox="1"/>
          <p:nvPr/>
        </p:nvSpPr>
        <p:spPr>
          <a:xfrm>
            <a:off x="4283968" y="3912167"/>
            <a:ext cx="1037463" cy="338554"/>
          </a:xfrm>
          <a:prstGeom prst="rect">
            <a:avLst/>
          </a:prstGeom>
          <a:noFill/>
        </p:spPr>
        <p:txBody>
          <a:bodyPr wrap="none" rtlCol="0">
            <a:spAutoFit/>
          </a:bodyPr>
          <a:lstStyle/>
          <a:p>
            <a:r>
              <a:rPr lang="tr-TR" dirty="0" err="1">
                <a:latin typeface="Lucida Handwriting" panose="03010101010101010101" pitchFamily="66" charset="77"/>
              </a:rPr>
              <a:t>anafaz</a:t>
            </a:r>
            <a:endParaRPr lang="tr-TR" dirty="0">
              <a:latin typeface="Lucida Handwriting" panose="03010101010101010101" pitchFamily="66" charset="77"/>
            </a:endParaRPr>
          </a:p>
        </p:txBody>
      </p:sp>
      <p:sp>
        <p:nvSpPr>
          <p:cNvPr id="20" name="TextBox 19">
            <a:extLst>
              <a:ext uri="{FF2B5EF4-FFF2-40B4-BE49-F238E27FC236}">
                <a16:creationId xmlns:a16="http://schemas.microsoft.com/office/drawing/2014/main" id="{17EC6F73-365A-4543-91E8-E051F06C98F6}"/>
              </a:ext>
            </a:extLst>
          </p:cNvPr>
          <p:cNvSpPr txBox="1"/>
          <p:nvPr/>
        </p:nvSpPr>
        <p:spPr>
          <a:xfrm>
            <a:off x="5947514" y="3912167"/>
            <a:ext cx="979755" cy="338554"/>
          </a:xfrm>
          <a:prstGeom prst="rect">
            <a:avLst/>
          </a:prstGeom>
          <a:noFill/>
        </p:spPr>
        <p:txBody>
          <a:bodyPr wrap="none" rtlCol="0">
            <a:spAutoFit/>
          </a:bodyPr>
          <a:lstStyle/>
          <a:p>
            <a:r>
              <a:rPr lang="tr-TR" dirty="0" err="1">
                <a:latin typeface="Lucida Handwriting" panose="03010101010101010101" pitchFamily="66" charset="77"/>
              </a:rPr>
              <a:t>telofaz</a:t>
            </a:r>
            <a:endParaRPr lang="tr-TR" dirty="0">
              <a:latin typeface="Lucida Handwriting" panose="03010101010101010101" pitchFamily="66" charset="77"/>
            </a:endParaRPr>
          </a:p>
        </p:txBody>
      </p:sp>
      <p:sp>
        <p:nvSpPr>
          <p:cNvPr id="21" name="TextBox 20">
            <a:extLst>
              <a:ext uri="{FF2B5EF4-FFF2-40B4-BE49-F238E27FC236}">
                <a16:creationId xmlns:a16="http://schemas.microsoft.com/office/drawing/2014/main" id="{8621E04C-5B59-5A40-B913-0C8913BABD79}"/>
              </a:ext>
            </a:extLst>
          </p:cNvPr>
          <p:cNvSpPr txBox="1"/>
          <p:nvPr/>
        </p:nvSpPr>
        <p:spPr>
          <a:xfrm>
            <a:off x="7513062" y="3964432"/>
            <a:ext cx="1229824" cy="338554"/>
          </a:xfrm>
          <a:prstGeom prst="rect">
            <a:avLst/>
          </a:prstGeom>
          <a:noFill/>
        </p:spPr>
        <p:txBody>
          <a:bodyPr wrap="none" rtlCol="0">
            <a:spAutoFit/>
          </a:bodyPr>
          <a:lstStyle/>
          <a:p>
            <a:r>
              <a:rPr lang="tr-TR" dirty="0" err="1">
                <a:latin typeface="Lucida Handwriting" panose="03010101010101010101" pitchFamily="66" charset="77"/>
              </a:rPr>
              <a:t>sitokinez</a:t>
            </a:r>
            <a:endParaRPr lang="tr-TR" dirty="0">
              <a:latin typeface="Lucida Handwriting" panose="03010101010101010101" pitchFamily="66" charset="77"/>
            </a:endParaRPr>
          </a:p>
        </p:txBody>
      </p:sp>
    </p:spTree>
    <p:extLst>
      <p:ext uri="{BB962C8B-B14F-4D97-AF65-F5344CB8AC3E}">
        <p14:creationId xmlns:p14="http://schemas.microsoft.com/office/powerpoint/2010/main" val="2208743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lum contrast="6000"/>
          </a:blip>
          <a:srcRect/>
          <a:stretch>
            <a:fillRect/>
          </a:stretch>
        </p:blipFill>
        <p:spPr bwMode="auto">
          <a:xfrm>
            <a:off x="179512" y="84013"/>
            <a:ext cx="4371607" cy="6508837"/>
          </a:xfrm>
          <a:prstGeom prst="rect">
            <a:avLst/>
          </a:prstGeom>
          <a:noFill/>
          <a:ln w="9525">
            <a:noFill/>
            <a:miter lim="800000"/>
            <a:headEnd/>
            <a:tailEnd/>
          </a:ln>
        </p:spPr>
      </p:pic>
      <p:pic>
        <p:nvPicPr>
          <p:cNvPr id="58370" name="Picture 3"/>
          <p:cNvPicPr>
            <a:picLocks noChangeAspect="1" noChangeArrowheads="1"/>
          </p:cNvPicPr>
          <p:nvPr/>
        </p:nvPicPr>
        <p:blipFill>
          <a:blip r:embed="rId3">
            <a:lum contrast="6000"/>
          </a:blip>
          <a:srcRect/>
          <a:stretch>
            <a:fillRect/>
          </a:stretch>
        </p:blipFill>
        <p:spPr bwMode="auto">
          <a:xfrm>
            <a:off x="4932040" y="71437"/>
            <a:ext cx="4032448" cy="6508837"/>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E61A249E-06EB-C641-80BD-B444002BC5D1}"/>
              </a:ext>
            </a:extLst>
          </p:cNvPr>
          <p:cNvSpPr>
            <a:spLocks noGrp="1"/>
          </p:cNvSpPr>
          <p:nvPr>
            <p:ph type="sldNum" sz="quarter" idx="12"/>
          </p:nvPr>
        </p:nvSpPr>
        <p:spPr/>
        <p:txBody>
          <a:bodyPr/>
          <a:lstStyle/>
          <a:p>
            <a:fld id="{D57F1E4F-1CFF-5643-939E-02111984F565}" type="slidenum">
              <a:rPr lang="en-US" smtClean="0"/>
              <a:t>27</a:t>
            </a:fld>
            <a:endParaRPr lang="en-US" dirty="0"/>
          </a:p>
        </p:txBody>
      </p:sp>
    </p:spTree>
    <p:extLst>
      <p:ext uri="{BB962C8B-B14F-4D97-AF65-F5344CB8AC3E}">
        <p14:creationId xmlns:p14="http://schemas.microsoft.com/office/powerpoint/2010/main" val="977760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251520" y="1542626"/>
            <a:ext cx="8678168" cy="2977137"/>
          </a:xfrm>
          <a:prstGeom prst="rect">
            <a:avLst/>
          </a:prstGeom>
          <a:noFill/>
          <a:ln w="9525">
            <a:noFill/>
            <a:miter lim="800000"/>
            <a:headEnd/>
            <a:tailEnd/>
          </a:ln>
        </p:spPr>
        <p:txBody>
          <a:bodyPr wrap="square" tIns="76176" rIns="28566" bIns="0" anchor="ctr">
            <a:spAutoFit/>
          </a:bodyPr>
          <a:lstStyle/>
          <a:p>
            <a:pPr algn="r" eaLnBrk="0" fontAlgn="auto" hangingPunct="0">
              <a:lnSpc>
                <a:spcPct val="150000"/>
              </a:lnSpc>
              <a:spcBef>
                <a:spcPts val="0"/>
              </a:spcBef>
              <a:spcAft>
                <a:spcPts val="0"/>
              </a:spcAft>
              <a:tabLst>
                <a:tab pos="4591050" algn="l"/>
              </a:tabLst>
              <a:defRPr/>
            </a:pPr>
            <a:r>
              <a:rPr lang="tr-TR" sz="3200" b="1" dirty="0">
                <a:solidFill>
                  <a:srgbClr val="FFFF00"/>
                </a:solidFill>
                <a:latin typeface="Comic Sans MS" pitchFamily="66" charset="0"/>
                <a:cs typeface="Times New Roman" pitchFamily="18" charset="0"/>
              </a:rPr>
              <a:t>Mitozun Genetik Önemi</a:t>
            </a:r>
          </a:p>
          <a:p>
            <a:pPr algn="r" eaLnBrk="0" fontAlgn="auto" hangingPunct="0">
              <a:lnSpc>
                <a:spcPct val="150000"/>
              </a:lnSpc>
              <a:spcBef>
                <a:spcPts val="0"/>
              </a:spcBef>
              <a:spcAft>
                <a:spcPts val="0"/>
              </a:spcAft>
              <a:tabLst>
                <a:tab pos="4591050" algn="l"/>
              </a:tabLst>
              <a:defRPr/>
            </a:pPr>
            <a:endParaRPr lang="tr-TR" sz="3200" b="1" dirty="0">
              <a:latin typeface="Comic Sans MS" pitchFamily="66" charset="0"/>
              <a:cs typeface="Times New Roman" pitchFamily="18" charset="0"/>
            </a:endParaRPr>
          </a:p>
          <a:p>
            <a:pPr marL="457200" indent="-457200" algn="r" eaLnBrk="0" fontAlgn="auto" hangingPunct="0">
              <a:lnSpc>
                <a:spcPct val="150000"/>
              </a:lnSpc>
              <a:spcBef>
                <a:spcPts val="0"/>
              </a:spcBef>
              <a:spcAft>
                <a:spcPts val="0"/>
              </a:spcAft>
              <a:buFontTx/>
              <a:buChar char="-"/>
              <a:tabLst>
                <a:tab pos="4591050" algn="l"/>
              </a:tabLst>
              <a:defRPr/>
            </a:pPr>
            <a:r>
              <a:rPr lang="tr-TR" sz="3200" dirty="0">
                <a:latin typeface="Comic Sans MS" pitchFamily="66" charset="0"/>
                <a:cs typeface="Times New Roman" pitchFamily="18" charset="0"/>
              </a:rPr>
              <a:t>Üreme </a:t>
            </a:r>
          </a:p>
          <a:p>
            <a:pPr marL="457200" indent="-457200" algn="r" eaLnBrk="0" fontAlgn="auto" hangingPunct="0">
              <a:lnSpc>
                <a:spcPct val="150000"/>
              </a:lnSpc>
              <a:spcBef>
                <a:spcPts val="0"/>
              </a:spcBef>
              <a:spcAft>
                <a:spcPts val="0"/>
              </a:spcAft>
              <a:buFontTx/>
              <a:buChar char="-"/>
              <a:tabLst>
                <a:tab pos="4591050" algn="l"/>
              </a:tabLst>
              <a:defRPr/>
            </a:pPr>
            <a:r>
              <a:rPr lang="tr-TR" sz="3200" dirty="0">
                <a:latin typeface="Comic Sans MS" pitchFamily="66" charset="0"/>
                <a:cs typeface="Times New Roman" pitchFamily="18" charset="0"/>
              </a:rPr>
              <a:t>Büyüme</a:t>
            </a:r>
          </a:p>
          <a:p>
            <a:pPr marL="457200" indent="-457200" algn="r" eaLnBrk="0" fontAlgn="auto" hangingPunct="0">
              <a:lnSpc>
                <a:spcPct val="150000"/>
              </a:lnSpc>
              <a:spcBef>
                <a:spcPts val="0"/>
              </a:spcBef>
              <a:spcAft>
                <a:spcPts val="0"/>
              </a:spcAft>
              <a:buFontTx/>
              <a:buChar char="-"/>
              <a:tabLst>
                <a:tab pos="4591050" algn="l"/>
              </a:tabLst>
              <a:defRPr/>
            </a:pPr>
            <a:r>
              <a:rPr lang="tr-TR" sz="3200" dirty="0">
                <a:latin typeface="Comic Sans MS" pitchFamily="66" charset="0"/>
                <a:cs typeface="Times New Roman" pitchFamily="18" charset="0"/>
              </a:rPr>
              <a:t>Gelişme </a:t>
            </a:r>
          </a:p>
          <a:p>
            <a:pPr marL="457200" indent="-457200" algn="r" eaLnBrk="0" fontAlgn="auto" hangingPunct="0">
              <a:lnSpc>
                <a:spcPct val="150000"/>
              </a:lnSpc>
              <a:spcBef>
                <a:spcPts val="0"/>
              </a:spcBef>
              <a:spcAft>
                <a:spcPts val="0"/>
              </a:spcAft>
              <a:buFontTx/>
              <a:buChar char="-"/>
              <a:tabLst>
                <a:tab pos="4591050" algn="l"/>
              </a:tabLst>
              <a:defRPr/>
            </a:pPr>
            <a:r>
              <a:rPr lang="tr-TR" sz="3200" dirty="0">
                <a:latin typeface="Comic Sans MS" pitchFamily="66" charset="0"/>
                <a:cs typeface="Times New Roman" pitchFamily="18" charset="0"/>
              </a:rPr>
              <a:t>Onarım / </a:t>
            </a:r>
            <a:r>
              <a:rPr lang="tr-TR" sz="3200" dirty="0" err="1">
                <a:latin typeface="Comic Sans MS" pitchFamily="66" charset="0"/>
                <a:cs typeface="Times New Roman" pitchFamily="18" charset="0"/>
              </a:rPr>
              <a:t>Rejenerasyon</a:t>
            </a:r>
            <a:r>
              <a:rPr lang="tr-TR" sz="3200" dirty="0">
                <a:latin typeface="Comic Sans MS" pitchFamily="66" charset="0"/>
                <a:cs typeface="Times New Roman" pitchFamily="18" charset="0"/>
              </a:rPr>
              <a:t> </a:t>
            </a:r>
            <a:endParaRPr lang="tr-TR" sz="3200" dirty="0">
              <a:latin typeface="Comic Sans MS" pitchFamily="66" charset="0"/>
            </a:endParaRPr>
          </a:p>
        </p:txBody>
      </p:sp>
      <p:sp>
        <p:nvSpPr>
          <p:cNvPr id="2" name="Slide Number Placeholder 1">
            <a:extLst>
              <a:ext uri="{FF2B5EF4-FFF2-40B4-BE49-F238E27FC236}">
                <a16:creationId xmlns:a16="http://schemas.microsoft.com/office/drawing/2014/main" id="{4FDBEF83-862A-9646-9818-98ED253595F7}"/>
              </a:ext>
            </a:extLst>
          </p:cNvPr>
          <p:cNvSpPr>
            <a:spLocks noGrp="1"/>
          </p:cNvSpPr>
          <p:nvPr>
            <p:ph type="sldNum" sz="quarter" idx="12"/>
          </p:nvPr>
        </p:nvSpPr>
        <p:spPr/>
        <p:txBody>
          <a:bodyPr/>
          <a:lstStyle/>
          <a:p>
            <a:fld id="{D57F1E4F-1CFF-5643-939E-02111984F565}" type="slidenum">
              <a:rPr lang="en-US" smtClean="0"/>
              <a:t>28</a:t>
            </a:fld>
            <a:endParaRPr lang="en-US" dirty="0"/>
          </a:p>
        </p:txBody>
      </p:sp>
      <p:pic>
        <p:nvPicPr>
          <p:cNvPr id="3" name="mitoz_4kbzqk.mp4">
            <a:hlinkClick r:id="" action="ppaction://media"/>
            <a:extLst>
              <a:ext uri="{FF2B5EF4-FFF2-40B4-BE49-F238E27FC236}">
                <a16:creationId xmlns:a16="http://schemas.microsoft.com/office/drawing/2014/main" id="{E7B90C56-8117-0B4B-B768-2C3B8FF7812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1520" y="227052"/>
            <a:ext cx="4077244" cy="3057932"/>
          </a:xfrm>
          <a:prstGeom prst="rect">
            <a:avLst/>
          </a:prstGeom>
        </p:spPr>
      </p:pic>
      <p:pic>
        <p:nvPicPr>
          <p:cNvPr id="5" name="mitoz3_3hvUpM.mp4">
            <a:hlinkClick r:id="" action="ppaction://media"/>
            <a:extLst>
              <a:ext uri="{FF2B5EF4-FFF2-40B4-BE49-F238E27FC236}">
                <a16:creationId xmlns:a16="http://schemas.microsoft.com/office/drawing/2014/main" id="{2EE30740-8D14-CA46-AD29-3442990CD78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043608" y="3474966"/>
            <a:ext cx="4064000" cy="3048000"/>
          </a:xfrm>
          <a:prstGeom prst="rect">
            <a:avLst/>
          </a:prstGeom>
        </p:spPr>
      </p:pic>
    </p:spTree>
    <p:extLst>
      <p:ext uri="{BB962C8B-B14F-4D97-AF65-F5344CB8AC3E}">
        <p14:creationId xmlns:p14="http://schemas.microsoft.com/office/powerpoint/2010/main" val="40668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5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Slide7"/>
          <p:cNvPicPr>
            <a:picLocks noChangeAspect="1" noChangeArrowheads="1"/>
          </p:cNvPicPr>
          <p:nvPr/>
        </p:nvPicPr>
        <p:blipFill>
          <a:blip r:embed="rId2">
            <a:extLst>
              <a:ext uri="{28A0092B-C50C-407E-A947-70E740481C1C}">
                <a14:useLocalDpi xmlns:a14="http://schemas.microsoft.com/office/drawing/2010/main" val="0"/>
              </a:ext>
            </a:extLst>
          </a:blip>
          <a:srcRect l="31111" t="8519" r="25555" b="14444"/>
          <a:stretch>
            <a:fillRect/>
          </a:stretch>
        </p:blipFill>
        <p:spPr bwMode="auto">
          <a:xfrm>
            <a:off x="2286000" y="304800"/>
            <a:ext cx="46863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ADE8123-2B61-5241-B0BD-D25DEB6BB80A}"/>
              </a:ext>
            </a:extLst>
          </p:cNvPr>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718204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87">
            <a:extLst>
              <a:ext uri="{FF2B5EF4-FFF2-40B4-BE49-F238E27FC236}">
                <a16:creationId xmlns:a16="http://schemas.microsoft.com/office/drawing/2014/main" id="{0FFC331F-0427-334A-BED1-2523B5195435}"/>
              </a:ext>
            </a:extLst>
          </p:cNvPr>
          <p:cNvGrpSpPr>
            <a:grpSpLocks/>
          </p:cNvGrpSpPr>
          <p:nvPr/>
        </p:nvGrpSpPr>
        <p:grpSpPr bwMode="auto">
          <a:xfrm>
            <a:off x="1115617" y="-171400"/>
            <a:ext cx="6552728" cy="6912768"/>
            <a:chOff x="979" y="96"/>
            <a:chExt cx="3677" cy="3898"/>
          </a:xfrm>
        </p:grpSpPr>
        <p:pic>
          <p:nvPicPr>
            <p:cNvPr id="5" name="Picture 2050" descr="L1_2">
              <a:extLst>
                <a:ext uri="{FF2B5EF4-FFF2-40B4-BE49-F238E27FC236}">
                  <a16:creationId xmlns:a16="http://schemas.microsoft.com/office/drawing/2014/main" id="{91E48D89-C1B6-B24E-BB92-0D7A306184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5" y="144"/>
              <a:ext cx="3149" cy="38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2061">
              <a:extLst>
                <a:ext uri="{FF2B5EF4-FFF2-40B4-BE49-F238E27FC236}">
                  <a16:creationId xmlns:a16="http://schemas.microsoft.com/office/drawing/2014/main" id="{7679D7D2-E575-AF4F-8581-856DCC049B0C}"/>
                </a:ext>
              </a:extLst>
            </p:cNvPr>
            <p:cNvGrpSpPr>
              <a:grpSpLocks/>
            </p:cNvGrpSpPr>
            <p:nvPr/>
          </p:nvGrpSpPr>
          <p:grpSpPr bwMode="auto">
            <a:xfrm>
              <a:off x="4224" y="192"/>
              <a:ext cx="432" cy="192"/>
              <a:chOff x="4224" y="192"/>
              <a:chExt cx="432" cy="192"/>
            </a:xfrm>
          </p:grpSpPr>
          <p:sp>
            <p:nvSpPr>
              <p:cNvPr id="29" name="Rectangle 2059">
                <a:extLst>
                  <a:ext uri="{FF2B5EF4-FFF2-40B4-BE49-F238E27FC236}">
                    <a16:creationId xmlns:a16="http://schemas.microsoft.com/office/drawing/2014/main" id="{EFAB7F0E-8234-734E-B659-8E565CBA7AFA}"/>
                  </a:ext>
                </a:extLst>
              </p:cNvPr>
              <p:cNvSpPr>
                <a:spLocks noChangeArrowheads="1"/>
              </p:cNvSpPr>
              <p:nvPr/>
            </p:nvSpPr>
            <p:spPr bwMode="auto">
              <a:xfrm>
                <a:off x="4224" y="192"/>
                <a:ext cx="432" cy="1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chemeClr val="bg1"/>
                  </a:solidFill>
                </a:endParaRPr>
              </a:p>
            </p:txBody>
          </p:sp>
          <p:sp>
            <p:nvSpPr>
              <p:cNvPr id="30" name="Text Box 2060">
                <a:extLst>
                  <a:ext uri="{FF2B5EF4-FFF2-40B4-BE49-F238E27FC236}">
                    <a16:creationId xmlns:a16="http://schemas.microsoft.com/office/drawing/2014/main" id="{DA6D7F39-9CAC-E94C-B4B8-F64914EA720D}"/>
                  </a:ext>
                </a:extLst>
              </p:cNvPr>
              <p:cNvSpPr txBox="1">
                <a:spLocks noChangeArrowheads="1"/>
              </p:cNvSpPr>
              <p:nvPr/>
            </p:nvSpPr>
            <p:spPr bwMode="auto">
              <a:xfrm>
                <a:off x="4224" y="192"/>
                <a:ext cx="432" cy="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solidFill>
                      <a:schemeClr val="bg1"/>
                    </a:solidFill>
                  </a:rPr>
                  <a:t>1. DNA</a:t>
                </a:r>
              </a:p>
            </p:txBody>
          </p:sp>
        </p:grpSp>
        <p:grpSp>
          <p:nvGrpSpPr>
            <p:cNvPr id="7" name="Group 2062">
              <a:extLst>
                <a:ext uri="{FF2B5EF4-FFF2-40B4-BE49-F238E27FC236}">
                  <a16:creationId xmlns:a16="http://schemas.microsoft.com/office/drawing/2014/main" id="{924327A7-5005-CE45-97F0-A8E331C0202C}"/>
                </a:ext>
              </a:extLst>
            </p:cNvPr>
            <p:cNvGrpSpPr>
              <a:grpSpLocks/>
            </p:cNvGrpSpPr>
            <p:nvPr/>
          </p:nvGrpSpPr>
          <p:grpSpPr bwMode="auto">
            <a:xfrm>
              <a:off x="2665" y="96"/>
              <a:ext cx="455" cy="192"/>
              <a:chOff x="4201" y="192"/>
              <a:chExt cx="455" cy="192"/>
            </a:xfrm>
          </p:grpSpPr>
          <p:sp>
            <p:nvSpPr>
              <p:cNvPr id="27" name="Rectangle 2063">
                <a:extLst>
                  <a:ext uri="{FF2B5EF4-FFF2-40B4-BE49-F238E27FC236}">
                    <a16:creationId xmlns:a16="http://schemas.microsoft.com/office/drawing/2014/main" id="{1F7AD97F-5F9D-6D48-952D-C52C38438264}"/>
                  </a:ext>
                </a:extLst>
              </p:cNvPr>
              <p:cNvSpPr>
                <a:spLocks noChangeArrowheads="1"/>
              </p:cNvSpPr>
              <p:nvPr/>
            </p:nvSpPr>
            <p:spPr bwMode="auto">
              <a:xfrm>
                <a:off x="4224" y="192"/>
                <a:ext cx="432" cy="1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chemeClr val="bg1"/>
                  </a:solidFill>
                </a:endParaRPr>
              </a:p>
            </p:txBody>
          </p:sp>
          <p:sp>
            <p:nvSpPr>
              <p:cNvPr id="28" name="Text Box 2064">
                <a:extLst>
                  <a:ext uri="{FF2B5EF4-FFF2-40B4-BE49-F238E27FC236}">
                    <a16:creationId xmlns:a16="http://schemas.microsoft.com/office/drawing/2014/main" id="{6D2BB0F8-CB62-6742-A7F9-C83147E62D67}"/>
                  </a:ext>
                </a:extLst>
              </p:cNvPr>
              <p:cNvSpPr txBox="1">
                <a:spLocks noChangeArrowheads="1"/>
              </p:cNvSpPr>
              <p:nvPr/>
            </p:nvSpPr>
            <p:spPr bwMode="auto">
              <a:xfrm>
                <a:off x="4201" y="201"/>
                <a:ext cx="455" cy="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solidFill>
                      <a:schemeClr val="bg1"/>
                    </a:solidFill>
                  </a:rPr>
                  <a:t>2. Gen</a:t>
                </a:r>
              </a:p>
            </p:txBody>
          </p:sp>
        </p:grpSp>
        <p:grpSp>
          <p:nvGrpSpPr>
            <p:cNvPr id="8" name="Group 2065">
              <a:extLst>
                <a:ext uri="{FF2B5EF4-FFF2-40B4-BE49-F238E27FC236}">
                  <a16:creationId xmlns:a16="http://schemas.microsoft.com/office/drawing/2014/main" id="{2FBA7D9A-19A6-FB47-B8B6-791B76D81EFE}"/>
                </a:ext>
              </a:extLst>
            </p:cNvPr>
            <p:cNvGrpSpPr>
              <a:grpSpLocks/>
            </p:cNvGrpSpPr>
            <p:nvPr/>
          </p:nvGrpSpPr>
          <p:grpSpPr bwMode="auto">
            <a:xfrm>
              <a:off x="3360" y="720"/>
              <a:ext cx="432" cy="192"/>
              <a:chOff x="4224" y="192"/>
              <a:chExt cx="432" cy="192"/>
            </a:xfrm>
          </p:grpSpPr>
          <p:sp>
            <p:nvSpPr>
              <p:cNvPr id="25" name="Rectangle 2066">
                <a:extLst>
                  <a:ext uri="{FF2B5EF4-FFF2-40B4-BE49-F238E27FC236}">
                    <a16:creationId xmlns:a16="http://schemas.microsoft.com/office/drawing/2014/main" id="{5F83214F-058D-4243-B7E4-C8B7AB20D6EE}"/>
                  </a:ext>
                </a:extLst>
              </p:cNvPr>
              <p:cNvSpPr>
                <a:spLocks noChangeArrowheads="1"/>
              </p:cNvSpPr>
              <p:nvPr/>
            </p:nvSpPr>
            <p:spPr bwMode="auto">
              <a:xfrm>
                <a:off x="4224" y="192"/>
                <a:ext cx="432" cy="1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chemeClr val="bg1"/>
                  </a:solidFill>
                </a:endParaRPr>
              </a:p>
            </p:txBody>
          </p:sp>
          <p:sp>
            <p:nvSpPr>
              <p:cNvPr id="26" name="Text Box 2067">
                <a:extLst>
                  <a:ext uri="{FF2B5EF4-FFF2-40B4-BE49-F238E27FC236}">
                    <a16:creationId xmlns:a16="http://schemas.microsoft.com/office/drawing/2014/main" id="{5E9D2E39-FCCD-984D-A324-BA4AD1AA3C66}"/>
                  </a:ext>
                </a:extLst>
              </p:cNvPr>
              <p:cNvSpPr txBox="1">
                <a:spLocks noChangeArrowheads="1"/>
              </p:cNvSpPr>
              <p:nvPr/>
            </p:nvSpPr>
            <p:spPr bwMode="auto">
              <a:xfrm>
                <a:off x="4400" y="192"/>
                <a:ext cx="116" cy="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tr-TR" sz="1400">
                  <a:solidFill>
                    <a:schemeClr val="bg1"/>
                  </a:solidFill>
                </a:endParaRPr>
              </a:p>
            </p:txBody>
          </p:sp>
        </p:grpSp>
        <p:grpSp>
          <p:nvGrpSpPr>
            <p:cNvPr id="9" name="Group 2071">
              <a:extLst>
                <a:ext uri="{FF2B5EF4-FFF2-40B4-BE49-F238E27FC236}">
                  <a16:creationId xmlns:a16="http://schemas.microsoft.com/office/drawing/2014/main" id="{6F452FCC-8EED-AE42-88B2-17EA847B87CB}"/>
                </a:ext>
              </a:extLst>
            </p:cNvPr>
            <p:cNvGrpSpPr>
              <a:grpSpLocks/>
            </p:cNvGrpSpPr>
            <p:nvPr/>
          </p:nvGrpSpPr>
          <p:grpSpPr bwMode="auto">
            <a:xfrm>
              <a:off x="1296" y="1440"/>
              <a:ext cx="624" cy="192"/>
              <a:chOff x="1296" y="1440"/>
              <a:chExt cx="624" cy="192"/>
            </a:xfrm>
          </p:grpSpPr>
          <p:sp>
            <p:nvSpPr>
              <p:cNvPr id="23" name="Rectangle 2069">
                <a:extLst>
                  <a:ext uri="{FF2B5EF4-FFF2-40B4-BE49-F238E27FC236}">
                    <a16:creationId xmlns:a16="http://schemas.microsoft.com/office/drawing/2014/main" id="{417B1564-8964-844F-A260-6B0DD62E673D}"/>
                  </a:ext>
                </a:extLst>
              </p:cNvPr>
              <p:cNvSpPr>
                <a:spLocks noChangeArrowheads="1"/>
              </p:cNvSpPr>
              <p:nvPr/>
            </p:nvSpPr>
            <p:spPr bwMode="auto">
              <a:xfrm>
                <a:off x="1296" y="1440"/>
                <a:ext cx="624" cy="1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chemeClr val="bg1"/>
                  </a:solidFill>
                </a:endParaRPr>
              </a:p>
            </p:txBody>
          </p:sp>
          <p:sp>
            <p:nvSpPr>
              <p:cNvPr id="24" name="Text Box 2070">
                <a:extLst>
                  <a:ext uri="{FF2B5EF4-FFF2-40B4-BE49-F238E27FC236}">
                    <a16:creationId xmlns:a16="http://schemas.microsoft.com/office/drawing/2014/main" id="{AFE38072-BC1D-C049-8ABD-4DB609EBC549}"/>
                  </a:ext>
                </a:extLst>
              </p:cNvPr>
              <p:cNvSpPr txBox="1">
                <a:spLocks noChangeArrowheads="1"/>
              </p:cNvSpPr>
              <p:nvPr/>
            </p:nvSpPr>
            <p:spPr bwMode="auto">
              <a:xfrm>
                <a:off x="1339" y="1440"/>
                <a:ext cx="499" cy="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solidFill>
                      <a:schemeClr val="bg1"/>
                    </a:solidFill>
                  </a:rPr>
                  <a:t>4. </a:t>
                </a:r>
                <a:r>
                  <a:rPr lang="en-US" sz="1800" b="1" dirty="0" err="1">
                    <a:solidFill>
                      <a:schemeClr val="bg1"/>
                    </a:solidFill>
                  </a:rPr>
                  <a:t>Genom</a:t>
                </a:r>
                <a:endParaRPr lang="en-US" sz="1800" b="1" dirty="0">
                  <a:solidFill>
                    <a:schemeClr val="bg1"/>
                  </a:solidFill>
                </a:endParaRPr>
              </a:p>
            </p:txBody>
          </p:sp>
        </p:grpSp>
        <p:grpSp>
          <p:nvGrpSpPr>
            <p:cNvPr id="10" name="Group 2075">
              <a:extLst>
                <a:ext uri="{FF2B5EF4-FFF2-40B4-BE49-F238E27FC236}">
                  <a16:creationId xmlns:a16="http://schemas.microsoft.com/office/drawing/2014/main" id="{9DE2FD10-E4F8-EF40-A8ED-0D46A378394C}"/>
                </a:ext>
              </a:extLst>
            </p:cNvPr>
            <p:cNvGrpSpPr>
              <a:grpSpLocks/>
            </p:cNvGrpSpPr>
            <p:nvPr/>
          </p:nvGrpSpPr>
          <p:grpSpPr bwMode="auto">
            <a:xfrm>
              <a:off x="979" y="2578"/>
              <a:ext cx="720" cy="192"/>
              <a:chOff x="979" y="2578"/>
              <a:chExt cx="720" cy="192"/>
            </a:xfrm>
          </p:grpSpPr>
          <p:sp>
            <p:nvSpPr>
              <p:cNvPr id="21" name="Rectangle 2073">
                <a:extLst>
                  <a:ext uri="{FF2B5EF4-FFF2-40B4-BE49-F238E27FC236}">
                    <a16:creationId xmlns:a16="http://schemas.microsoft.com/office/drawing/2014/main" id="{3F65A056-CE22-1148-9776-AACDBDFFA7E5}"/>
                  </a:ext>
                </a:extLst>
              </p:cNvPr>
              <p:cNvSpPr>
                <a:spLocks noChangeArrowheads="1"/>
              </p:cNvSpPr>
              <p:nvPr/>
            </p:nvSpPr>
            <p:spPr bwMode="auto">
              <a:xfrm>
                <a:off x="979" y="2578"/>
                <a:ext cx="720" cy="1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dirty="0">
                  <a:solidFill>
                    <a:schemeClr val="bg1"/>
                  </a:solidFill>
                </a:endParaRPr>
              </a:p>
            </p:txBody>
          </p:sp>
          <p:sp>
            <p:nvSpPr>
              <p:cNvPr id="22" name="Text Box 2074">
                <a:extLst>
                  <a:ext uri="{FF2B5EF4-FFF2-40B4-BE49-F238E27FC236}">
                    <a16:creationId xmlns:a16="http://schemas.microsoft.com/office/drawing/2014/main" id="{288E6D99-6A8A-6F4F-8999-5665C5B9926C}"/>
                  </a:ext>
                </a:extLst>
              </p:cNvPr>
              <p:cNvSpPr txBox="1">
                <a:spLocks noChangeArrowheads="1"/>
              </p:cNvSpPr>
              <p:nvPr/>
            </p:nvSpPr>
            <p:spPr bwMode="auto">
              <a:xfrm>
                <a:off x="1089" y="2592"/>
                <a:ext cx="416" cy="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solidFill>
                      <a:schemeClr val="bg1"/>
                    </a:solidFill>
                  </a:rPr>
                  <a:t>5. </a:t>
                </a:r>
                <a:r>
                  <a:rPr lang="tr-TR" sz="1800" b="1" dirty="0">
                    <a:solidFill>
                      <a:schemeClr val="bg1"/>
                    </a:solidFill>
                  </a:rPr>
                  <a:t>Birey</a:t>
                </a:r>
                <a:endParaRPr lang="en-US" sz="1800" b="1" dirty="0">
                  <a:solidFill>
                    <a:schemeClr val="bg1"/>
                  </a:solidFill>
                </a:endParaRPr>
              </a:p>
            </p:txBody>
          </p:sp>
        </p:grpSp>
        <p:grpSp>
          <p:nvGrpSpPr>
            <p:cNvPr id="11" name="Group 2079">
              <a:extLst>
                <a:ext uri="{FF2B5EF4-FFF2-40B4-BE49-F238E27FC236}">
                  <a16:creationId xmlns:a16="http://schemas.microsoft.com/office/drawing/2014/main" id="{1FECE138-0269-5247-8C01-9C72C754323A}"/>
                </a:ext>
              </a:extLst>
            </p:cNvPr>
            <p:cNvGrpSpPr>
              <a:grpSpLocks/>
            </p:cNvGrpSpPr>
            <p:nvPr/>
          </p:nvGrpSpPr>
          <p:grpSpPr bwMode="auto">
            <a:xfrm>
              <a:off x="2448" y="1584"/>
              <a:ext cx="864" cy="192"/>
              <a:chOff x="2448" y="1584"/>
              <a:chExt cx="864" cy="192"/>
            </a:xfrm>
          </p:grpSpPr>
          <p:sp>
            <p:nvSpPr>
              <p:cNvPr id="19" name="Rectangle 2077">
                <a:extLst>
                  <a:ext uri="{FF2B5EF4-FFF2-40B4-BE49-F238E27FC236}">
                    <a16:creationId xmlns:a16="http://schemas.microsoft.com/office/drawing/2014/main" id="{D582024C-DE81-1B4E-A272-9D9CD0F063B2}"/>
                  </a:ext>
                </a:extLst>
              </p:cNvPr>
              <p:cNvSpPr>
                <a:spLocks noChangeArrowheads="1"/>
              </p:cNvSpPr>
              <p:nvPr/>
            </p:nvSpPr>
            <p:spPr bwMode="auto">
              <a:xfrm>
                <a:off x="2448" y="1584"/>
                <a:ext cx="864" cy="1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chemeClr val="bg1"/>
                  </a:solidFill>
                </a:endParaRPr>
              </a:p>
            </p:txBody>
          </p:sp>
          <p:sp>
            <p:nvSpPr>
              <p:cNvPr id="20" name="Text Box 2078">
                <a:extLst>
                  <a:ext uri="{FF2B5EF4-FFF2-40B4-BE49-F238E27FC236}">
                    <a16:creationId xmlns:a16="http://schemas.microsoft.com/office/drawing/2014/main" id="{119FF27C-BB6A-4A4C-B6F9-7D31F03BE457}"/>
                  </a:ext>
                </a:extLst>
              </p:cNvPr>
              <p:cNvSpPr txBox="1">
                <a:spLocks noChangeArrowheads="1"/>
              </p:cNvSpPr>
              <p:nvPr/>
            </p:nvSpPr>
            <p:spPr bwMode="auto">
              <a:xfrm>
                <a:off x="2510" y="1584"/>
                <a:ext cx="652" cy="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solidFill>
                      <a:schemeClr val="bg1"/>
                    </a:solidFill>
                  </a:rPr>
                  <a:t>3. </a:t>
                </a:r>
                <a:r>
                  <a:rPr lang="tr-TR" sz="1800" b="1" dirty="0">
                    <a:solidFill>
                      <a:schemeClr val="bg1"/>
                    </a:solidFill>
                  </a:rPr>
                  <a:t>Kromozom</a:t>
                </a:r>
                <a:endParaRPr lang="en-US" sz="1800" b="1" dirty="0">
                  <a:solidFill>
                    <a:schemeClr val="bg1"/>
                  </a:solidFill>
                </a:endParaRPr>
              </a:p>
            </p:txBody>
          </p:sp>
        </p:grpSp>
        <p:grpSp>
          <p:nvGrpSpPr>
            <p:cNvPr id="12" name="Group 2080">
              <a:extLst>
                <a:ext uri="{FF2B5EF4-FFF2-40B4-BE49-F238E27FC236}">
                  <a16:creationId xmlns:a16="http://schemas.microsoft.com/office/drawing/2014/main" id="{035978E2-3570-A74B-8E79-30ED0782AF7D}"/>
                </a:ext>
              </a:extLst>
            </p:cNvPr>
            <p:cNvGrpSpPr>
              <a:grpSpLocks/>
            </p:cNvGrpSpPr>
            <p:nvPr/>
          </p:nvGrpSpPr>
          <p:grpSpPr bwMode="auto">
            <a:xfrm>
              <a:off x="3360" y="1680"/>
              <a:ext cx="960" cy="192"/>
              <a:chOff x="2448" y="1584"/>
              <a:chExt cx="864" cy="192"/>
            </a:xfrm>
          </p:grpSpPr>
          <p:sp>
            <p:nvSpPr>
              <p:cNvPr id="17" name="Rectangle 2081">
                <a:extLst>
                  <a:ext uri="{FF2B5EF4-FFF2-40B4-BE49-F238E27FC236}">
                    <a16:creationId xmlns:a16="http://schemas.microsoft.com/office/drawing/2014/main" id="{2563B96F-1606-E64C-9009-85B6F05E281D}"/>
                  </a:ext>
                </a:extLst>
              </p:cNvPr>
              <p:cNvSpPr>
                <a:spLocks noChangeArrowheads="1"/>
              </p:cNvSpPr>
              <p:nvPr/>
            </p:nvSpPr>
            <p:spPr bwMode="auto">
              <a:xfrm>
                <a:off x="2448" y="1584"/>
                <a:ext cx="864" cy="1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chemeClr val="bg1"/>
                  </a:solidFill>
                </a:endParaRPr>
              </a:p>
            </p:txBody>
          </p:sp>
          <p:sp>
            <p:nvSpPr>
              <p:cNvPr id="18" name="Text Box 2082">
                <a:extLst>
                  <a:ext uri="{FF2B5EF4-FFF2-40B4-BE49-F238E27FC236}">
                    <a16:creationId xmlns:a16="http://schemas.microsoft.com/office/drawing/2014/main" id="{1BD85E52-C519-AD47-ACCC-E76E4BACC7A6}"/>
                  </a:ext>
                </a:extLst>
              </p:cNvPr>
              <p:cNvSpPr txBox="1">
                <a:spLocks noChangeArrowheads="1"/>
              </p:cNvSpPr>
              <p:nvPr/>
            </p:nvSpPr>
            <p:spPr bwMode="auto">
              <a:xfrm>
                <a:off x="2529" y="1584"/>
                <a:ext cx="645" cy="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solidFill>
                      <a:schemeClr val="bg1"/>
                    </a:solidFill>
                  </a:rPr>
                  <a:t>7.  </a:t>
                </a:r>
                <a:r>
                  <a:rPr lang="en-US" sz="1800" b="1" dirty="0" err="1">
                    <a:solidFill>
                      <a:schemeClr val="bg1"/>
                    </a:solidFill>
                  </a:rPr>
                  <a:t>Popula</a:t>
                </a:r>
                <a:r>
                  <a:rPr lang="tr-TR" sz="1800" b="1" dirty="0" err="1">
                    <a:solidFill>
                      <a:schemeClr val="bg1"/>
                    </a:solidFill>
                  </a:rPr>
                  <a:t>syon</a:t>
                </a:r>
                <a:endParaRPr lang="en-US" sz="1800" b="1" dirty="0">
                  <a:solidFill>
                    <a:schemeClr val="bg1"/>
                  </a:solidFill>
                </a:endParaRPr>
              </a:p>
            </p:txBody>
          </p:sp>
        </p:grpSp>
        <p:grpSp>
          <p:nvGrpSpPr>
            <p:cNvPr id="13" name="Group 2083">
              <a:extLst>
                <a:ext uri="{FF2B5EF4-FFF2-40B4-BE49-F238E27FC236}">
                  <a16:creationId xmlns:a16="http://schemas.microsoft.com/office/drawing/2014/main" id="{646E38F5-97B8-FF45-B5A2-39736CA9EBFB}"/>
                </a:ext>
              </a:extLst>
            </p:cNvPr>
            <p:cNvGrpSpPr>
              <a:grpSpLocks/>
            </p:cNvGrpSpPr>
            <p:nvPr/>
          </p:nvGrpSpPr>
          <p:grpSpPr bwMode="auto">
            <a:xfrm>
              <a:off x="2566" y="3024"/>
              <a:ext cx="1075" cy="192"/>
              <a:chOff x="2448" y="1584"/>
              <a:chExt cx="864" cy="192"/>
            </a:xfrm>
          </p:grpSpPr>
          <p:sp>
            <p:nvSpPr>
              <p:cNvPr id="15" name="Rectangle 2084">
                <a:extLst>
                  <a:ext uri="{FF2B5EF4-FFF2-40B4-BE49-F238E27FC236}">
                    <a16:creationId xmlns:a16="http://schemas.microsoft.com/office/drawing/2014/main" id="{9C3B4205-84F2-7F49-8984-336DE81883F2}"/>
                  </a:ext>
                </a:extLst>
              </p:cNvPr>
              <p:cNvSpPr>
                <a:spLocks noChangeArrowheads="1"/>
              </p:cNvSpPr>
              <p:nvPr/>
            </p:nvSpPr>
            <p:spPr bwMode="auto">
              <a:xfrm>
                <a:off x="2448" y="1584"/>
                <a:ext cx="864" cy="1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chemeClr val="bg1"/>
                  </a:solidFill>
                </a:endParaRPr>
              </a:p>
            </p:txBody>
          </p:sp>
          <p:sp>
            <p:nvSpPr>
              <p:cNvPr id="16" name="Text Box 2085">
                <a:extLst>
                  <a:ext uri="{FF2B5EF4-FFF2-40B4-BE49-F238E27FC236}">
                    <a16:creationId xmlns:a16="http://schemas.microsoft.com/office/drawing/2014/main" id="{45C1332E-7EC8-8840-A1C2-163602B14453}"/>
                  </a:ext>
                </a:extLst>
              </p:cNvPr>
              <p:cNvSpPr txBox="1">
                <a:spLocks noChangeArrowheads="1"/>
              </p:cNvSpPr>
              <p:nvPr/>
            </p:nvSpPr>
            <p:spPr bwMode="auto">
              <a:xfrm>
                <a:off x="2569" y="1584"/>
                <a:ext cx="659" cy="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dirty="0">
                    <a:solidFill>
                      <a:schemeClr val="bg1"/>
                    </a:solidFill>
                  </a:rPr>
                  <a:t>6.</a:t>
                </a:r>
                <a:r>
                  <a:rPr lang="tr-TR" sz="1800" b="1" dirty="0">
                    <a:solidFill>
                      <a:schemeClr val="bg1"/>
                    </a:solidFill>
                  </a:rPr>
                  <a:t>Aile</a:t>
                </a:r>
                <a:r>
                  <a:rPr lang="en-US" sz="1800" b="1" dirty="0">
                    <a:solidFill>
                      <a:schemeClr val="bg1"/>
                    </a:solidFill>
                  </a:rPr>
                  <a:t> (</a:t>
                </a:r>
                <a:r>
                  <a:rPr lang="en-US" sz="1800" b="1" dirty="0" err="1">
                    <a:solidFill>
                      <a:schemeClr val="bg1"/>
                    </a:solidFill>
                  </a:rPr>
                  <a:t>pedigr</a:t>
                </a:r>
                <a:r>
                  <a:rPr lang="tr-TR" sz="1800" b="1" dirty="0">
                    <a:solidFill>
                      <a:schemeClr val="bg1"/>
                    </a:solidFill>
                  </a:rPr>
                  <a:t>i</a:t>
                </a:r>
                <a:r>
                  <a:rPr lang="en-US" sz="1400" dirty="0">
                    <a:solidFill>
                      <a:schemeClr val="bg1"/>
                    </a:solidFill>
                  </a:rPr>
                  <a:t>)</a:t>
                </a:r>
              </a:p>
            </p:txBody>
          </p:sp>
        </p:grpSp>
        <p:sp>
          <p:nvSpPr>
            <p:cNvPr id="14" name="Text Box 2086">
              <a:extLst>
                <a:ext uri="{FF2B5EF4-FFF2-40B4-BE49-F238E27FC236}">
                  <a16:creationId xmlns:a16="http://schemas.microsoft.com/office/drawing/2014/main" id="{8B69DE07-850B-BC46-8E29-A26B2637C3CD}"/>
                </a:ext>
              </a:extLst>
            </p:cNvPr>
            <p:cNvSpPr txBox="1">
              <a:spLocks noChangeArrowheads="1"/>
            </p:cNvSpPr>
            <p:nvPr/>
          </p:nvSpPr>
          <p:spPr bwMode="auto">
            <a:xfrm>
              <a:off x="3298" y="727"/>
              <a:ext cx="321" cy="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sz="1600" b="1" dirty="0">
                  <a:solidFill>
                    <a:schemeClr val="bg1"/>
                  </a:solidFill>
                </a:rPr>
                <a:t>Hücre</a:t>
              </a:r>
              <a:endParaRPr lang="en-US" sz="1600" b="1" dirty="0">
                <a:solidFill>
                  <a:schemeClr val="bg1"/>
                </a:solidFill>
              </a:endParaRPr>
            </a:p>
          </p:txBody>
        </p:sp>
      </p:grpSp>
      <p:sp>
        <p:nvSpPr>
          <p:cNvPr id="2" name="Slide Number Placeholder 1">
            <a:extLst>
              <a:ext uri="{FF2B5EF4-FFF2-40B4-BE49-F238E27FC236}">
                <a16:creationId xmlns:a16="http://schemas.microsoft.com/office/drawing/2014/main" id="{C397FF90-BF54-7C40-AA72-B50F65F55574}"/>
              </a:ext>
            </a:extLst>
          </p:cNvPr>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2495332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54278" y="1181100"/>
            <a:ext cx="7772400" cy="1143000"/>
          </a:xfrm>
        </p:spPr>
        <p:txBody>
          <a:bodyPr/>
          <a:lstStyle/>
          <a:p>
            <a:pPr algn="r"/>
            <a:r>
              <a:rPr lang="tr-TR" sz="3200" i="1" dirty="0" err="1"/>
              <a:t>Mayoz</a:t>
            </a:r>
            <a:br>
              <a:rPr lang="tr-TR" sz="3200" i="1" dirty="0"/>
            </a:br>
            <a:r>
              <a:rPr lang="tr-TR" sz="3200" i="1" dirty="0"/>
              <a:t>Gametleri oluşturan bir bölünmedir</a:t>
            </a:r>
            <a:r>
              <a:rPr lang="tr-TR" sz="3600" dirty="0"/>
              <a:t>.</a:t>
            </a:r>
            <a:endParaRPr lang="en-US" sz="2800" dirty="0"/>
          </a:p>
        </p:txBody>
      </p:sp>
      <p:grpSp>
        <p:nvGrpSpPr>
          <p:cNvPr id="32791" name="Group 23"/>
          <p:cNvGrpSpPr>
            <a:grpSpLocks/>
          </p:cNvGrpSpPr>
          <p:nvPr/>
        </p:nvGrpSpPr>
        <p:grpSpPr bwMode="auto">
          <a:xfrm>
            <a:off x="5892767" y="5131751"/>
            <a:ext cx="1447800" cy="990600"/>
            <a:chOff x="4416" y="3360"/>
            <a:chExt cx="1104" cy="816"/>
          </a:xfrm>
        </p:grpSpPr>
        <p:sp>
          <p:nvSpPr>
            <p:cNvPr id="32792" name="Oval 24"/>
            <p:cNvSpPr>
              <a:spLocks noChangeArrowheads="1"/>
            </p:cNvSpPr>
            <p:nvPr/>
          </p:nvSpPr>
          <p:spPr bwMode="auto">
            <a:xfrm>
              <a:off x="4416" y="3360"/>
              <a:ext cx="1104" cy="816"/>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32793" name="Group 25"/>
            <p:cNvGrpSpPr>
              <a:grpSpLocks/>
            </p:cNvGrpSpPr>
            <p:nvPr/>
          </p:nvGrpSpPr>
          <p:grpSpPr bwMode="auto">
            <a:xfrm>
              <a:off x="4656" y="3648"/>
              <a:ext cx="624" cy="240"/>
              <a:chOff x="1440" y="2496"/>
              <a:chExt cx="624" cy="240"/>
            </a:xfrm>
          </p:grpSpPr>
          <p:grpSp>
            <p:nvGrpSpPr>
              <p:cNvPr id="32794" name="Group 26"/>
              <p:cNvGrpSpPr>
                <a:grpSpLocks/>
              </p:cNvGrpSpPr>
              <p:nvPr/>
            </p:nvGrpSpPr>
            <p:grpSpPr bwMode="auto">
              <a:xfrm>
                <a:off x="1440" y="2640"/>
                <a:ext cx="624" cy="96"/>
                <a:chOff x="816" y="2688"/>
                <a:chExt cx="912" cy="96"/>
              </a:xfrm>
            </p:grpSpPr>
            <p:sp>
              <p:nvSpPr>
                <p:cNvPr id="32795" name="AutoShape 27"/>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96" name="AutoShape 28"/>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97" name="AutoShape 29"/>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nvGrpSpPr>
              <p:cNvPr id="32798" name="Group 30"/>
              <p:cNvGrpSpPr>
                <a:grpSpLocks/>
              </p:cNvGrpSpPr>
              <p:nvPr/>
            </p:nvGrpSpPr>
            <p:grpSpPr bwMode="auto">
              <a:xfrm>
                <a:off x="1440" y="2496"/>
                <a:ext cx="624" cy="96"/>
                <a:chOff x="816" y="2688"/>
                <a:chExt cx="912" cy="96"/>
              </a:xfrm>
            </p:grpSpPr>
            <p:sp>
              <p:nvSpPr>
                <p:cNvPr id="32799" name="AutoShape 31"/>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00" name="AutoShape 32"/>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01" name="AutoShape 33"/>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grpSp>
      <p:grpSp>
        <p:nvGrpSpPr>
          <p:cNvPr id="32852" name="Group 84"/>
          <p:cNvGrpSpPr>
            <a:grpSpLocks/>
          </p:cNvGrpSpPr>
          <p:nvPr/>
        </p:nvGrpSpPr>
        <p:grpSpPr bwMode="auto">
          <a:xfrm>
            <a:off x="838199" y="2863290"/>
            <a:ext cx="5949950" cy="1619250"/>
            <a:chOff x="432" y="1716"/>
            <a:chExt cx="3748" cy="1020"/>
          </a:xfrm>
        </p:grpSpPr>
        <p:grpSp>
          <p:nvGrpSpPr>
            <p:cNvPr id="32802" name="Group 34"/>
            <p:cNvGrpSpPr>
              <a:grpSpLocks/>
            </p:cNvGrpSpPr>
            <p:nvPr/>
          </p:nvGrpSpPr>
          <p:grpSpPr bwMode="auto">
            <a:xfrm>
              <a:off x="643" y="1716"/>
              <a:ext cx="3537" cy="225"/>
              <a:chOff x="643" y="1716"/>
              <a:chExt cx="3537" cy="225"/>
            </a:xfrm>
          </p:grpSpPr>
          <p:sp>
            <p:nvSpPr>
              <p:cNvPr id="32803" name="Text Box 35"/>
              <p:cNvSpPr txBox="1">
                <a:spLocks noChangeArrowheads="1"/>
              </p:cNvSpPr>
              <p:nvPr/>
            </p:nvSpPr>
            <p:spPr bwMode="auto">
              <a:xfrm>
                <a:off x="643" y="1728"/>
                <a:ext cx="41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b="1" dirty="0">
                    <a:solidFill>
                      <a:srgbClr val="00FF00"/>
                    </a:solidFill>
                    <a:latin typeface="Comic Sans MS" panose="030F0902030302020204" pitchFamily="66" charset="0"/>
                  </a:rPr>
                  <a:t>Anne</a:t>
                </a:r>
                <a:endParaRPr lang="en-US" b="1" dirty="0">
                  <a:solidFill>
                    <a:srgbClr val="00FF00"/>
                  </a:solidFill>
                  <a:latin typeface="Comic Sans MS" panose="030F0902030302020204" pitchFamily="66" charset="0"/>
                </a:endParaRPr>
              </a:p>
            </p:txBody>
          </p:sp>
          <p:sp>
            <p:nvSpPr>
              <p:cNvPr id="32804" name="Text Box 36"/>
              <p:cNvSpPr txBox="1">
                <a:spLocks noChangeArrowheads="1"/>
              </p:cNvSpPr>
              <p:nvPr/>
            </p:nvSpPr>
            <p:spPr bwMode="auto">
              <a:xfrm>
                <a:off x="2240" y="1728"/>
                <a:ext cx="40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b="1" dirty="0">
                    <a:solidFill>
                      <a:srgbClr val="00FF00"/>
                    </a:solidFill>
                    <a:latin typeface="Comic Sans MS" panose="030F0902030302020204" pitchFamily="66" charset="0"/>
                  </a:rPr>
                  <a:t>Baba</a:t>
                </a:r>
                <a:endParaRPr lang="en-US" b="1" dirty="0">
                  <a:solidFill>
                    <a:srgbClr val="00FF00"/>
                  </a:solidFill>
                  <a:latin typeface="Comic Sans MS" panose="030F0902030302020204" pitchFamily="66" charset="0"/>
                </a:endParaRPr>
              </a:p>
            </p:txBody>
          </p:sp>
          <p:sp>
            <p:nvSpPr>
              <p:cNvPr id="32805" name="Text Box 37"/>
              <p:cNvSpPr txBox="1">
                <a:spLocks noChangeArrowheads="1"/>
              </p:cNvSpPr>
              <p:nvPr/>
            </p:nvSpPr>
            <p:spPr bwMode="auto">
              <a:xfrm>
                <a:off x="3714" y="1716"/>
                <a:ext cx="46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b="1" dirty="0">
                    <a:solidFill>
                      <a:srgbClr val="00FF00"/>
                    </a:solidFill>
                    <a:latin typeface="Comic Sans MS" panose="030F0902030302020204" pitchFamily="66" charset="0"/>
                  </a:rPr>
                  <a:t>Çocuk</a:t>
                </a:r>
                <a:endParaRPr lang="en-US" b="1" dirty="0">
                  <a:solidFill>
                    <a:srgbClr val="00FF00"/>
                  </a:solidFill>
                  <a:latin typeface="Comic Sans MS" panose="030F0902030302020204" pitchFamily="66" charset="0"/>
                </a:endParaRPr>
              </a:p>
            </p:txBody>
          </p:sp>
        </p:grpSp>
        <p:grpSp>
          <p:nvGrpSpPr>
            <p:cNvPr id="32806" name="Group 38"/>
            <p:cNvGrpSpPr>
              <a:grpSpLocks/>
            </p:cNvGrpSpPr>
            <p:nvPr/>
          </p:nvGrpSpPr>
          <p:grpSpPr bwMode="auto">
            <a:xfrm>
              <a:off x="432" y="2112"/>
              <a:ext cx="2974" cy="624"/>
              <a:chOff x="432" y="2112"/>
              <a:chExt cx="3600" cy="816"/>
            </a:xfrm>
          </p:grpSpPr>
          <p:grpSp>
            <p:nvGrpSpPr>
              <p:cNvPr id="32807" name="Group 39"/>
              <p:cNvGrpSpPr>
                <a:grpSpLocks/>
              </p:cNvGrpSpPr>
              <p:nvPr/>
            </p:nvGrpSpPr>
            <p:grpSpPr bwMode="auto">
              <a:xfrm>
                <a:off x="2328" y="2112"/>
                <a:ext cx="1104" cy="816"/>
                <a:chOff x="2544" y="2400"/>
                <a:chExt cx="1104" cy="816"/>
              </a:xfrm>
            </p:grpSpPr>
            <p:sp>
              <p:nvSpPr>
                <p:cNvPr id="32808" name="Oval 40"/>
                <p:cNvSpPr>
                  <a:spLocks noChangeArrowheads="1"/>
                </p:cNvSpPr>
                <p:nvPr/>
              </p:nvSpPr>
              <p:spPr bwMode="auto">
                <a:xfrm>
                  <a:off x="2544" y="2400"/>
                  <a:ext cx="1104" cy="816"/>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32809" name="Group 41"/>
                <p:cNvGrpSpPr>
                  <a:grpSpLocks/>
                </p:cNvGrpSpPr>
                <p:nvPr/>
              </p:nvGrpSpPr>
              <p:grpSpPr bwMode="auto">
                <a:xfrm>
                  <a:off x="2736" y="2688"/>
                  <a:ext cx="624" cy="240"/>
                  <a:chOff x="1440" y="2496"/>
                  <a:chExt cx="624" cy="240"/>
                </a:xfrm>
              </p:grpSpPr>
              <p:grpSp>
                <p:nvGrpSpPr>
                  <p:cNvPr id="32810" name="Group 42"/>
                  <p:cNvGrpSpPr>
                    <a:grpSpLocks/>
                  </p:cNvGrpSpPr>
                  <p:nvPr/>
                </p:nvGrpSpPr>
                <p:grpSpPr bwMode="auto">
                  <a:xfrm>
                    <a:off x="1440" y="2640"/>
                    <a:ext cx="624" cy="96"/>
                    <a:chOff x="816" y="2688"/>
                    <a:chExt cx="912" cy="96"/>
                  </a:xfrm>
                </p:grpSpPr>
                <p:sp>
                  <p:nvSpPr>
                    <p:cNvPr id="32811" name="AutoShape 43"/>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12" name="AutoShape 44"/>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13" name="AutoShape 45"/>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nvGrpSpPr>
                  <p:cNvPr id="32814" name="Group 46"/>
                  <p:cNvGrpSpPr>
                    <a:grpSpLocks/>
                  </p:cNvGrpSpPr>
                  <p:nvPr/>
                </p:nvGrpSpPr>
                <p:grpSpPr bwMode="auto">
                  <a:xfrm>
                    <a:off x="1440" y="2496"/>
                    <a:ext cx="624" cy="96"/>
                    <a:chOff x="816" y="2688"/>
                    <a:chExt cx="912" cy="96"/>
                  </a:xfrm>
                </p:grpSpPr>
                <p:sp>
                  <p:nvSpPr>
                    <p:cNvPr id="32815" name="AutoShape 47"/>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16" name="AutoShape 48"/>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17" name="AutoShape 49"/>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grpSp>
          <p:grpSp>
            <p:nvGrpSpPr>
              <p:cNvPr id="32818" name="Group 50"/>
              <p:cNvGrpSpPr>
                <a:grpSpLocks/>
              </p:cNvGrpSpPr>
              <p:nvPr/>
            </p:nvGrpSpPr>
            <p:grpSpPr bwMode="auto">
              <a:xfrm>
                <a:off x="432" y="2112"/>
                <a:ext cx="1104" cy="816"/>
                <a:chOff x="528" y="2352"/>
                <a:chExt cx="1104" cy="816"/>
              </a:xfrm>
            </p:grpSpPr>
            <p:sp>
              <p:nvSpPr>
                <p:cNvPr id="32819" name="Oval 51"/>
                <p:cNvSpPr>
                  <a:spLocks noChangeArrowheads="1"/>
                </p:cNvSpPr>
                <p:nvPr/>
              </p:nvSpPr>
              <p:spPr bwMode="auto">
                <a:xfrm>
                  <a:off x="528" y="2352"/>
                  <a:ext cx="1104" cy="816"/>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32820" name="Group 52"/>
                <p:cNvGrpSpPr>
                  <a:grpSpLocks/>
                </p:cNvGrpSpPr>
                <p:nvPr/>
              </p:nvGrpSpPr>
              <p:grpSpPr bwMode="auto">
                <a:xfrm>
                  <a:off x="768" y="2640"/>
                  <a:ext cx="624" cy="240"/>
                  <a:chOff x="1440" y="2496"/>
                  <a:chExt cx="624" cy="240"/>
                </a:xfrm>
              </p:grpSpPr>
              <p:grpSp>
                <p:nvGrpSpPr>
                  <p:cNvPr id="32821" name="Group 53"/>
                  <p:cNvGrpSpPr>
                    <a:grpSpLocks/>
                  </p:cNvGrpSpPr>
                  <p:nvPr/>
                </p:nvGrpSpPr>
                <p:grpSpPr bwMode="auto">
                  <a:xfrm>
                    <a:off x="1440" y="2640"/>
                    <a:ext cx="624" cy="96"/>
                    <a:chOff x="816" y="2688"/>
                    <a:chExt cx="912" cy="96"/>
                  </a:xfrm>
                </p:grpSpPr>
                <p:sp>
                  <p:nvSpPr>
                    <p:cNvPr id="32822" name="AutoShape 54"/>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23" name="AutoShape 55"/>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24" name="AutoShape 56"/>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nvGrpSpPr>
                  <p:cNvPr id="32825" name="Group 57"/>
                  <p:cNvGrpSpPr>
                    <a:grpSpLocks/>
                  </p:cNvGrpSpPr>
                  <p:nvPr/>
                </p:nvGrpSpPr>
                <p:grpSpPr bwMode="auto">
                  <a:xfrm>
                    <a:off x="1440" y="2496"/>
                    <a:ext cx="624" cy="96"/>
                    <a:chOff x="816" y="2688"/>
                    <a:chExt cx="912" cy="96"/>
                  </a:xfrm>
                </p:grpSpPr>
                <p:sp>
                  <p:nvSpPr>
                    <p:cNvPr id="32826" name="AutoShape 58"/>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27" name="AutoShape 59"/>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28" name="AutoShape 60"/>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grpSp>
          <p:sp>
            <p:nvSpPr>
              <p:cNvPr id="32829" name="AutoShape 61"/>
              <p:cNvSpPr>
                <a:spLocks noChangeArrowheads="1"/>
              </p:cNvSpPr>
              <p:nvPr/>
            </p:nvSpPr>
            <p:spPr bwMode="auto">
              <a:xfrm>
                <a:off x="1824" y="2400"/>
                <a:ext cx="192" cy="192"/>
              </a:xfrm>
              <a:prstGeom prst="plus">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30" name="AutoShape 62"/>
              <p:cNvSpPr>
                <a:spLocks noChangeArrowheads="1"/>
              </p:cNvSpPr>
              <p:nvPr/>
            </p:nvSpPr>
            <p:spPr bwMode="auto">
              <a:xfrm>
                <a:off x="3600" y="2400"/>
                <a:ext cx="432" cy="192"/>
              </a:xfrm>
              <a:prstGeom prst="rightArrow">
                <a:avLst>
                  <a:gd name="adj1" fmla="val 50000"/>
                  <a:gd name="adj2" fmla="val 1040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grpSp>
      <p:grpSp>
        <p:nvGrpSpPr>
          <p:cNvPr id="32831" name="Group 63"/>
          <p:cNvGrpSpPr>
            <a:grpSpLocks/>
          </p:cNvGrpSpPr>
          <p:nvPr/>
        </p:nvGrpSpPr>
        <p:grpSpPr bwMode="auto">
          <a:xfrm>
            <a:off x="838199" y="5102616"/>
            <a:ext cx="4721225" cy="990600"/>
            <a:chOff x="432" y="3216"/>
            <a:chExt cx="3600" cy="816"/>
          </a:xfrm>
        </p:grpSpPr>
        <p:grpSp>
          <p:nvGrpSpPr>
            <p:cNvPr id="32832" name="Group 64"/>
            <p:cNvGrpSpPr>
              <a:grpSpLocks/>
            </p:cNvGrpSpPr>
            <p:nvPr/>
          </p:nvGrpSpPr>
          <p:grpSpPr bwMode="auto">
            <a:xfrm>
              <a:off x="432" y="3216"/>
              <a:ext cx="1104" cy="816"/>
              <a:chOff x="576" y="3360"/>
              <a:chExt cx="1104" cy="816"/>
            </a:xfrm>
          </p:grpSpPr>
          <p:sp>
            <p:nvSpPr>
              <p:cNvPr id="32833" name="Oval 65"/>
              <p:cNvSpPr>
                <a:spLocks noChangeArrowheads="1"/>
              </p:cNvSpPr>
              <p:nvPr/>
            </p:nvSpPr>
            <p:spPr bwMode="auto">
              <a:xfrm>
                <a:off x="576" y="3360"/>
                <a:ext cx="1104" cy="816"/>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32834" name="Group 66"/>
              <p:cNvGrpSpPr>
                <a:grpSpLocks/>
              </p:cNvGrpSpPr>
              <p:nvPr/>
            </p:nvGrpSpPr>
            <p:grpSpPr bwMode="auto">
              <a:xfrm>
                <a:off x="816" y="3744"/>
                <a:ext cx="624" cy="96"/>
                <a:chOff x="816" y="2688"/>
                <a:chExt cx="912" cy="96"/>
              </a:xfrm>
            </p:grpSpPr>
            <p:sp>
              <p:nvSpPr>
                <p:cNvPr id="32835" name="AutoShape 67"/>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36" name="AutoShape 68"/>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37" name="AutoShape 69"/>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rgbClr val="59BA9A"/>
                    </a:solidFill>
                    <a:latin typeface="Helvetica" charset="0"/>
                  </a:endParaRPr>
                </a:p>
              </p:txBody>
            </p:sp>
          </p:grpSp>
        </p:grpSp>
        <p:grpSp>
          <p:nvGrpSpPr>
            <p:cNvPr id="32838" name="Group 70"/>
            <p:cNvGrpSpPr>
              <a:grpSpLocks/>
            </p:cNvGrpSpPr>
            <p:nvPr/>
          </p:nvGrpSpPr>
          <p:grpSpPr bwMode="auto">
            <a:xfrm>
              <a:off x="2304" y="3216"/>
              <a:ext cx="1104" cy="816"/>
              <a:chOff x="2544" y="3312"/>
              <a:chExt cx="1104" cy="816"/>
            </a:xfrm>
          </p:grpSpPr>
          <p:sp>
            <p:nvSpPr>
              <p:cNvPr id="32839" name="Oval 71"/>
              <p:cNvSpPr>
                <a:spLocks noChangeArrowheads="1"/>
              </p:cNvSpPr>
              <p:nvPr/>
            </p:nvSpPr>
            <p:spPr bwMode="auto">
              <a:xfrm>
                <a:off x="2544" y="3312"/>
                <a:ext cx="1104" cy="816"/>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32840" name="Group 72"/>
              <p:cNvGrpSpPr>
                <a:grpSpLocks/>
              </p:cNvGrpSpPr>
              <p:nvPr/>
            </p:nvGrpSpPr>
            <p:grpSpPr bwMode="auto">
              <a:xfrm>
                <a:off x="2832" y="3648"/>
                <a:ext cx="624" cy="96"/>
                <a:chOff x="816" y="2688"/>
                <a:chExt cx="912" cy="96"/>
              </a:xfrm>
            </p:grpSpPr>
            <p:sp>
              <p:nvSpPr>
                <p:cNvPr id="32841" name="AutoShape 73"/>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42" name="AutoShape 74"/>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43" name="AutoShape 75"/>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sp>
          <p:nvSpPr>
            <p:cNvPr id="32844" name="AutoShape 76"/>
            <p:cNvSpPr>
              <a:spLocks noChangeArrowheads="1"/>
            </p:cNvSpPr>
            <p:nvPr/>
          </p:nvSpPr>
          <p:spPr bwMode="auto">
            <a:xfrm>
              <a:off x="3600" y="3504"/>
              <a:ext cx="432" cy="192"/>
            </a:xfrm>
            <a:prstGeom prst="rightArrow">
              <a:avLst>
                <a:gd name="adj1" fmla="val 50000"/>
                <a:gd name="adj2" fmla="val 1040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845" name="AutoShape 77"/>
            <p:cNvSpPr>
              <a:spLocks noChangeArrowheads="1"/>
            </p:cNvSpPr>
            <p:nvPr/>
          </p:nvSpPr>
          <p:spPr bwMode="auto">
            <a:xfrm>
              <a:off x="1824" y="3600"/>
              <a:ext cx="192" cy="192"/>
            </a:xfrm>
            <a:prstGeom prst="plus">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grpSp>
        <p:nvGrpSpPr>
          <p:cNvPr id="32772" name="Group 4"/>
          <p:cNvGrpSpPr>
            <a:grpSpLocks/>
          </p:cNvGrpSpPr>
          <p:nvPr/>
        </p:nvGrpSpPr>
        <p:grpSpPr bwMode="auto">
          <a:xfrm>
            <a:off x="5667377" y="3429000"/>
            <a:ext cx="1447800" cy="990600"/>
            <a:chOff x="4320" y="2448"/>
            <a:chExt cx="1104" cy="816"/>
          </a:xfrm>
        </p:grpSpPr>
        <p:sp>
          <p:nvSpPr>
            <p:cNvPr id="32773" name="Oval 5"/>
            <p:cNvSpPr>
              <a:spLocks noChangeArrowheads="1"/>
            </p:cNvSpPr>
            <p:nvPr/>
          </p:nvSpPr>
          <p:spPr bwMode="auto">
            <a:xfrm>
              <a:off x="4320" y="2448"/>
              <a:ext cx="1104" cy="816"/>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32774" name="Group 6"/>
            <p:cNvGrpSpPr>
              <a:grpSpLocks/>
            </p:cNvGrpSpPr>
            <p:nvPr/>
          </p:nvGrpSpPr>
          <p:grpSpPr bwMode="auto">
            <a:xfrm>
              <a:off x="4560" y="2592"/>
              <a:ext cx="624" cy="528"/>
              <a:chOff x="3264" y="2400"/>
              <a:chExt cx="624" cy="528"/>
            </a:xfrm>
          </p:grpSpPr>
          <p:grpSp>
            <p:nvGrpSpPr>
              <p:cNvPr id="32775" name="Group 7"/>
              <p:cNvGrpSpPr>
                <a:grpSpLocks/>
              </p:cNvGrpSpPr>
              <p:nvPr/>
            </p:nvGrpSpPr>
            <p:grpSpPr bwMode="auto">
              <a:xfrm>
                <a:off x="3264" y="2400"/>
                <a:ext cx="624" cy="96"/>
                <a:chOff x="816" y="2688"/>
                <a:chExt cx="912" cy="96"/>
              </a:xfrm>
            </p:grpSpPr>
            <p:sp>
              <p:nvSpPr>
                <p:cNvPr id="32776" name="AutoShape 8"/>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77" name="AutoShape 9"/>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78" name="AutoShape 10"/>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nvGrpSpPr>
              <p:cNvPr id="32779" name="Group 11"/>
              <p:cNvGrpSpPr>
                <a:grpSpLocks/>
              </p:cNvGrpSpPr>
              <p:nvPr/>
            </p:nvGrpSpPr>
            <p:grpSpPr bwMode="auto">
              <a:xfrm>
                <a:off x="3264" y="2544"/>
                <a:ext cx="624" cy="96"/>
                <a:chOff x="816" y="2688"/>
                <a:chExt cx="912" cy="96"/>
              </a:xfrm>
            </p:grpSpPr>
            <p:sp>
              <p:nvSpPr>
                <p:cNvPr id="32780" name="AutoShape 12"/>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81" name="AutoShape 13"/>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82" name="AutoShape 14"/>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nvGrpSpPr>
              <p:cNvPr id="32783" name="Group 15"/>
              <p:cNvGrpSpPr>
                <a:grpSpLocks/>
              </p:cNvGrpSpPr>
              <p:nvPr/>
            </p:nvGrpSpPr>
            <p:grpSpPr bwMode="auto">
              <a:xfrm>
                <a:off x="3264" y="2688"/>
                <a:ext cx="624" cy="96"/>
                <a:chOff x="816" y="2688"/>
                <a:chExt cx="912" cy="96"/>
              </a:xfrm>
            </p:grpSpPr>
            <p:sp>
              <p:nvSpPr>
                <p:cNvPr id="32784" name="AutoShape 16"/>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85" name="AutoShape 17"/>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86" name="AutoShape 18"/>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nvGrpSpPr>
              <p:cNvPr id="32787" name="Group 19"/>
              <p:cNvGrpSpPr>
                <a:grpSpLocks/>
              </p:cNvGrpSpPr>
              <p:nvPr/>
            </p:nvGrpSpPr>
            <p:grpSpPr bwMode="auto">
              <a:xfrm>
                <a:off x="3264" y="2832"/>
                <a:ext cx="624" cy="96"/>
                <a:chOff x="816" y="2688"/>
                <a:chExt cx="912" cy="96"/>
              </a:xfrm>
            </p:grpSpPr>
            <p:sp>
              <p:nvSpPr>
                <p:cNvPr id="32788" name="AutoShape 20"/>
                <p:cNvSpPr>
                  <a:spLocks noChangeArrowheads="1"/>
                </p:cNvSpPr>
                <p:nvPr/>
              </p:nvSpPr>
              <p:spPr bwMode="auto">
                <a:xfrm>
                  <a:off x="816" y="2688"/>
                  <a:ext cx="576"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89" name="AutoShape 21"/>
                <p:cNvSpPr>
                  <a:spLocks noChangeArrowheads="1"/>
                </p:cNvSpPr>
                <p:nvPr/>
              </p:nvSpPr>
              <p:spPr bwMode="auto">
                <a:xfrm>
                  <a:off x="1488" y="2688"/>
                  <a:ext cx="240" cy="9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2790" name="AutoShape 22"/>
                <p:cNvSpPr>
                  <a:spLocks noChangeArrowheads="1"/>
                </p:cNvSpPr>
                <p:nvPr/>
              </p:nvSpPr>
              <p:spPr bwMode="auto">
                <a:xfrm>
                  <a:off x="1392" y="2688"/>
                  <a:ext cx="96" cy="96"/>
                </a:xfrm>
                <a:prstGeom prst="roundRect">
                  <a:avLst>
                    <a:gd name="adj" fmla="val 16667"/>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sz="1800">
                    <a:solidFill>
                      <a:schemeClr val="accent2"/>
                    </a:solidFill>
                    <a:latin typeface="Times" pitchFamily="18" charset="0"/>
                  </a:endParaRPr>
                </a:p>
              </p:txBody>
            </p:sp>
          </p:grpSp>
        </p:grpSp>
      </p:grpSp>
      <p:sp>
        <p:nvSpPr>
          <p:cNvPr id="2" name="Slide Number Placeholder 1">
            <a:extLst>
              <a:ext uri="{FF2B5EF4-FFF2-40B4-BE49-F238E27FC236}">
                <a16:creationId xmlns:a16="http://schemas.microsoft.com/office/drawing/2014/main" id="{1CF26DB3-189F-DD40-8D48-5BE540D19FF7}"/>
              </a:ext>
            </a:extLst>
          </p:cNvPr>
          <p:cNvSpPr>
            <a:spLocks noGrp="1"/>
          </p:cNvSpPr>
          <p:nvPr>
            <p:ph type="sldNum" sz="quarter" idx="12"/>
          </p:nvPr>
        </p:nvSpPr>
        <p:spPr>
          <a:xfrm>
            <a:off x="7115175" y="381000"/>
            <a:ext cx="1905000" cy="457200"/>
          </a:xfrm>
        </p:spPr>
        <p:txBody>
          <a:bodyPr/>
          <a:lstStyle/>
          <a:p>
            <a:fld id="{061A1CD1-3ACF-478D-B73E-F23EA136D366}" type="slidenum">
              <a:rPr lang="en-US" smtClean="0"/>
              <a:pPr/>
              <a:t>30</a:t>
            </a:fld>
            <a:endParaRPr lang="en-US" dirty="0"/>
          </a:p>
        </p:txBody>
      </p:sp>
      <p:sp>
        <p:nvSpPr>
          <p:cNvPr id="3" name="Smiley Face 2">
            <a:extLst>
              <a:ext uri="{FF2B5EF4-FFF2-40B4-BE49-F238E27FC236}">
                <a16:creationId xmlns:a16="http://schemas.microsoft.com/office/drawing/2014/main" id="{D064AB72-1D5E-2547-96CE-E8076961A810}"/>
              </a:ext>
            </a:extLst>
          </p:cNvPr>
          <p:cNvSpPr/>
          <p:nvPr/>
        </p:nvSpPr>
        <p:spPr>
          <a:xfrm>
            <a:off x="7748571" y="5237916"/>
            <a:ext cx="720000" cy="720000"/>
          </a:xfrm>
          <a:prstGeom prst="smileyFac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8" name="Smiley Face 87">
            <a:extLst>
              <a:ext uri="{FF2B5EF4-FFF2-40B4-BE49-F238E27FC236}">
                <a16:creationId xmlns:a16="http://schemas.microsoft.com/office/drawing/2014/main" id="{0C3D5446-2618-5240-A51F-40E12D549957}"/>
              </a:ext>
            </a:extLst>
          </p:cNvPr>
          <p:cNvSpPr/>
          <p:nvPr/>
        </p:nvSpPr>
        <p:spPr>
          <a:xfrm>
            <a:off x="7690048" y="3450704"/>
            <a:ext cx="720000" cy="720000"/>
          </a:xfrm>
          <a:prstGeom prst="smileyFace">
            <a:avLst>
              <a:gd name="adj" fmla="val -46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379341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2852"/>
                                        </p:tgtEl>
                                        <p:attrNameLst>
                                          <p:attrName>style.visibility</p:attrName>
                                        </p:attrNameLst>
                                      </p:cBhvr>
                                      <p:to>
                                        <p:strVal val="visible"/>
                                      </p:to>
                                    </p:set>
                                    <p:anim calcmode="lin" valueType="num">
                                      <p:cBhvr additive="base">
                                        <p:cTn id="7" dur="500" fill="hold"/>
                                        <p:tgtEl>
                                          <p:spTgt spid="32852"/>
                                        </p:tgtEl>
                                        <p:attrNameLst>
                                          <p:attrName>ppt_x</p:attrName>
                                        </p:attrNameLst>
                                      </p:cBhvr>
                                      <p:tavLst>
                                        <p:tav tm="0">
                                          <p:val>
                                            <p:strVal val="0-#ppt_w/2"/>
                                          </p:val>
                                        </p:tav>
                                        <p:tav tm="100000">
                                          <p:val>
                                            <p:strVal val="#ppt_x"/>
                                          </p:val>
                                        </p:tav>
                                      </p:tavLst>
                                    </p:anim>
                                    <p:anim calcmode="lin" valueType="num">
                                      <p:cBhvr additive="base">
                                        <p:cTn id="8" dur="500" fill="hold"/>
                                        <p:tgtEl>
                                          <p:spTgt spid="328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2791"/>
                                        </p:tgtEl>
                                        <p:attrNameLst>
                                          <p:attrName>style.visibility</p:attrName>
                                        </p:attrNameLst>
                                      </p:cBhvr>
                                      <p:to>
                                        <p:strVal val="visible"/>
                                      </p:to>
                                    </p:set>
                                    <p:anim calcmode="lin" valueType="num">
                                      <p:cBhvr additive="base">
                                        <p:cTn id="13" dur="500" fill="hold"/>
                                        <p:tgtEl>
                                          <p:spTgt spid="32791"/>
                                        </p:tgtEl>
                                        <p:attrNameLst>
                                          <p:attrName>ppt_x</p:attrName>
                                        </p:attrNameLst>
                                      </p:cBhvr>
                                      <p:tavLst>
                                        <p:tav tm="0">
                                          <p:val>
                                            <p:strVal val="0-#ppt_w/2"/>
                                          </p:val>
                                        </p:tav>
                                        <p:tav tm="100000">
                                          <p:val>
                                            <p:strVal val="#ppt_x"/>
                                          </p:val>
                                        </p:tav>
                                      </p:tavLst>
                                    </p:anim>
                                    <p:anim calcmode="lin" valueType="num">
                                      <p:cBhvr additive="base">
                                        <p:cTn id="14" dur="500" fill="hold"/>
                                        <p:tgtEl>
                                          <p:spTgt spid="327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20725" y="44624"/>
            <a:ext cx="6927851" cy="1143000"/>
          </a:xfrm>
        </p:spPr>
        <p:txBody>
          <a:bodyPr/>
          <a:lstStyle/>
          <a:p>
            <a:pPr algn="r"/>
            <a:br>
              <a:rPr lang="tr-TR" sz="3200" i="1" dirty="0"/>
            </a:br>
            <a:r>
              <a:rPr lang="tr-TR" sz="3200" i="1" dirty="0" err="1"/>
              <a:t>Mayoz</a:t>
            </a:r>
            <a:r>
              <a:rPr lang="tr-TR" sz="3200" i="1" dirty="0"/>
              <a:t> iki bölümlüdür</a:t>
            </a:r>
            <a:endParaRPr lang="en-US" sz="3200" i="1" dirty="0"/>
          </a:p>
        </p:txBody>
      </p:sp>
      <p:sp>
        <p:nvSpPr>
          <p:cNvPr id="33795" name="Text Box 3"/>
          <p:cNvSpPr txBox="1">
            <a:spLocks noChangeArrowheads="1"/>
          </p:cNvSpPr>
          <p:nvPr/>
        </p:nvSpPr>
        <p:spPr bwMode="auto">
          <a:xfrm>
            <a:off x="2585079" y="2391271"/>
            <a:ext cx="9861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800" b="1" dirty="0">
                <a:latin typeface="Comic Sans MS" panose="030F0902030302020204" pitchFamily="66" charset="0"/>
              </a:rPr>
              <a:t>Homolog</a:t>
            </a:r>
            <a:r>
              <a:rPr lang="tr-TR" sz="1800" b="1" dirty="0" err="1">
                <a:latin typeface="Comic Sans MS" panose="030F0902030302020204" pitchFamily="66" charset="0"/>
              </a:rPr>
              <a:t>lar</a:t>
            </a:r>
            <a:endParaRPr lang="en-US" sz="1800" b="1" dirty="0">
              <a:latin typeface="Comic Sans MS" panose="030F0902030302020204" pitchFamily="66" charset="0"/>
            </a:endParaRPr>
          </a:p>
          <a:p>
            <a:pPr algn="ctr" eaLnBrk="0" hangingPunct="0"/>
            <a:r>
              <a:rPr lang="tr-TR" sz="1800" b="1" dirty="0">
                <a:latin typeface="Comic Sans MS" panose="030F0902030302020204" pitchFamily="66" charset="0"/>
              </a:rPr>
              <a:t>ayrılır</a:t>
            </a:r>
            <a:endParaRPr lang="en-US" sz="1800" b="1" dirty="0">
              <a:latin typeface="Comic Sans MS" panose="030F0902030302020204" pitchFamily="66" charset="0"/>
            </a:endParaRPr>
          </a:p>
        </p:txBody>
      </p:sp>
      <p:sp>
        <p:nvSpPr>
          <p:cNvPr id="33796" name="Text Box 4"/>
          <p:cNvSpPr txBox="1">
            <a:spLocks noChangeArrowheads="1"/>
          </p:cNvSpPr>
          <p:nvPr/>
        </p:nvSpPr>
        <p:spPr bwMode="auto">
          <a:xfrm>
            <a:off x="5513389" y="1553554"/>
            <a:ext cx="15712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tr-TR" sz="1800" b="1" dirty="0">
                <a:latin typeface="Comic Sans MS" panose="030F0902030302020204" pitchFamily="66" charset="0"/>
              </a:rPr>
              <a:t>Kardeş </a:t>
            </a:r>
            <a:r>
              <a:rPr lang="tr-TR" sz="1800" b="1" dirty="0" err="1">
                <a:latin typeface="Comic Sans MS" panose="030F0902030302020204" pitchFamily="66" charset="0"/>
              </a:rPr>
              <a:t>kromatidler</a:t>
            </a:r>
            <a:endParaRPr lang="tr-TR" sz="1800" b="1" dirty="0">
              <a:latin typeface="Comic Sans MS" panose="030F0902030302020204" pitchFamily="66" charset="0"/>
            </a:endParaRPr>
          </a:p>
          <a:p>
            <a:pPr algn="ctr" eaLnBrk="0" hangingPunct="0"/>
            <a:r>
              <a:rPr lang="tr-TR" sz="1800" b="1" dirty="0">
                <a:latin typeface="Comic Sans MS" panose="030F0902030302020204" pitchFamily="66" charset="0"/>
              </a:rPr>
              <a:t>ayrılır</a:t>
            </a:r>
            <a:endParaRPr lang="en-US" sz="1800" b="1" dirty="0">
              <a:latin typeface="Comic Sans MS" panose="030F0902030302020204" pitchFamily="66" charset="0"/>
            </a:endParaRPr>
          </a:p>
        </p:txBody>
      </p:sp>
      <p:sp>
        <p:nvSpPr>
          <p:cNvPr id="33797" name="Text Box 5"/>
          <p:cNvSpPr txBox="1">
            <a:spLocks noChangeArrowheads="1"/>
          </p:cNvSpPr>
          <p:nvPr/>
        </p:nvSpPr>
        <p:spPr bwMode="auto">
          <a:xfrm>
            <a:off x="669925" y="6019800"/>
            <a:ext cx="49920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b="1" dirty="0">
                <a:latin typeface="Comic Sans MS" panose="030F0902030302020204" pitchFamily="66" charset="0"/>
              </a:rPr>
              <a:t>Her bir gamette bir kromozomdan bir kopya kalır</a:t>
            </a:r>
            <a:r>
              <a:rPr lang="tr-TR" b="1" dirty="0">
                <a:latin typeface="Helvetica" charset="0"/>
              </a:rPr>
              <a:t>.</a:t>
            </a:r>
            <a:r>
              <a:rPr lang="en-US" b="1" dirty="0">
                <a:latin typeface="Helvetica" charset="0"/>
              </a:rPr>
              <a:t>.</a:t>
            </a:r>
          </a:p>
        </p:txBody>
      </p:sp>
      <p:grpSp>
        <p:nvGrpSpPr>
          <p:cNvPr id="33798" name="Group 6"/>
          <p:cNvGrpSpPr>
            <a:grpSpLocks/>
          </p:cNvGrpSpPr>
          <p:nvPr/>
        </p:nvGrpSpPr>
        <p:grpSpPr bwMode="auto">
          <a:xfrm>
            <a:off x="631825" y="1833563"/>
            <a:ext cx="7543800" cy="4238625"/>
            <a:chOff x="171" y="625"/>
            <a:chExt cx="4752" cy="2670"/>
          </a:xfrm>
        </p:grpSpPr>
        <p:grpSp>
          <p:nvGrpSpPr>
            <p:cNvPr id="33799" name="Group 7"/>
            <p:cNvGrpSpPr>
              <a:grpSpLocks/>
            </p:cNvGrpSpPr>
            <p:nvPr/>
          </p:nvGrpSpPr>
          <p:grpSpPr bwMode="auto">
            <a:xfrm>
              <a:off x="4382" y="625"/>
              <a:ext cx="541" cy="489"/>
              <a:chOff x="4382" y="625"/>
              <a:chExt cx="541" cy="489"/>
            </a:xfrm>
          </p:grpSpPr>
          <p:grpSp>
            <p:nvGrpSpPr>
              <p:cNvPr id="33800" name="Group 8"/>
              <p:cNvGrpSpPr>
                <a:grpSpLocks/>
              </p:cNvGrpSpPr>
              <p:nvPr/>
            </p:nvGrpSpPr>
            <p:grpSpPr bwMode="auto">
              <a:xfrm>
                <a:off x="4382" y="625"/>
                <a:ext cx="541" cy="489"/>
                <a:chOff x="4382" y="625"/>
                <a:chExt cx="541" cy="489"/>
              </a:xfrm>
            </p:grpSpPr>
            <p:sp>
              <p:nvSpPr>
                <p:cNvPr id="33801" name="Freeform 9"/>
                <p:cNvSpPr>
                  <a:spLocks/>
                </p:cNvSpPr>
                <p:nvPr/>
              </p:nvSpPr>
              <p:spPr bwMode="auto">
                <a:xfrm>
                  <a:off x="4382" y="625"/>
                  <a:ext cx="541" cy="489"/>
                </a:xfrm>
                <a:custGeom>
                  <a:avLst/>
                  <a:gdLst>
                    <a:gd name="T0" fmla="*/ 541 w 541"/>
                    <a:gd name="T1" fmla="*/ 241 h 489"/>
                    <a:gd name="T2" fmla="*/ 534 w 541"/>
                    <a:gd name="T3" fmla="*/ 280 h 489"/>
                    <a:gd name="T4" fmla="*/ 519 w 541"/>
                    <a:gd name="T5" fmla="*/ 321 h 489"/>
                    <a:gd name="T6" fmla="*/ 496 w 541"/>
                    <a:gd name="T7" fmla="*/ 361 h 489"/>
                    <a:gd name="T8" fmla="*/ 467 w 541"/>
                    <a:gd name="T9" fmla="*/ 398 h 489"/>
                    <a:gd name="T10" fmla="*/ 450 w 541"/>
                    <a:gd name="T11" fmla="*/ 415 h 489"/>
                    <a:gd name="T12" fmla="*/ 412 w 541"/>
                    <a:gd name="T13" fmla="*/ 445 h 489"/>
                    <a:gd name="T14" fmla="*/ 373 w 541"/>
                    <a:gd name="T15" fmla="*/ 467 h 489"/>
                    <a:gd name="T16" fmla="*/ 332 w 541"/>
                    <a:gd name="T17" fmla="*/ 482 h 489"/>
                    <a:gd name="T18" fmla="*/ 290 w 541"/>
                    <a:gd name="T19" fmla="*/ 489 h 489"/>
                    <a:gd name="T20" fmla="*/ 248 w 541"/>
                    <a:gd name="T21" fmla="*/ 487 h 489"/>
                    <a:gd name="T22" fmla="*/ 222 w 541"/>
                    <a:gd name="T23" fmla="*/ 483 h 489"/>
                    <a:gd name="T24" fmla="*/ 176 w 541"/>
                    <a:gd name="T25" fmla="*/ 469 h 489"/>
                    <a:gd name="T26" fmla="*/ 135 w 541"/>
                    <a:gd name="T27" fmla="*/ 451 h 489"/>
                    <a:gd name="T28" fmla="*/ 101 w 541"/>
                    <a:gd name="T29" fmla="*/ 428 h 489"/>
                    <a:gd name="T30" fmla="*/ 72 w 541"/>
                    <a:gd name="T31" fmla="*/ 401 h 489"/>
                    <a:gd name="T32" fmla="*/ 48 w 541"/>
                    <a:gd name="T33" fmla="*/ 371 h 489"/>
                    <a:gd name="T34" fmla="*/ 29 w 541"/>
                    <a:gd name="T35" fmla="*/ 339 h 489"/>
                    <a:gd name="T36" fmla="*/ 16 w 541"/>
                    <a:gd name="T37" fmla="*/ 306 h 489"/>
                    <a:gd name="T38" fmla="*/ 6 w 541"/>
                    <a:gd name="T39" fmla="*/ 272 h 489"/>
                    <a:gd name="T40" fmla="*/ 1 w 541"/>
                    <a:gd name="T41" fmla="*/ 239 h 489"/>
                    <a:gd name="T42" fmla="*/ 0 w 541"/>
                    <a:gd name="T43" fmla="*/ 223 h 489"/>
                    <a:gd name="T44" fmla="*/ 6 w 541"/>
                    <a:gd name="T45" fmla="*/ 174 h 489"/>
                    <a:gd name="T46" fmla="*/ 26 w 541"/>
                    <a:gd name="T47" fmla="*/ 127 h 489"/>
                    <a:gd name="T48" fmla="*/ 60 w 541"/>
                    <a:gd name="T49" fmla="*/ 83 h 489"/>
                    <a:gd name="T50" fmla="*/ 78 w 541"/>
                    <a:gd name="T51" fmla="*/ 66 h 489"/>
                    <a:gd name="T52" fmla="*/ 117 w 541"/>
                    <a:gd name="T53" fmla="*/ 38 h 489"/>
                    <a:gd name="T54" fmla="*/ 159 w 541"/>
                    <a:gd name="T55" fmla="*/ 17 h 489"/>
                    <a:gd name="T56" fmla="*/ 203 w 541"/>
                    <a:gd name="T57" fmla="*/ 4 h 489"/>
                    <a:gd name="T58" fmla="*/ 245 w 541"/>
                    <a:gd name="T59" fmla="*/ 0 h 489"/>
                    <a:gd name="T60" fmla="*/ 269 w 541"/>
                    <a:gd name="T61" fmla="*/ 1 h 489"/>
                    <a:gd name="T62" fmla="*/ 316 w 541"/>
                    <a:gd name="T63" fmla="*/ 6 h 489"/>
                    <a:gd name="T64" fmla="*/ 359 w 541"/>
                    <a:gd name="T65" fmla="*/ 16 h 489"/>
                    <a:gd name="T66" fmla="*/ 398 w 541"/>
                    <a:gd name="T67" fmla="*/ 29 h 489"/>
                    <a:gd name="T68" fmla="*/ 433 w 541"/>
                    <a:gd name="T69" fmla="*/ 46 h 489"/>
                    <a:gd name="T70" fmla="*/ 463 w 541"/>
                    <a:gd name="T71" fmla="*/ 67 h 489"/>
                    <a:gd name="T72" fmla="*/ 489 w 541"/>
                    <a:gd name="T73" fmla="*/ 91 h 489"/>
                    <a:gd name="T74" fmla="*/ 509 w 541"/>
                    <a:gd name="T75" fmla="*/ 119 h 489"/>
                    <a:gd name="T76" fmla="*/ 525 w 541"/>
                    <a:gd name="T77" fmla="*/ 150 h 489"/>
                    <a:gd name="T78" fmla="*/ 536 w 541"/>
                    <a:gd name="T79" fmla="*/ 184 h 489"/>
                    <a:gd name="T80" fmla="*/ 541 w 541"/>
                    <a:gd name="T81" fmla="*/ 22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1" h="489">
                      <a:moveTo>
                        <a:pt x="541" y="221"/>
                      </a:moveTo>
                      <a:lnTo>
                        <a:pt x="541" y="241"/>
                      </a:lnTo>
                      <a:lnTo>
                        <a:pt x="539" y="260"/>
                      </a:lnTo>
                      <a:lnTo>
                        <a:pt x="534" y="280"/>
                      </a:lnTo>
                      <a:lnTo>
                        <a:pt x="528" y="300"/>
                      </a:lnTo>
                      <a:lnTo>
                        <a:pt x="519" y="321"/>
                      </a:lnTo>
                      <a:lnTo>
                        <a:pt x="509" y="341"/>
                      </a:lnTo>
                      <a:lnTo>
                        <a:pt x="496" y="361"/>
                      </a:lnTo>
                      <a:lnTo>
                        <a:pt x="482" y="380"/>
                      </a:lnTo>
                      <a:lnTo>
                        <a:pt x="467" y="398"/>
                      </a:lnTo>
                      <a:lnTo>
                        <a:pt x="450" y="415"/>
                      </a:lnTo>
                      <a:lnTo>
                        <a:pt x="450" y="415"/>
                      </a:lnTo>
                      <a:lnTo>
                        <a:pt x="431" y="431"/>
                      </a:lnTo>
                      <a:lnTo>
                        <a:pt x="412" y="445"/>
                      </a:lnTo>
                      <a:lnTo>
                        <a:pt x="393" y="457"/>
                      </a:lnTo>
                      <a:lnTo>
                        <a:pt x="373" y="467"/>
                      </a:lnTo>
                      <a:lnTo>
                        <a:pt x="353" y="476"/>
                      </a:lnTo>
                      <a:lnTo>
                        <a:pt x="332" y="482"/>
                      </a:lnTo>
                      <a:lnTo>
                        <a:pt x="312" y="486"/>
                      </a:lnTo>
                      <a:lnTo>
                        <a:pt x="290" y="489"/>
                      </a:lnTo>
                      <a:lnTo>
                        <a:pt x="269" y="489"/>
                      </a:lnTo>
                      <a:lnTo>
                        <a:pt x="248" y="487"/>
                      </a:lnTo>
                      <a:lnTo>
                        <a:pt x="248" y="487"/>
                      </a:lnTo>
                      <a:lnTo>
                        <a:pt x="222" y="483"/>
                      </a:lnTo>
                      <a:lnTo>
                        <a:pt x="198" y="477"/>
                      </a:lnTo>
                      <a:lnTo>
                        <a:pt x="176" y="469"/>
                      </a:lnTo>
                      <a:lnTo>
                        <a:pt x="155" y="461"/>
                      </a:lnTo>
                      <a:lnTo>
                        <a:pt x="135" y="451"/>
                      </a:lnTo>
                      <a:lnTo>
                        <a:pt x="117" y="440"/>
                      </a:lnTo>
                      <a:lnTo>
                        <a:pt x="101" y="428"/>
                      </a:lnTo>
                      <a:lnTo>
                        <a:pt x="86" y="415"/>
                      </a:lnTo>
                      <a:lnTo>
                        <a:pt x="72" y="401"/>
                      </a:lnTo>
                      <a:lnTo>
                        <a:pt x="59" y="387"/>
                      </a:lnTo>
                      <a:lnTo>
                        <a:pt x="48" y="371"/>
                      </a:lnTo>
                      <a:lnTo>
                        <a:pt x="38" y="356"/>
                      </a:lnTo>
                      <a:lnTo>
                        <a:pt x="29" y="339"/>
                      </a:lnTo>
                      <a:lnTo>
                        <a:pt x="22" y="323"/>
                      </a:lnTo>
                      <a:lnTo>
                        <a:pt x="16" y="306"/>
                      </a:lnTo>
                      <a:lnTo>
                        <a:pt x="10" y="289"/>
                      </a:lnTo>
                      <a:lnTo>
                        <a:pt x="6" y="272"/>
                      </a:lnTo>
                      <a:lnTo>
                        <a:pt x="3" y="256"/>
                      </a:lnTo>
                      <a:lnTo>
                        <a:pt x="1" y="239"/>
                      </a:lnTo>
                      <a:lnTo>
                        <a:pt x="0" y="223"/>
                      </a:lnTo>
                      <a:lnTo>
                        <a:pt x="0" y="223"/>
                      </a:lnTo>
                      <a:lnTo>
                        <a:pt x="1" y="198"/>
                      </a:lnTo>
                      <a:lnTo>
                        <a:pt x="6" y="174"/>
                      </a:lnTo>
                      <a:lnTo>
                        <a:pt x="14" y="150"/>
                      </a:lnTo>
                      <a:lnTo>
                        <a:pt x="26" y="127"/>
                      </a:lnTo>
                      <a:lnTo>
                        <a:pt x="41" y="104"/>
                      </a:lnTo>
                      <a:lnTo>
                        <a:pt x="60" y="83"/>
                      </a:lnTo>
                      <a:lnTo>
                        <a:pt x="60" y="83"/>
                      </a:lnTo>
                      <a:lnTo>
                        <a:pt x="78" y="66"/>
                      </a:lnTo>
                      <a:lnTo>
                        <a:pt x="97" y="52"/>
                      </a:lnTo>
                      <a:lnTo>
                        <a:pt x="117" y="38"/>
                      </a:lnTo>
                      <a:lnTo>
                        <a:pt x="138" y="27"/>
                      </a:lnTo>
                      <a:lnTo>
                        <a:pt x="159" y="17"/>
                      </a:lnTo>
                      <a:lnTo>
                        <a:pt x="181" y="10"/>
                      </a:lnTo>
                      <a:lnTo>
                        <a:pt x="203" y="4"/>
                      </a:lnTo>
                      <a:lnTo>
                        <a:pt x="224" y="1"/>
                      </a:lnTo>
                      <a:lnTo>
                        <a:pt x="245" y="0"/>
                      </a:lnTo>
                      <a:lnTo>
                        <a:pt x="245" y="0"/>
                      </a:lnTo>
                      <a:lnTo>
                        <a:pt x="269" y="1"/>
                      </a:lnTo>
                      <a:lnTo>
                        <a:pt x="293" y="3"/>
                      </a:lnTo>
                      <a:lnTo>
                        <a:pt x="316" y="6"/>
                      </a:lnTo>
                      <a:lnTo>
                        <a:pt x="338" y="11"/>
                      </a:lnTo>
                      <a:lnTo>
                        <a:pt x="359" y="16"/>
                      </a:lnTo>
                      <a:lnTo>
                        <a:pt x="379" y="22"/>
                      </a:lnTo>
                      <a:lnTo>
                        <a:pt x="398" y="29"/>
                      </a:lnTo>
                      <a:lnTo>
                        <a:pt x="416" y="37"/>
                      </a:lnTo>
                      <a:lnTo>
                        <a:pt x="433" y="46"/>
                      </a:lnTo>
                      <a:lnTo>
                        <a:pt x="449" y="56"/>
                      </a:lnTo>
                      <a:lnTo>
                        <a:pt x="463" y="67"/>
                      </a:lnTo>
                      <a:lnTo>
                        <a:pt x="476" y="79"/>
                      </a:lnTo>
                      <a:lnTo>
                        <a:pt x="489" y="91"/>
                      </a:lnTo>
                      <a:lnTo>
                        <a:pt x="500" y="105"/>
                      </a:lnTo>
                      <a:lnTo>
                        <a:pt x="509" y="119"/>
                      </a:lnTo>
                      <a:lnTo>
                        <a:pt x="518" y="134"/>
                      </a:lnTo>
                      <a:lnTo>
                        <a:pt x="525" y="150"/>
                      </a:lnTo>
                      <a:lnTo>
                        <a:pt x="531" y="167"/>
                      </a:lnTo>
                      <a:lnTo>
                        <a:pt x="536" y="184"/>
                      </a:lnTo>
                      <a:lnTo>
                        <a:pt x="539" y="203"/>
                      </a:lnTo>
                      <a:lnTo>
                        <a:pt x="541" y="221"/>
                      </a:lnTo>
                      <a:lnTo>
                        <a:pt x="541" y="221"/>
                      </a:lnTo>
                      <a:close/>
                    </a:path>
                  </a:pathLst>
                </a:custGeom>
                <a:solidFill>
                  <a:srgbClr val="C9A182"/>
                </a:solidFill>
                <a:ln w="19050" cmpd="sng">
                  <a:solidFill>
                    <a:srgbClr val="B67F5B"/>
                  </a:solidFill>
                  <a:round/>
                  <a:headEnd/>
                  <a:tailEnd/>
                </a:ln>
              </p:spPr>
              <p:txBody>
                <a:bodyPr/>
                <a:lstStyle/>
                <a:p>
                  <a:endParaRPr lang="tr-TR"/>
                </a:p>
              </p:txBody>
            </p:sp>
            <p:sp>
              <p:nvSpPr>
                <p:cNvPr id="33802" name="Freeform 10"/>
                <p:cNvSpPr>
                  <a:spLocks/>
                </p:cNvSpPr>
                <p:nvPr/>
              </p:nvSpPr>
              <p:spPr bwMode="auto">
                <a:xfrm>
                  <a:off x="4399" y="641"/>
                  <a:ext cx="508" cy="457"/>
                </a:xfrm>
                <a:custGeom>
                  <a:avLst/>
                  <a:gdLst>
                    <a:gd name="T0" fmla="*/ 211 w 508"/>
                    <a:gd name="T1" fmla="*/ 1 h 457"/>
                    <a:gd name="T2" fmla="*/ 174 w 508"/>
                    <a:gd name="T3" fmla="*/ 8 h 457"/>
                    <a:gd name="T4" fmla="*/ 137 w 508"/>
                    <a:gd name="T5" fmla="*/ 21 h 457"/>
                    <a:gd name="T6" fmla="*/ 101 w 508"/>
                    <a:gd name="T7" fmla="*/ 41 h 457"/>
                    <a:gd name="T8" fmla="*/ 68 w 508"/>
                    <a:gd name="T9" fmla="*/ 66 h 457"/>
                    <a:gd name="T10" fmla="*/ 39 w 508"/>
                    <a:gd name="T11" fmla="*/ 96 h 457"/>
                    <a:gd name="T12" fmla="*/ 17 w 508"/>
                    <a:gd name="T13" fmla="*/ 130 h 457"/>
                    <a:gd name="T14" fmla="*/ 4 w 508"/>
                    <a:gd name="T15" fmla="*/ 167 h 457"/>
                    <a:gd name="T16" fmla="*/ 0 w 508"/>
                    <a:gd name="T17" fmla="*/ 207 h 457"/>
                    <a:gd name="T18" fmla="*/ 1 w 508"/>
                    <a:gd name="T19" fmla="*/ 225 h 457"/>
                    <a:gd name="T20" fmla="*/ 7 w 508"/>
                    <a:gd name="T21" fmla="*/ 261 h 457"/>
                    <a:gd name="T22" fmla="*/ 18 w 508"/>
                    <a:gd name="T23" fmla="*/ 295 h 457"/>
                    <a:gd name="T24" fmla="*/ 34 w 508"/>
                    <a:gd name="T25" fmla="*/ 328 h 457"/>
                    <a:gd name="T26" fmla="*/ 54 w 508"/>
                    <a:gd name="T27" fmla="*/ 359 h 457"/>
                    <a:gd name="T28" fmla="*/ 80 w 508"/>
                    <a:gd name="T29" fmla="*/ 387 h 457"/>
                    <a:gd name="T30" fmla="*/ 110 w 508"/>
                    <a:gd name="T31" fmla="*/ 411 h 457"/>
                    <a:gd name="T32" fmla="*/ 146 w 508"/>
                    <a:gd name="T33" fmla="*/ 431 h 457"/>
                    <a:gd name="T34" fmla="*/ 187 w 508"/>
                    <a:gd name="T35" fmla="*/ 446 h 457"/>
                    <a:gd name="T36" fmla="*/ 233 w 508"/>
                    <a:gd name="T37" fmla="*/ 455 h 457"/>
                    <a:gd name="T38" fmla="*/ 254 w 508"/>
                    <a:gd name="T39" fmla="*/ 457 h 457"/>
                    <a:gd name="T40" fmla="*/ 295 w 508"/>
                    <a:gd name="T41" fmla="*/ 454 h 457"/>
                    <a:gd name="T42" fmla="*/ 333 w 508"/>
                    <a:gd name="T43" fmla="*/ 443 h 457"/>
                    <a:gd name="T44" fmla="*/ 369 w 508"/>
                    <a:gd name="T45" fmla="*/ 427 h 457"/>
                    <a:gd name="T46" fmla="*/ 401 w 508"/>
                    <a:gd name="T47" fmla="*/ 405 h 457"/>
                    <a:gd name="T48" fmla="*/ 431 w 508"/>
                    <a:gd name="T49" fmla="*/ 379 h 457"/>
                    <a:gd name="T50" fmla="*/ 456 w 508"/>
                    <a:gd name="T51" fmla="*/ 349 h 457"/>
                    <a:gd name="T52" fmla="*/ 477 w 508"/>
                    <a:gd name="T53" fmla="*/ 318 h 457"/>
                    <a:gd name="T54" fmla="*/ 493 w 508"/>
                    <a:gd name="T55" fmla="*/ 285 h 457"/>
                    <a:gd name="T56" fmla="*/ 503 w 508"/>
                    <a:gd name="T57" fmla="*/ 253 h 457"/>
                    <a:gd name="T58" fmla="*/ 508 w 508"/>
                    <a:gd name="T59" fmla="*/ 222 h 457"/>
                    <a:gd name="T60" fmla="*/ 508 w 508"/>
                    <a:gd name="T61" fmla="*/ 207 h 457"/>
                    <a:gd name="T62" fmla="*/ 503 w 508"/>
                    <a:gd name="T63" fmla="*/ 174 h 457"/>
                    <a:gd name="T64" fmla="*/ 493 w 508"/>
                    <a:gd name="T65" fmla="*/ 142 h 457"/>
                    <a:gd name="T66" fmla="*/ 478 w 508"/>
                    <a:gd name="T67" fmla="*/ 112 h 457"/>
                    <a:gd name="T68" fmla="*/ 457 w 508"/>
                    <a:gd name="T69" fmla="*/ 84 h 457"/>
                    <a:gd name="T70" fmla="*/ 430 w 508"/>
                    <a:gd name="T71" fmla="*/ 59 h 457"/>
                    <a:gd name="T72" fmla="*/ 396 w 508"/>
                    <a:gd name="T73" fmla="*/ 38 h 457"/>
                    <a:gd name="T74" fmla="*/ 357 w 508"/>
                    <a:gd name="T75" fmla="*/ 21 h 457"/>
                    <a:gd name="T76" fmla="*/ 311 w 508"/>
                    <a:gd name="T77" fmla="*/ 9 h 457"/>
                    <a:gd name="T78" fmla="*/ 257 w 508"/>
                    <a:gd name="T79" fmla="*/ 1 h 457"/>
                    <a:gd name="T80" fmla="*/ 228 w 508"/>
                    <a:gd name="T81"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8" h="457">
                      <a:moveTo>
                        <a:pt x="228" y="0"/>
                      </a:moveTo>
                      <a:lnTo>
                        <a:pt x="211" y="1"/>
                      </a:lnTo>
                      <a:lnTo>
                        <a:pt x="193" y="3"/>
                      </a:lnTo>
                      <a:lnTo>
                        <a:pt x="174" y="8"/>
                      </a:lnTo>
                      <a:lnTo>
                        <a:pt x="155" y="14"/>
                      </a:lnTo>
                      <a:lnTo>
                        <a:pt x="137" y="21"/>
                      </a:lnTo>
                      <a:lnTo>
                        <a:pt x="119" y="30"/>
                      </a:lnTo>
                      <a:lnTo>
                        <a:pt x="101" y="41"/>
                      </a:lnTo>
                      <a:lnTo>
                        <a:pt x="84" y="53"/>
                      </a:lnTo>
                      <a:lnTo>
                        <a:pt x="68" y="66"/>
                      </a:lnTo>
                      <a:lnTo>
                        <a:pt x="53" y="81"/>
                      </a:lnTo>
                      <a:lnTo>
                        <a:pt x="39" y="96"/>
                      </a:lnTo>
                      <a:lnTo>
                        <a:pt x="27" y="113"/>
                      </a:lnTo>
                      <a:lnTo>
                        <a:pt x="17" y="130"/>
                      </a:lnTo>
                      <a:lnTo>
                        <a:pt x="9" y="148"/>
                      </a:lnTo>
                      <a:lnTo>
                        <a:pt x="4" y="167"/>
                      </a:lnTo>
                      <a:lnTo>
                        <a:pt x="0" y="187"/>
                      </a:lnTo>
                      <a:lnTo>
                        <a:pt x="0" y="207"/>
                      </a:lnTo>
                      <a:lnTo>
                        <a:pt x="0" y="207"/>
                      </a:lnTo>
                      <a:lnTo>
                        <a:pt x="1" y="225"/>
                      </a:lnTo>
                      <a:lnTo>
                        <a:pt x="3" y="243"/>
                      </a:lnTo>
                      <a:lnTo>
                        <a:pt x="7" y="261"/>
                      </a:lnTo>
                      <a:lnTo>
                        <a:pt x="12" y="278"/>
                      </a:lnTo>
                      <a:lnTo>
                        <a:pt x="18" y="295"/>
                      </a:lnTo>
                      <a:lnTo>
                        <a:pt x="25" y="312"/>
                      </a:lnTo>
                      <a:lnTo>
                        <a:pt x="34" y="328"/>
                      </a:lnTo>
                      <a:lnTo>
                        <a:pt x="43" y="344"/>
                      </a:lnTo>
                      <a:lnTo>
                        <a:pt x="54" y="359"/>
                      </a:lnTo>
                      <a:lnTo>
                        <a:pt x="67" y="373"/>
                      </a:lnTo>
                      <a:lnTo>
                        <a:pt x="80" y="387"/>
                      </a:lnTo>
                      <a:lnTo>
                        <a:pt x="95" y="399"/>
                      </a:lnTo>
                      <a:lnTo>
                        <a:pt x="110" y="411"/>
                      </a:lnTo>
                      <a:lnTo>
                        <a:pt x="127" y="421"/>
                      </a:lnTo>
                      <a:lnTo>
                        <a:pt x="146" y="431"/>
                      </a:lnTo>
                      <a:lnTo>
                        <a:pt x="166" y="439"/>
                      </a:lnTo>
                      <a:lnTo>
                        <a:pt x="187" y="446"/>
                      </a:lnTo>
                      <a:lnTo>
                        <a:pt x="209" y="451"/>
                      </a:lnTo>
                      <a:lnTo>
                        <a:pt x="233" y="455"/>
                      </a:lnTo>
                      <a:lnTo>
                        <a:pt x="233" y="455"/>
                      </a:lnTo>
                      <a:lnTo>
                        <a:pt x="254" y="457"/>
                      </a:lnTo>
                      <a:lnTo>
                        <a:pt x="274" y="457"/>
                      </a:lnTo>
                      <a:lnTo>
                        <a:pt x="295" y="454"/>
                      </a:lnTo>
                      <a:lnTo>
                        <a:pt x="314" y="449"/>
                      </a:lnTo>
                      <a:lnTo>
                        <a:pt x="333" y="443"/>
                      </a:lnTo>
                      <a:lnTo>
                        <a:pt x="351" y="436"/>
                      </a:lnTo>
                      <a:lnTo>
                        <a:pt x="369" y="427"/>
                      </a:lnTo>
                      <a:lnTo>
                        <a:pt x="386" y="416"/>
                      </a:lnTo>
                      <a:lnTo>
                        <a:pt x="401" y="405"/>
                      </a:lnTo>
                      <a:lnTo>
                        <a:pt x="417" y="392"/>
                      </a:lnTo>
                      <a:lnTo>
                        <a:pt x="431" y="379"/>
                      </a:lnTo>
                      <a:lnTo>
                        <a:pt x="444" y="364"/>
                      </a:lnTo>
                      <a:lnTo>
                        <a:pt x="456" y="349"/>
                      </a:lnTo>
                      <a:lnTo>
                        <a:pt x="467" y="333"/>
                      </a:lnTo>
                      <a:lnTo>
                        <a:pt x="477" y="318"/>
                      </a:lnTo>
                      <a:lnTo>
                        <a:pt x="486" y="301"/>
                      </a:lnTo>
                      <a:lnTo>
                        <a:pt x="493" y="285"/>
                      </a:lnTo>
                      <a:lnTo>
                        <a:pt x="499" y="269"/>
                      </a:lnTo>
                      <a:lnTo>
                        <a:pt x="503" y="253"/>
                      </a:lnTo>
                      <a:lnTo>
                        <a:pt x="506" y="237"/>
                      </a:lnTo>
                      <a:lnTo>
                        <a:pt x="508" y="222"/>
                      </a:lnTo>
                      <a:lnTo>
                        <a:pt x="508" y="207"/>
                      </a:lnTo>
                      <a:lnTo>
                        <a:pt x="508" y="207"/>
                      </a:lnTo>
                      <a:lnTo>
                        <a:pt x="506" y="190"/>
                      </a:lnTo>
                      <a:lnTo>
                        <a:pt x="503" y="174"/>
                      </a:lnTo>
                      <a:lnTo>
                        <a:pt x="499" y="157"/>
                      </a:lnTo>
                      <a:lnTo>
                        <a:pt x="493" y="142"/>
                      </a:lnTo>
                      <a:lnTo>
                        <a:pt x="486" y="126"/>
                      </a:lnTo>
                      <a:lnTo>
                        <a:pt x="478" y="112"/>
                      </a:lnTo>
                      <a:lnTo>
                        <a:pt x="468" y="97"/>
                      </a:lnTo>
                      <a:lnTo>
                        <a:pt x="457" y="84"/>
                      </a:lnTo>
                      <a:lnTo>
                        <a:pt x="444" y="71"/>
                      </a:lnTo>
                      <a:lnTo>
                        <a:pt x="430" y="59"/>
                      </a:lnTo>
                      <a:lnTo>
                        <a:pt x="414" y="48"/>
                      </a:lnTo>
                      <a:lnTo>
                        <a:pt x="396" y="38"/>
                      </a:lnTo>
                      <a:lnTo>
                        <a:pt x="378" y="29"/>
                      </a:lnTo>
                      <a:lnTo>
                        <a:pt x="357" y="21"/>
                      </a:lnTo>
                      <a:lnTo>
                        <a:pt x="335" y="14"/>
                      </a:lnTo>
                      <a:lnTo>
                        <a:pt x="311" y="9"/>
                      </a:lnTo>
                      <a:lnTo>
                        <a:pt x="285" y="4"/>
                      </a:lnTo>
                      <a:lnTo>
                        <a:pt x="257" y="1"/>
                      </a:lnTo>
                      <a:lnTo>
                        <a:pt x="228" y="0"/>
                      </a:lnTo>
                      <a:lnTo>
                        <a:pt x="228" y="0"/>
                      </a:lnTo>
                      <a:close/>
                    </a:path>
                  </a:pathLst>
                </a:custGeom>
                <a:solidFill>
                  <a:srgbClr val="FDEFCA"/>
                </a:solidFill>
                <a:ln w="19050" cmpd="sng">
                  <a:solidFill>
                    <a:srgbClr val="B67F5B"/>
                  </a:solidFill>
                  <a:round/>
                  <a:headEnd/>
                  <a:tailEnd/>
                </a:ln>
              </p:spPr>
              <p:txBody>
                <a:bodyPr/>
                <a:lstStyle/>
                <a:p>
                  <a:endParaRPr lang="tr-TR"/>
                </a:p>
              </p:txBody>
            </p:sp>
          </p:grpSp>
          <p:sp>
            <p:nvSpPr>
              <p:cNvPr id="33803" name="Freeform 11"/>
              <p:cNvSpPr>
                <a:spLocks/>
              </p:cNvSpPr>
              <p:nvPr/>
            </p:nvSpPr>
            <p:spPr bwMode="auto">
              <a:xfrm>
                <a:off x="4433" y="706"/>
                <a:ext cx="376" cy="200"/>
              </a:xfrm>
              <a:custGeom>
                <a:avLst/>
                <a:gdLst>
                  <a:gd name="T0" fmla="*/ 297 w 376"/>
                  <a:gd name="T1" fmla="*/ 69 h 200"/>
                  <a:gd name="T2" fmla="*/ 300 w 376"/>
                  <a:gd name="T3" fmla="*/ 68 h 200"/>
                  <a:gd name="T4" fmla="*/ 308 w 376"/>
                  <a:gd name="T5" fmla="*/ 64 h 200"/>
                  <a:gd name="T6" fmla="*/ 317 w 376"/>
                  <a:gd name="T7" fmla="*/ 58 h 200"/>
                  <a:gd name="T8" fmla="*/ 317 w 376"/>
                  <a:gd name="T9" fmla="*/ 58 h 200"/>
                  <a:gd name="T10" fmla="*/ 325 w 376"/>
                  <a:gd name="T11" fmla="*/ 54 h 200"/>
                  <a:gd name="T12" fmla="*/ 337 w 376"/>
                  <a:gd name="T13" fmla="*/ 51 h 200"/>
                  <a:gd name="T14" fmla="*/ 356 w 376"/>
                  <a:gd name="T15" fmla="*/ 40 h 200"/>
                  <a:gd name="T16" fmla="*/ 356 w 376"/>
                  <a:gd name="T17" fmla="*/ 40 h 200"/>
                  <a:gd name="T18" fmla="*/ 373 w 376"/>
                  <a:gd name="T19" fmla="*/ 22 h 200"/>
                  <a:gd name="T20" fmla="*/ 376 w 376"/>
                  <a:gd name="T21" fmla="*/ 8 h 200"/>
                  <a:gd name="T22" fmla="*/ 363 w 376"/>
                  <a:gd name="T23" fmla="*/ 0 h 200"/>
                  <a:gd name="T24" fmla="*/ 363 w 376"/>
                  <a:gd name="T25" fmla="*/ 0 h 200"/>
                  <a:gd name="T26" fmla="*/ 343 w 376"/>
                  <a:gd name="T27" fmla="*/ 1 h 200"/>
                  <a:gd name="T28" fmla="*/ 327 w 376"/>
                  <a:gd name="T29" fmla="*/ 8 h 200"/>
                  <a:gd name="T30" fmla="*/ 314 w 376"/>
                  <a:gd name="T31" fmla="*/ 18 h 200"/>
                  <a:gd name="T32" fmla="*/ 314 w 376"/>
                  <a:gd name="T33" fmla="*/ 18 h 200"/>
                  <a:gd name="T34" fmla="*/ 302 w 376"/>
                  <a:gd name="T35" fmla="*/ 28 h 200"/>
                  <a:gd name="T36" fmla="*/ 288 w 376"/>
                  <a:gd name="T37" fmla="*/ 37 h 200"/>
                  <a:gd name="T38" fmla="*/ 271 w 376"/>
                  <a:gd name="T39" fmla="*/ 43 h 200"/>
                  <a:gd name="T40" fmla="*/ 271 w 376"/>
                  <a:gd name="T41" fmla="*/ 43 h 200"/>
                  <a:gd name="T42" fmla="*/ 252 w 376"/>
                  <a:gd name="T43" fmla="*/ 50 h 200"/>
                  <a:gd name="T44" fmla="*/ 234 w 376"/>
                  <a:gd name="T45" fmla="*/ 63 h 200"/>
                  <a:gd name="T46" fmla="*/ 218 w 376"/>
                  <a:gd name="T47" fmla="*/ 77 h 200"/>
                  <a:gd name="T48" fmla="*/ 218 w 376"/>
                  <a:gd name="T49" fmla="*/ 77 h 200"/>
                  <a:gd name="T50" fmla="*/ 203 w 376"/>
                  <a:gd name="T51" fmla="*/ 88 h 200"/>
                  <a:gd name="T52" fmla="*/ 186 w 376"/>
                  <a:gd name="T53" fmla="*/ 92 h 200"/>
                  <a:gd name="T54" fmla="*/ 170 w 376"/>
                  <a:gd name="T55" fmla="*/ 93 h 200"/>
                  <a:gd name="T56" fmla="*/ 170 w 376"/>
                  <a:gd name="T57" fmla="*/ 93 h 200"/>
                  <a:gd name="T58" fmla="*/ 151 w 376"/>
                  <a:gd name="T59" fmla="*/ 97 h 200"/>
                  <a:gd name="T60" fmla="*/ 130 w 376"/>
                  <a:gd name="T61" fmla="*/ 107 h 200"/>
                  <a:gd name="T62" fmla="*/ 108 w 376"/>
                  <a:gd name="T63" fmla="*/ 116 h 200"/>
                  <a:gd name="T64" fmla="*/ 108 w 376"/>
                  <a:gd name="T65" fmla="*/ 116 h 200"/>
                  <a:gd name="T66" fmla="*/ 89 w 376"/>
                  <a:gd name="T67" fmla="*/ 122 h 200"/>
                  <a:gd name="T68" fmla="*/ 63 w 376"/>
                  <a:gd name="T69" fmla="*/ 131 h 200"/>
                  <a:gd name="T70" fmla="*/ 36 w 376"/>
                  <a:gd name="T71" fmla="*/ 143 h 200"/>
                  <a:gd name="T72" fmla="*/ 13 w 376"/>
                  <a:gd name="T73" fmla="*/ 157 h 200"/>
                  <a:gd name="T74" fmla="*/ 0 w 376"/>
                  <a:gd name="T75" fmla="*/ 172 h 200"/>
                  <a:gd name="T76" fmla="*/ 0 w 376"/>
                  <a:gd name="T77" fmla="*/ 172 h 200"/>
                  <a:gd name="T78" fmla="*/ 1 w 376"/>
                  <a:gd name="T79" fmla="*/ 187 h 200"/>
                  <a:gd name="T80" fmla="*/ 16 w 376"/>
                  <a:gd name="T81" fmla="*/ 200 h 200"/>
                  <a:gd name="T82" fmla="*/ 47 w 376"/>
                  <a:gd name="T83" fmla="*/ 198 h 200"/>
                  <a:gd name="T84" fmla="*/ 47 w 376"/>
                  <a:gd name="T85" fmla="*/ 198 h 200"/>
                  <a:gd name="T86" fmla="*/ 77 w 376"/>
                  <a:gd name="T87" fmla="*/ 188 h 200"/>
                  <a:gd name="T88" fmla="*/ 102 w 376"/>
                  <a:gd name="T89" fmla="*/ 179 h 200"/>
                  <a:gd name="T90" fmla="*/ 119 w 376"/>
                  <a:gd name="T91" fmla="*/ 170 h 200"/>
                  <a:gd name="T92" fmla="*/ 119 w 376"/>
                  <a:gd name="T93" fmla="*/ 170 h 200"/>
                  <a:gd name="T94" fmla="*/ 136 w 376"/>
                  <a:gd name="T95" fmla="*/ 161 h 200"/>
                  <a:gd name="T96" fmla="*/ 156 w 376"/>
                  <a:gd name="T97" fmla="*/ 149 h 200"/>
                  <a:gd name="T98" fmla="*/ 174 w 376"/>
                  <a:gd name="T99" fmla="*/ 138 h 200"/>
                  <a:gd name="T100" fmla="*/ 174 w 376"/>
                  <a:gd name="T101" fmla="*/ 138 h 200"/>
                  <a:gd name="T102" fmla="*/ 187 w 376"/>
                  <a:gd name="T103" fmla="*/ 133 h 200"/>
                  <a:gd name="T104" fmla="*/ 206 w 376"/>
                  <a:gd name="T105" fmla="*/ 126 h 200"/>
                  <a:gd name="T106" fmla="*/ 229 w 376"/>
                  <a:gd name="T107" fmla="*/ 118 h 200"/>
                  <a:gd name="T108" fmla="*/ 229 w 376"/>
                  <a:gd name="T109" fmla="*/ 118 h 200"/>
                  <a:gd name="T110" fmla="*/ 255 w 376"/>
                  <a:gd name="T111" fmla="*/ 105 h 200"/>
                  <a:gd name="T112" fmla="*/ 279 w 376"/>
                  <a:gd name="T113" fmla="*/ 87 h 200"/>
                  <a:gd name="T114" fmla="*/ 297 w 376"/>
                  <a:gd name="T115" fmla="*/ 69 h 200"/>
                  <a:gd name="T116" fmla="*/ 297 w 376"/>
                  <a:gd name="T117" fmla="*/ 6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6" h="200">
                    <a:moveTo>
                      <a:pt x="297" y="69"/>
                    </a:moveTo>
                    <a:lnTo>
                      <a:pt x="300" y="68"/>
                    </a:lnTo>
                    <a:lnTo>
                      <a:pt x="308" y="64"/>
                    </a:lnTo>
                    <a:lnTo>
                      <a:pt x="317" y="58"/>
                    </a:lnTo>
                    <a:lnTo>
                      <a:pt x="317" y="58"/>
                    </a:lnTo>
                    <a:lnTo>
                      <a:pt x="325" y="54"/>
                    </a:lnTo>
                    <a:lnTo>
                      <a:pt x="337" y="51"/>
                    </a:lnTo>
                    <a:lnTo>
                      <a:pt x="356" y="40"/>
                    </a:lnTo>
                    <a:lnTo>
                      <a:pt x="356" y="40"/>
                    </a:lnTo>
                    <a:lnTo>
                      <a:pt x="373" y="22"/>
                    </a:lnTo>
                    <a:lnTo>
                      <a:pt x="376" y="8"/>
                    </a:lnTo>
                    <a:lnTo>
                      <a:pt x="363" y="0"/>
                    </a:lnTo>
                    <a:lnTo>
                      <a:pt x="363" y="0"/>
                    </a:lnTo>
                    <a:lnTo>
                      <a:pt x="343" y="1"/>
                    </a:lnTo>
                    <a:lnTo>
                      <a:pt x="327" y="8"/>
                    </a:lnTo>
                    <a:lnTo>
                      <a:pt x="314" y="18"/>
                    </a:lnTo>
                    <a:lnTo>
                      <a:pt x="314" y="18"/>
                    </a:lnTo>
                    <a:lnTo>
                      <a:pt x="302" y="28"/>
                    </a:lnTo>
                    <a:lnTo>
                      <a:pt x="288" y="37"/>
                    </a:lnTo>
                    <a:lnTo>
                      <a:pt x="271" y="43"/>
                    </a:lnTo>
                    <a:lnTo>
                      <a:pt x="271" y="43"/>
                    </a:lnTo>
                    <a:lnTo>
                      <a:pt x="252" y="50"/>
                    </a:lnTo>
                    <a:lnTo>
                      <a:pt x="234" y="63"/>
                    </a:lnTo>
                    <a:lnTo>
                      <a:pt x="218" y="77"/>
                    </a:lnTo>
                    <a:lnTo>
                      <a:pt x="218" y="77"/>
                    </a:lnTo>
                    <a:lnTo>
                      <a:pt x="203" y="88"/>
                    </a:lnTo>
                    <a:lnTo>
                      <a:pt x="186" y="92"/>
                    </a:lnTo>
                    <a:lnTo>
                      <a:pt x="170" y="93"/>
                    </a:lnTo>
                    <a:lnTo>
                      <a:pt x="170" y="93"/>
                    </a:lnTo>
                    <a:lnTo>
                      <a:pt x="151" y="97"/>
                    </a:lnTo>
                    <a:lnTo>
                      <a:pt x="130" y="107"/>
                    </a:lnTo>
                    <a:lnTo>
                      <a:pt x="108" y="116"/>
                    </a:lnTo>
                    <a:lnTo>
                      <a:pt x="108" y="116"/>
                    </a:lnTo>
                    <a:lnTo>
                      <a:pt x="89" y="122"/>
                    </a:lnTo>
                    <a:lnTo>
                      <a:pt x="63" y="131"/>
                    </a:lnTo>
                    <a:lnTo>
                      <a:pt x="36" y="143"/>
                    </a:lnTo>
                    <a:lnTo>
                      <a:pt x="13" y="157"/>
                    </a:lnTo>
                    <a:lnTo>
                      <a:pt x="0" y="172"/>
                    </a:lnTo>
                    <a:lnTo>
                      <a:pt x="0" y="172"/>
                    </a:lnTo>
                    <a:lnTo>
                      <a:pt x="1" y="187"/>
                    </a:lnTo>
                    <a:lnTo>
                      <a:pt x="16" y="200"/>
                    </a:lnTo>
                    <a:lnTo>
                      <a:pt x="47" y="198"/>
                    </a:lnTo>
                    <a:lnTo>
                      <a:pt x="47" y="198"/>
                    </a:lnTo>
                    <a:lnTo>
                      <a:pt x="77" y="188"/>
                    </a:lnTo>
                    <a:lnTo>
                      <a:pt x="102" y="179"/>
                    </a:lnTo>
                    <a:lnTo>
                      <a:pt x="119" y="170"/>
                    </a:lnTo>
                    <a:lnTo>
                      <a:pt x="119" y="170"/>
                    </a:lnTo>
                    <a:lnTo>
                      <a:pt x="136" y="161"/>
                    </a:lnTo>
                    <a:lnTo>
                      <a:pt x="156" y="149"/>
                    </a:lnTo>
                    <a:lnTo>
                      <a:pt x="174" y="138"/>
                    </a:lnTo>
                    <a:lnTo>
                      <a:pt x="174" y="138"/>
                    </a:lnTo>
                    <a:lnTo>
                      <a:pt x="187" y="133"/>
                    </a:lnTo>
                    <a:lnTo>
                      <a:pt x="206" y="126"/>
                    </a:lnTo>
                    <a:lnTo>
                      <a:pt x="229" y="118"/>
                    </a:lnTo>
                    <a:lnTo>
                      <a:pt x="229" y="118"/>
                    </a:lnTo>
                    <a:lnTo>
                      <a:pt x="255" y="105"/>
                    </a:lnTo>
                    <a:lnTo>
                      <a:pt x="279" y="87"/>
                    </a:lnTo>
                    <a:lnTo>
                      <a:pt x="297" y="69"/>
                    </a:lnTo>
                    <a:lnTo>
                      <a:pt x="297" y="69"/>
                    </a:lnTo>
                    <a:close/>
                  </a:path>
                </a:pathLst>
              </a:custGeom>
              <a:solidFill>
                <a:srgbClr val="4D94C3"/>
              </a:solidFill>
              <a:ln w="19050" cmpd="sng">
                <a:solidFill>
                  <a:srgbClr val="0A50A1"/>
                </a:solidFill>
                <a:round/>
                <a:headEnd/>
                <a:tailEnd/>
              </a:ln>
            </p:spPr>
            <p:txBody>
              <a:bodyPr/>
              <a:lstStyle/>
              <a:p>
                <a:endParaRPr lang="tr-TR"/>
              </a:p>
            </p:txBody>
          </p:sp>
          <p:sp>
            <p:nvSpPr>
              <p:cNvPr id="33804" name="Freeform 12"/>
              <p:cNvSpPr>
                <a:spLocks/>
              </p:cNvSpPr>
              <p:nvPr/>
            </p:nvSpPr>
            <p:spPr bwMode="auto">
              <a:xfrm>
                <a:off x="4688" y="866"/>
                <a:ext cx="149" cy="125"/>
              </a:xfrm>
              <a:custGeom>
                <a:avLst/>
                <a:gdLst>
                  <a:gd name="T0" fmla="*/ 72 w 149"/>
                  <a:gd name="T1" fmla="*/ 12 h 125"/>
                  <a:gd name="T2" fmla="*/ 48 w 149"/>
                  <a:gd name="T3" fmla="*/ 19 h 125"/>
                  <a:gd name="T4" fmla="*/ 31 w 149"/>
                  <a:gd name="T5" fmla="*/ 32 h 125"/>
                  <a:gd name="T6" fmla="*/ 19 w 149"/>
                  <a:gd name="T7" fmla="*/ 63 h 125"/>
                  <a:gd name="T8" fmla="*/ 19 w 149"/>
                  <a:gd name="T9" fmla="*/ 63 h 125"/>
                  <a:gd name="T10" fmla="*/ 15 w 149"/>
                  <a:gd name="T11" fmla="*/ 72 h 125"/>
                  <a:gd name="T12" fmla="*/ 8 w 149"/>
                  <a:gd name="T13" fmla="*/ 83 h 125"/>
                  <a:gd name="T14" fmla="*/ 3 w 149"/>
                  <a:gd name="T15" fmla="*/ 91 h 125"/>
                  <a:gd name="T16" fmla="*/ 3 w 149"/>
                  <a:gd name="T17" fmla="*/ 91 h 125"/>
                  <a:gd name="T18" fmla="*/ 0 w 149"/>
                  <a:gd name="T19" fmla="*/ 115 h 125"/>
                  <a:gd name="T20" fmla="*/ 5 w 149"/>
                  <a:gd name="T21" fmla="*/ 125 h 125"/>
                  <a:gd name="T22" fmla="*/ 16 w 149"/>
                  <a:gd name="T23" fmla="*/ 125 h 125"/>
                  <a:gd name="T24" fmla="*/ 16 w 149"/>
                  <a:gd name="T25" fmla="*/ 125 h 125"/>
                  <a:gd name="T26" fmla="*/ 30 w 149"/>
                  <a:gd name="T27" fmla="*/ 114 h 125"/>
                  <a:gd name="T28" fmla="*/ 40 w 149"/>
                  <a:gd name="T29" fmla="*/ 96 h 125"/>
                  <a:gd name="T30" fmla="*/ 43 w 149"/>
                  <a:gd name="T31" fmla="*/ 76 h 125"/>
                  <a:gd name="T32" fmla="*/ 43 w 149"/>
                  <a:gd name="T33" fmla="*/ 76 h 125"/>
                  <a:gd name="T34" fmla="*/ 47 w 149"/>
                  <a:gd name="T35" fmla="*/ 59 h 125"/>
                  <a:gd name="T36" fmla="*/ 57 w 149"/>
                  <a:gd name="T37" fmla="*/ 47 h 125"/>
                  <a:gd name="T38" fmla="*/ 70 w 149"/>
                  <a:gd name="T39" fmla="*/ 44 h 125"/>
                  <a:gd name="T40" fmla="*/ 70 w 149"/>
                  <a:gd name="T41" fmla="*/ 44 h 125"/>
                  <a:gd name="T42" fmla="*/ 89 w 149"/>
                  <a:gd name="T43" fmla="*/ 47 h 125"/>
                  <a:gd name="T44" fmla="*/ 114 w 149"/>
                  <a:gd name="T45" fmla="*/ 47 h 125"/>
                  <a:gd name="T46" fmla="*/ 137 w 149"/>
                  <a:gd name="T47" fmla="*/ 36 h 125"/>
                  <a:gd name="T48" fmla="*/ 137 w 149"/>
                  <a:gd name="T49" fmla="*/ 36 h 125"/>
                  <a:gd name="T50" fmla="*/ 149 w 149"/>
                  <a:gd name="T51" fmla="*/ 18 h 125"/>
                  <a:gd name="T52" fmla="*/ 142 w 149"/>
                  <a:gd name="T53" fmla="*/ 4 h 125"/>
                  <a:gd name="T54" fmla="*/ 111 w 149"/>
                  <a:gd name="T55" fmla="*/ 0 h 125"/>
                  <a:gd name="T56" fmla="*/ 111 w 149"/>
                  <a:gd name="T57" fmla="*/ 0 h 125"/>
                  <a:gd name="T58" fmla="*/ 98 w 149"/>
                  <a:gd name="T59" fmla="*/ 3 h 125"/>
                  <a:gd name="T60" fmla="*/ 84 w 149"/>
                  <a:gd name="T61" fmla="*/ 8 h 125"/>
                  <a:gd name="T62" fmla="*/ 72 w 149"/>
                  <a:gd name="T63" fmla="*/ 12 h 125"/>
                  <a:gd name="T64" fmla="*/ 72 w 149"/>
                  <a:gd name="T65" fmla="*/ 1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125">
                    <a:moveTo>
                      <a:pt x="72" y="12"/>
                    </a:moveTo>
                    <a:lnTo>
                      <a:pt x="48" y="19"/>
                    </a:lnTo>
                    <a:lnTo>
                      <a:pt x="31" y="32"/>
                    </a:lnTo>
                    <a:lnTo>
                      <a:pt x="19" y="63"/>
                    </a:lnTo>
                    <a:lnTo>
                      <a:pt x="19" y="63"/>
                    </a:lnTo>
                    <a:lnTo>
                      <a:pt x="15" y="72"/>
                    </a:lnTo>
                    <a:lnTo>
                      <a:pt x="8" y="83"/>
                    </a:lnTo>
                    <a:lnTo>
                      <a:pt x="3" y="91"/>
                    </a:lnTo>
                    <a:lnTo>
                      <a:pt x="3" y="91"/>
                    </a:lnTo>
                    <a:lnTo>
                      <a:pt x="0" y="115"/>
                    </a:lnTo>
                    <a:lnTo>
                      <a:pt x="5" y="125"/>
                    </a:lnTo>
                    <a:lnTo>
                      <a:pt x="16" y="125"/>
                    </a:lnTo>
                    <a:lnTo>
                      <a:pt x="16" y="125"/>
                    </a:lnTo>
                    <a:lnTo>
                      <a:pt x="30" y="114"/>
                    </a:lnTo>
                    <a:lnTo>
                      <a:pt x="40" y="96"/>
                    </a:lnTo>
                    <a:lnTo>
                      <a:pt x="43" y="76"/>
                    </a:lnTo>
                    <a:lnTo>
                      <a:pt x="43" y="76"/>
                    </a:lnTo>
                    <a:lnTo>
                      <a:pt x="47" y="59"/>
                    </a:lnTo>
                    <a:lnTo>
                      <a:pt x="57" y="47"/>
                    </a:lnTo>
                    <a:lnTo>
                      <a:pt x="70" y="44"/>
                    </a:lnTo>
                    <a:lnTo>
                      <a:pt x="70" y="44"/>
                    </a:lnTo>
                    <a:lnTo>
                      <a:pt x="89" y="47"/>
                    </a:lnTo>
                    <a:lnTo>
                      <a:pt x="114" y="47"/>
                    </a:lnTo>
                    <a:lnTo>
                      <a:pt x="137" y="36"/>
                    </a:lnTo>
                    <a:lnTo>
                      <a:pt x="137" y="36"/>
                    </a:lnTo>
                    <a:lnTo>
                      <a:pt x="149" y="18"/>
                    </a:lnTo>
                    <a:lnTo>
                      <a:pt x="142" y="4"/>
                    </a:lnTo>
                    <a:lnTo>
                      <a:pt x="111" y="0"/>
                    </a:lnTo>
                    <a:lnTo>
                      <a:pt x="111" y="0"/>
                    </a:lnTo>
                    <a:lnTo>
                      <a:pt x="98" y="3"/>
                    </a:lnTo>
                    <a:lnTo>
                      <a:pt x="84" y="8"/>
                    </a:lnTo>
                    <a:lnTo>
                      <a:pt x="72" y="12"/>
                    </a:lnTo>
                    <a:lnTo>
                      <a:pt x="72" y="12"/>
                    </a:lnTo>
                    <a:close/>
                  </a:path>
                </a:pathLst>
              </a:custGeom>
              <a:solidFill>
                <a:srgbClr val="3CA538"/>
              </a:solidFill>
              <a:ln w="19050" cmpd="sng">
                <a:solidFill>
                  <a:srgbClr val="1E5215"/>
                </a:solidFill>
                <a:round/>
                <a:headEnd/>
                <a:tailEnd/>
              </a:ln>
            </p:spPr>
            <p:txBody>
              <a:bodyPr/>
              <a:lstStyle/>
              <a:p>
                <a:endParaRPr lang="tr-TR"/>
              </a:p>
            </p:txBody>
          </p:sp>
        </p:grpSp>
        <p:grpSp>
          <p:nvGrpSpPr>
            <p:cNvPr id="33805" name="Group 13"/>
            <p:cNvGrpSpPr>
              <a:grpSpLocks/>
            </p:cNvGrpSpPr>
            <p:nvPr/>
          </p:nvGrpSpPr>
          <p:grpSpPr bwMode="auto">
            <a:xfrm>
              <a:off x="4382" y="1214"/>
              <a:ext cx="541" cy="488"/>
              <a:chOff x="4382" y="1214"/>
              <a:chExt cx="541" cy="488"/>
            </a:xfrm>
          </p:grpSpPr>
          <p:grpSp>
            <p:nvGrpSpPr>
              <p:cNvPr id="33806" name="Group 14"/>
              <p:cNvGrpSpPr>
                <a:grpSpLocks/>
              </p:cNvGrpSpPr>
              <p:nvPr/>
            </p:nvGrpSpPr>
            <p:grpSpPr bwMode="auto">
              <a:xfrm>
                <a:off x="4382" y="1214"/>
                <a:ext cx="541" cy="488"/>
                <a:chOff x="4382" y="1214"/>
                <a:chExt cx="541" cy="488"/>
              </a:xfrm>
            </p:grpSpPr>
            <p:sp>
              <p:nvSpPr>
                <p:cNvPr id="33807" name="Freeform 15"/>
                <p:cNvSpPr>
                  <a:spLocks/>
                </p:cNvSpPr>
                <p:nvPr/>
              </p:nvSpPr>
              <p:spPr bwMode="auto">
                <a:xfrm>
                  <a:off x="4382" y="1214"/>
                  <a:ext cx="541" cy="488"/>
                </a:xfrm>
                <a:custGeom>
                  <a:avLst/>
                  <a:gdLst>
                    <a:gd name="T0" fmla="*/ 541 w 541"/>
                    <a:gd name="T1" fmla="*/ 240 h 488"/>
                    <a:gd name="T2" fmla="*/ 534 w 541"/>
                    <a:gd name="T3" fmla="*/ 280 h 488"/>
                    <a:gd name="T4" fmla="*/ 519 w 541"/>
                    <a:gd name="T5" fmla="*/ 320 h 488"/>
                    <a:gd name="T6" fmla="*/ 496 w 541"/>
                    <a:gd name="T7" fmla="*/ 360 h 488"/>
                    <a:gd name="T8" fmla="*/ 467 w 541"/>
                    <a:gd name="T9" fmla="*/ 397 h 488"/>
                    <a:gd name="T10" fmla="*/ 450 w 541"/>
                    <a:gd name="T11" fmla="*/ 415 h 488"/>
                    <a:gd name="T12" fmla="*/ 412 w 541"/>
                    <a:gd name="T13" fmla="*/ 444 h 488"/>
                    <a:gd name="T14" fmla="*/ 373 w 541"/>
                    <a:gd name="T15" fmla="*/ 466 h 488"/>
                    <a:gd name="T16" fmla="*/ 332 w 541"/>
                    <a:gd name="T17" fmla="*/ 481 h 488"/>
                    <a:gd name="T18" fmla="*/ 290 w 541"/>
                    <a:gd name="T19" fmla="*/ 488 h 488"/>
                    <a:gd name="T20" fmla="*/ 248 w 541"/>
                    <a:gd name="T21" fmla="*/ 486 h 488"/>
                    <a:gd name="T22" fmla="*/ 222 w 541"/>
                    <a:gd name="T23" fmla="*/ 482 h 488"/>
                    <a:gd name="T24" fmla="*/ 176 w 541"/>
                    <a:gd name="T25" fmla="*/ 469 h 488"/>
                    <a:gd name="T26" fmla="*/ 135 w 541"/>
                    <a:gd name="T27" fmla="*/ 450 h 488"/>
                    <a:gd name="T28" fmla="*/ 101 w 541"/>
                    <a:gd name="T29" fmla="*/ 427 h 488"/>
                    <a:gd name="T30" fmla="*/ 72 w 541"/>
                    <a:gd name="T31" fmla="*/ 400 h 488"/>
                    <a:gd name="T32" fmla="*/ 48 w 541"/>
                    <a:gd name="T33" fmla="*/ 371 h 488"/>
                    <a:gd name="T34" fmla="*/ 29 w 541"/>
                    <a:gd name="T35" fmla="*/ 338 h 488"/>
                    <a:gd name="T36" fmla="*/ 16 w 541"/>
                    <a:gd name="T37" fmla="*/ 305 h 488"/>
                    <a:gd name="T38" fmla="*/ 6 w 541"/>
                    <a:gd name="T39" fmla="*/ 272 h 488"/>
                    <a:gd name="T40" fmla="*/ 1 w 541"/>
                    <a:gd name="T41" fmla="*/ 239 h 488"/>
                    <a:gd name="T42" fmla="*/ 0 w 541"/>
                    <a:gd name="T43" fmla="*/ 222 h 488"/>
                    <a:gd name="T44" fmla="*/ 6 w 541"/>
                    <a:gd name="T45" fmla="*/ 174 h 488"/>
                    <a:gd name="T46" fmla="*/ 26 w 541"/>
                    <a:gd name="T47" fmla="*/ 127 h 488"/>
                    <a:gd name="T48" fmla="*/ 60 w 541"/>
                    <a:gd name="T49" fmla="*/ 82 h 488"/>
                    <a:gd name="T50" fmla="*/ 78 w 541"/>
                    <a:gd name="T51" fmla="*/ 66 h 488"/>
                    <a:gd name="T52" fmla="*/ 117 w 541"/>
                    <a:gd name="T53" fmla="*/ 38 h 488"/>
                    <a:gd name="T54" fmla="*/ 159 w 541"/>
                    <a:gd name="T55" fmla="*/ 17 h 488"/>
                    <a:gd name="T56" fmla="*/ 203 w 541"/>
                    <a:gd name="T57" fmla="*/ 4 h 488"/>
                    <a:gd name="T58" fmla="*/ 245 w 541"/>
                    <a:gd name="T59" fmla="*/ 0 h 488"/>
                    <a:gd name="T60" fmla="*/ 269 w 541"/>
                    <a:gd name="T61" fmla="*/ 1 h 488"/>
                    <a:gd name="T62" fmla="*/ 316 w 541"/>
                    <a:gd name="T63" fmla="*/ 6 h 488"/>
                    <a:gd name="T64" fmla="*/ 359 w 541"/>
                    <a:gd name="T65" fmla="*/ 15 h 488"/>
                    <a:gd name="T66" fmla="*/ 398 w 541"/>
                    <a:gd name="T67" fmla="*/ 29 h 488"/>
                    <a:gd name="T68" fmla="*/ 433 w 541"/>
                    <a:gd name="T69" fmla="*/ 46 h 488"/>
                    <a:gd name="T70" fmla="*/ 463 w 541"/>
                    <a:gd name="T71" fmla="*/ 67 h 488"/>
                    <a:gd name="T72" fmla="*/ 489 w 541"/>
                    <a:gd name="T73" fmla="*/ 91 h 488"/>
                    <a:gd name="T74" fmla="*/ 509 w 541"/>
                    <a:gd name="T75" fmla="*/ 119 h 488"/>
                    <a:gd name="T76" fmla="*/ 525 w 541"/>
                    <a:gd name="T77" fmla="*/ 150 h 488"/>
                    <a:gd name="T78" fmla="*/ 536 w 541"/>
                    <a:gd name="T79" fmla="*/ 184 h 488"/>
                    <a:gd name="T80" fmla="*/ 541 w 541"/>
                    <a:gd name="T81" fmla="*/ 221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1" h="488">
                      <a:moveTo>
                        <a:pt x="541" y="221"/>
                      </a:moveTo>
                      <a:lnTo>
                        <a:pt x="541" y="240"/>
                      </a:lnTo>
                      <a:lnTo>
                        <a:pt x="539" y="260"/>
                      </a:lnTo>
                      <a:lnTo>
                        <a:pt x="534" y="280"/>
                      </a:lnTo>
                      <a:lnTo>
                        <a:pt x="528" y="300"/>
                      </a:lnTo>
                      <a:lnTo>
                        <a:pt x="519" y="320"/>
                      </a:lnTo>
                      <a:lnTo>
                        <a:pt x="509" y="340"/>
                      </a:lnTo>
                      <a:lnTo>
                        <a:pt x="496" y="360"/>
                      </a:lnTo>
                      <a:lnTo>
                        <a:pt x="482" y="379"/>
                      </a:lnTo>
                      <a:lnTo>
                        <a:pt x="467" y="397"/>
                      </a:lnTo>
                      <a:lnTo>
                        <a:pt x="450" y="415"/>
                      </a:lnTo>
                      <a:lnTo>
                        <a:pt x="450" y="415"/>
                      </a:lnTo>
                      <a:lnTo>
                        <a:pt x="431" y="430"/>
                      </a:lnTo>
                      <a:lnTo>
                        <a:pt x="412" y="444"/>
                      </a:lnTo>
                      <a:lnTo>
                        <a:pt x="393" y="456"/>
                      </a:lnTo>
                      <a:lnTo>
                        <a:pt x="373" y="466"/>
                      </a:lnTo>
                      <a:lnTo>
                        <a:pt x="353" y="475"/>
                      </a:lnTo>
                      <a:lnTo>
                        <a:pt x="332" y="481"/>
                      </a:lnTo>
                      <a:lnTo>
                        <a:pt x="312" y="486"/>
                      </a:lnTo>
                      <a:lnTo>
                        <a:pt x="290" y="488"/>
                      </a:lnTo>
                      <a:lnTo>
                        <a:pt x="269" y="488"/>
                      </a:lnTo>
                      <a:lnTo>
                        <a:pt x="248" y="486"/>
                      </a:lnTo>
                      <a:lnTo>
                        <a:pt x="248" y="486"/>
                      </a:lnTo>
                      <a:lnTo>
                        <a:pt x="222" y="482"/>
                      </a:lnTo>
                      <a:lnTo>
                        <a:pt x="198" y="476"/>
                      </a:lnTo>
                      <a:lnTo>
                        <a:pt x="176" y="469"/>
                      </a:lnTo>
                      <a:lnTo>
                        <a:pt x="155" y="460"/>
                      </a:lnTo>
                      <a:lnTo>
                        <a:pt x="135" y="450"/>
                      </a:lnTo>
                      <a:lnTo>
                        <a:pt x="117" y="439"/>
                      </a:lnTo>
                      <a:lnTo>
                        <a:pt x="101" y="427"/>
                      </a:lnTo>
                      <a:lnTo>
                        <a:pt x="86" y="414"/>
                      </a:lnTo>
                      <a:lnTo>
                        <a:pt x="72" y="400"/>
                      </a:lnTo>
                      <a:lnTo>
                        <a:pt x="59" y="386"/>
                      </a:lnTo>
                      <a:lnTo>
                        <a:pt x="48" y="371"/>
                      </a:lnTo>
                      <a:lnTo>
                        <a:pt x="38" y="355"/>
                      </a:lnTo>
                      <a:lnTo>
                        <a:pt x="29" y="338"/>
                      </a:lnTo>
                      <a:lnTo>
                        <a:pt x="22" y="322"/>
                      </a:lnTo>
                      <a:lnTo>
                        <a:pt x="16" y="305"/>
                      </a:lnTo>
                      <a:lnTo>
                        <a:pt x="10" y="289"/>
                      </a:lnTo>
                      <a:lnTo>
                        <a:pt x="6" y="272"/>
                      </a:lnTo>
                      <a:lnTo>
                        <a:pt x="3" y="255"/>
                      </a:lnTo>
                      <a:lnTo>
                        <a:pt x="1" y="239"/>
                      </a:lnTo>
                      <a:lnTo>
                        <a:pt x="0" y="222"/>
                      </a:lnTo>
                      <a:lnTo>
                        <a:pt x="0" y="222"/>
                      </a:lnTo>
                      <a:lnTo>
                        <a:pt x="1" y="198"/>
                      </a:lnTo>
                      <a:lnTo>
                        <a:pt x="6" y="174"/>
                      </a:lnTo>
                      <a:lnTo>
                        <a:pt x="14" y="150"/>
                      </a:lnTo>
                      <a:lnTo>
                        <a:pt x="26" y="127"/>
                      </a:lnTo>
                      <a:lnTo>
                        <a:pt x="41" y="104"/>
                      </a:lnTo>
                      <a:lnTo>
                        <a:pt x="60" y="82"/>
                      </a:lnTo>
                      <a:lnTo>
                        <a:pt x="60" y="82"/>
                      </a:lnTo>
                      <a:lnTo>
                        <a:pt x="78" y="66"/>
                      </a:lnTo>
                      <a:lnTo>
                        <a:pt x="97" y="51"/>
                      </a:lnTo>
                      <a:lnTo>
                        <a:pt x="117" y="38"/>
                      </a:lnTo>
                      <a:lnTo>
                        <a:pt x="138" y="27"/>
                      </a:lnTo>
                      <a:lnTo>
                        <a:pt x="159" y="17"/>
                      </a:lnTo>
                      <a:lnTo>
                        <a:pt x="181" y="9"/>
                      </a:lnTo>
                      <a:lnTo>
                        <a:pt x="203" y="4"/>
                      </a:lnTo>
                      <a:lnTo>
                        <a:pt x="224" y="1"/>
                      </a:lnTo>
                      <a:lnTo>
                        <a:pt x="245" y="0"/>
                      </a:lnTo>
                      <a:lnTo>
                        <a:pt x="245" y="0"/>
                      </a:lnTo>
                      <a:lnTo>
                        <a:pt x="269" y="1"/>
                      </a:lnTo>
                      <a:lnTo>
                        <a:pt x="293" y="3"/>
                      </a:lnTo>
                      <a:lnTo>
                        <a:pt x="316" y="6"/>
                      </a:lnTo>
                      <a:lnTo>
                        <a:pt x="338" y="10"/>
                      </a:lnTo>
                      <a:lnTo>
                        <a:pt x="359" y="15"/>
                      </a:lnTo>
                      <a:lnTo>
                        <a:pt x="379" y="22"/>
                      </a:lnTo>
                      <a:lnTo>
                        <a:pt x="398" y="29"/>
                      </a:lnTo>
                      <a:lnTo>
                        <a:pt x="416" y="37"/>
                      </a:lnTo>
                      <a:lnTo>
                        <a:pt x="433" y="46"/>
                      </a:lnTo>
                      <a:lnTo>
                        <a:pt x="449" y="56"/>
                      </a:lnTo>
                      <a:lnTo>
                        <a:pt x="463" y="67"/>
                      </a:lnTo>
                      <a:lnTo>
                        <a:pt x="476" y="78"/>
                      </a:lnTo>
                      <a:lnTo>
                        <a:pt x="489" y="91"/>
                      </a:lnTo>
                      <a:lnTo>
                        <a:pt x="500" y="104"/>
                      </a:lnTo>
                      <a:lnTo>
                        <a:pt x="509" y="119"/>
                      </a:lnTo>
                      <a:lnTo>
                        <a:pt x="518" y="134"/>
                      </a:lnTo>
                      <a:lnTo>
                        <a:pt x="525" y="150"/>
                      </a:lnTo>
                      <a:lnTo>
                        <a:pt x="531" y="167"/>
                      </a:lnTo>
                      <a:lnTo>
                        <a:pt x="536" y="184"/>
                      </a:lnTo>
                      <a:lnTo>
                        <a:pt x="539" y="202"/>
                      </a:lnTo>
                      <a:lnTo>
                        <a:pt x="541" y="221"/>
                      </a:lnTo>
                      <a:lnTo>
                        <a:pt x="541" y="221"/>
                      </a:lnTo>
                      <a:close/>
                    </a:path>
                  </a:pathLst>
                </a:custGeom>
                <a:solidFill>
                  <a:srgbClr val="C9A182"/>
                </a:solidFill>
                <a:ln w="19050" cmpd="sng">
                  <a:solidFill>
                    <a:srgbClr val="B67F5B"/>
                  </a:solidFill>
                  <a:round/>
                  <a:headEnd/>
                  <a:tailEnd/>
                </a:ln>
              </p:spPr>
              <p:txBody>
                <a:bodyPr/>
                <a:lstStyle/>
                <a:p>
                  <a:endParaRPr lang="tr-TR"/>
                </a:p>
              </p:txBody>
            </p:sp>
            <p:sp>
              <p:nvSpPr>
                <p:cNvPr id="33808" name="Freeform 16"/>
                <p:cNvSpPr>
                  <a:spLocks/>
                </p:cNvSpPr>
                <p:nvPr/>
              </p:nvSpPr>
              <p:spPr bwMode="auto">
                <a:xfrm>
                  <a:off x="4399" y="1230"/>
                  <a:ext cx="508" cy="456"/>
                </a:xfrm>
                <a:custGeom>
                  <a:avLst/>
                  <a:gdLst>
                    <a:gd name="T0" fmla="*/ 211 w 508"/>
                    <a:gd name="T1" fmla="*/ 0 h 456"/>
                    <a:gd name="T2" fmla="*/ 174 w 508"/>
                    <a:gd name="T3" fmla="*/ 7 h 456"/>
                    <a:gd name="T4" fmla="*/ 137 w 508"/>
                    <a:gd name="T5" fmla="*/ 21 h 456"/>
                    <a:gd name="T6" fmla="*/ 101 w 508"/>
                    <a:gd name="T7" fmla="*/ 41 h 456"/>
                    <a:gd name="T8" fmla="*/ 68 w 508"/>
                    <a:gd name="T9" fmla="*/ 66 h 456"/>
                    <a:gd name="T10" fmla="*/ 39 w 508"/>
                    <a:gd name="T11" fmla="*/ 96 h 456"/>
                    <a:gd name="T12" fmla="*/ 17 w 508"/>
                    <a:gd name="T13" fmla="*/ 130 h 456"/>
                    <a:gd name="T14" fmla="*/ 4 w 508"/>
                    <a:gd name="T15" fmla="*/ 167 h 456"/>
                    <a:gd name="T16" fmla="*/ 0 w 508"/>
                    <a:gd name="T17" fmla="*/ 206 h 456"/>
                    <a:gd name="T18" fmla="*/ 1 w 508"/>
                    <a:gd name="T19" fmla="*/ 225 h 456"/>
                    <a:gd name="T20" fmla="*/ 7 w 508"/>
                    <a:gd name="T21" fmla="*/ 260 h 456"/>
                    <a:gd name="T22" fmla="*/ 18 w 508"/>
                    <a:gd name="T23" fmla="*/ 295 h 456"/>
                    <a:gd name="T24" fmla="*/ 34 w 508"/>
                    <a:gd name="T25" fmla="*/ 327 h 456"/>
                    <a:gd name="T26" fmla="*/ 54 w 508"/>
                    <a:gd name="T27" fmla="*/ 358 h 456"/>
                    <a:gd name="T28" fmla="*/ 80 w 508"/>
                    <a:gd name="T29" fmla="*/ 386 h 456"/>
                    <a:gd name="T30" fmla="*/ 110 w 508"/>
                    <a:gd name="T31" fmla="*/ 410 h 456"/>
                    <a:gd name="T32" fmla="*/ 146 w 508"/>
                    <a:gd name="T33" fmla="*/ 430 h 456"/>
                    <a:gd name="T34" fmla="*/ 187 w 508"/>
                    <a:gd name="T35" fmla="*/ 445 h 456"/>
                    <a:gd name="T36" fmla="*/ 233 w 508"/>
                    <a:gd name="T37" fmla="*/ 455 h 456"/>
                    <a:gd name="T38" fmla="*/ 254 w 508"/>
                    <a:gd name="T39" fmla="*/ 456 h 456"/>
                    <a:gd name="T40" fmla="*/ 295 w 508"/>
                    <a:gd name="T41" fmla="*/ 453 h 456"/>
                    <a:gd name="T42" fmla="*/ 333 w 508"/>
                    <a:gd name="T43" fmla="*/ 443 h 456"/>
                    <a:gd name="T44" fmla="*/ 369 w 508"/>
                    <a:gd name="T45" fmla="*/ 426 h 456"/>
                    <a:gd name="T46" fmla="*/ 401 w 508"/>
                    <a:gd name="T47" fmla="*/ 404 h 456"/>
                    <a:gd name="T48" fmla="*/ 431 w 508"/>
                    <a:gd name="T49" fmla="*/ 378 h 456"/>
                    <a:gd name="T50" fmla="*/ 456 w 508"/>
                    <a:gd name="T51" fmla="*/ 349 h 456"/>
                    <a:gd name="T52" fmla="*/ 477 w 508"/>
                    <a:gd name="T53" fmla="*/ 317 h 456"/>
                    <a:gd name="T54" fmla="*/ 493 w 508"/>
                    <a:gd name="T55" fmla="*/ 284 h 456"/>
                    <a:gd name="T56" fmla="*/ 503 w 508"/>
                    <a:gd name="T57" fmla="*/ 253 h 456"/>
                    <a:gd name="T58" fmla="*/ 508 w 508"/>
                    <a:gd name="T59" fmla="*/ 222 h 456"/>
                    <a:gd name="T60" fmla="*/ 508 w 508"/>
                    <a:gd name="T61" fmla="*/ 206 h 456"/>
                    <a:gd name="T62" fmla="*/ 503 w 508"/>
                    <a:gd name="T63" fmla="*/ 173 h 456"/>
                    <a:gd name="T64" fmla="*/ 493 w 508"/>
                    <a:gd name="T65" fmla="*/ 141 h 456"/>
                    <a:gd name="T66" fmla="*/ 478 w 508"/>
                    <a:gd name="T67" fmla="*/ 111 h 456"/>
                    <a:gd name="T68" fmla="*/ 457 w 508"/>
                    <a:gd name="T69" fmla="*/ 83 h 456"/>
                    <a:gd name="T70" fmla="*/ 430 w 508"/>
                    <a:gd name="T71" fmla="*/ 59 h 456"/>
                    <a:gd name="T72" fmla="*/ 396 w 508"/>
                    <a:gd name="T73" fmla="*/ 38 h 456"/>
                    <a:gd name="T74" fmla="*/ 357 w 508"/>
                    <a:gd name="T75" fmla="*/ 21 h 456"/>
                    <a:gd name="T76" fmla="*/ 311 w 508"/>
                    <a:gd name="T77" fmla="*/ 8 h 456"/>
                    <a:gd name="T78" fmla="*/ 257 w 508"/>
                    <a:gd name="T79" fmla="*/ 1 h 456"/>
                    <a:gd name="T80" fmla="*/ 228 w 508"/>
                    <a:gd name="T8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8" h="456">
                      <a:moveTo>
                        <a:pt x="228" y="0"/>
                      </a:moveTo>
                      <a:lnTo>
                        <a:pt x="211" y="0"/>
                      </a:lnTo>
                      <a:lnTo>
                        <a:pt x="193" y="3"/>
                      </a:lnTo>
                      <a:lnTo>
                        <a:pt x="174" y="7"/>
                      </a:lnTo>
                      <a:lnTo>
                        <a:pt x="155" y="13"/>
                      </a:lnTo>
                      <a:lnTo>
                        <a:pt x="137" y="21"/>
                      </a:lnTo>
                      <a:lnTo>
                        <a:pt x="119" y="30"/>
                      </a:lnTo>
                      <a:lnTo>
                        <a:pt x="101" y="41"/>
                      </a:lnTo>
                      <a:lnTo>
                        <a:pt x="84" y="53"/>
                      </a:lnTo>
                      <a:lnTo>
                        <a:pt x="68" y="66"/>
                      </a:lnTo>
                      <a:lnTo>
                        <a:pt x="53" y="80"/>
                      </a:lnTo>
                      <a:lnTo>
                        <a:pt x="39" y="96"/>
                      </a:lnTo>
                      <a:lnTo>
                        <a:pt x="27" y="113"/>
                      </a:lnTo>
                      <a:lnTo>
                        <a:pt x="17" y="130"/>
                      </a:lnTo>
                      <a:lnTo>
                        <a:pt x="9" y="148"/>
                      </a:lnTo>
                      <a:lnTo>
                        <a:pt x="4" y="167"/>
                      </a:lnTo>
                      <a:lnTo>
                        <a:pt x="0" y="186"/>
                      </a:lnTo>
                      <a:lnTo>
                        <a:pt x="0" y="206"/>
                      </a:lnTo>
                      <a:lnTo>
                        <a:pt x="0" y="206"/>
                      </a:lnTo>
                      <a:lnTo>
                        <a:pt x="1" y="225"/>
                      </a:lnTo>
                      <a:lnTo>
                        <a:pt x="3" y="243"/>
                      </a:lnTo>
                      <a:lnTo>
                        <a:pt x="7" y="260"/>
                      </a:lnTo>
                      <a:lnTo>
                        <a:pt x="12" y="277"/>
                      </a:lnTo>
                      <a:lnTo>
                        <a:pt x="18" y="295"/>
                      </a:lnTo>
                      <a:lnTo>
                        <a:pt x="25" y="311"/>
                      </a:lnTo>
                      <a:lnTo>
                        <a:pt x="34" y="327"/>
                      </a:lnTo>
                      <a:lnTo>
                        <a:pt x="43" y="343"/>
                      </a:lnTo>
                      <a:lnTo>
                        <a:pt x="54" y="358"/>
                      </a:lnTo>
                      <a:lnTo>
                        <a:pt x="67" y="373"/>
                      </a:lnTo>
                      <a:lnTo>
                        <a:pt x="80" y="386"/>
                      </a:lnTo>
                      <a:lnTo>
                        <a:pt x="95" y="399"/>
                      </a:lnTo>
                      <a:lnTo>
                        <a:pt x="110" y="410"/>
                      </a:lnTo>
                      <a:lnTo>
                        <a:pt x="127" y="420"/>
                      </a:lnTo>
                      <a:lnTo>
                        <a:pt x="146" y="430"/>
                      </a:lnTo>
                      <a:lnTo>
                        <a:pt x="166" y="438"/>
                      </a:lnTo>
                      <a:lnTo>
                        <a:pt x="187" y="445"/>
                      </a:lnTo>
                      <a:lnTo>
                        <a:pt x="209" y="450"/>
                      </a:lnTo>
                      <a:lnTo>
                        <a:pt x="233" y="455"/>
                      </a:lnTo>
                      <a:lnTo>
                        <a:pt x="233" y="455"/>
                      </a:lnTo>
                      <a:lnTo>
                        <a:pt x="254" y="456"/>
                      </a:lnTo>
                      <a:lnTo>
                        <a:pt x="274" y="456"/>
                      </a:lnTo>
                      <a:lnTo>
                        <a:pt x="295" y="453"/>
                      </a:lnTo>
                      <a:lnTo>
                        <a:pt x="314" y="449"/>
                      </a:lnTo>
                      <a:lnTo>
                        <a:pt x="333" y="443"/>
                      </a:lnTo>
                      <a:lnTo>
                        <a:pt x="351" y="435"/>
                      </a:lnTo>
                      <a:lnTo>
                        <a:pt x="369" y="426"/>
                      </a:lnTo>
                      <a:lnTo>
                        <a:pt x="386" y="416"/>
                      </a:lnTo>
                      <a:lnTo>
                        <a:pt x="401" y="404"/>
                      </a:lnTo>
                      <a:lnTo>
                        <a:pt x="417" y="391"/>
                      </a:lnTo>
                      <a:lnTo>
                        <a:pt x="431" y="378"/>
                      </a:lnTo>
                      <a:lnTo>
                        <a:pt x="444" y="364"/>
                      </a:lnTo>
                      <a:lnTo>
                        <a:pt x="456" y="349"/>
                      </a:lnTo>
                      <a:lnTo>
                        <a:pt x="467" y="333"/>
                      </a:lnTo>
                      <a:lnTo>
                        <a:pt x="477" y="317"/>
                      </a:lnTo>
                      <a:lnTo>
                        <a:pt x="486" y="301"/>
                      </a:lnTo>
                      <a:lnTo>
                        <a:pt x="493" y="284"/>
                      </a:lnTo>
                      <a:lnTo>
                        <a:pt x="499" y="269"/>
                      </a:lnTo>
                      <a:lnTo>
                        <a:pt x="503" y="253"/>
                      </a:lnTo>
                      <a:lnTo>
                        <a:pt x="506" y="237"/>
                      </a:lnTo>
                      <a:lnTo>
                        <a:pt x="508" y="222"/>
                      </a:lnTo>
                      <a:lnTo>
                        <a:pt x="508" y="206"/>
                      </a:lnTo>
                      <a:lnTo>
                        <a:pt x="508" y="206"/>
                      </a:lnTo>
                      <a:lnTo>
                        <a:pt x="506" y="190"/>
                      </a:lnTo>
                      <a:lnTo>
                        <a:pt x="503" y="173"/>
                      </a:lnTo>
                      <a:lnTo>
                        <a:pt x="499" y="157"/>
                      </a:lnTo>
                      <a:lnTo>
                        <a:pt x="493" y="141"/>
                      </a:lnTo>
                      <a:lnTo>
                        <a:pt x="486" y="126"/>
                      </a:lnTo>
                      <a:lnTo>
                        <a:pt x="478" y="111"/>
                      </a:lnTo>
                      <a:lnTo>
                        <a:pt x="468" y="97"/>
                      </a:lnTo>
                      <a:lnTo>
                        <a:pt x="457" y="83"/>
                      </a:lnTo>
                      <a:lnTo>
                        <a:pt x="444" y="71"/>
                      </a:lnTo>
                      <a:lnTo>
                        <a:pt x="430" y="59"/>
                      </a:lnTo>
                      <a:lnTo>
                        <a:pt x="414" y="48"/>
                      </a:lnTo>
                      <a:lnTo>
                        <a:pt x="396" y="38"/>
                      </a:lnTo>
                      <a:lnTo>
                        <a:pt x="378" y="29"/>
                      </a:lnTo>
                      <a:lnTo>
                        <a:pt x="357" y="21"/>
                      </a:lnTo>
                      <a:lnTo>
                        <a:pt x="335" y="14"/>
                      </a:lnTo>
                      <a:lnTo>
                        <a:pt x="311" y="8"/>
                      </a:lnTo>
                      <a:lnTo>
                        <a:pt x="285" y="4"/>
                      </a:lnTo>
                      <a:lnTo>
                        <a:pt x="257" y="1"/>
                      </a:lnTo>
                      <a:lnTo>
                        <a:pt x="228" y="0"/>
                      </a:lnTo>
                      <a:lnTo>
                        <a:pt x="228" y="0"/>
                      </a:lnTo>
                      <a:close/>
                    </a:path>
                  </a:pathLst>
                </a:custGeom>
                <a:solidFill>
                  <a:srgbClr val="FDEFCA"/>
                </a:solidFill>
                <a:ln w="19050" cmpd="sng">
                  <a:solidFill>
                    <a:srgbClr val="B67F5B"/>
                  </a:solidFill>
                  <a:round/>
                  <a:headEnd/>
                  <a:tailEnd/>
                </a:ln>
              </p:spPr>
              <p:txBody>
                <a:bodyPr/>
                <a:lstStyle/>
                <a:p>
                  <a:endParaRPr lang="tr-TR"/>
                </a:p>
              </p:txBody>
            </p:sp>
          </p:grpSp>
          <p:sp>
            <p:nvSpPr>
              <p:cNvPr id="33809" name="Freeform 17"/>
              <p:cNvSpPr>
                <a:spLocks/>
              </p:cNvSpPr>
              <p:nvPr/>
            </p:nvSpPr>
            <p:spPr bwMode="auto">
              <a:xfrm>
                <a:off x="4433" y="1295"/>
                <a:ext cx="376" cy="200"/>
              </a:xfrm>
              <a:custGeom>
                <a:avLst/>
                <a:gdLst>
                  <a:gd name="T0" fmla="*/ 297 w 376"/>
                  <a:gd name="T1" fmla="*/ 69 h 200"/>
                  <a:gd name="T2" fmla="*/ 300 w 376"/>
                  <a:gd name="T3" fmla="*/ 67 h 200"/>
                  <a:gd name="T4" fmla="*/ 308 w 376"/>
                  <a:gd name="T5" fmla="*/ 64 h 200"/>
                  <a:gd name="T6" fmla="*/ 317 w 376"/>
                  <a:gd name="T7" fmla="*/ 58 h 200"/>
                  <a:gd name="T8" fmla="*/ 317 w 376"/>
                  <a:gd name="T9" fmla="*/ 58 h 200"/>
                  <a:gd name="T10" fmla="*/ 325 w 376"/>
                  <a:gd name="T11" fmla="*/ 54 h 200"/>
                  <a:gd name="T12" fmla="*/ 337 w 376"/>
                  <a:gd name="T13" fmla="*/ 51 h 200"/>
                  <a:gd name="T14" fmla="*/ 356 w 376"/>
                  <a:gd name="T15" fmla="*/ 40 h 200"/>
                  <a:gd name="T16" fmla="*/ 356 w 376"/>
                  <a:gd name="T17" fmla="*/ 40 h 200"/>
                  <a:gd name="T18" fmla="*/ 373 w 376"/>
                  <a:gd name="T19" fmla="*/ 22 h 200"/>
                  <a:gd name="T20" fmla="*/ 376 w 376"/>
                  <a:gd name="T21" fmla="*/ 8 h 200"/>
                  <a:gd name="T22" fmla="*/ 363 w 376"/>
                  <a:gd name="T23" fmla="*/ 0 h 200"/>
                  <a:gd name="T24" fmla="*/ 363 w 376"/>
                  <a:gd name="T25" fmla="*/ 0 h 200"/>
                  <a:gd name="T26" fmla="*/ 343 w 376"/>
                  <a:gd name="T27" fmla="*/ 0 h 200"/>
                  <a:gd name="T28" fmla="*/ 327 w 376"/>
                  <a:gd name="T29" fmla="*/ 8 h 200"/>
                  <a:gd name="T30" fmla="*/ 314 w 376"/>
                  <a:gd name="T31" fmla="*/ 18 h 200"/>
                  <a:gd name="T32" fmla="*/ 314 w 376"/>
                  <a:gd name="T33" fmla="*/ 18 h 200"/>
                  <a:gd name="T34" fmla="*/ 302 w 376"/>
                  <a:gd name="T35" fmla="*/ 27 h 200"/>
                  <a:gd name="T36" fmla="*/ 288 w 376"/>
                  <a:gd name="T37" fmla="*/ 36 h 200"/>
                  <a:gd name="T38" fmla="*/ 271 w 376"/>
                  <a:gd name="T39" fmla="*/ 42 h 200"/>
                  <a:gd name="T40" fmla="*/ 271 w 376"/>
                  <a:gd name="T41" fmla="*/ 42 h 200"/>
                  <a:gd name="T42" fmla="*/ 252 w 376"/>
                  <a:gd name="T43" fmla="*/ 50 h 200"/>
                  <a:gd name="T44" fmla="*/ 234 w 376"/>
                  <a:gd name="T45" fmla="*/ 63 h 200"/>
                  <a:gd name="T46" fmla="*/ 218 w 376"/>
                  <a:gd name="T47" fmla="*/ 77 h 200"/>
                  <a:gd name="T48" fmla="*/ 218 w 376"/>
                  <a:gd name="T49" fmla="*/ 77 h 200"/>
                  <a:gd name="T50" fmla="*/ 203 w 376"/>
                  <a:gd name="T51" fmla="*/ 88 h 200"/>
                  <a:gd name="T52" fmla="*/ 186 w 376"/>
                  <a:gd name="T53" fmla="*/ 92 h 200"/>
                  <a:gd name="T54" fmla="*/ 170 w 376"/>
                  <a:gd name="T55" fmla="*/ 93 h 200"/>
                  <a:gd name="T56" fmla="*/ 170 w 376"/>
                  <a:gd name="T57" fmla="*/ 93 h 200"/>
                  <a:gd name="T58" fmla="*/ 151 w 376"/>
                  <a:gd name="T59" fmla="*/ 97 h 200"/>
                  <a:gd name="T60" fmla="*/ 130 w 376"/>
                  <a:gd name="T61" fmla="*/ 107 h 200"/>
                  <a:gd name="T62" fmla="*/ 108 w 376"/>
                  <a:gd name="T63" fmla="*/ 116 h 200"/>
                  <a:gd name="T64" fmla="*/ 108 w 376"/>
                  <a:gd name="T65" fmla="*/ 116 h 200"/>
                  <a:gd name="T66" fmla="*/ 89 w 376"/>
                  <a:gd name="T67" fmla="*/ 122 h 200"/>
                  <a:gd name="T68" fmla="*/ 63 w 376"/>
                  <a:gd name="T69" fmla="*/ 131 h 200"/>
                  <a:gd name="T70" fmla="*/ 36 w 376"/>
                  <a:gd name="T71" fmla="*/ 143 h 200"/>
                  <a:gd name="T72" fmla="*/ 13 w 376"/>
                  <a:gd name="T73" fmla="*/ 157 h 200"/>
                  <a:gd name="T74" fmla="*/ 0 w 376"/>
                  <a:gd name="T75" fmla="*/ 171 h 200"/>
                  <a:gd name="T76" fmla="*/ 0 w 376"/>
                  <a:gd name="T77" fmla="*/ 171 h 200"/>
                  <a:gd name="T78" fmla="*/ 1 w 376"/>
                  <a:gd name="T79" fmla="*/ 186 h 200"/>
                  <a:gd name="T80" fmla="*/ 16 w 376"/>
                  <a:gd name="T81" fmla="*/ 200 h 200"/>
                  <a:gd name="T82" fmla="*/ 47 w 376"/>
                  <a:gd name="T83" fmla="*/ 198 h 200"/>
                  <a:gd name="T84" fmla="*/ 47 w 376"/>
                  <a:gd name="T85" fmla="*/ 198 h 200"/>
                  <a:gd name="T86" fmla="*/ 77 w 376"/>
                  <a:gd name="T87" fmla="*/ 187 h 200"/>
                  <a:gd name="T88" fmla="*/ 102 w 376"/>
                  <a:gd name="T89" fmla="*/ 178 h 200"/>
                  <a:gd name="T90" fmla="*/ 119 w 376"/>
                  <a:gd name="T91" fmla="*/ 170 h 200"/>
                  <a:gd name="T92" fmla="*/ 119 w 376"/>
                  <a:gd name="T93" fmla="*/ 170 h 200"/>
                  <a:gd name="T94" fmla="*/ 136 w 376"/>
                  <a:gd name="T95" fmla="*/ 160 h 200"/>
                  <a:gd name="T96" fmla="*/ 156 w 376"/>
                  <a:gd name="T97" fmla="*/ 149 h 200"/>
                  <a:gd name="T98" fmla="*/ 174 w 376"/>
                  <a:gd name="T99" fmla="*/ 138 h 200"/>
                  <a:gd name="T100" fmla="*/ 174 w 376"/>
                  <a:gd name="T101" fmla="*/ 138 h 200"/>
                  <a:gd name="T102" fmla="*/ 187 w 376"/>
                  <a:gd name="T103" fmla="*/ 132 h 200"/>
                  <a:gd name="T104" fmla="*/ 206 w 376"/>
                  <a:gd name="T105" fmla="*/ 126 h 200"/>
                  <a:gd name="T106" fmla="*/ 229 w 376"/>
                  <a:gd name="T107" fmla="*/ 118 h 200"/>
                  <a:gd name="T108" fmla="*/ 229 w 376"/>
                  <a:gd name="T109" fmla="*/ 118 h 200"/>
                  <a:gd name="T110" fmla="*/ 255 w 376"/>
                  <a:gd name="T111" fmla="*/ 104 h 200"/>
                  <a:gd name="T112" fmla="*/ 279 w 376"/>
                  <a:gd name="T113" fmla="*/ 86 h 200"/>
                  <a:gd name="T114" fmla="*/ 297 w 376"/>
                  <a:gd name="T115" fmla="*/ 69 h 200"/>
                  <a:gd name="T116" fmla="*/ 297 w 376"/>
                  <a:gd name="T117" fmla="*/ 6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6" h="200">
                    <a:moveTo>
                      <a:pt x="297" y="69"/>
                    </a:moveTo>
                    <a:lnTo>
                      <a:pt x="300" y="67"/>
                    </a:lnTo>
                    <a:lnTo>
                      <a:pt x="308" y="64"/>
                    </a:lnTo>
                    <a:lnTo>
                      <a:pt x="317" y="58"/>
                    </a:lnTo>
                    <a:lnTo>
                      <a:pt x="317" y="58"/>
                    </a:lnTo>
                    <a:lnTo>
                      <a:pt x="325" y="54"/>
                    </a:lnTo>
                    <a:lnTo>
                      <a:pt x="337" y="51"/>
                    </a:lnTo>
                    <a:lnTo>
                      <a:pt x="356" y="40"/>
                    </a:lnTo>
                    <a:lnTo>
                      <a:pt x="356" y="40"/>
                    </a:lnTo>
                    <a:lnTo>
                      <a:pt x="373" y="22"/>
                    </a:lnTo>
                    <a:lnTo>
                      <a:pt x="376" y="8"/>
                    </a:lnTo>
                    <a:lnTo>
                      <a:pt x="363" y="0"/>
                    </a:lnTo>
                    <a:lnTo>
                      <a:pt x="363" y="0"/>
                    </a:lnTo>
                    <a:lnTo>
                      <a:pt x="343" y="0"/>
                    </a:lnTo>
                    <a:lnTo>
                      <a:pt x="327" y="8"/>
                    </a:lnTo>
                    <a:lnTo>
                      <a:pt x="314" y="18"/>
                    </a:lnTo>
                    <a:lnTo>
                      <a:pt x="314" y="18"/>
                    </a:lnTo>
                    <a:lnTo>
                      <a:pt x="302" y="27"/>
                    </a:lnTo>
                    <a:lnTo>
                      <a:pt x="288" y="36"/>
                    </a:lnTo>
                    <a:lnTo>
                      <a:pt x="271" y="42"/>
                    </a:lnTo>
                    <a:lnTo>
                      <a:pt x="271" y="42"/>
                    </a:lnTo>
                    <a:lnTo>
                      <a:pt x="252" y="50"/>
                    </a:lnTo>
                    <a:lnTo>
                      <a:pt x="234" y="63"/>
                    </a:lnTo>
                    <a:lnTo>
                      <a:pt x="218" y="77"/>
                    </a:lnTo>
                    <a:lnTo>
                      <a:pt x="218" y="77"/>
                    </a:lnTo>
                    <a:lnTo>
                      <a:pt x="203" y="88"/>
                    </a:lnTo>
                    <a:lnTo>
                      <a:pt x="186" y="92"/>
                    </a:lnTo>
                    <a:lnTo>
                      <a:pt x="170" y="93"/>
                    </a:lnTo>
                    <a:lnTo>
                      <a:pt x="170" y="93"/>
                    </a:lnTo>
                    <a:lnTo>
                      <a:pt x="151" y="97"/>
                    </a:lnTo>
                    <a:lnTo>
                      <a:pt x="130" y="107"/>
                    </a:lnTo>
                    <a:lnTo>
                      <a:pt x="108" y="116"/>
                    </a:lnTo>
                    <a:lnTo>
                      <a:pt x="108" y="116"/>
                    </a:lnTo>
                    <a:lnTo>
                      <a:pt x="89" y="122"/>
                    </a:lnTo>
                    <a:lnTo>
                      <a:pt x="63" y="131"/>
                    </a:lnTo>
                    <a:lnTo>
                      <a:pt x="36" y="143"/>
                    </a:lnTo>
                    <a:lnTo>
                      <a:pt x="13" y="157"/>
                    </a:lnTo>
                    <a:lnTo>
                      <a:pt x="0" y="171"/>
                    </a:lnTo>
                    <a:lnTo>
                      <a:pt x="0" y="171"/>
                    </a:lnTo>
                    <a:lnTo>
                      <a:pt x="1" y="186"/>
                    </a:lnTo>
                    <a:lnTo>
                      <a:pt x="16" y="200"/>
                    </a:lnTo>
                    <a:lnTo>
                      <a:pt x="47" y="198"/>
                    </a:lnTo>
                    <a:lnTo>
                      <a:pt x="47" y="198"/>
                    </a:lnTo>
                    <a:lnTo>
                      <a:pt x="77" y="187"/>
                    </a:lnTo>
                    <a:lnTo>
                      <a:pt x="102" y="178"/>
                    </a:lnTo>
                    <a:lnTo>
                      <a:pt x="119" y="170"/>
                    </a:lnTo>
                    <a:lnTo>
                      <a:pt x="119" y="170"/>
                    </a:lnTo>
                    <a:lnTo>
                      <a:pt x="136" y="160"/>
                    </a:lnTo>
                    <a:lnTo>
                      <a:pt x="156" y="149"/>
                    </a:lnTo>
                    <a:lnTo>
                      <a:pt x="174" y="138"/>
                    </a:lnTo>
                    <a:lnTo>
                      <a:pt x="174" y="138"/>
                    </a:lnTo>
                    <a:lnTo>
                      <a:pt x="187" y="132"/>
                    </a:lnTo>
                    <a:lnTo>
                      <a:pt x="206" y="126"/>
                    </a:lnTo>
                    <a:lnTo>
                      <a:pt x="229" y="118"/>
                    </a:lnTo>
                    <a:lnTo>
                      <a:pt x="229" y="118"/>
                    </a:lnTo>
                    <a:lnTo>
                      <a:pt x="255" y="104"/>
                    </a:lnTo>
                    <a:lnTo>
                      <a:pt x="279" y="86"/>
                    </a:lnTo>
                    <a:lnTo>
                      <a:pt x="297" y="69"/>
                    </a:lnTo>
                    <a:lnTo>
                      <a:pt x="297" y="69"/>
                    </a:lnTo>
                    <a:close/>
                  </a:path>
                </a:pathLst>
              </a:custGeom>
              <a:solidFill>
                <a:srgbClr val="4D94C3"/>
              </a:solidFill>
              <a:ln w="19050" cmpd="sng">
                <a:solidFill>
                  <a:srgbClr val="0A50A1"/>
                </a:solidFill>
                <a:round/>
                <a:headEnd/>
                <a:tailEnd/>
              </a:ln>
            </p:spPr>
            <p:txBody>
              <a:bodyPr/>
              <a:lstStyle/>
              <a:p>
                <a:endParaRPr lang="tr-TR"/>
              </a:p>
            </p:txBody>
          </p:sp>
          <p:sp>
            <p:nvSpPr>
              <p:cNvPr id="33810" name="Freeform 18"/>
              <p:cNvSpPr>
                <a:spLocks/>
              </p:cNvSpPr>
              <p:nvPr/>
            </p:nvSpPr>
            <p:spPr bwMode="auto">
              <a:xfrm>
                <a:off x="4603" y="1481"/>
                <a:ext cx="170" cy="96"/>
              </a:xfrm>
              <a:custGeom>
                <a:avLst/>
                <a:gdLst>
                  <a:gd name="T0" fmla="*/ 130 w 170"/>
                  <a:gd name="T1" fmla="*/ 69 h 96"/>
                  <a:gd name="T2" fmla="*/ 113 w 170"/>
                  <a:gd name="T3" fmla="*/ 88 h 96"/>
                  <a:gd name="T4" fmla="*/ 93 w 170"/>
                  <a:gd name="T5" fmla="*/ 96 h 96"/>
                  <a:gd name="T6" fmla="*/ 60 w 170"/>
                  <a:gd name="T7" fmla="*/ 92 h 96"/>
                  <a:gd name="T8" fmla="*/ 60 w 170"/>
                  <a:gd name="T9" fmla="*/ 92 h 96"/>
                  <a:gd name="T10" fmla="*/ 50 w 170"/>
                  <a:gd name="T11" fmla="*/ 92 h 96"/>
                  <a:gd name="T12" fmla="*/ 37 w 170"/>
                  <a:gd name="T13" fmla="*/ 93 h 96"/>
                  <a:gd name="T14" fmla="*/ 28 w 170"/>
                  <a:gd name="T15" fmla="*/ 93 h 96"/>
                  <a:gd name="T16" fmla="*/ 28 w 170"/>
                  <a:gd name="T17" fmla="*/ 93 h 96"/>
                  <a:gd name="T18" fmla="*/ 6 w 170"/>
                  <a:gd name="T19" fmla="*/ 84 h 96"/>
                  <a:gd name="T20" fmla="*/ 0 w 170"/>
                  <a:gd name="T21" fmla="*/ 75 h 96"/>
                  <a:gd name="T22" fmla="*/ 5 w 170"/>
                  <a:gd name="T23" fmla="*/ 65 h 96"/>
                  <a:gd name="T24" fmla="*/ 5 w 170"/>
                  <a:gd name="T25" fmla="*/ 65 h 96"/>
                  <a:gd name="T26" fmla="*/ 21 w 170"/>
                  <a:gd name="T27" fmla="*/ 58 h 96"/>
                  <a:gd name="T28" fmla="*/ 41 w 170"/>
                  <a:gd name="T29" fmla="*/ 58 h 96"/>
                  <a:gd name="T30" fmla="*/ 60 w 170"/>
                  <a:gd name="T31" fmla="*/ 64 h 96"/>
                  <a:gd name="T32" fmla="*/ 60 w 170"/>
                  <a:gd name="T33" fmla="*/ 64 h 96"/>
                  <a:gd name="T34" fmla="*/ 77 w 170"/>
                  <a:gd name="T35" fmla="*/ 69 h 96"/>
                  <a:gd name="T36" fmla="*/ 92 w 170"/>
                  <a:gd name="T37" fmla="*/ 66 h 96"/>
                  <a:gd name="T38" fmla="*/ 101 w 170"/>
                  <a:gd name="T39" fmla="*/ 56 h 96"/>
                  <a:gd name="T40" fmla="*/ 101 w 170"/>
                  <a:gd name="T41" fmla="*/ 56 h 96"/>
                  <a:gd name="T42" fmla="*/ 107 w 170"/>
                  <a:gd name="T43" fmla="*/ 37 h 96"/>
                  <a:gd name="T44" fmla="*/ 119 w 170"/>
                  <a:gd name="T45" fmla="*/ 16 h 96"/>
                  <a:gd name="T46" fmla="*/ 140 w 170"/>
                  <a:gd name="T47" fmla="*/ 1 h 96"/>
                  <a:gd name="T48" fmla="*/ 140 w 170"/>
                  <a:gd name="T49" fmla="*/ 1 h 96"/>
                  <a:gd name="T50" fmla="*/ 161 w 170"/>
                  <a:gd name="T51" fmla="*/ 0 h 96"/>
                  <a:gd name="T52" fmla="*/ 170 w 170"/>
                  <a:gd name="T53" fmla="*/ 12 h 96"/>
                  <a:gd name="T54" fmla="*/ 160 w 170"/>
                  <a:gd name="T55" fmla="*/ 41 h 96"/>
                  <a:gd name="T56" fmla="*/ 160 w 170"/>
                  <a:gd name="T57" fmla="*/ 41 h 96"/>
                  <a:gd name="T58" fmla="*/ 151 w 170"/>
                  <a:gd name="T59" fmla="*/ 50 h 96"/>
                  <a:gd name="T60" fmla="*/ 139 w 170"/>
                  <a:gd name="T61" fmla="*/ 60 h 96"/>
                  <a:gd name="T62" fmla="*/ 130 w 170"/>
                  <a:gd name="T63" fmla="*/ 69 h 96"/>
                  <a:gd name="T64" fmla="*/ 130 w 170"/>
                  <a:gd name="T65"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96">
                    <a:moveTo>
                      <a:pt x="130" y="69"/>
                    </a:moveTo>
                    <a:lnTo>
                      <a:pt x="113" y="88"/>
                    </a:lnTo>
                    <a:lnTo>
                      <a:pt x="93" y="96"/>
                    </a:lnTo>
                    <a:lnTo>
                      <a:pt x="60" y="92"/>
                    </a:lnTo>
                    <a:lnTo>
                      <a:pt x="60" y="92"/>
                    </a:lnTo>
                    <a:lnTo>
                      <a:pt x="50" y="92"/>
                    </a:lnTo>
                    <a:lnTo>
                      <a:pt x="37" y="93"/>
                    </a:lnTo>
                    <a:lnTo>
                      <a:pt x="28" y="93"/>
                    </a:lnTo>
                    <a:lnTo>
                      <a:pt x="28" y="93"/>
                    </a:lnTo>
                    <a:lnTo>
                      <a:pt x="6" y="84"/>
                    </a:lnTo>
                    <a:lnTo>
                      <a:pt x="0" y="75"/>
                    </a:lnTo>
                    <a:lnTo>
                      <a:pt x="5" y="65"/>
                    </a:lnTo>
                    <a:lnTo>
                      <a:pt x="5" y="65"/>
                    </a:lnTo>
                    <a:lnTo>
                      <a:pt x="21" y="58"/>
                    </a:lnTo>
                    <a:lnTo>
                      <a:pt x="41" y="58"/>
                    </a:lnTo>
                    <a:lnTo>
                      <a:pt x="60" y="64"/>
                    </a:lnTo>
                    <a:lnTo>
                      <a:pt x="60" y="64"/>
                    </a:lnTo>
                    <a:lnTo>
                      <a:pt x="77" y="69"/>
                    </a:lnTo>
                    <a:lnTo>
                      <a:pt x="92" y="66"/>
                    </a:lnTo>
                    <a:lnTo>
                      <a:pt x="101" y="56"/>
                    </a:lnTo>
                    <a:lnTo>
                      <a:pt x="101" y="56"/>
                    </a:lnTo>
                    <a:lnTo>
                      <a:pt x="107" y="37"/>
                    </a:lnTo>
                    <a:lnTo>
                      <a:pt x="119" y="16"/>
                    </a:lnTo>
                    <a:lnTo>
                      <a:pt x="140" y="1"/>
                    </a:lnTo>
                    <a:lnTo>
                      <a:pt x="140" y="1"/>
                    </a:lnTo>
                    <a:lnTo>
                      <a:pt x="161" y="0"/>
                    </a:lnTo>
                    <a:lnTo>
                      <a:pt x="170" y="12"/>
                    </a:lnTo>
                    <a:lnTo>
                      <a:pt x="160" y="41"/>
                    </a:lnTo>
                    <a:lnTo>
                      <a:pt x="160" y="41"/>
                    </a:lnTo>
                    <a:lnTo>
                      <a:pt x="151" y="50"/>
                    </a:lnTo>
                    <a:lnTo>
                      <a:pt x="139" y="60"/>
                    </a:lnTo>
                    <a:lnTo>
                      <a:pt x="130" y="69"/>
                    </a:lnTo>
                    <a:lnTo>
                      <a:pt x="130" y="69"/>
                    </a:lnTo>
                    <a:close/>
                  </a:path>
                </a:pathLst>
              </a:custGeom>
              <a:solidFill>
                <a:srgbClr val="3CA538"/>
              </a:solidFill>
              <a:ln w="19050" cmpd="sng">
                <a:solidFill>
                  <a:srgbClr val="1E5215"/>
                </a:solidFill>
                <a:round/>
                <a:headEnd/>
                <a:tailEnd/>
              </a:ln>
            </p:spPr>
            <p:txBody>
              <a:bodyPr/>
              <a:lstStyle/>
              <a:p>
                <a:endParaRPr lang="tr-TR"/>
              </a:p>
            </p:txBody>
          </p:sp>
        </p:grpSp>
        <p:grpSp>
          <p:nvGrpSpPr>
            <p:cNvPr id="33811" name="Group 19"/>
            <p:cNvGrpSpPr>
              <a:grpSpLocks/>
            </p:cNvGrpSpPr>
            <p:nvPr/>
          </p:nvGrpSpPr>
          <p:grpSpPr bwMode="auto">
            <a:xfrm>
              <a:off x="4382" y="1941"/>
              <a:ext cx="541" cy="489"/>
              <a:chOff x="4382" y="1941"/>
              <a:chExt cx="541" cy="489"/>
            </a:xfrm>
          </p:grpSpPr>
          <p:grpSp>
            <p:nvGrpSpPr>
              <p:cNvPr id="33812" name="Group 20"/>
              <p:cNvGrpSpPr>
                <a:grpSpLocks/>
              </p:cNvGrpSpPr>
              <p:nvPr/>
            </p:nvGrpSpPr>
            <p:grpSpPr bwMode="auto">
              <a:xfrm>
                <a:off x="4382" y="1941"/>
                <a:ext cx="541" cy="489"/>
                <a:chOff x="4382" y="1941"/>
                <a:chExt cx="541" cy="489"/>
              </a:xfrm>
            </p:grpSpPr>
            <p:sp>
              <p:nvSpPr>
                <p:cNvPr id="33813" name="Freeform 21"/>
                <p:cNvSpPr>
                  <a:spLocks/>
                </p:cNvSpPr>
                <p:nvPr/>
              </p:nvSpPr>
              <p:spPr bwMode="auto">
                <a:xfrm>
                  <a:off x="4382" y="1941"/>
                  <a:ext cx="541" cy="489"/>
                </a:xfrm>
                <a:custGeom>
                  <a:avLst/>
                  <a:gdLst>
                    <a:gd name="T0" fmla="*/ 541 w 541"/>
                    <a:gd name="T1" fmla="*/ 241 h 489"/>
                    <a:gd name="T2" fmla="*/ 534 w 541"/>
                    <a:gd name="T3" fmla="*/ 280 h 489"/>
                    <a:gd name="T4" fmla="*/ 519 w 541"/>
                    <a:gd name="T5" fmla="*/ 321 h 489"/>
                    <a:gd name="T6" fmla="*/ 496 w 541"/>
                    <a:gd name="T7" fmla="*/ 361 h 489"/>
                    <a:gd name="T8" fmla="*/ 467 w 541"/>
                    <a:gd name="T9" fmla="*/ 398 h 489"/>
                    <a:gd name="T10" fmla="*/ 450 w 541"/>
                    <a:gd name="T11" fmla="*/ 415 h 489"/>
                    <a:gd name="T12" fmla="*/ 412 w 541"/>
                    <a:gd name="T13" fmla="*/ 445 h 489"/>
                    <a:gd name="T14" fmla="*/ 373 w 541"/>
                    <a:gd name="T15" fmla="*/ 468 h 489"/>
                    <a:gd name="T16" fmla="*/ 332 w 541"/>
                    <a:gd name="T17" fmla="*/ 482 h 489"/>
                    <a:gd name="T18" fmla="*/ 290 w 541"/>
                    <a:gd name="T19" fmla="*/ 489 h 489"/>
                    <a:gd name="T20" fmla="*/ 248 w 541"/>
                    <a:gd name="T21" fmla="*/ 487 h 489"/>
                    <a:gd name="T22" fmla="*/ 222 w 541"/>
                    <a:gd name="T23" fmla="*/ 483 h 489"/>
                    <a:gd name="T24" fmla="*/ 176 w 541"/>
                    <a:gd name="T25" fmla="*/ 470 h 489"/>
                    <a:gd name="T26" fmla="*/ 135 w 541"/>
                    <a:gd name="T27" fmla="*/ 451 h 489"/>
                    <a:gd name="T28" fmla="*/ 101 w 541"/>
                    <a:gd name="T29" fmla="*/ 428 h 489"/>
                    <a:gd name="T30" fmla="*/ 72 w 541"/>
                    <a:gd name="T31" fmla="*/ 401 h 489"/>
                    <a:gd name="T32" fmla="*/ 48 w 541"/>
                    <a:gd name="T33" fmla="*/ 371 h 489"/>
                    <a:gd name="T34" fmla="*/ 29 w 541"/>
                    <a:gd name="T35" fmla="*/ 340 h 489"/>
                    <a:gd name="T36" fmla="*/ 16 w 541"/>
                    <a:gd name="T37" fmla="*/ 306 h 489"/>
                    <a:gd name="T38" fmla="*/ 6 w 541"/>
                    <a:gd name="T39" fmla="*/ 272 h 489"/>
                    <a:gd name="T40" fmla="*/ 1 w 541"/>
                    <a:gd name="T41" fmla="*/ 239 h 489"/>
                    <a:gd name="T42" fmla="*/ 0 w 541"/>
                    <a:gd name="T43" fmla="*/ 223 h 489"/>
                    <a:gd name="T44" fmla="*/ 6 w 541"/>
                    <a:gd name="T45" fmla="*/ 174 h 489"/>
                    <a:gd name="T46" fmla="*/ 26 w 541"/>
                    <a:gd name="T47" fmla="*/ 127 h 489"/>
                    <a:gd name="T48" fmla="*/ 60 w 541"/>
                    <a:gd name="T49" fmla="*/ 83 h 489"/>
                    <a:gd name="T50" fmla="*/ 78 w 541"/>
                    <a:gd name="T51" fmla="*/ 66 h 489"/>
                    <a:gd name="T52" fmla="*/ 117 w 541"/>
                    <a:gd name="T53" fmla="*/ 38 h 489"/>
                    <a:gd name="T54" fmla="*/ 159 w 541"/>
                    <a:gd name="T55" fmla="*/ 17 h 489"/>
                    <a:gd name="T56" fmla="*/ 203 w 541"/>
                    <a:gd name="T57" fmla="*/ 4 h 489"/>
                    <a:gd name="T58" fmla="*/ 245 w 541"/>
                    <a:gd name="T59" fmla="*/ 0 h 489"/>
                    <a:gd name="T60" fmla="*/ 269 w 541"/>
                    <a:gd name="T61" fmla="*/ 1 h 489"/>
                    <a:gd name="T62" fmla="*/ 316 w 541"/>
                    <a:gd name="T63" fmla="*/ 6 h 489"/>
                    <a:gd name="T64" fmla="*/ 359 w 541"/>
                    <a:gd name="T65" fmla="*/ 16 h 489"/>
                    <a:gd name="T66" fmla="*/ 398 w 541"/>
                    <a:gd name="T67" fmla="*/ 29 h 489"/>
                    <a:gd name="T68" fmla="*/ 433 w 541"/>
                    <a:gd name="T69" fmla="*/ 46 h 489"/>
                    <a:gd name="T70" fmla="*/ 463 w 541"/>
                    <a:gd name="T71" fmla="*/ 67 h 489"/>
                    <a:gd name="T72" fmla="*/ 489 w 541"/>
                    <a:gd name="T73" fmla="*/ 91 h 489"/>
                    <a:gd name="T74" fmla="*/ 509 w 541"/>
                    <a:gd name="T75" fmla="*/ 119 h 489"/>
                    <a:gd name="T76" fmla="*/ 525 w 541"/>
                    <a:gd name="T77" fmla="*/ 150 h 489"/>
                    <a:gd name="T78" fmla="*/ 536 w 541"/>
                    <a:gd name="T79" fmla="*/ 184 h 489"/>
                    <a:gd name="T80" fmla="*/ 541 w 541"/>
                    <a:gd name="T81" fmla="*/ 22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1" h="489">
                      <a:moveTo>
                        <a:pt x="541" y="222"/>
                      </a:moveTo>
                      <a:lnTo>
                        <a:pt x="541" y="241"/>
                      </a:lnTo>
                      <a:lnTo>
                        <a:pt x="539" y="260"/>
                      </a:lnTo>
                      <a:lnTo>
                        <a:pt x="534" y="280"/>
                      </a:lnTo>
                      <a:lnTo>
                        <a:pt x="528" y="300"/>
                      </a:lnTo>
                      <a:lnTo>
                        <a:pt x="519" y="321"/>
                      </a:lnTo>
                      <a:lnTo>
                        <a:pt x="509" y="341"/>
                      </a:lnTo>
                      <a:lnTo>
                        <a:pt x="496" y="361"/>
                      </a:lnTo>
                      <a:lnTo>
                        <a:pt x="482" y="380"/>
                      </a:lnTo>
                      <a:lnTo>
                        <a:pt x="467" y="398"/>
                      </a:lnTo>
                      <a:lnTo>
                        <a:pt x="450" y="415"/>
                      </a:lnTo>
                      <a:lnTo>
                        <a:pt x="450" y="415"/>
                      </a:lnTo>
                      <a:lnTo>
                        <a:pt x="431" y="431"/>
                      </a:lnTo>
                      <a:lnTo>
                        <a:pt x="412" y="445"/>
                      </a:lnTo>
                      <a:lnTo>
                        <a:pt x="393" y="457"/>
                      </a:lnTo>
                      <a:lnTo>
                        <a:pt x="373" y="468"/>
                      </a:lnTo>
                      <a:lnTo>
                        <a:pt x="353" y="476"/>
                      </a:lnTo>
                      <a:lnTo>
                        <a:pt x="332" y="482"/>
                      </a:lnTo>
                      <a:lnTo>
                        <a:pt x="312" y="486"/>
                      </a:lnTo>
                      <a:lnTo>
                        <a:pt x="290" y="489"/>
                      </a:lnTo>
                      <a:lnTo>
                        <a:pt x="269" y="489"/>
                      </a:lnTo>
                      <a:lnTo>
                        <a:pt x="248" y="487"/>
                      </a:lnTo>
                      <a:lnTo>
                        <a:pt x="248" y="487"/>
                      </a:lnTo>
                      <a:lnTo>
                        <a:pt x="222" y="483"/>
                      </a:lnTo>
                      <a:lnTo>
                        <a:pt x="198" y="477"/>
                      </a:lnTo>
                      <a:lnTo>
                        <a:pt x="176" y="470"/>
                      </a:lnTo>
                      <a:lnTo>
                        <a:pt x="155" y="461"/>
                      </a:lnTo>
                      <a:lnTo>
                        <a:pt x="135" y="451"/>
                      </a:lnTo>
                      <a:lnTo>
                        <a:pt x="117" y="440"/>
                      </a:lnTo>
                      <a:lnTo>
                        <a:pt x="101" y="428"/>
                      </a:lnTo>
                      <a:lnTo>
                        <a:pt x="86" y="415"/>
                      </a:lnTo>
                      <a:lnTo>
                        <a:pt x="72" y="401"/>
                      </a:lnTo>
                      <a:lnTo>
                        <a:pt x="59" y="386"/>
                      </a:lnTo>
                      <a:lnTo>
                        <a:pt x="48" y="371"/>
                      </a:lnTo>
                      <a:lnTo>
                        <a:pt x="38" y="356"/>
                      </a:lnTo>
                      <a:lnTo>
                        <a:pt x="29" y="340"/>
                      </a:lnTo>
                      <a:lnTo>
                        <a:pt x="22" y="323"/>
                      </a:lnTo>
                      <a:lnTo>
                        <a:pt x="16" y="306"/>
                      </a:lnTo>
                      <a:lnTo>
                        <a:pt x="10" y="289"/>
                      </a:lnTo>
                      <a:lnTo>
                        <a:pt x="6" y="272"/>
                      </a:lnTo>
                      <a:lnTo>
                        <a:pt x="3" y="256"/>
                      </a:lnTo>
                      <a:lnTo>
                        <a:pt x="1" y="239"/>
                      </a:lnTo>
                      <a:lnTo>
                        <a:pt x="0" y="223"/>
                      </a:lnTo>
                      <a:lnTo>
                        <a:pt x="0" y="223"/>
                      </a:lnTo>
                      <a:lnTo>
                        <a:pt x="1" y="198"/>
                      </a:lnTo>
                      <a:lnTo>
                        <a:pt x="6" y="174"/>
                      </a:lnTo>
                      <a:lnTo>
                        <a:pt x="14" y="150"/>
                      </a:lnTo>
                      <a:lnTo>
                        <a:pt x="26" y="127"/>
                      </a:lnTo>
                      <a:lnTo>
                        <a:pt x="41" y="104"/>
                      </a:lnTo>
                      <a:lnTo>
                        <a:pt x="60" y="83"/>
                      </a:lnTo>
                      <a:lnTo>
                        <a:pt x="60" y="83"/>
                      </a:lnTo>
                      <a:lnTo>
                        <a:pt x="78" y="66"/>
                      </a:lnTo>
                      <a:lnTo>
                        <a:pt x="97" y="52"/>
                      </a:lnTo>
                      <a:lnTo>
                        <a:pt x="117" y="38"/>
                      </a:lnTo>
                      <a:lnTo>
                        <a:pt x="138" y="27"/>
                      </a:lnTo>
                      <a:lnTo>
                        <a:pt x="159" y="17"/>
                      </a:lnTo>
                      <a:lnTo>
                        <a:pt x="181" y="10"/>
                      </a:lnTo>
                      <a:lnTo>
                        <a:pt x="203" y="4"/>
                      </a:lnTo>
                      <a:lnTo>
                        <a:pt x="224" y="1"/>
                      </a:lnTo>
                      <a:lnTo>
                        <a:pt x="245" y="0"/>
                      </a:lnTo>
                      <a:lnTo>
                        <a:pt x="245" y="0"/>
                      </a:lnTo>
                      <a:lnTo>
                        <a:pt x="269" y="1"/>
                      </a:lnTo>
                      <a:lnTo>
                        <a:pt x="293" y="3"/>
                      </a:lnTo>
                      <a:lnTo>
                        <a:pt x="316" y="6"/>
                      </a:lnTo>
                      <a:lnTo>
                        <a:pt x="338" y="10"/>
                      </a:lnTo>
                      <a:lnTo>
                        <a:pt x="359" y="16"/>
                      </a:lnTo>
                      <a:lnTo>
                        <a:pt x="379" y="22"/>
                      </a:lnTo>
                      <a:lnTo>
                        <a:pt x="398" y="29"/>
                      </a:lnTo>
                      <a:lnTo>
                        <a:pt x="416" y="37"/>
                      </a:lnTo>
                      <a:lnTo>
                        <a:pt x="433" y="46"/>
                      </a:lnTo>
                      <a:lnTo>
                        <a:pt x="449" y="56"/>
                      </a:lnTo>
                      <a:lnTo>
                        <a:pt x="463" y="67"/>
                      </a:lnTo>
                      <a:lnTo>
                        <a:pt x="476" y="79"/>
                      </a:lnTo>
                      <a:lnTo>
                        <a:pt x="489" y="91"/>
                      </a:lnTo>
                      <a:lnTo>
                        <a:pt x="500" y="105"/>
                      </a:lnTo>
                      <a:lnTo>
                        <a:pt x="509" y="119"/>
                      </a:lnTo>
                      <a:lnTo>
                        <a:pt x="518" y="134"/>
                      </a:lnTo>
                      <a:lnTo>
                        <a:pt x="525" y="150"/>
                      </a:lnTo>
                      <a:lnTo>
                        <a:pt x="531" y="167"/>
                      </a:lnTo>
                      <a:lnTo>
                        <a:pt x="536" y="184"/>
                      </a:lnTo>
                      <a:lnTo>
                        <a:pt x="539" y="202"/>
                      </a:lnTo>
                      <a:lnTo>
                        <a:pt x="541" y="222"/>
                      </a:lnTo>
                      <a:lnTo>
                        <a:pt x="541" y="222"/>
                      </a:lnTo>
                      <a:close/>
                    </a:path>
                  </a:pathLst>
                </a:custGeom>
                <a:solidFill>
                  <a:srgbClr val="C9A182"/>
                </a:solidFill>
                <a:ln w="19050" cmpd="sng">
                  <a:solidFill>
                    <a:srgbClr val="B67F5B"/>
                  </a:solidFill>
                  <a:round/>
                  <a:headEnd/>
                  <a:tailEnd/>
                </a:ln>
              </p:spPr>
              <p:txBody>
                <a:bodyPr/>
                <a:lstStyle/>
                <a:p>
                  <a:endParaRPr lang="tr-TR"/>
                </a:p>
              </p:txBody>
            </p:sp>
            <p:sp>
              <p:nvSpPr>
                <p:cNvPr id="33814" name="Freeform 22"/>
                <p:cNvSpPr>
                  <a:spLocks/>
                </p:cNvSpPr>
                <p:nvPr/>
              </p:nvSpPr>
              <p:spPr bwMode="auto">
                <a:xfrm>
                  <a:off x="4399" y="1957"/>
                  <a:ext cx="508" cy="457"/>
                </a:xfrm>
                <a:custGeom>
                  <a:avLst/>
                  <a:gdLst>
                    <a:gd name="T0" fmla="*/ 211 w 508"/>
                    <a:gd name="T1" fmla="*/ 1 h 457"/>
                    <a:gd name="T2" fmla="*/ 174 w 508"/>
                    <a:gd name="T3" fmla="*/ 7 h 457"/>
                    <a:gd name="T4" fmla="*/ 137 w 508"/>
                    <a:gd name="T5" fmla="*/ 21 h 457"/>
                    <a:gd name="T6" fmla="*/ 101 w 508"/>
                    <a:gd name="T7" fmla="*/ 41 h 457"/>
                    <a:gd name="T8" fmla="*/ 68 w 508"/>
                    <a:gd name="T9" fmla="*/ 66 h 457"/>
                    <a:gd name="T10" fmla="*/ 39 w 508"/>
                    <a:gd name="T11" fmla="*/ 97 h 457"/>
                    <a:gd name="T12" fmla="*/ 17 w 508"/>
                    <a:gd name="T13" fmla="*/ 130 h 457"/>
                    <a:gd name="T14" fmla="*/ 4 w 508"/>
                    <a:gd name="T15" fmla="*/ 167 h 457"/>
                    <a:gd name="T16" fmla="*/ 0 w 508"/>
                    <a:gd name="T17" fmla="*/ 207 h 457"/>
                    <a:gd name="T18" fmla="*/ 1 w 508"/>
                    <a:gd name="T19" fmla="*/ 225 h 457"/>
                    <a:gd name="T20" fmla="*/ 7 w 508"/>
                    <a:gd name="T21" fmla="*/ 261 h 457"/>
                    <a:gd name="T22" fmla="*/ 18 w 508"/>
                    <a:gd name="T23" fmla="*/ 295 h 457"/>
                    <a:gd name="T24" fmla="*/ 34 w 508"/>
                    <a:gd name="T25" fmla="*/ 329 h 457"/>
                    <a:gd name="T26" fmla="*/ 54 w 508"/>
                    <a:gd name="T27" fmla="*/ 359 h 457"/>
                    <a:gd name="T28" fmla="*/ 80 w 508"/>
                    <a:gd name="T29" fmla="*/ 387 h 457"/>
                    <a:gd name="T30" fmla="*/ 110 w 508"/>
                    <a:gd name="T31" fmla="*/ 411 h 457"/>
                    <a:gd name="T32" fmla="*/ 146 w 508"/>
                    <a:gd name="T33" fmla="*/ 431 h 457"/>
                    <a:gd name="T34" fmla="*/ 187 w 508"/>
                    <a:gd name="T35" fmla="*/ 446 h 457"/>
                    <a:gd name="T36" fmla="*/ 233 w 508"/>
                    <a:gd name="T37" fmla="*/ 455 h 457"/>
                    <a:gd name="T38" fmla="*/ 254 w 508"/>
                    <a:gd name="T39" fmla="*/ 457 h 457"/>
                    <a:gd name="T40" fmla="*/ 295 w 508"/>
                    <a:gd name="T41" fmla="*/ 454 h 457"/>
                    <a:gd name="T42" fmla="*/ 333 w 508"/>
                    <a:gd name="T43" fmla="*/ 444 h 457"/>
                    <a:gd name="T44" fmla="*/ 369 w 508"/>
                    <a:gd name="T45" fmla="*/ 427 h 457"/>
                    <a:gd name="T46" fmla="*/ 401 w 508"/>
                    <a:gd name="T47" fmla="*/ 405 h 457"/>
                    <a:gd name="T48" fmla="*/ 431 w 508"/>
                    <a:gd name="T49" fmla="*/ 379 h 457"/>
                    <a:gd name="T50" fmla="*/ 456 w 508"/>
                    <a:gd name="T51" fmla="*/ 349 h 457"/>
                    <a:gd name="T52" fmla="*/ 477 w 508"/>
                    <a:gd name="T53" fmla="*/ 318 h 457"/>
                    <a:gd name="T54" fmla="*/ 493 w 508"/>
                    <a:gd name="T55" fmla="*/ 285 h 457"/>
                    <a:gd name="T56" fmla="*/ 503 w 508"/>
                    <a:gd name="T57" fmla="*/ 253 h 457"/>
                    <a:gd name="T58" fmla="*/ 508 w 508"/>
                    <a:gd name="T59" fmla="*/ 222 h 457"/>
                    <a:gd name="T60" fmla="*/ 508 w 508"/>
                    <a:gd name="T61" fmla="*/ 207 h 457"/>
                    <a:gd name="T62" fmla="*/ 503 w 508"/>
                    <a:gd name="T63" fmla="*/ 173 h 457"/>
                    <a:gd name="T64" fmla="*/ 493 w 508"/>
                    <a:gd name="T65" fmla="*/ 142 h 457"/>
                    <a:gd name="T66" fmla="*/ 478 w 508"/>
                    <a:gd name="T67" fmla="*/ 112 h 457"/>
                    <a:gd name="T68" fmla="*/ 457 w 508"/>
                    <a:gd name="T69" fmla="*/ 84 h 457"/>
                    <a:gd name="T70" fmla="*/ 430 w 508"/>
                    <a:gd name="T71" fmla="*/ 59 h 457"/>
                    <a:gd name="T72" fmla="*/ 396 w 508"/>
                    <a:gd name="T73" fmla="*/ 38 h 457"/>
                    <a:gd name="T74" fmla="*/ 357 w 508"/>
                    <a:gd name="T75" fmla="*/ 21 h 457"/>
                    <a:gd name="T76" fmla="*/ 311 w 508"/>
                    <a:gd name="T77" fmla="*/ 9 h 457"/>
                    <a:gd name="T78" fmla="*/ 257 w 508"/>
                    <a:gd name="T79" fmla="*/ 1 h 457"/>
                    <a:gd name="T80" fmla="*/ 228 w 508"/>
                    <a:gd name="T81"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8" h="457">
                      <a:moveTo>
                        <a:pt x="228" y="0"/>
                      </a:moveTo>
                      <a:lnTo>
                        <a:pt x="211" y="1"/>
                      </a:lnTo>
                      <a:lnTo>
                        <a:pt x="193" y="3"/>
                      </a:lnTo>
                      <a:lnTo>
                        <a:pt x="174" y="7"/>
                      </a:lnTo>
                      <a:lnTo>
                        <a:pt x="155" y="14"/>
                      </a:lnTo>
                      <a:lnTo>
                        <a:pt x="137" y="21"/>
                      </a:lnTo>
                      <a:lnTo>
                        <a:pt x="119" y="30"/>
                      </a:lnTo>
                      <a:lnTo>
                        <a:pt x="101" y="41"/>
                      </a:lnTo>
                      <a:lnTo>
                        <a:pt x="84" y="53"/>
                      </a:lnTo>
                      <a:lnTo>
                        <a:pt x="68" y="66"/>
                      </a:lnTo>
                      <a:lnTo>
                        <a:pt x="53" y="81"/>
                      </a:lnTo>
                      <a:lnTo>
                        <a:pt x="39" y="97"/>
                      </a:lnTo>
                      <a:lnTo>
                        <a:pt x="27" y="113"/>
                      </a:lnTo>
                      <a:lnTo>
                        <a:pt x="17" y="130"/>
                      </a:lnTo>
                      <a:lnTo>
                        <a:pt x="9" y="148"/>
                      </a:lnTo>
                      <a:lnTo>
                        <a:pt x="4" y="167"/>
                      </a:lnTo>
                      <a:lnTo>
                        <a:pt x="0" y="187"/>
                      </a:lnTo>
                      <a:lnTo>
                        <a:pt x="0" y="207"/>
                      </a:lnTo>
                      <a:lnTo>
                        <a:pt x="0" y="207"/>
                      </a:lnTo>
                      <a:lnTo>
                        <a:pt x="1" y="225"/>
                      </a:lnTo>
                      <a:lnTo>
                        <a:pt x="3" y="243"/>
                      </a:lnTo>
                      <a:lnTo>
                        <a:pt x="7" y="261"/>
                      </a:lnTo>
                      <a:lnTo>
                        <a:pt x="12" y="278"/>
                      </a:lnTo>
                      <a:lnTo>
                        <a:pt x="18" y="295"/>
                      </a:lnTo>
                      <a:lnTo>
                        <a:pt x="25" y="312"/>
                      </a:lnTo>
                      <a:lnTo>
                        <a:pt x="34" y="329"/>
                      </a:lnTo>
                      <a:lnTo>
                        <a:pt x="43" y="344"/>
                      </a:lnTo>
                      <a:lnTo>
                        <a:pt x="54" y="359"/>
                      </a:lnTo>
                      <a:lnTo>
                        <a:pt x="67" y="373"/>
                      </a:lnTo>
                      <a:lnTo>
                        <a:pt x="80" y="387"/>
                      </a:lnTo>
                      <a:lnTo>
                        <a:pt x="95" y="399"/>
                      </a:lnTo>
                      <a:lnTo>
                        <a:pt x="110" y="411"/>
                      </a:lnTo>
                      <a:lnTo>
                        <a:pt x="127" y="421"/>
                      </a:lnTo>
                      <a:lnTo>
                        <a:pt x="146" y="431"/>
                      </a:lnTo>
                      <a:lnTo>
                        <a:pt x="166" y="439"/>
                      </a:lnTo>
                      <a:lnTo>
                        <a:pt x="187" y="446"/>
                      </a:lnTo>
                      <a:lnTo>
                        <a:pt x="209" y="451"/>
                      </a:lnTo>
                      <a:lnTo>
                        <a:pt x="233" y="455"/>
                      </a:lnTo>
                      <a:lnTo>
                        <a:pt x="233" y="455"/>
                      </a:lnTo>
                      <a:lnTo>
                        <a:pt x="254" y="457"/>
                      </a:lnTo>
                      <a:lnTo>
                        <a:pt x="274" y="457"/>
                      </a:lnTo>
                      <a:lnTo>
                        <a:pt x="295" y="454"/>
                      </a:lnTo>
                      <a:lnTo>
                        <a:pt x="314" y="450"/>
                      </a:lnTo>
                      <a:lnTo>
                        <a:pt x="333" y="444"/>
                      </a:lnTo>
                      <a:lnTo>
                        <a:pt x="351" y="436"/>
                      </a:lnTo>
                      <a:lnTo>
                        <a:pt x="369" y="427"/>
                      </a:lnTo>
                      <a:lnTo>
                        <a:pt x="386" y="416"/>
                      </a:lnTo>
                      <a:lnTo>
                        <a:pt x="401" y="405"/>
                      </a:lnTo>
                      <a:lnTo>
                        <a:pt x="417" y="392"/>
                      </a:lnTo>
                      <a:lnTo>
                        <a:pt x="431" y="379"/>
                      </a:lnTo>
                      <a:lnTo>
                        <a:pt x="444" y="364"/>
                      </a:lnTo>
                      <a:lnTo>
                        <a:pt x="456" y="349"/>
                      </a:lnTo>
                      <a:lnTo>
                        <a:pt x="467" y="334"/>
                      </a:lnTo>
                      <a:lnTo>
                        <a:pt x="477" y="318"/>
                      </a:lnTo>
                      <a:lnTo>
                        <a:pt x="486" y="301"/>
                      </a:lnTo>
                      <a:lnTo>
                        <a:pt x="493" y="285"/>
                      </a:lnTo>
                      <a:lnTo>
                        <a:pt x="499" y="269"/>
                      </a:lnTo>
                      <a:lnTo>
                        <a:pt x="503" y="253"/>
                      </a:lnTo>
                      <a:lnTo>
                        <a:pt x="506" y="237"/>
                      </a:lnTo>
                      <a:lnTo>
                        <a:pt x="508" y="222"/>
                      </a:lnTo>
                      <a:lnTo>
                        <a:pt x="508" y="207"/>
                      </a:lnTo>
                      <a:lnTo>
                        <a:pt x="508" y="207"/>
                      </a:lnTo>
                      <a:lnTo>
                        <a:pt x="506" y="190"/>
                      </a:lnTo>
                      <a:lnTo>
                        <a:pt x="503" y="173"/>
                      </a:lnTo>
                      <a:lnTo>
                        <a:pt x="499" y="157"/>
                      </a:lnTo>
                      <a:lnTo>
                        <a:pt x="493" y="142"/>
                      </a:lnTo>
                      <a:lnTo>
                        <a:pt x="486" y="126"/>
                      </a:lnTo>
                      <a:lnTo>
                        <a:pt x="478" y="112"/>
                      </a:lnTo>
                      <a:lnTo>
                        <a:pt x="468" y="98"/>
                      </a:lnTo>
                      <a:lnTo>
                        <a:pt x="457" y="84"/>
                      </a:lnTo>
                      <a:lnTo>
                        <a:pt x="444" y="71"/>
                      </a:lnTo>
                      <a:lnTo>
                        <a:pt x="430" y="59"/>
                      </a:lnTo>
                      <a:lnTo>
                        <a:pt x="414" y="48"/>
                      </a:lnTo>
                      <a:lnTo>
                        <a:pt x="396" y="38"/>
                      </a:lnTo>
                      <a:lnTo>
                        <a:pt x="378" y="29"/>
                      </a:lnTo>
                      <a:lnTo>
                        <a:pt x="357" y="21"/>
                      </a:lnTo>
                      <a:lnTo>
                        <a:pt x="335" y="14"/>
                      </a:lnTo>
                      <a:lnTo>
                        <a:pt x="311" y="9"/>
                      </a:lnTo>
                      <a:lnTo>
                        <a:pt x="285" y="4"/>
                      </a:lnTo>
                      <a:lnTo>
                        <a:pt x="257" y="1"/>
                      </a:lnTo>
                      <a:lnTo>
                        <a:pt x="228" y="0"/>
                      </a:lnTo>
                      <a:lnTo>
                        <a:pt x="228" y="0"/>
                      </a:lnTo>
                      <a:close/>
                    </a:path>
                  </a:pathLst>
                </a:custGeom>
                <a:solidFill>
                  <a:srgbClr val="FDEFCA"/>
                </a:solidFill>
                <a:ln w="19050" cmpd="sng">
                  <a:solidFill>
                    <a:srgbClr val="B67F5B"/>
                  </a:solidFill>
                  <a:round/>
                  <a:headEnd/>
                  <a:tailEnd/>
                </a:ln>
              </p:spPr>
              <p:txBody>
                <a:bodyPr/>
                <a:lstStyle/>
                <a:p>
                  <a:endParaRPr lang="tr-TR"/>
                </a:p>
              </p:txBody>
            </p:sp>
          </p:grpSp>
          <p:sp>
            <p:nvSpPr>
              <p:cNvPr id="33815" name="Freeform 23"/>
              <p:cNvSpPr>
                <a:spLocks/>
              </p:cNvSpPr>
              <p:nvPr/>
            </p:nvSpPr>
            <p:spPr bwMode="auto">
              <a:xfrm>
                <a:off x="4448" y="2103"/>
                <a:ext cx="386" cy="138"/>
              </a:xfrm>
              <a:custGeom>
                <a:avLst/>
                <a:gdLst>
                  <a:gd name="T0" fmla="*/ 142 w 386"/>
                  <a:gd name="T1" fmla="*/ 86 h 138"/>
                  <a:gd name="T2" fmla="*/ 124 w 386"/>
                  <a:gd name="T3" fmla="*/ 97 h 138"/>
                  <a:gd name="T4" fmla="*/ 102 w 386"/>
                  <a:gd name="T5" fmla="*/ 104 h 138"/>
                  <a:gd name="T6" fmla="*/ 83 w 386"/>
                  <a:gd name="T7" fmla="*/ 110 h 138"/>
                  <a:gd name="T8" fmla="*/ 83 w 386"/>
                  <a:gd name="T9" fmla="*/ 110 h 138"/>
                  <a:gd name="T10" fmla="*/ 71 w 386"/>
                  <a:gd name="T11" fmla="*/ 116 h 138"/>
                  <a:gd name="T12" fmla="*/ 57 w 386"/>
                  <a:gd name="T13" fmla="*/ 125 h 138"/>
                  <a:gd name="T14" fmla="*/ 33 w 386"/>
                  <a:gd name="T15" fmla="*/ 137 h 138"/>
                  <a:gd name="T16" fmla="*/ 33 w 386"/>
                  <a:gd name="T17" fmla="*/ 137 h 138"/>
                  <a:gd name="T18" fmla="*/ 9 w 386"/>
                  <a:gd name="T19" fmla="*/ 138 h 138"/>
                  <a:gd name="T20" fmla="*/ 0 w 386"/>
                  <a:gd name="T21" fmla="*/ 122 h 138"/>
                  <a:gd name="T22" fmla="*/ 2 w 386"/>
                  <a:gd name="T23" fmla="*/ 107 h 138"/>
                  <a:gd name="T24" fmla="*/ 2 w 386"/>
                  <a:gd name="T25" fmla="*/ 107 h 138"/>
                  <a:gd name="T26" fmla="*/ 25 w 386"/>
                  <a:gd name="T27" fmla="*/ 87 h 138"/>
                  <a:gd name="T28" fmla="*/ 57 w 386"/>
                  <a:gd name="T29" fmla="*/ 72 h 138"/>
                  <a:gd name="T30" fmla="*/ 84 w 386"/>
                  <a:gd name="T31" fmla="*/ 61 h 138"/>
                  <a:gd name="T32" fmla="*/ 84 w 386"/>
                  <a:gd name="T33" fmla="*/ 61 h 138"/>
                  <a:gd name="T34" fmla="*/ 108 w 386"/>
                  <a:gd name="T35" fmla="*/ 48 h 138"/>
                  <a:gd name="T36" fmla="*/ 123 w 386"/>
                  <a:gd name="T37" fmla="*/ 40 h 138"/>
                  <a:gd name="T38" fmla="*/ 127 w 386"/>
                  <a:gd name="T39" fmla="*/ 37 h 138"/>
                  <a:gd name="T40" fmla="*/ 127 w 386"/>
                  <a:gd name="T41" fmla="*/ 37 h 138"/>
                  <a:gd name="T42" fmla="*/ 142 w 386"/>
                  <a:gd name="T43" fmla="*/ 32 h 138"/>
                  <a:gd name="T44" fmla="*/ 147 w 386"/>
                  <a:gd name="T45" fmla="*/ 32 h 138"/>
                  <a:gd name="T46" fmla="*/ 153 w 386"/>
                  <a:gd name="T47" fmla="*/ 30 h 138"/>
                  <a:gd name="T48" fmla="*/ 174 w 386"/>
                  <a:gd name="T49" fmla="*/ 20 h 138"/>
                  <a:gd name="T50" fmla="*/ 174 w 386"/>
                  <a:gd name="T51" fmla="*/ 20 h 138"/>
                  <a:gd name="T52" fmla="*/ 194 w 386"/>
                  <a:gd name="T53" fmla="*/ 16 h 138"/>
                  <a:gd name="T54" fmla="*/ 226 w 386"/>
                  <a:gd name="T55" fmla="*/ 15 h 138"/>
                  <a:gd name="T56" fmla="*/ 254 w 386"/>
                  <a:gd name="T57" fmla="*/ 17 h 138"/>
                  <a:gd name="T58" fmla="*/ 254 w 386"/>
                  <a:gd name="T59" fmla="*/ 17 h 138"/>
                  <a:gd name="T60" fmla="*/ 280 w 386"/>
                  <a:gd name="T61" fmla="*/ 17 h 138"/>
                  <a:gd name="T62" fmla="*/ 312 w 386"/>
                  <a:gd name="T63" fmla="*/ 10 h 138"/>
                  <a:gd name="T64" fmla="*/ 335 w 386"/>
                  <a:gd name="T65" fmla="*/ 4 h 138"/>
                  <a:gd name="T66" fmla="*/ 335 w 386"/>
                  <a:gd name="T67" fmla="*/ 4 h 138"/>
                  <a:gd name="T68" fmla="*/ 348 w 386"/>
                  <a:gd name="T69" fmla="*/ 0 h 138"/>
                  <a:gd name="T70" fmla="*/ 360 w 386"/>
                  <a:gd name="T71" fmla="*/ 0 h 138"/>
                  <a:gd name="T72" fmla="*/ 376 w 386"/>
                  <a:gd name="T73" fmla="*/ 8 h 138"/>
                  <a:gd name="T74" fmla="*/ 376 w 386"/>
                  <a:gd name="T75" fmla="*/ 8 h 138"/>
                  <a:gd name="T76" fmla="*/ 386 w 386"/>
                  <a:gd name="T77" fmla="*/ 22 h 138"/>
                  <a:gd name="T78" fmla="*/ 382 w 386"/>
                  <a:gd name="T79" fmla="*/ 34 h 138"/>
                  <a:gd name="T80" fmla="*/ 362 w 386"/>
                  <a:gd name="T81" fmla="*/ 43 h 138"/>
                  <a:gd name="T82" fmla="*/ 362 w 386"/>
                  <a:gd name="T83" fmla="*/ 43 h 138"/>
                  <a:gd name="T84" fmla="*/ 338 w 386"/>
                  <a:gd name="T85" fmla="*/ 44 h 138"/>
                  <a:gd name="T86" fmla="*/ 320 w 386"/>
                  <a:gd name="T87" fmla="*/ 41 h 138"/>
                  <a:gd name="T88" fmla="*/ 309 w 386"/>
                  <a:gd name="T89" fmla="*/ 40 h 138"/>
                  <a:gd name="T90" fmla="*/ 309 w 386"/>
                  <a:gd name="T91" fmla="*/ 40 h 138"/>
                  <a:gd name="T92" fmla="*/ 293 w 386"/>
                  <a:gd name="T93" fmla="*/ 45 h 138"/>
                  <a:gd name="T94" fmla="*/ 274 w 386"/>
                  <a:gd name="T95" fmla="*/ 50 h 138"/>
                  <a:gd name="T96" fmla="*/ 265 w 386"/>
                  <a:gd name="T97" fmla="*/ 52 h 138"/>
                  <a:gd name="T98" fmla="*/ 265 w 386"/>
                  <a:gd name="T99" fmla="*/ 52 h 138"/>
                  <a:gd name="T100" fmla="*/ 232 w 386"/>
                  <a:gd name="T101" fmla="*/ 51 h 138"/>
                  <a:gd name="T102" fmla="*/ 208 w 386"/>
                  <a:gd name="T103" fmla="*/ 48 h 138"/>
                  <a:gd name="T104" fmla="*/ 189 w 386"/>
                  <a:gd name="T105" fmla="*/ 52 h 138"/>
                  <a:gd name="T106" fmla="*/ 189 w 386"/>
                  <a:gd name="T107" fmla="*/ 52 h 138"/>
                  <a:gd name="T108" fmla="*/ 169 w 386"/>
                  <a:gd name="T109" fmla="*/ 67 h 138"/>
                  <a:gd name="T110" fmla="*/ 150 w 386"/>
                  <a:gd name="T111" fmla="*/ 80 h 138"/>
                  <a:gd name="T112" fmla="*/ 142 w 386"/>
                  <a:gd name="T113" fmla="*/ 86 h 138"/>
                  <a:gd name="T114" fmla="*/ 142 w 386"/>
                  <a:gd name="T115" fmla="*/ 8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6" h="138">
                    <a:moveTo>
                      <a:pt x="142" y="86"/>
                    </a:moveTo>
                    <a:lnTo>
                      <a:pt x="124" y="97"/>
                    </a:lnTo>
                    <a:lnTo>
                      <a:pt x="102" y="104"/>
                    </a:lnTo>
                    <a:lnTo>
                      <a:pt x="83" y="110"/>
                    </a:lnTo>
                    <a:lnTo>
                      <a:pt x="83" y="110"/>
                    </a:lnTo>
                    <a:lnTo>
                      <a:pt x="71" y="116"/>
                    </a:lnTo>
                    <a:lnTo>
                      <a:pt x="57" y="125"/>
                    </a:lnTo>
                    <a:lnTo>
                      <a:pt x="33" y="137"/>
                    </a:lnTo>
                    <a:lnTo>
                      <a:pt x="33" y="137"/>
                    </a:lnTo>
                    <a:lnTo>
                      <a:pt x="9" y="138"/>
                    </a:lnTo>
                    <a:lnTo>
                      <a:pt x="0" y="122"/>
                    </a:lnTo>
                    <a:lnTo>
                      <a:pt x="2" y="107"/>
                    </a:lnTo>
                    <a:lnTo>
                      <a:pt x="2" y="107"/>
                    </a:lnTo>
                    <a:lnTo>
                      <a:pt x="25" y="87"/>
                    </a:lnTo>
                    <a:lnTo>
                      <a:pt x="57" y="72"/>
                    </a:lnTo>
                    <a:lnTo>
                      <a:pt x="84" y="61"/>
                    </a:lnTo>
                    <a:lnTo>
                      <a:pt x="84" y="61"/>
                    </a:lnTo>
                    <a:lnTo>
                      <a:pt x="108" y="48"/>
                    </a:lnTo>
                    <a:lnTo>
                      <a:pt x="123" y="40"/>
                    </a:lnTo>
                    <a:lnTo>
                      <a:pt x="127" y="37"/>
                    </a:lnTo>
                    <a:lnTo>
                      <a:pt x="127" y="37"/>
                    </a:lnTo>
                    <a:lnTo>
                      <a:pt x="142" y="32"/>
                    </a:lnTo>
                    <a:lnTo>
                      <a:pt x="147" y="32"/>
                    </a:lnTo>
                    <a:lnTo>
                      <a:pt x="153" y="30"/>
                    </a:lnTo>
                    <a:lnTo>
                      <a:pt x="174" y="20"/>
                    </a:lnTo>
                    <a:lnTo>
                      <a:pt x="174" y="20"/>
                    </a:lnTo>
                    <a:lnTo>
                      <a:pt x="194" y="16"/>
                    </a:lnTo>
                    <a:lnTo>
                      <a:pt x="226" y="15"/>
                    </a:lnTo>
                    <a:lnTo>
                      <a:pt x="254" y="17"/>
                    </a:lnTo>
                    <a:lnTo>
                      <a:pt x="254" y="17"/>
                    </a:lnTo>
                    <a:lnTo>
                      <a:pt x="280" y="17"/>
                    </a:lnTo>
                    <a:lnTo>
                      <a:pt x="312" y="10"/>
                    </a:lnTo>
                    <a:lnTo>
                      <a:pt x="335" y="4"/>
                    </a:lnTo>
                    <a:lnTo>
                      <a:pt x="335" y="4"/>
                    </a:lnTo>
                    <a:lnTo>
                      <a:pt x="348" y="0"/>
                    </a:lnTo>
                    <a:lnTo>
                      <a:pt x="360" y="0"/>
                    </a:lnTo>
                    <a:lnTo>
                      <a:pt x="376" y="8"/>
                    </a:lnTo>
                    <a:lnTo>
                      <a:pt x="376" y="8"/>
                    </a:lnTo>
                    <a:lnTo>
                      <a:pt x="386" y="22"/>
                    </a:lnTo>
                    <a:lnTo>
                      <a:pt x="382" y="34"/>
                    </a:lnTo>
                    <a:lnTo>
                      <a:pt x="362" y="43"/>
                    </a:lnTo>
                    <a:lnTo>
                      <a:pt x="362" y="43"/>
                    </a:lnTo>
                    <a:lnTo>
                      <a:pt x="338" y="44"/>
                    </a:lnTo>
                    <a:lnTo>
                      <a:pt x="320" y="41"/>
                    </a:lnTo>
                    <a:lnTo>
                      <a:pt x="309" y="40"/>
                    </a:lnTo>
                    <a:lnTo>
                      <a:pt x="309" y="40"/>
                    </a:lnTo>
                    <a:lnTo>
                      <a:pt x="293" y="45"/>
                    </a:lnTo>
                    <a:lnTo>
                      <a:pt x="274" y="50"/>
                    </a:lnTo>
                    <a:lnTo>
                      <a:pt x="265" y="52"/>
                    </a:lnTo>
                    <a:lnTo>
                      <a:pt x="265" y="52"/>
                    </a:lnTo>
                    <a:lnTo>
                      <a:pt x="232" y="51"/>
                    </a:lnTo>
                    <a:lnTo>
                      <a:pt x="208" y="48"/>
                    </a:lnTo>
                    <a:lnTo>
                      <a:pt x="189" y="52"/>
                    </a:lnTo>
                    <a:lnTo>
                      <a:pt x="189" y="52"/>
                    </a:lnTo>
                    <a:lnTo>
                      <a:pt x="169" y="67"/>
                    </a:lnTo>
                    <a:lnTo>
                      <a:pt x="150" y="80"/>
                    </a:lnTo>
                    <a:lnTo>
                      <a:pt x="142" y="86"/>
                    </a:lnTo>
                    <a:lnTo>
                      <a:pt x="142" y="86"/>
                    </a:lnTo>
                    <a:close/>
                  </a:path>
                </a:pathLst>
              </a:custGeom>
              <a:solidFill>
                <a:srgbClr val="3CA538"/>
              </a:solidFill>
              <a:ln w="19050" cmpd="sng">
                <a:solidFill>
                  <a:srgbClr val="1E5215"/>
                </a:solidFill>
                <a:round/>
                <a:headEnd/>
                <a:tailEnd/>
              </a:ln>
            </p:spPr>
            <p:txBody>
              <a:bodyPr/>
              <a:lstStyle/>
              <a:p>
                <a:endParaRPr lang="tr-TR"/>
              </a:p>
            </p:txBody>
          </p:sp>
          <p:sp>
            <p:nvSpPr>
              <p:cNvPr id="33816" name="Freeform 24"/>
              <p:cNvSpPr>
                <a:spLocks/>
              </p:cNvSpPr>
              <p:nvPr/>
            </p:nvSpPr>
            <p:spPr bwMode="auto">
              <a:xfrm>
                <a:off x="4591" y="2245"/>
                <a:ext cx="191" cy="69"/>
              </a:xfrm>
              <a:custGeom>
                <a:avLst/>
                <a:gdLst>
                  <a:gd name="T0" fmla="*/ 128 w 191"/>
                  <a:gd name="T1" fmla="*/ 58 h 69"/>
                  <a:gd name="T2" fmla="*/ 135 w 191"/>
                  <a:gd name="T3" fmla="*/ 56 h 69"/>
                  <a:gd name="T4" fmla="*/ 143 w 191"/>
                  <a:gd name="T5" fmla="*/ 53 h 69"/>
                  <a:gd name="T6" fmla="*/ 151 w 191"/>
                  <a:gd name="T7" fmla="*/ 49 h 69"/>
                  <a:gd name="T8" fmla="*/ 151 w 191"/>
                  <a:gd name="T9" fmla="*/ 49 h 69"/>
                  <a:gd name="T10" fmla="*/ 158 w 191"/>
                  <a:gd name="T11" fmla="*/ 44 h 69"/>
                  <a:gd name="T12" fmla="*/ 166 w 191"/>
                  <a:gd name="T13" fmla="*/ 37 h 69"/>
                  <a:gd name="T14" fmla="*/ 178 w 191"/>
                  <a:gd name="T15" fmla="*/ 29 h 69"/>
                  <a:gd name="T16" fmla="*/ 178 w 191"/>
                  <a:gd name="T17" fmla="*/ 29 h 69"/>
                  <a:gd name="T18" fmla="*/ 191 w 191"/>
                  <a:gd name="T19" fmla="*/ 18 h 69"/>
                  <a:gd name="T20" fmla="*/ 190 w 191"/>
                  <a:gd name="T21" fmla="*/ 7 h 69"/>
                  <a:gd name="T22" fmla="*/ 180 w 191"/>
                  <a:gd name="T23" fmla="*/ 0 h 69"/>
                  <a:gd name="T24" fmla="*/ 180 w 191"/>
                  <a:gd name="T25" fmla="*/ 0 h 69"/>
                  <a:gd name="T26" fmla="*/ 167 w 191"/>
                  <a:gd name="T27" fmla="*/ 0 h 69"/>
                  <a:gd name="T28" fmla="*/ 152 w 191"/>
                  <a:gd name="T29" fmla="*/ 5 h 69"/>
                  <a:gd name="T30" fmla="*/ 141 w 191"/>
                  <a:gd name="T31" fmla="*/ 11 h 69"/>
                  <a:gd name="T32" fmla="*/ 141 w 191"/>
                  <a:gd name="T33" fmla="*/ 11 h 69"/>
                  <a:gd name="T34" fmla="*/ 130 w 191"/>
                  <a:gd name="T35" fmla="*/ 20 h 69"/>
                  <a:gd name="T36" fmla="*/ 117 w 191"/>
                  <a:gd name="T37" fmla="*/ 30 h 69"/>
                  <a:gd name="T38" fmla="*/ 111 w 191"/>
                  <a:gd name="T39" fmla="*/ 35 h 69"/>
                  <a:gd name="T40" fmla="*/ 111 w 191"/>
                  <a:gd name="T41" fmla="*/ 35 h 69"/>
                  <a:gd name="T42" fmla="*/ 92 w 191"/>
                  <a:gd name="T43" fmla="*/ 42 h 69"/>
                  <a:gd name="T44" fmla="*/ 70 w 191"/>
                  <a:gd name="T45" fmla="*/ 38 h 69"/>
                  <a:gd name="T46" fmla="*/ 54 w 191"/>
                  <a:gd name="T47" fmla="*/ 33 h 69"/>
                  <a:gd name="T48" fmla="*/ 54 w 191"/>
                  <a:gd name="T49" fmla="*/ 33 h 69"/>
                  <a:gd name="T50" fmla="*/ 45 w 191"/>
                  <a:gd name="T51" fmla="*/ 30 h 69"/>
                  <a:gd name="T52" fmla="*/ 32 w 191"/>
                  <a:gd name="T53" fmla="*/ 28 h 69"/>
                  <a:gd name="T54" fmla="*/ 17 w 191"/>
                  <a:gd name="T55" fmla="*/ 29 h 69"/>
                  <a:gd name="T56" fmla="*/ 17 w 191"/>
                  <a:gd name="T57" fmla="*/ 29 h 69"/>
                  <a:gd name="T58" fmla="*/ 4 w 191"/>
                  <a:gd name="T59" fmla="*/ 36 h 69"/>
                  <a:gd name="T60" fmla="*/ 0 w 191"/>
                  <a:gd name="T61" fmla="*/ 46 h 69"/>
                  <a:gd name="T62" fmla="*/ 1 w 191"/>
                  <a:gd name="T63" fmla="*/ 54 h 69"/>
                  <a:gd name="T64" fmla="*/ 1 w 191"/>
                  <a:gd name="T65" fmla="*/ 54 h 69"/>
                  <a:gd name="T66" fmla="*/ 20 w 191"/>
                  <a:gd name="T67" fmla="*/ 62 h 69"/>
                  <a:gd name="T68" fmla="*/ 46 w 191"/>
                  <a:gd name="T69" fmla="*/ 64 h 69"/>
                  <a:gd name="T70" fmla="*/ 65 w 191"/>
                  <a:gd name="T71" fmla="*/ 66 h 69"/>
                  <a:gd name="T72" fmla="*/ 65 w 191"/>
                  <a:gd name="T73" fmla="*/ 66 h 69"/>
                  <a:gd name="T74" fmla="*/ 84 w 191"/>
                  <a:gd name="T75" fmla="*/ 69 h 69"/>
                  <a:gd name="T76" fmla="*/ 107 w 191"/>
                  <a:gd name="T77" fmla="*/ 67 h 69"/>
                  <a:gd name="T78" fmla="*/ 128 w 191"/>
                  <a:gd name="T79" fmla="*/ 58 h 69"/>
                  <a:gd name="T80" fmla="*/ 128 w 191"/>
                  <a:gd name="T81"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1" h="69">
                    <a:moveTo>
                      <a:pt x="128" y="58"/>
                    </a:moveTo>
                    <a:lnTo>
                      <a:pt x="135" y="56"/>
                    </a:lnTo>
                    <a:lnTo>
                      <a:pt x="143" y="53"/>
                    </a:lnTo>
                    <a:lnTo>
                      <a:pt x="151" y="49"/>
                    </a:lnTo>
                    <a:lnTo>
                      <a:pt x="151" y="49"/>
                    </a:lnTo>
                    <a:lnTo>
                      <a:pt x="158" y="44"/>
                    </a:lnTo>
                    <a:lnTo>
                      <a:pt x="166" y="37"/>
                    </a:lnTo>
                    <a:lnTo>
                      <a:pt x="178" y="29"/>
                    </a:lnTo>
                    <a:lnTo>
                      <a:pt x="178" y="29"/>
                    </a:lnTo>
                    <a:lnTo>
                      <a:pt x="191" y="18"/>
                    </a:lnTo>
                    <a:lnTo>
                      <a:pt x="190" y="7"/>
                    </a:lnTo>
                    <a:lnTo>
                      <a:pt x="180" y="0"/>
                    </a:lnTo>
                    <a:lnTo>
                      <a:pt x="180" y="0"/>
                    </a:lnTo>
                    <a:lnTo>
                      <a:pt x="167" y="0"/>
                    </a:lnTo>
                    <a:lnTo>
                      <a:pt x="152" y="5"/>
                    </a:lnTo>
                    <a:lnTo>
                      <a:pt x="141" y="11"/>
                    </a:lnTo>
                    <a:lnTo>
                      <a:pt x="141" y="11"/>
                    </a:lnTo>
                    <a:lnTo>
                      <a:pt x="130" y="20"/>
                    </a:lnTo>
                    <a:lnTo>
                      <a:pt x="117" y="30"/>
                    </a:lnTo>
                    <a:lnTo>
                      <a:pt x="111" y="35"/>
                    </a:lnTo>
                    <a:lnTo>
                      <a:pt x="111" y="35"/>
                    </a:lnTo>
                    <a:lnTo>
                      <a:pt x="92" y="42"/>
                    </a:lnTo>
                    <a:lnTo>
                      <a:pt x="70" y="38"/>
                    </a:lnTo>
                    <a:lnTo>
                      <a:pt x="54" y="33"/>
                    </a:lnTo>
                    <a:lnTo>
                      <a:pt x="54" y="33"/>
                    </a:lnTo>
                    <a:lnTo>
                      <a:pt x="45" y="30"/>
                    </a:lnTo>
                    <a:lnTo>
                      <a:pt x="32" y="28"/>
                    </a:lnTo>
                    <a:lnTo>
                      <a:pt x="17" y="29"/>
                    </a:lnTo>
                    <a:lnTo>
                      <a:pt x="17" y="29"/>
                    </a:lnTo>
                    <a:lnTo>
                      <a:pt x="4" y="36"/>
                    </a:lnTo>
                    <a:lnTo>
                      <a:pt x="0" y="46"/>
                    </a:lnTo>
                    <a:lnTo>
                      <a:pt x="1" y="54"/>
                    </a:lnTo>
                    <a:lnTo>
                      <a:pt x="1" y="54"/>
                    </a:lnTo>
                    <a:lnTo>
                      <a:pt x="20" y="62"/>
                    </a:lnTo>
                    <a:lnTo>
                      <a:pt x="46" y="64"/>
                    </a:lnTo>
                    <a:lnTo>
                      <a:pt x="65" y="66"/>
                    </a:lnTo>
                    <a:lnTo>
                      <a:pt x="65" y="66"/>
                    </a:lnTo>
                    <a:lnTo>
                      <a:pt x="84" y="69"/>
                    </a:lnTo>
                    <a:lnTo>
                      <a:pt x="107" y="67"/>
                    </a:lnTo>
                    <a:lnTo>
                      <a:pt x="128" y="58"/>
                    </a:lnTo>
                    <a:lnTo>
                      <a:pt x="128" y="58"/>
                    </a:lnTo>
                    <a:close/>
                  </a:path>
                </a:pathLst>
              </a:custGeom>
              <a:solidFill>
                <a:srgbClr val="4D94C3"/>
              </a:solidFill>
              <a:ln w="19050" cmpd="sng">
                <a:solidFill>
                  <a:srgbClr val="0A50A1"/>
                </a:solidFill>
                <a:round/>
                <a:headEnd/>
                <a:tailEnd/>
              </a:ln>
            </p:spPr>
            <p:txBody>
              <a:bodyPr/>
              <a:lstStyle/>
              <a:p>
                <a:endParaRPr lang="tr-TR"/>
              </a:p>
            </p:txBody>
          </p:sp>
        </p:grpSp>
        <p:grpSp>
          <p:nvGrpSpPr>
            <p:cNvPr id="33817" name="Group 25"/>
            <p:cNvGrpSpPr>
              <a:grpSpLocks/>
            </p:cNvGrpSpPr>
            <p:nvPr/>
          </p:nvGrpSpPr>
          <p:grpSpPr bwMode="auto">
            <a:xfrm>
              <a:off x="4382" y="2551"/>
              <a:ext cx="541" cy="489"/>
              <a:chOff x="4382" y="2551"/>
              <a:chExt cx="541" cy="489"/>
            </a:xfrm>
          </p:grpSpPr>
          <p:grpSp>
            <p:nvGrpSpPr>
              <p:cNvPr id="33818" name="Group 26"/>
              <p:cNvGrpSpPr>
                <a:grpSpLocks/>
              </p:cNvGrpSpPr>
              <p:nvPr/>
            </p:nvGrpSpPr>
            <p:grpSpPr bwMode="auto">
              <a:xfrm>
                <a:off x="4382" y="2551"/>
                <a:ext cx="541" cy="489"/>
                <a:chOff x="4382" y="2551"/>
                <a:chExt cx="541" cy="489"/>
              </a:xfrm>
            </p:grpSpPr>
            <p:sp>
              <p:nvSpPr>
                <p:cNvPr id="33819" name="Freeform 27"/>
                <p:cNvSpPr>
                  <a:spLocks/>
                </p:cNvSpPr>
                <p:nvPr/>
              </p:nvSpPr>
              <p:spPr bwMode="auto">
                <a:xfrm>
                  <a:off x="4382" y="2551"/>
                  <a:ext cx="541" cy="489"/>
                </a:xfrm>
                <a:custGeom>
                  <a:avLst/>
                  <a:gdLst>
                    <a:gd name="T0" fmla="*/ 541 w 541"/>
                    <a:gd name="T1" fmla="*/ 241 h 489"/>
                    <a:gd name="T2" fmla="*/ 534 w 541"/>
                    <a:gd name="T3" fmla="*/ 280 h 489"/>
                    <a:gd name="T4" fmla="*/ 519 w 541"/>
                    <a:gd name="T5" fmla="*/ 321 h 489"/>
                    <a:gd name="T6" fmla="*/ 496 w 541"/>
                    <a:gd name="T7" fmla="*/ 361 h 489"/>
                    <a:gd name="T8" fmla="*/ 467 w 541"/>
                    <a:gd name="T9" fmla="*/ 398 h 489"/>
                    <a:gd name="T10" fmla="*/ 450 w 541"/>
                    <a:gd name="T11" fmla="*/ 415 h 489"/>
                    <a:gd name="T12" fmla="*/ 412 w 541"/>
                    <a:gd name="T13" fmla="*/ 445 h 489"/>
                    <a:gd name="T14" fmla="*/ 373 w 541"/>
                    <a:gd name="T15" fmla="*/ 468 h 489"/>
                    <a:gd name="T16" fmla="*/ 332 w 541"/>
                    <a:gd name="T17" fmla="*/ 482 h 489"/>
                    <a:gd name="T18" fmla="*/ 290 w 541"/>
                    <a:gd name="T19" fmla="*/ 489 h 489"/>
                    <a:gd name="T20" fmla="*/ 248 w 541"/>
                    <a:gd name="T21" fmla="*/ 487 h 489"/>
                    <a:gd name="T22" fmla="*/ 222 w 541"/>
                    <a:gd name="T23" fmla="*/ 483 h 489"/>
                    <a:gd name="T24" fmla="*/ 176 w 541"/>
                    <a:gd name="T25" fmla="*/ 470 h 489"/>
                    <a:gd name="T26" fmla="*/ 135 w 541"/>
                    <a:gd name="T27" fmla="*/ 451 h 489"/>
                    <a:gd name="T28" fmla="*/ 101 w 541"/>
                    <a:gd name="T29" fmla="*/ 428 h 489"/>
                    <a:gd name="T30" fmla="*/ 72 w 541"/>
                    <a:gd name="T31" fmla="*/ 401 h 489"/>
                    <a:gd name="T32" fmla="*/ 48 w 541"/>
                    <a:gd name="T33" fmla="*/ 371 h 489"/>
                    <a:gd name="T34" fmla="*/ 29 w 541"/>
                    <a:gd name="T35" fmla="*/ 340 h 489"/>
                    <a:gd name="T36" fmla="*/ 16 w 541"/>
                    <a:gd name="T37" fmla="*/ 306 h 489"/>
                    <a:gd name="T38" fmla="*/ 6 w 541"/>
                    <a:gd name="T39" fmla="*/ 272 h 489"/>
                    <a:gd name="T40" fmla="*/ 1 w 541"/>
                    <a:gd name="T41" fmla="*/ 239 h 489"/>
                    <a:gd name="T42" fmla="*/ 0 w 541"/>
                    <a:gd name="T43" fmla="*/ 223 h 489"/>
                    <a:gd name="T44" fmla="*/ 6 w 541"/>
                    <a:gd name="T45" fmla="*/ 174 h 489"/>
                    <a:gd name="T46" fmla="*/ 26 w 541"/>
                    <a:gd name="T47" fmla="*/ 127 h 489"/>
                    <a:gd name="T48" fmla="*/ 60 w 541"/>
                    <a:gd name="T49" fmla="*/ 83 h 489"/>
                    <a:gd name="T50" fmla="*/ 78 w 541"/>
                    <a:gd name="T51" fmla="*/ 66 h 489"/>
                    <a:gd name="T52" fmla="*/ 117 w 541"/>
                    <a:gd name="T53" fmla="*/ 38 h 489"/>
                    <a:gd name="T54" fmla="*/ 159 w 541"/>
                    <a:gd name="T55" fmla="*/ 17 h 489"/>
                    <a:gd name="T56" fmla="*/ 203 w 541"/>
                    <a:gd name="T57" fmla="*/ 4 h 489"/>
                    <a:gd name="T58" fmla="*/ 245 w 541"/>
                    <a:gd name="T59" fmla="*/ 0 h 489"/>
                    <a:gd name="T60" fmla="*/ 269 w 541"/>
                    <a:gd name="T61" fmla="*/ 1 h 489"/>
                    <a:gd name="T62" fmla="*/ 316 w 541"/>
                    <a:gd name="T63" fmla="*/ 6 h 489"/>
                    <a:gd name="T64" fmla="*/ 359 w 541"/>
                    <a:gd name="T65" fmla="*/ 16 h 489"/>
                    <a:gd name="T66" fmla="*/ 398 w 541"/>
                    <a:gd name="T67" fmla="*/ 29 h 489"/>
                    <a:gd name="T68" fmla="*/ 433 w 541"/>
                    <a:gd name="T69" fmla="*/ 46 h 489"/>
                    <a:gd name="T70" fmla="*/ 463 w 541"/>
                    <a:gd name="T71" fmla="*/ 67 h 489"/>
                    <a:gd name="T72" fmla="*/ 489 w 541"/>
                    <a:gd name="T73" fmla="*/ 92 h 489"/>
                    <a:gd name="T74" fmla="*/ 509 w 541"/>
                    <a:gd name="T75" fmla="*/ 119 h 489"/>
                    <a:gd name="T76" fmla="*/ 525 w 541"/>
                    <a:gd name="T77" fmla="*/ 150 h 489"/>
                    <a:gd name="T78" fmla="*/ 536 w 541"/>
                    <a:gd name="T79" fmla="*/ 184 h 489"/>
                    <a:gd name="T80" fmla="*/ 541 w 541"/>
                    <a:gd name="T81" fmla="*/ 22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1" h="489">
                      <a:moveTo>
                        <a:pt x="541" y="222"/>
                      </a:moveTo>
                      <a:lnTo>
                        <a:pt x="541" y="241"/>
                      </a:lnTo>
                      <a:lnTo>
                        <a:pt x="539" y="260"/>
                      </a:lnTo>
                      <a:lnTo>
                        <a:pt x="534" y="280"/>
                      </a:lnTo>
                      <a:lnTo>
                        <a:pt x="528" y="300"/>
                      </a:lnTo>
                      <a:lnTo>
                        <a:pt x="519" y="321"/>
                      </a:lnTo>
                      <a:lnTo>
                        <a:pt x="509" y="341"/>
                      </a:lnTo>
                      <a:lnTo>
                        <a:pt x="496" y="361"/>
                      </a:lnTo>
                      <a:lnTo>
                        <a:pt x="482" y="380"/>
                      </a:lnTo>
                      <a:lnTo>
                        <a:pt x="467" y="398"/>
                      </a:lnTo>
                      <a:lnTo>
                        <a:pt x="450" y="415"/>
                      </a:lnTo>
                      <a:lnTo>
                        <a:pt x="450" y="415"/>
                      </a:lnTo>
                      <a:lnTo>
                        <a:pt x="431" y="432"/>
                      </a:lnTo>
                      <a:lnTo>
                        <a:pt x="412" y="445"/>
                      </a:lnTo>
                      <a:lnTo>
                        <a:pt x="393" y="457"/>
                      </a:lnTo>
                      <a:lnTo>
                        <a:pt x="373" y="468"/>
                      </a:lnTo>
                      <a:lnTo>
                        <a:pt x="353" y="476"/>
                      </a:lnTo>
                      <a:lnTo>
                        <a:pt x="332" y="482"/>
                      </a:lnTo>
                      <a:lnTo>
                        <a:pt x="312" y="486"/>
                      </a:lnTo>
                      <a:lnTo>
                        <a:pt x="290" y="489"/>
                      </a:lnTo>
                      <a:lnTo>
                        <a:pt x="269" y="489"/>
                      </a:lnTo>
                      <a:lnTo>
                        <a:pt x="248" y="487"/>
                      </a:lnTo>
                      <a:lnTo>
                        <a:pt x="248" y="487"/>
                      </a:lnTo>
                      <a:lnTo>
                        <a:pt x="222" y="483"/>
                      </a:lnTo>
                      <a:lnTo>
                        <a:pt x="198" y="477"/>
                      </a:lnTo>
                      <a:lnTo>
                        <a:pt x="176" y="470"/>
                      </a:lnTo>
                      <a:lnTo>
                        <a:pt x="155" y="461"/>
                      </a:lnTo>
                      <a:lnTo>
                        <a:pt x="135" y="451"/>
                      </a:lnTo>
                      <a:lnTo>
                        <a:pt x="117" y="440"/>
                      </a:lnTo>
                      <a:lnTo>
                        <a:pt x="101" y="428"/>
                      </a:lnTo>
                      <a:lnTo>
                        <a:pt x="86" y="415"/>
                      </a:lnTo>
                      <a:lnTo>
                        <a:pt x="72" y="401"/>
                      </a:lnTo>
                      <a:lnTo>
                        <a:pt x="59" y="386"/>
                      </a:lnTo>
                      <a:lnTo>
                        <a:pt x="48" y="371"/>
                      </a:lnTo>
                      <a:lnTo>
                        <a:pt x="38" y="356"/>
                      </a:lnTo>
                      <a:lnTo>
                        <a:pt x="29" y="340"/>
                      </a:lnTo>
                      <a:lnTo>
                        <a:pt x="22" y="323"/>
                      </a:lnTo>
                      <a:lnTo>
                        <a:pt x="16" y="306"/>
                      </a:lnTo>
                      <a:lnTo>
                        <a:pt x="10" y="289"/>
                      </a:lnTo>
                      <a:lnTo>
                        <a:pt x="6" y="272"/>
                      </a:lnTo>
                      <a:lnTo>
                        <a:pt x="3" y="256"/>
                      </a:lnTo>
                      <a:lnTo>
                        <a:pt x="1" y="239"/>
                      </a:lnTo>
                      <a:lnTo>
                        <a:pt x="0" y="223"/>
                      </a:lnTo>
                      <a:lnTo>
                        <a:pt x="0" y="223"/>
                      </a:lnTo>
                      <a:lnTo>
                        <a:pt x="1" y="199"/>
                      </a:lnTo>
                      <a:lnTo>
                        <a:pt x="6" y="174"/>
                      </a:lnTo>
                      <a:lnTo>
                        <a:pt x="14" y="150"/>
                      </a:lnTo>
                      <a:lnTo>
                        <a:pt x="26" y="127"/>
                      </a:lnTo>
                      <a:lnTo>
                        <a:pt x="41" y="105"/>
                      </a:lnTo>
                      <a:lnTo>
                        <a:pt x="60" y="83"/>
                      </a:lnTo>
                      <a:lnTo>
                        <a:pt x="60" y="83"/>
                      </a:lnTo>
                      <a:lnTo>
                        <a:pt x="78" y="66"/>
                      </a:lnTo>
                      <a:lnTo>
                        <a:pt x="97" y="52"/>
                      </a:lnTo>
                      <a:lnTo>
                        <a:pt x="117" y="38"/>
                      </a:lnTo>
                      <a:lnTo>
                        <a:pt x="138" y="27"/>
                      </a:lnTo>
                      <a:lnTo>
                        <a:pt x="159" y="17"/>
                      </a:lnTo>
                      <a:lnTo>
                        <a:pt x="181" y="10"/>
                      </a:lnTo>
                      <a:lnTo>
                        <a:pt x="203" y="4"/>
                      </a:lnTo>
                      <a:lnTo>
                        <a:pt x="224" y="1"/>
                      </a:lnTo>
                      <a:lnTo>
                        <a:pt x="245" y="0"/>
                      </a:lnTo>
                      <a:lnTo>
                        <a:pt x="245" y="0"/>
                      </a:lnTo>
                      <a:lnTo>
                        <a:pt x="269" y="1"/>
                      </a:lnTo>
                      <a:lnTo>
                        <a:pt x="293" y="3"/>
                      </a:lnTo>
                      <a:lnTo>
                        <a:pt x="316" y="6"/>
                      </a:lnTo>
                      <a:lnTo>
                        <a:pt x="338" y="10"/>
                      </a:lnTo>
                      <a:lnTo>
                        <a:pt x="359" y="16"/>
                      </a:lnTo>
                      <a:lnTo>
                        <a:pt x="379" y="22"/>
                      </a:lnTo>
                      <a:lnTo>
                        <a:pt x="398" y="29"/>
                      </a:lnTo>
                      <a:lnTo>
                        <a:pt x="416" y="37"/>
                      </a:lnTo>
                      <a:lnTo>
                        <a:pt x="433" y="46"/>
                      </a:lnTo>
                      <a:lnTo>
                        <a:pt x="449" y="56"/>
                      </a:lnTo>
                      <a:lnTo>
                        <a:pt x="463" y="67"/>
                      </a:lnTo>
                      <a:lnTo>
                        <a:pt x="476" y="79"/>
                      </a:lnTo>
                      <a:lnTo>
                        <a:pt x="489" y="92"/>
                      </a:lnTo>
                      <a:lnTo>
                        <a:pt x="500" y="105"/>
                      </a:lnTo>
                      <a:lnTo>
                        <a:pt x="509" y="119"/>
                      </a:lnTo>
                      <a:lnTo>
                        <a:pt x="518" y="134"/>
                      </a:lnTo>
                      <a:lnTo>
                        <a:pt x="525" y="150"/>
                      </a:lnTo>
                      <a:lnTo>
                        <a:pt x="531" y="167"/>
                      </a:lnTo>
                      <a:lnTo>
                        <a:pt x="536" y="184"/>
                      </a:lnTo>
                      <a:lnTo>
                        <a:pt x="539" y="203"/>
                      </a:lnTo>
                      <a:lnTo>
                        <a:pt x="541" y="222"/>
                      </a:lnTo>
                      <a:lnTo>
                        <a:pt x="541" y="222"/>
                      </a:lnTo>
                      <a:close/>
                    </a:path>
                  </a:pathLst>
                </a:custGeom>
                <a:solidFill>
                  <a:srgbClr val="C9A182"/>
                </a:solidFill>
                <a:ln w="19050" cmpd="sng">
                  <a:solidFill>
                    <a:srgbClr val="B67F5B"/>
                  </a:solidFill>
                  <a:round/>
                  <a:headEnd/>
                  <a:tailEnd/>
                </a:ln>
              </p:spPr>
              <p:txBody>
                <a:bodyPr/>
                <a:lstStyle/>
                <a:p>
                  <a:endParaRPr lang="tr-TR"/>
                </a:p>
              </p:txBody>
            </p:sp>
            <p:sp>
              <p:nvSpPr>
                <p:cNvPr id="33820" name="Freeform 28"/>
                <p:cNvSpPr>
                  <a:spLocks/>
                </p:cNvSpPr>
                <p:nvPr/>
              </p:nvSpPr>
              <p:spPr bwMode="auto">
                <a:xfrm>
                  <a:off x="4399" y="2567"/>
                  <a:ext cx="508" cy="457"/>
                </a:xfrm>
                <a:custGeom>
                  <a:avLst/>
                  <a:gdLst>
                    <a:gd name="T0" fmla="*/ 211 w 508"/>
                    <a:gd name="T1" fmla="*/ 1 h 457"/>
                    <a:gd name="T2" fmla="*/ 174 w 508"/>
                    <a:gd name="T3" fmla="*/ 8 h 457"/>
                    <a:gd name="T4" fmla="*/ 137 w 508"/>
                    <a:gd name="T5" fmla="*/ 21 h 457"/>
                    <a:gd name="T6" fmla="*/ 101 w 508"/>
                    <a:gd name="T7" fmla="*/ 41 h 457"/>
                    <a:gd name="T8" fmla="*/ 68 w 508"/>
                    <a:gd name="T9" fmla="*/ 67 h 457"/>
                    <a:gd name="T10" fmla="*/ 39 w 508"/>
                    <a:gd name="T11" fmla="*/ 97 h 457"/>
                    <a:gd name="T12" fmla="*/ 17 w 508"/>
                    <a:gd name="T13" fmla="*/ 130 h 457"/>
                    <a:gd name="T14" fmla="*/ 4 w 508"/>
                    <a:gd name="T15" fmla="*/ 167 h 457"/>
                    <a:gd name="T16" fmla="*/ 0 w 508"/>
                    <a:gd name="T17" fmla="*/ 207 h 457"/>
                    <a:gd name="T18" fmla="*/ 1 w 508"/>
                    <a:gd name="T19" fmla="*/ 225 h 457"/>
                    <a:gd name="T20" fmla="*/ 7 w 508"/>
                    <a:gd name="T21" fmla="*/ 261 h 457"/>
                    <a:gd name="T22" fmla="*/ 18 w 508"/>
                    <a:gd name="T23" fmla="*/ 295 h 457"/>
                    <a:gd name="T24" fmla="*/ 34 w 508"/>
                    <a:gd name="T25" fmla="*/ 329 h 457"/>
                    <a:gd name="T26" fmla="*/ 54 w 508"/>
                    <a:gd name="T27" fmla="*/ 359 h 457"/>
                    <a:gd name="T28" fmla="*/ 80 w 508"/>
                    <a:gd name="T29" fmla="*/ 387 h 457"/>
                    <a:gd name="T30" fmla="*/ 110 w 508"/>
                    <a:gd name="T31" fmla="*/ 411 h 457"/>
                    <a:gd name="T32" fmla="*/ 146 w 508"/>
                    <a:gd name="T33" fmla="*/ 431 h 457"/>
                    <a:gd name="T34" fmla="*/ 187 w 508"/>
                    <a:gd name="T35" fmla="*/ 446 h 457"/>
                    <a:gd name="T36" fmla="*/ 233 w 508"/>
                    <a:gd name="T37" fmla="*/ 455 h 457"/>
                    <a:gd name="T38" fmla="*/ 254 w 508"/>
                    <a:gd name="T39" fmla="*/ 457 h 457"/>
                    <a:gd name="T40" fmla="*/ 295 w 508"/>
                    <a:gd name="T41" fmla="*/ 454 h 457"/>
                    <a:gd name="T42" fmla="*/ 333 w 508"/>
                    <a:gd name="T43" fmla="*/ 444 h 457"/>
                    <a:gd name="T44" fmla="*/ 369 w 508"/>
                    <a:gd name="T45" fmla="*/ 427 h 457"/>
                    <a:gd name="T46" fmla="*/ 401 w 508"/>
                    <a:gd name="T47" fmla="*/ 405 h 457"/>
                    <a:gd name="T48" fmla="*/ 431 w 508"/>
                    <a:gd name="T49" fmla="*/ 379 h 457"/>
                    <a:gd name="T50" fmla="*/ 456 w 508"/>
                    <a:gd name="T51" fmla="*/ 349 h 457"/>
                    <a:gd name="T52" fmla="*/ 477 w 508"/>
                    <a:gd name="T53" fmla="*/ 318 h 457"/>
                    <a:gd name="T54" fmla="*/ 493 w 508"/>
                    <a:gd name="T55" fmla="*/ 285 h 457"/>
                    <a:gd name="T56" fmla="*/ 503 w 508"/>
                    <a:gd name="T57" fmla="*/ 253 h 457"/>
                    <a:gd name="T58" fmla="*/ 508 w 508"/>
                    <a:gd name="T59" fmla="*/ 222 h 457"/>
                    <a:gd name="T60" fmla="*/ 508 w 508"/>
                    <a:gd name="T61" fmla="*/ 207 h 457"/>
                    <a:gd name="T62" fmla="*/ 503 w 508"/>
                    <a:gd name="T63" fmla="*/ 173 h 457"/>
                    <a:gd name="T64" fmla="*/ 493 w 508"/>
                    <a:gd name="T65" fmla="*/ 142 h 457"/>
                    <a:gd name="T66" fmla="*/ 478 w 508"/>
                    <a:gd name="T67" fmla="*/ 112 h 457"/>
                    <a:gd name="T68" fmla="*/ 457 w 508"/>
                    <a:gd name="T69" fmla="*/ 84 h 457"/>
                    <a:gd name="T70" fmla="*/ 430 w 508"/>
                    <a:gd name="T71" fmla="*/ 59 h 457"/>
                    <a:gd name="T72" fmla="*/ 396 w 508"/>
                    <a:gd name="T73" fmla="*/ 38 h 457"/>
                    <a:gd name="T74" fmla="*/ 357 w 508"/>
                    <a:gd name="T75" fmla="*/ 21 h 457"/>
                    <a:gd name="T76" fmla="*/ 311 w 508"/>
                    <a:gd name="T77" fmla="*/ 9 h 457"/>
                    <a:gd name="T78" fmla="*/ 257 w 508"/>
                    <a:gd name="T79" fmla="*/ 1 h 457"/>
                    <a:gd name="T80" fmla="*/ 228 w 508"/>
                    <a:gd name="T81"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8" h="457">
                      <a:moveTo>
                        <a:pt x="228" y="0"/>
                      </a:moveTo>
                      <a:lnTo>
                        <a:pt x="211" y="1"/>
                      </a:lnTo>
                      <a:lnTo>
                        <a:pt x="193" y="3"/>
                      </a:lnTo>
                      <a:lnTo>
                        <a:pt x="174" y="8"/>
                      </a:lnTo>
                      <a:lnTo>
                        <a:pt x="155" y="14"/>
                      </a:lnTo>
                      <a:lnTo>
                        <a:pt x="137" y="21"/>
                      </a:lnTo>
                      <a:lnTo>
                        <a:pt x="119" y="30"/>
                      </a:lnTo>
                      <a:lnTo>
                        <a:pt x="101" y="41"/>
                      </a:lnTo>
                      <a:lnTo>
                        <a:pt x="84" y="53"/>
                      </a:lnTo>
                      <a:lnTo>
                        <a:pt x="68" y="67"/>
                      </a:lnTo>
                      <a:lnTo>
                        <a:pt x="53" y="81"/>
                      </a:lnTo>
                      <a:lnTo>
                        <a:pt x="39" y="97"/>
                      </a:lnTo>
                      <a:lnTo>
                        <a:pt x="27" y="113"/>
                      </a:lnTo>
                      <a:lnTo>
                        <a:pt x="17" y="130"/>
                      </a:lnTo>
                      <a:lnTo>
                        <a:pt x="9" y="148"/>
                      </a:lnTo>
                      <a:lnTo>
                        <a:pt x="4" y="167"/>
                      </a:lnTo>
                      <a:lnTo>
                        <a:pt x="0" y="187"/>
                      </a:lnTo>
                      <a:lnTo>
                        <a:pt x="0" y="207"/>
                      </a:lnTo>
                      <a:lnTo>
                        <a:pt x="0" y="207"/>
                      </a:lnTo>
                      <a:lnTo>
                        <a:pt x="1" y="225"/>
                      </a:lnTo>
                      <a:lnTo>
                        <a:pt x="3" y="243"/>
                      </a:lnTo>
                      <a:lnTo>
                        <a:pt x="7" y="261"/>
                      </a:lnTo>
                      <a:lnTo>
                        <a:pt x="12" y="278"/>
                      </a:lnTo>
                      <a:lnTo>
                        <a:pt x="18" y="295"/>
                      </a:lnTo>
                      <a:lnTo>
                        <a:pt x="25" y="312"/>
                      </a:lnTo>
                      <a:lnTo>
                        <a:pt x="34" y="329"/>
                      </a:lnTo>
                      <a:lnTo>
                        <a:pt x="43" y="344"/>
                      </a:lnTo>
                      <a:lnTo>
                        <a:pt x="54" y="359"/>
                      </a:lnTo>
                      <a:lnTo>
                        <a:pt x="67" y="373"/>
                      </a:lnTo>
                      <a:lnTo>
                        <a:pt x="80" y="387"/>
                      </a:lnTo>
                      <a:lnTo>
                        <a:pt x="95" y="399"/>
                      </a:lnTo>
                      <a:lnTo>
                        <a:pt x="110" y="411"/>
                      </a:lnTo>
                      <a:lnTo>
                        <a:pt x="127" y="422"/>
                      </a:lnTo>
                      <a:lnTo>
                        <a:pt x="146" y="431"/>
                      </a:lnTo>
                      <a:lnTo>
                        <a:pt x="166" y="439"/>
                      </a:lnTo>
                      <a:lnTo>
                        <a:pt x="187" y="446"/>
                      </a:lnTo>
                      <a:lnTo>
                        <a:pt x="209" y="451"/>
                      </a:lnTo>
                      <a:lnTo>
                        <a:pt x="233" y="455"/>
                      </a:lnTo>
                      <a:lnTo>
                        <a:pt x="233" y="455"/>
                      </a:lnTo>
                      <a:lnTo>
                        <a:pt x="254" y="457"/>
                      </a:lnTo>
                      <a:lnTo>
                        <a:pt x="274" y="457"/>
                      </a:lnTo>
                      <a:lnTo>
                        <a:pt x="295" y="454"/>
                      </a:lnTo>
                      <a:lnTo>
                        <a:pt x="314" y="450"/>
                      </a:lnTo>
                      <a:lnTo>
                        <a:pt x="333" y="444"/>
                      </a:lnTo>
                      <a:lnTo>
                        <a:pt x="351" y="436"/>
                      </a:lnTo>
                      <a:lnTo>
                        <a:pt x="369" y="427"/>
                      </a:lnTo>
                      <a:lnTo>
                        <a:pt x="386" y="417"/>
                      </a:lnTo>
                      <a:lnTo>
                        <a:pt x="401" y="405"/>
                      </a:lnTo>
                      <a:lnTo>
                        <a:pt x="417" y="392"/>
                      </a:lnTo>
                      <a:lnTo>
                        <a:pt x="431" y="379"/>
                      </a:lnTo>
                      <a:lnTo>
                        <a:pt x="444" y="364"/>
                      </a:lnTo>
                      <a:lnTo>
                        <a:pt x="456" y="349"/>
                      </a:lnTo>
                      <a:lnTo>
                        <a:pt x="467" y="334"/>
                      </a:lnTo>
                      <a:lnTo>
                        <a:pt x="477" y="318"/>
                      </a:lnTo>
                      <a:lnTo>
                        <a:pt x="486" y="302"/>
                      </a:lnTo>
                      <a:lnTo>
                        <a:pt x="493" y="285"/>
                      </a:lnTo>
                      <a:lnTo>
                        <a:pt x="499" y="269"/>
                      </a:lnTo>
                      <a:lnTo>
                        <a:pt x="503" y="253"/>
                      </a:lnTo>
                      <a:lnTo>
                        <a:pt x="506" y="237"/>
                      </a:lnTo>
                      <a:lnTo>
                        <a:pt x="508" y="222"/>
                      </a:lnTo>
                      <a:lnTo>
                        <a:pt x="508" y="207"/>
                      </a:lnTo>
                      <a:lnTo>
                        <a:pt x="508" y="207"/>
                      </a:lnTo>
                      <a:lnTo>
                        <a:pt x="506" y="190"/>
                      </a:lnTo>
                      <a:lnTo>
                        <a:pt x="503" y="173"/>
                      </a:lnTo>
                      <a:lnTo>
                        <a:pt x="499" y="157"/>
                      </a:lnTo>
                      <a:lnTo>
                        <a:pt x="493" y="142"/>
                      </a:lnTo>
                      <a:lnTo>
                        <a:pt x="486" y="126"/>
                      </a:lnTo>
                      <a:lnTo>
                        <a:pt x="478" y="112"/>
                      </a:lnTo>
                      <a:lnTo>
                        <a:pt x="468" y="98"/>
                      </a:lnTo>
                      <a:lnTo>
                        <a:pt x="457" y="84"/>
                      </a:lnTo>
                      <a:lnTo>
                        <a:pt x="444" y="71"/>
                      </a:lnTo>
                      <a:lnTo>
                        <a:pt x="430" y="59"/>
                      </a:lnTo>
                      <a:lnTo>
                        <a:pt x="414" y="48"/>
                      </a:lnTo>
                      <a:lnTo>
                        <a:pt x="396" y="38"/>
                      </a:lnTo>
                      <a:lnTo>
                        <a:pt x="378" y="29"/>
                      </a:lnTo>
                      <a:lnTo>
                        <a:pt x="357" y="21"/>
                      </a:lnTo>
                      <a:lnTo>
                        <a:pt x="335" y="14"/>
                      </a:lnTo>
                      <a:lnTo>
                        <a:pt x="311" y="9"/>
                      </a:lnTo>
                      <a:lnTo>
                        <a:pt x="285" y="4"/>
                      </a:lnTo>
                      <a:lnTo>
                        <a:pt x="257" y="1"/>
                      </a:lnTo>
                      <a:lnTo>
                        <a:pt x="228" y="0"/>
                      </a:lnTo>
                      <a:lnTo>
                        <a:pt x="228" y="0"/>
                      </a:lnTo>
                      <a:close/>
                    </a:path>
                  </a:pathLst>
                </a:custGeom>
                <a:solidFill>
                  <a:srgbClr val="FDEFCA"/>
                </a:solidFill>
                <a:ln w="19050" cmpd="sng">
                  <a:solidFill>
                    <a:srgbClr val="B67F5B"/>
                  </a:solidFill>
                  <a:round/>
                  <a:headEnd/>
                  <a:tailEnd/>
                </a:ln>
              </p:spPr>
              <p:txBody>
                <a:bodyPr/>
                <a:lstStyle/>
                <a:p>
                  <a:endParaRPr lang="tr-TR"/>
                </a:p>
              </p:txBody>
            </p:sp>
          </p:grpSp>
          <p:sp>
            <p:nvSpPr>
              <p:cNvPr id="33821" name="Freeform 29"/>
              <p:cNvSpPr>
                <a:spLocks/>
              </p:cNvSpPr>
              <p:nvPr/>
            </p:nvSpPr>
            <p:spPr bwMode="auto">
              <a:xfrm>
                <a:off x="4448" y="2713"/>
                <a:ext cx="386" cy="138"/>
              </a:xfrm>
              <a:custGeom>
                <a:avLst/>
                <a:gdLst>
                  <a:gd name="T0" fmla="*/ 142 w 386"/>
                  <a:gd name="T1" fmla="*/ 86 h 138"/>
                  <a:gd name="T2" fmla="*/ 124 w 386"/>
                  <a:gd name="T3" fmla="*/ 97 h 138"/>
                  <a:gd name="T4" fmla="*/ 102 w 386"/>
                  <a:gd name="T5" fmla="*/ 104 h 138"/>
                  <a:gd name="T6" fmla="*/ 83 w 386"/>
                  <a:gd name="T7" fmla="*/ 110 h 138"/>
                  <a:gd name="T8" fmla="*/ 83 w 386"/>
                  <a:gd name="T9" fmla="*/ 110 h 138"/>
                  <a:gd name="T10" fmla="*/ 71 w 386"/>
                  <a:gd name="T11" fmla="*/ 116 h 138"/>
                  <a:gd name="T12" fmla="*/ 57 w 386"/>
                  <a:gd name="T13" fmla="*/ 125 h 138"/>
                  <a:gd name="T14" fmla="*/ 33 w 386"/>
                  <a:gd name="T15" fmla="*/ 137 h 138"/>
                  <a:gd name="T16" fmla="*/ 33 w 386"/>
                  <a:gd name="T17" fmla="*/ 137 h 138"/>
                  <a:gd name="T18" fmla="*/ 9 w 386"/>
                  <a:gd name="T19" fmla="*/ 138 h 138"/>
                  <a:gd name="T20" fmla="*/ 0 w 386"/>
                  <a:gd name="T21" fmla="*/ 122 h 138"/>
                  <a:gd name="T22" fmla="*/ 2 w 386"/>
                  <a:gd name="T23" fmla="*/ 107 h 138"/>
                  <a:gd name="T24" fmla="*/ 2 w 386"/>
                  <a:gd name="T25" fmla="*/ 107 h 138"/>
                  <a:gd name="T26" fmla="*/ 25 w 386"/>
                  <a:gd name="T27" fmla="*/ 87 h 138"/>
                  <a:gd name="T28" fmla="*/ 57 w 386"/>
                  <a:gd name="T29" fmla="*/ 72 h 138"/>
                  <a:gd name="T30" fmla="*/ 84 w 386"/>
                  <a:gd name="T31" fmla="*/ 61 h 138"/>
                  <a:gd name="T32" fmla="*/ 84 w 386"/>
                  <a:gd name="T33" fmla="*/ 61 h 138"/>
                  <a:gd name="T34" fmla="*/ 108 w 386"/>
                  <a:gd name="T35" fmla="*/ 49 h 138"/>
                  <a:gd name="T36" fmla="*/ 123 w 386"/>
                  <a:gd name="T37" fmla="*/ 40 h 138"/>
                  <a:gd name="T38" fmla="*/ 127 w 386"/>
                  <a:gd name="T39" fmla="*/ 37 h 138"/>
                  <a:gd name="T40" fmla="*/ 127 w 386"/>
                  <a:gd name="T41" fmla="*/ 37 h 138"/>
                  <a:gd name="T42" fmla="*/ 142 w 386"/>
                  <a:gd name="T43" fmla="*/ 33 h 138"/>
                  <a:gd name="T44" fmla="*/ 147 w 386"/>
                  <a:gd name="T45" fmla="*/ 32 h 138"/>
                  <a:gd name="T46" fmla="*/ 153 w 386"/>
                  <a:gd name="T47" fmla="*/ 30 h 138"/>
                  <a:gd name="T48" fmla="*/ 174 w 386"/>
                  <a:gd name="T49" fmla="*/ 20 h 138"/>
                  <a:gd name="T50" fmla="*/ 174 w 386"/>
                  <a:gd name="T51" fmla="*/ 20 h 138"/>
                  <a:gd name="T52" fmla="*/ 194 w 386"/>
                  <a:gd name="T53" fmla="*/ 16 h 138"/>
                  <a:gd name="T54" fmla="*/ 226 w 386"/>
                  <a:gd name="T55" fmla="*/ 15 h 138"/>
                  <a:gd name="T56" fmla="*/ 254 w 386"/>
                  <a:gd name="T57" fmla="*/ 17 h 138"/>
                  <a:gd name="T58" fmla="*/ 254 w 386"/>
                  <a:gd name="T59" fmla="*/ 17 h 138"/>
                  <a:gd name="T60" fmla="*/ 280 w 386"/>
                  <a:gd name="T61" fmla="*/ 17 h 138"/>
                  <a:gd name="T62" fmla="*/ 312 w 386"/>
                  <a:gd name="T63" fmla="*/ 10 h 138"/>
                  <a:gd name="T64" fmla="*/ 335 w 386"/>
                  <a:gd name="T65" fmla="*/ 4 h 138"/>
                  <a:gd name="T66" fmla="*/ 335 w 386"/>
                  <a:gd name="T67" fmla="*/ 4 h 138"/>
                  <a:gd name="T68" fmla="*/ 348 w 386"/>
                  <a:gd name="T69" fmla="*/ 0 h 138"/>
                  <a:gd name="T70" fmla="*/ 360 w 386"/>
                  <a:gd name="T71" fmla="*/ 0 h 138"/>
                  <a:gd name="T72" fmla="*/ 376 w 386"/>
                  <a:gd name="T73" fmla="*/ 8 h 138"/>
                  <a:gd name="T74" fmla="*/ 376 w 386"/>
                  <a:gd name="T75" fmla="*/ 8 h 138"/>
                  <a:gd name="T76" fmla="*/ 386 w 386"/>
                  <a:gd name="T77" fmla="*/ 22 h 138"/>
                  <a:gd name="T78" fmla="*/ 382 w 386"/>
                  <a:gd name="T79" fmla="*/ 35 h 138"/>
                  <a:gd name="T80" fmla="*/ 362 w 386"/>
                  <a:gd name="T81" fmla="*/ 43 h 138"/>
                  <a:gd name="T82" fmla="*/ 362 w 386"/>
                  <a:gd name="T83" fmla="*/ 43 h 138"/>
                  <a:gd name="T84" fmla="*/ 338 w 386"/>
                  <a:gd name="T85" fmla="*/ 45 h 138"/>
                  <a:gd name="T86" fmla="*/ 320 w 386"/>
                  <a:gd name="T87" fmla="*/ 42 h 138"/>
                  <a:gd name="T88" fmla="*/ 309 w 386"/>
                  <a:gd name="T89" fmla="*/ 41 h 138"/>
                  <a:gd name="T90" fmla="*/ 309 w 386"/>
                  <a:gd name="T91" fmla="*/ 41 h 138"/>
                  <a:gd name="T92" fmla="*/ 293 w 386"/>
                  <a:gd name="T93" fmla="*/ 45 h 138"/>
                  <a:gd name="T94" fmla="*/ 274 w 386"/>
                  <a:gd name="T95" fmla="*/ 50 h 138"/>
                  <a:gd name="T96" fmla="*/ 265 w 386"/>
                  <a:gd name="T97" fmla="*/ 53 h 138"/>
                  <a:gd name="T98" fmla="*/ 265 w 386"/>
                  <a:gd name="T99" fmla="*/ 53 h 138"/>
                  <a:gd name="T100" fmla="*/ 232 w 386"/>
                  <a:gd name="T101" fmla="*/ 52 h 138"/>
                  <a:gd name="T102" fmla="*/ 208 w 386"/>
                  <a:gd name="T103" fmla="*/ 48 h 138"/>
                  <a:gd name="T104" fmla="*/ 189 w 386"/>
                  <a:gd name="T105" fmla="*/ 53 h 138"/>
                  <a:gd name="T106" fmla="*/ 189 w 386"/>
                  <a:gd name="T107" fmla="*/ 53 h 138"/>
                  <a:gd name="T108" fmla="*/ 169 w 386"/>
                  <a:gd name="T109" fmla="*/ 67 h 138"/>
                  <a:gd name="T110" fmla="*/ 150 w 386"/>
                  <a:gd name="T111" fmla="*/ 80 h 138"/>
                  <a:gd name="T112" fmla="*/ 142 w 386"/>
                  <a:gd name="T113" fmla="*/ 86 h 138"/>
                  <a:gd name="T114" fmla="*/ 142 w 386"/>
                  <a:gd name="T115" fmla="*/ 8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6" h="138">
                    <a:moveTo>
                      <a:pt x="142" y="86"/>
                    </a:moveTo>
                    <a:lnTo>
                      <a:pt x="124" y="97"/>
                    </a:lnTo>
                    <a:lnTo>
                      <a:pt x="102" y="104"/>
                    </a:lnTo>
                    <a:lnTo>
                      <a:pt x="83" y="110"/>
                    </a:lnTo>
                    <a:lnTo>
                      <a:pt x="83" y="110"/>
                    </a:lnTo>
                    <a:lnTo>
                      <a:pt x="71" y="116"/>
                    </a:lnTo>
                    <a:lnTo>
                      <a:pt x="57" y="125"/>
                    </a:lnTo>
                    <a:lnTo>
                      <a:pt x="33" y="137"/>
                    </a:lnTo>
                    <a:lnTo>
                      <a:pt x="33" y="137"/>
                    </a:lnTo>
                    <a:lnTo>
                      <a:pt x="9" y="138"/>
                    </a:lnTo>
                    <a:lnTo>
                      <a:pt x="0" y="122"/>
                    </a:lnTo>
                    <a:lnTo>
                      <a:pt x="2" y="107"/>
                    </a:lnTo>
                    <a:lnTo>
                      <a:pt x="2" y="107"/>
                    </a:lnTo>
                    <a:lnTo>
                      <a:pt x="25" y="87"/>
                    </a:lnTo>
                    <a:lnTo>
                      <a:pt x="57" y="72"/>
                    </a:lnTo>
                    <a:lnTo>
                      <a:pt x="84" y="61"/>
                    </a:lnTo>
                    <a:lnTo>
                      <a:pt x="84" y="61"/>
                    </a:lnTo>
                    <a:lnTo>
                      <a:pt x="108" y="49"/>
                    </a:lnTo>
                    <a:lnTo>
                      <a:pt x="123" y="40"/>
                    </a:lnTo>
                    <a:lnTo>
                      <a:pt x="127" y="37"/>
                    </a:lnTo>
                    <a:lnTo>
                      <a:pt x="127" y="37"/>
                    </a:lnTo>
                    <a:lnTo>
                      <a:pt x="142" y="33"/>
                    </a:lnTo>
                    <a:lnTo>
                      <a:pt x="147" y="32"/>
                    </a:lnTo>
                    <a:lnTo>
                      <a:pt x="153" y="30"/>
                    </a:lnTo>
                    <a:lnTo>
                      <a:pt x="174" y="20"/>
                    </a:lnTo>
                    <a:lnTo>
                      <a:pt x="174" y="20"/>
                    </a:lnTo>
                    <a:lnTo>
                      <a:pt x="194" y="16"/>
                    </a:lnTo>
                    <a:lnTo>
                      <a:pt x="226" y="15"/>
                    </a:lnTo>
                    <a:lnTo>
                      <a:pt x="254" y="17"/>
                    </a:lnTo>
                    <a:lnTo>
                      <a:pt x="254" y="17"/>
                    </a:lnTo>
                    <a:lnTo>
                      <a:pt x="280" y="17"/>
                    </a:lnTo>
                    <a:lnTo>
                      <a:pt x="312" y="10"/>
                    </a:lnTo>
                    <a:lnTo>
                      <a:pt x="335" y="4"/>
                    </a:lnTo>
                    <a:lnTo>
                      <a:pt x="335" y="4"/>
                    </a:lnTo>
                    <a:lnTo>
                      <a:pt x="348" y="0"/>
                    </a:lnTo>
                    <a:lnTo>
                      <a:pt x="360" y="0"/>
                    </a:lnTo>
                    <a:lnTo>
                      <a:pt x="376" y="8"/>
                    </a:lnTo>
                    <a:lnTo>
                      <a:pt x="376" y="8"/>
                    </a:lnTo>
                    <a:lnTo>
                      <a:pt x="386" y="22"/>
                    </a:lnTo>
                    <a:lnTo>
                      <a:pt x="382" y="35"/>
                    </a:lnTo>
                    <a:lnTo>
                      <a:pt x="362" y="43"/>
                    </a:lnTo>
                    <a:lnTo>
                      <a:pt x="362" y="43"/>
                    </a:lnTo>
                    <a:lnTo>
                      <a:pt x="338" y="45"/>
                    </a:lnTo>
                    <a:lnTo>
                      <a:pt x="320" y="42"/>
                    </a:lnTo>
                    <a:lnTo>
                      <a:pt x="309" y="41"/>
                    </a:lnTo>
                    <a:lnTo>
                      <a:pt x="309" y="41"/>
                    </a:lnTo>
                    <a:lnTo>
                      <a:pt x="293" y="45"/>
                    </a:lnTo>
                    <a:lnTo>
                      <a:pt x="274" y="50"/>
                    </a:lnTo>
                    <a:lnTo>
                      <a:pt x="265" y="53"/>
                    </a:lnTo>
                    <a:lnTo>
                      <a:pt x="265" y="53"/>
                    </a:lnTo>
                    <a:lnTo>
                      <a:pt x="232" y="52"/>
                    </a:lnTo>
                    <a:lnTo>
                      <a:pt x="208" y="48"/>
                    </a:lnTo>
                    <a:lnTo>
                      <a:pt x="189" y="53"/>
                    </a:lnTo>
                    <a:lnTo>
                      <a:pt x="189" y="53"/>
                    </a:lnTo>
                    <a:lnTo>
                      <a:pt x="169" y="67"/>
                    </a:lnTo>
                    <a:lnTo>
                      <a:pt x="150" y="80"/>
                    </a:lnTo>
                    <a:lnTo>
                      <a:pt x="142" y="86"/>
                    </a:lnTo>
                    <a:lnTo>
                      <a:pt x="142" y="86"/>
                    </a:lnTo>
                    <a:close/>
                  </a:path>
                </a:pathLst>
              </a:custGeom>
              <a:solidFill>
                <a:srgbClr val="3CA538"/>
              </a:solidFill>
              <a:ln w="19050" cmpd="sng">
                <a:solidFill>
                  <a:srgbClr val="1E5215"/>
                </a:solidFill>
                <a:round/>
                <a:headEnd/>
                <a:tailEnd/>
              </a:ln>
            </p:spPr>
            <p:txBody>
              <a:bodyPr/>
              <a:lstStyle/>
              <a:p>
                <a:endParaRPr lang="tr-TR"/>
              </a:p>
            </p:txBody>
          </p:sp>
          <p:sp>
            <p:nvSpPr>
              <p:cNvPr id="33822" name="Freeform 30"/>
              <p:cNvSpPr>
                <a:spLocks/>
              </p:cNvSpPr>
              <p:nvPr/>
            </p:nvSpPr>
            <p:spPr bwMode="auto">
              <a:xfrm>
                <a:off x="4592" y="2861"/>
                <a:ext cx="191" cy="73"/>
              </a:xfrm>
              <a:custGeom>
                <a:avLst/>
                <a:gdLst>
                  <a:gd name="T0" fmla="*/ 114 w 191"/>
                  <a:gd name="T1" fmla="*/ 1 h 73"/>
                  <a:gd name="T2" fmla="*/ 121 w 191"/>
                  <a:gd name="T3" fmla="*/ 1 h 73"/>
                  <a:gd name="T4" fmla="*/ 130 w 191"/>
                  <a:gd name="T5" fmla="*/ 0 h 73"/>
                  <a:gd name="T6" fmla="*/ 139 w 191"/>
                  <a:gd name="T7" fmla="*/ 0 h 73"/>
                  <a:gd name="T8" fmla="*/ 139 w 191"/>
                  <a:gd name="T9" fmla="*/ 0 h 73"/>
                  <a:gd name="T10" fmla="*/ 147 w 191"/>
                  <a:gd name="T11" fmla="*/ 3 h 73"/>
                  <a:gd name="T12" fmla="*/ 157 w 191"/>
                  <a:gd name="T13" fmla="*/ 6 h 73"/>
                  <a:gd name="T14" fmla="*/ 172 w 191"/>
                  <a:gd name="T15" fmla="*/ 8 h 73"/>
                  <a:gd name="T16" fmla="*/ 172 w 191"/>
                  <a:gd name="T17" fmla="*/ 8 h 73"/>
                  <a:gd name="T18" fmla="*/ 188 w 191"/>
                  <a:gd name="T19" fmla="*/ 13 h 73"/>
                  <a:gd name="T20" fmla="*/ 191 w 191"/>
                  <a:gd name="T21" fmla="*/ 23 h 73"/>
                  <a:gd name="T22" fmla="*/ 185 w 191"/>
                  <a:gd name="T23" fmla="*/ 34 h 73"/>
                  <a:gd name="T24" fmla="*/ 185 w 191"/>
                  <a:gd name="T25" fmla="*/ 34 h 73"/>
                  <a:gd name="T26" fmla="*/ 173 w 191"/>
                  <a:gd name="T27" fmla="*/ 39 h 73"/>
                  <a:gd name="T28" fmla="*/ 158 w 191"/>
                  <a:gd name="T29" fmla="*/ 40 h 73"/>
                  <a:gd name="T30" fmla="*/ 145 w 191"/>
                  <a:gd name="T31" fmla="*/ 39 h 73"/>
                  <a:gd name="T32" fmla="*/ 145 w 191"/>
                  <a:gd name="T33" fmla="*/ 39 h 73"/>
                  <a:gd name="T34" fmla="*/ 131 w 191"/>
                  <a:gd name="T35" fmla="*/ 36 h 73"/>
                  <a:gd name="T36" fmla="*/ 115 w 191"/>
                  <a:gd name="T37" fmla="*/ 32 h 73"/>
                  <a:gd name="T38" fmla="*/ 108 w 191"/>
                  <a:gd name="T39" fmla="*/ 30 h 73"/>
                  <a:gd name="T40" fmla="*/ 108 w 191"/>
                  <a:gd name="T41" fmla="*/ 30 h 73"/>
                  <a:gd name="T42" fmla="*/ 88 w 191"/>
                  <a:gd name="T43" fmla="*/ 31 h 73"/>
                  <a:gd name="T44" fmla="*/ 69 w 191"/>
                  <a:gd name="T45" fmla="*/ 44 h 73"/>
                  <a:gd name="T46" fmla="*/ 57 w 191"/>
                  <a:gd name="T47" fmla="*/ 54 h 73"/>
                  <a:gd name="T48" fmla="*/ 57 w 191"/>
                  <a:gd name="T49" fmla="*/ 54 h 73"/>
                  <a:gd name="T50" fmla="*/ 50 w 191"/>
                  <a:gd name="T51" fmla="*/ 61 h 73"/>
                  <a:gd name="T52" fmla="*/ 39 w 191"/>
                  <a:gd name="T53" fmla="*/ 68 h 73"/>
                  <a:gd name="T54" fmla="*/ 24 w 191"/>
                  <a:gd name="T55" fmla="*/ 73 h 73"/>
                  <a:gd name="T56" fmla="*/ 24 w 191"/>
                  <a:gd name="T57" fmla="*/ 73 h 73"/>
                  <a:gd name="T58" fmla="*/ 10 w 191"/>
                  <a:gd name="T59" fmla="*/ 72 h 73"/>
                  <a:gd name="T60" fmla="*/ 2 w 191"/>
                  <a:gd name="T61" fmla="*/ 65 h 73"/>
                  <a:gd name="T62" fmla="*/ 0 w 191"/>
                  <a:gd name="T63" fmla="*/ 56 h 73"/>
                  <a:gd name="T64" fmla="*/ 0 w 191"/>
                  <a:gd name="T65" fmla="*/ 56 h 73"/>
                  <a:gd name="T66" fmla="*/ 13 w 191"/>
                  <a:gd name="T67" fmla="*/ 42 h 73"/>
                  <a:gd name="T68" fmla="*/ 37 w 191"/>
                  <a:gd name="T69" fmla="*/ 29 h 73"/>
                  <a:gd name="T70" fmla="*/ 54 w 191"/>
                  <a:gd name="T71" fmla="*/ 20 h 73"/>
                  <a:gd name="T72" fmla="*/ 54 w 191"/>
                  <a:gd name="T73" fmla="*/ 20 h 73"/>
                  <a:gd name="T74" fmla="*/ 69 w 191"/>
                  <a:gd name="T75" fmla="*/ 10 h 73"/>
                  <a:gd name="T76" fmla="*/ 91 w 191"/>
                  <a:gd name="T77" fmla="*/ 3 h 73"/>
                  <a:gd name="T78" fmla="*/ 114 w 191"/>
                  <a:gd name="T79" fmla="*/ 1 h 73"/>
                  <a:gd name="T80" fmla="*/ 114 w 191"/>
                  <a:gd name="T81"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1" h="73">
                    <a:moveTo>
                      <a:pt x="114" y="1"/>
                    </a:moveTo>
                    <a:lnTo>
                      <a:pt x="121" y="1"/>
                    </a:lnTo>
                    <a:lnTo>
                      <a:pt x="130" y="0"/>
                    </a:lnTo>
                    <a:lnTo>
                      <a:pt x="139" y="0"/>
                    </a:lnTo>
                    <a:lnTo>
                      <a:pt x="139" y="0"/>
                    </a:lnTo>
                    <a:lnTo>
                      <a:pt x="147" y="3"/>
                    </a:lnTo>
                    <a:lnTo>
                      <a:pt x="157" y="6"/>
                    </a:lnTo>
                    <a:lnTo>
                      <a:pt x="172" y="8"/>
                    </a:lnTo>
                    <a:lnTo>
                      <a:pt x="172" y="8"/>
                    </a:lnTo>
                    <a:lnTo>
                      <a:pt x="188" y="13"/>
                    </a:lnTo>
                    <a:lnTo>
                      <a:pt x="191" y="23"/>
                    </a:lnTo>
                    <a:lnTo>
                      <a:pt x="185" y="34"/>
                    </a:lnTo>
                    <a:lnTo>
                      <a:pt x="185" y="34"/>
                    </a:lnTo>
                    <a:lnTo>
                      <a:pt x="173" y="39"/>
                    </a:lnTo>
                    <a:lnTo>
                      <a:pt x="158" y="40"/>
                    </a:lnTo>
                    <a:lnTo>
                      <a:pt x="145" y="39"/>
                    </a:lnTo>
                    <a:lnTo>
                      <a:pt x="145" y="39"/>
                    </a:lnTo>
                    <a:lnTo>
                      <a:pt x="131" y="36"/>
                    </a:lnTo>
                    <a:lnTo>
                      <a:pt x="115" y="32"/>
                    </a:lnTo>
                    <a:lnTo>
                      <a:pt x="108" y="30"/>
                    </a:lnTo>
                    <a:lnTo>
                      <a:pt x="108" y="30"/>
                    </a:lnTo>
                    <a:lnTo>
                      <a:pt x="88" y="31"/>
                    </a:lnTo>
                    <a:lnTo>
                      <a:pt x="69" y="44"/>
                    </a:lnTo>
                    <a:lnTo>
                      <a:pt x="57" y="54"/>
                    </a:lnTo>
                    <a:lnTo>
                      <a:pt x="57" y="54"/>
                    </a:lnTo>
                    <a:lnTo>
                      <a:pt x="50" y="61"/>
                    </a:lnTo>
                    <a:lnTo>
                      <a:pt x="39" y="68"/>
                    </a:lnTo>
                    <a:lnTo>
                      <a:pt x="24" y="73"/>
                    </a:lnTo>
                    <a:lnTo>
                      <a:pt x="24" y="73"/>
                    </a:lnTo>
                    <a:lnTo>
                      <a:pt x="10" y="72"/>
                    </a:lnTo>
                    <a:lnTo>
                      <a:pt x="2" y="65"/>
                    </a:lnTo>
                    <a:lnTo>
                      <a:pt x="0" y="56"/>
                    </a:lnTo>
                    <a:lnTo>
                      <a:pt x="0" y="56"/>
                    </a:lnTo>
                    <a:lnTo>
                      <a:pt x="13" y="42"/>
                    </a:lnTo>
                    <a:lnTo>
                      <a:pt x="37" y="29"/>
                    </a:lnTo>
                    <a:lnTo>
                      <a:pt x="54" y="20"/>
                    </a:lnTo>
                    <a:lnTo>
                      <a:pt x="54" y="20"/>
                    </a:lnTo>
                    <a:lnTo>
                      <a:pt x="69" y="10"/>
                    </a:lnTo>
                    <a:lnTo>
                      <a:pt x="91" y="3"/>
                    </a:lnTo>
                    <a:lnTo>
                      <a:pt x="114" y="1"/>
                    </a:lnTo>
                    <a:lnTo>
                      <a:pt x="114" y="1"/>
                    </a:lnTo>
                    <a:close/>
                  </a:path>
                </a:pathLst>
              </a:custGeom>
              <a:solidFill>
                <a:srgbClr val="4D94C3"/>
              </a:solidFill>
              <a:ln w="19050" cmpd="sng">
                <a:solidFill>
                  <a:srgbClr val="0A50A1"/>
                </a:solidFill>
                <a:round/>
                <a:headEnd/>
                <a:tailEnd/>
              </a:ln>
            </p:spPr>
            <p:txBody>
              <a:bodyPr/>
              <a:lstStyle/>
              <a:p>
                <a:endParaRPr lang="tr-TR"/>
              </a:p>
            </p:txBody>
          </p:sp>
        </p:grpSp>
        <p:grpSp>
          <p:nvGrpSpPr>
            <p:cNvPr id="33823" name="Group 31"/>
            <p:cNvGrpSpPr>
              <a:grpSpLocks/>
            </p:cNvGrpSpPr>
            <p:nvPr/>
          </p:nvGrpSpPr>
          <p:grpSpPr bwMode="auto">
            <a:xfrm>
              <a:off x="171" y="778"/>
              <a:ext cx="4156" cy="2325"/>
              <a:chOff x="171" y="778"/>
              <a:chExt cx="4156" cy="2325"/>
            </a:xfrm>
          </p:grpSpPr>
          <p:grpSp>
            <p:nvGrpSpPr>
              <p:cNvPr id="33824" name="Group 32"/>
              <p:cNvGrpSpPr>
                <a:grpSpLocks/>
              </p:cNvGrpSpPr>
              <p:nvPr/>
            </p:nvGrpSpPr>
            <p:grpSpPr bwMode="auto">
              <a:xfrm>
                <a:off x="171" y="778"/>
                <a:ext cx="3115" cy="2325"/>
                <a:chOff x="171" y="778"/>
                <a:chExt cx="3115" cy="2325"/>
              </a:xfrm>
            </p:grpSpPr>
            <p:grpSp>
              <p:nvGrpSpPr>
                <p:cNvPr id="33825" name="Group 33"/>
                <p:cNvGrpSpPr>
                  <a:grpSpLocks/>
                </p:cNvGrpSpPr>
                <p:nvPr/>
              </p:nvGrpSpPr>
              <p:grpSpPr bwMode="auto">
                <a:xfrm>
                  <a:off x="2440" y="778"/>
                  <a:ext cx="846" cy="764"/>
                  <a:chOff x="2440" y="778"/>
                  <a:chExt cx="846" cy="764"/>
                </a:xfrm>
              </p:grpSpPr>
              <p:grpSp>
                <p:nvGrpSpPr>
                  <p:cNvPr id="33826" name="Group 34"/>
                  <p:cNvGrpSpPr>
                    <a:grpSpLocks/>
                  </p:cNvGrpSpPr>
                  <p:nvPr/>
                </p:nvGrpSpPr>
                <p:grpSpPr bwMode="auto">
                  <a:xfrm>
                    <a:off x="2440" y="778"/>
                    <a:ext cx="846" cy="764"/>
                    <a:chOff x="2440" y="778"/>
                    <a:chExt cx="846" cy="764"/>
                  </a:xfrm>
                </p:grpSpPr>
                <p:sp>
                  <p:nvSpPr>
                    <p:cNvPr id="33827" name="Freeform 35"/>
                    <p:cNvSpPr>
                      <a:spLocks/>
                    </p:cNvSpPr>
                    <p:nvPr/>
                  </p:nvSpPr>
                  <p:spPr bwMode="auto">
                    <a:xfrm>
                      <a:off x="2440" y="778"/>
                      <a:ext cx="846" cy="764"/>
                    </a:xfrm>
                    <a:custGeom>
                      <a:avLst/>
                      <a:gdLst>
                        <a:gd name="T0" fmla="*/ 845 w 846"/>
                        <a:gd name="T1" fmla="*/ 384 h 764"/>
                        <a:gd name="T2" fmla="*/ 834 w 846"/>
                        <a:gd name="T3" fmla="*/ 443 h 764"/>
                        <a:gd name="T4" fmla="*/ 811 w 846"/>
                        <a:gd name="T5" fmla="*/ 502 h 764"/>
                        <a:gd name="T6" fmla="*/ 778 w 846"/>
                        <a:gd name="T7" fmla="*/ 561 h 764"/>
                        <a:gd name="T8" fmla="*/ 735 w 846"/>
                        <a:gd name="T9" fmla="*/ 616 h 764"/>
                        <a:gd name="T10" fmla="*/ 702 w 846"/>
                        <a:gd name="T11" fmla="*/ 650 h 764"/>
                        <a:gd name="T12" fmla="*/ 648 w 846"/>
                        <a:gd name="T13" fmla="*/ 694 h 764"/>
                        <a:gd name="T14" fmla="*/ 591 w 846"/>
                        <a:gd name="T15" fmla="*/ 727 h 764"/>
                        <a:gd name="T16" fmla="*/ 531 w 846"/>
                        <a:gd name="T17" fmla="*/ 750 h 764"/>
                        <a:gd name="T18" fmla="*/ 470 w 846"/>
                        <a:gd name="T19" fmla="*/ 762 h 764"/>
                        <a:gd name="T20" fmla="*/ 408 w 846"/>
                        <a:gd name="T21" fmla="*/ 763 h 764"/>
                        <a:gd name="T22" fmla="*/ 362 w 846"/>
                        <a:gd name="T23" fmla="*/ 757 h 764"/>
                        <a:gd name="T24" fmla="*/ 291 w 846"/>
                        <a:gd name="T25" fmla="*/ 740 h 764"/>
                        <a:gd name="T26" fmla="*/ 230 w 846"/>
                        <a:gd name="T27" fmla="*/ 715 h 764"/>
                        <a:gd name="T28" fmla="*/ 177 w 846"/>
                        <a:gd name="T29" fmla="*/ 684 h 764"/>
                        <a:gd name="T30" fmla="*/ 131 w 846"/>
                        <a:gd name="T31" fmla="*/ 646 h 764"/>
                        <a:gd name="T32" fmla="*/ 93 w 846"/>
                        <a:gd name="T33" fmla="*/ 604 h 764"/>
                        <a:gd name="T34" fmla="*/ 62 w 846"/>
                        <a:gd name="T35" fmla="*/ 559 h 764"/>
                        <a:gd name="T36" fmla="*/ 37 w 846"/>
                        <a:gd name="T37" fmla="*/ 511 h 764"/>
                        <a:gd name="T38" fmla="*/ 19 w 846"/>
                        <a:gd name="T39" fmla="*/ 463 h 764"/>
                        <a:gd name="T40" fmla="*/ 7 w 846"/>
                        <a:gd name="T41" fmla="*/ 413 h 764"/>
                        <a:gd name="T42" fmla="*/ 1 w 846"/>
                        <a:gd name="T43" fmla="*/ 365 h 764"/>
                        <a:gd name="T44" fmla="*/ 0 w 846"/>
                        <a:gd name="T45" fmla="*/ 328 h 764"/>
                        <a:gd name="T46" fmla="*/ 11 w 846"/>
                        <a:gd name="T47" fmla="*/ 266 h 764"/>
                        <a:gd name="T48" fmla="*/ 37 w 846"/>
                        <a:gd name="T49" fmla="*/ 206 h 764"/>
                        <a:gd name="T50" fmla="*/ 78 w 846"/>
                        <a:gd name="T51" fmla="*/ 148 h 764"/>
                        <a:gd name="T52" fmla="*/ 111 w 846"/>
                        <a:gd name="T53" fmla="*/ 115 h 764"/>
                        <a:gd name="T54" fmla="*/ 163 w 846"/>
                        <a:gd name="T55" fmla="*/ 72 h 764"/>
                        <a:gd name="T56" fmla="*/ 222 w 846"/>
                        <a:gd name="T57" fmla="*/ 39 h 764"/>
                        <a:gd name="T58" fmla="*/ 283 w 846"/>
                        <a:gd name="T59" fmla="*/ 15 h 764"/>
                        <a:gd name="T60" fmla="*/ 343 w 846"/>
                        <a:gd name="T61" fmla="*/ 2 h 764"/>
                        <a:gd name="T62" fmla="*/ 382 w 846"/>
                        <a:gd name="T63" fmla="*/ 0 h 764"/>
                        <a:gd name="T64" fmla="*/ 455 w 846"/>
                        <a:gd name="T65" fmla="*/ 5 h 764"/>
                        <a:gd name="T66" fmla="*/ 522 w 846"/>
                        <a:gd name="T67" fmla="*/ 16 h 764"/>
                        <a:gd name="T68" fmla="*/ 584 w 846"/>
                        <a:gd name="T69" fmla="*/ 32 h 764"/>
                        <a:gd name="T70" fmla="*/ 640 w 846"/>
                        <a:gd name="T71" fmla="*/ 54 h 764"/>
                        <a:gd name="T72" fmla="*/ 690 w 846"/>
                        <a:gd name="T73" fmla="*/ 81 h 764"/>
                        <a:gd name="T74" fmla="*/ 733 w 846"/>
                        <a:gd name="T75" fmla="*/ 114 h 764"/>
                        <a:gd name="T76" fmla="*/ 770 w 846"/>
                        <a:gd name="T77" fmla="*/ 151 h 764"/>
                        <a:gd name="T78" fmla="*/ 800 w 846"/>
                        <a:gd name="T79" fmla="*/ 193 h 764"/>
                        <a:gd name="T80" fmla="*/ 822 w 846"/>
                        <a:gd name="T81" fmla="*/ 240 h 764"/>
                        <a:gd name="T82" fmla="*/ 838 w 846"/>
                        <a:gd name="T83" fmla="*/ 291 h 764"/>
                        <a:gd name="T84" fmla="*/ 845 w 846"/>
                        <a:gd name="T85" fmla="*/ 347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6" h="764">
                          <a:moveTo>
                            <a:pt x="845" y="347"/>
                          </a:moveTo>
                          <a:lnTo>
                            <a:pt x="846" y="365"/>
                          </a:lnTo>
                          <a:lnTo>
                            <a:pt x="845" y="384"/>
                          </a:lnTo>
                          <a:lnTo>
                            <a:pt x="842" y="403"/>
                          </a:lnTo>
                          <a:lnTo>
                            <a:pt x="839" y="423"/>
                          </a:lnTo>
                          <a:lnTo>
                            <a:pt x="834" y="443"/>
                          </a:lnTo>
                          <a:lnTo>
                            <a:pt x="827" y="462"/>
                          </a:lnTo>
                          <a:lnTo>
                            <a:pt x="820" y="482"/>
                          </a:lnTo>
                          <a:lnTo>
                            <a:pt x="811" y="502"/>
                          </a:lnTo>
                          <a:lnTo>
                            <a:pt x="801" y="522"/>
                          </a:lnTo>
                          <a:lnTo>
                            <a:pt x="790" y="541"/>
                          </a:lnTo>
                          <a:lnTo>
                            <a:pt x="778" y="561"/>
                          </a:lnTo>
                          <a:lnTo>
                            <a:pt x="764" y="579"/>
                          </a:lnTo>
                          <a:lnTo>
                            <a:pt x="750" y="598"/>
                          </a:lnTo>
                          <a:lnTo>
                            <a:pt x="735" y="616"/>
                          </a:lnTo>
                          <a:lnTo>
                            <a:pt x="719" y="633"/>
                          </a:lnTo>
                          <a:lnTo>
                            <a:pt x="702" y="650"/>
                          </a:lnTo>
                          <a:lnTo>
                            <a:pt x="702" y="650"/>
                          </a:lnTo>
                          <a:lnTo>
                            <a:pt x="685" y="665"/>
                          </a:lnTo>
                          <a:lnTo>
                            <a:pt x="667" y="680"/>
                          </a:lnTo>
                          <a:lnTo>
                            <a:pt x="648" y="694"/>
                          </a:lnTo>
                          <a:lnTo>
                            <a:pt x="629" y="706"/>
                          </a:lnTo>
                          <a:lnTo>
                            <a:pt x="610" y="717"/>
                          </a:lnTo>
                          <a:lnTo>
                            <a:pt x="591" y="727"/>
                          </a:lnTo>
                          <a:lnTo>
                            <a:pt x="571" y="736"/>
                          </a:lnTo>
                          <a:lnTo>
                            <a:pt x="551" y="743"/>
                          </a:lnTo>
                          <a:lnTo>
                            <a:pt x="531" y="750"/>
                          </a:lnTo>
                          <a:lnTo>
                            <a:pt x="511" y="755"/>
                          </a:lnTo>
                          <a:lnTo>
                            <a:pt x="490" y="759"/>
                          </a:lnTo>
                          <a:lnTo>
                            <a:pt x="470" y="762"/>
                          </a:lnTo>
                          <a:lnTo>
                            <a:pt x="449" y="764"/>
                          </a:lnTo>
                          <a:lnTo>
                            <a:pt x="429" y="764"/>
                          </a:lnTo>
                          <a:lnTo>
                            <a:pt x="408" y="763"/>
                          </a:lnTo>
                          <a:lnTo>
                            <a:pt x="387" y="761"/>
                          </a:lnTo>
                          <a:lnTo>
                            <a:pt x="387" y="761"/>
                          </a:lnTo>
                          <a:lnTo>
                            <a:pt x="362" y="757"/>
                          </a:lnTo>
                          <a:lnTo>
                            <a:pt x="338" y="752"/>
                          </a:lnTo>
                          <a:lnTo>
                            <a:pt x="314" y="747"/>
                          </a:lnTo>
                          <a:lnTo>
                            <a:pt x="291" y="740"/>
                          </a:lnTo>
                          <a:lnTo>
                            <a:pt x="270" y="732"/>
                          </a:lnTo>
                          <a:lnTo>
                            <a:pt x="250" y="724"/>
                          </a:lnTo>
                          <a:lnTo>
                            <a:pt x="230" y="715"/>
                          </a:lnTo>
                          <a:lnTo>
                            <a:pt x="211" y="705"/>
                          </a:lnTo>
                          <a:lnTo>
                            <a:pt x="194" y="695"/>
                          </a:lnTo>
                          <a:lnTo>
                            <a:pt x="177" y="684"/>
                          </a:lnTo>
                          <a:lnTo>
                            <a:pt x="160" y="672"/>
                          </a:lnTo>
                          <a:lnTo>
                            <a:pt x="145" y="659"/>
                          </a:lnTo>
                          <a:lnTo>
                            <a:pt x="131" y="646"/>
                          </a:lnTo>
                          <a:lnTo>
                            <a:pt x="117" y="633"/>
                          </a:lnTo>
                          <a:lnTo>
                            <a:pt x="105" y="619"/>
                          </a:lnTo>
                          <a:lnTo>
                            <a:pt x="93" y="604"/>
                          </a:lnTo>
                          <a:lnTo>
                            <a:pt x="82" y="590"/>
                          </a:lnTo>
                          <a:lnTo>
                            <a:pt x="72" y="575"/>
                          </a:lnTo>
                          <a:lnTo>
                            <a:pt x="62" y="559"/>
                          </a:lnTo>
                          <a:lnTo>
                            <a:pt x="53" y="543"/>
                          </a:lnTo>
                          <a:lnTo>
                            <a:pt x="45" y="527"/>
                          </a:lnTo>
                          <a:lnTo>
                            <a:pt x="37" y="511"/>
                          </a:lnTo>
                          <a:lnTo>
                            <a:pt x="31" y="495"/>
                          </a:lnTo>
                          <a:lnTo>
                            <a:pt x="25" y="479"/>
                          </a:lnTo>
                          <a:lnTo>
                            <a:pt x="19" y="463"/>
                          </a:lnTo>
                          <a:lnTo>
                            <a:pt x="15" y="446"/>
                          </a:lnTo>
                          <a:lnTo>
                            <a:pt x="11" y="429"/>
                          </a:lnTo>
                          <a:lnTo>
                            <a:pt x="7" y="413"/>
                          </a:lnTo>
                          <a:lnTo>
                            <a:pt x="5" y="397"/>
                          </a:lnTo>
                          <a:lnTo>
                            <a:pt x="2" y="381"/>
                          </a:lnTo>
                          <a:lnTo>
                            <a:pt x="1" y="365"/>
                          </a:lnTo>
                          <a:lnTo>
                            <a:pt x="0" y="349"/>
                          </a:lnTo>
                          <a:lnTo>
                            <a:pt x="0" y="349"/>
                          </a:lnTo>
                          <a:lnTo>
                            <a:pt x="0" y="328"/>
                          </a:lnTo>
                          <a:lnTo>
                            <a:pt x="2" y="307"/>
                          </a:lnTo>
                          <a:lnTo>
                            <a:pt x="6" y="286"/>
                          </a:lnTo>
                          <a:lnTo>
                            <a:pt x="11" y="266"/>
                          </a:lnTo>
                          <a:lnTo>
                            <a:pt x="18" y="246"/>
                          </a:lnTo>
                          <a:lnTo>
                            <a:pt x="27" y="225"/>
                          </a:lnTo>
                          <a:lnTo>
                            <a:pt x="37" y="206"/>
                          </a:lnTo>
                          <a:lnTo>
                            <a:pt x="49" y="186"/>
                          </a:lnTo>
                          <a:lnTo>
                            <a:pt x="63" y="167"/>
                          </a:lnTo>
                          <a:lnTo>
                            <a:pt x="78" y="148"/>
                          </a:lnTo>
                          <a:lnTo>
                            <a:pt x="95" y="130"/>
                          </a:lnTo>
                          <a:lnTo>
                            <a:pt x="95" y="130"/>
                          </a:lnTo>
                          <a:lnTo>
                            <a:pt x="111" y="115"/>
                          </a:lnTo>
                          <a:lnTo>
                            <a:pt x="127" y="100"/>
                          </a:lnTo>
                          <a:lnTo>
                            <a:pt x="145" y="86"/>
                          </a:lnTo>
                          <a:lnTo>
                            <a:pt x="163" y="72"/>
                          </a:lnTo>
                          <a:lnTo>
                            <a:pt x="183" y="60"/>
                          </a:lnTo>
                          <a:lnTo>
                            <a:pt x="202" y="49"/>
                          </a:lnTo>
                          <a:lnTo>
                            <a:pt x="222" y="39"/>
                          </a:lnTo>
                          <a:lnTo>
                            <a:pt x="242" y="30"/>
                          </a:lnTo>
                          <a:lnTo>
                            <a:pt x="262" y="22"/>
                          </a:lnTo>
                          <a:lnTo>
                            <a:pt x="283" y="15"/>
                          </a:lnTo>
                          <a:lnTo>
                            <a:pt x="303" y="10"/>
                          </a:lnTo>
                          <a:lnTo>
                            <a:pt x="324" y="5"/>
                          </a:lnTo>
                          <a:lnTo>
                            <a:pt x="343" y="2"/>
                          </a:lnTo>
                          <a:lnTo>
                            <a:pt x="363" y="1"/>
                          </a:lnTo>
                          <a:lnTo>
                            <a:pt x="382" y="0"/>
                          </a:lnTo>
                          <a:lnTo>
                            <a:pt x="382" y="0"/>
                          </a:lnTo>
                          <a:lnTo>
                            <a:pt x="407" y="1"/>
                          </a:lnTo>
                          <a:lnTo>
                            <a:pt x="431" y="3"/>
                          </a:lnTo>
                          <a:lnTo>
                            <a:pt x="455" y="5"/>
                          </a:lnTo>
                          <a:lnTo>
                            <a:pt x="478" y="8"/>
                          </a:lnTo>
                          <a:lnTo>
                            <a:pt x="500" y="11"/>
                          </a:lnTo>
                          <a:lnTo>
                            <a:pt x="522" y="16"/>
                          </a:lnTo>
                          <a:lnTo>
                            <a:pt x="544" y="20"/>
                          </a:lnTo>
                          <a:lnTo>
                            <a:pt x="564" y="26"/>
                          </a:lnTo>
                          <a:lnTo>
                            <a:pt x="584" y="32"/>
                          </a:lnTo>
                          <a:lnTo>
                            <a:pt x="603" y="38"/>
                          </a:lnTo>
                          <a:lnTo>
                            <a:pt x="622" y="46"/>
                          </a:lnTo>
                          <a:lnTo>
                            <a:pt x="640" y="54"/>
                          </a:lnTo>
                          <a:lnTo>
                            <a:pt x="657" y="62"/>
                          </a:lnTo>
                          <a:lnTo>
                            <a:pt x="674" y="71"/>
                          </a:lnTo>
                          <a:lnTo>
                            <a:pt x="690" y="81"/>
                          </a:lnTo>
                          <a:lnTo>
                            <a:pt x="705" y="92"/>
                          </a:lnTo>
                          <a:lnTo>
                            <a:pt x="719" y="102"/>
                          </a:lnTo>
                          <a:lnTo>
                            <a:pt x="733" y="114"/>
                          </a:lnTo>
                          <a:lnTo>
                            <a:pt x="746" y="125"/>
                          </a:lnTo>
                          <a:lnTo>
                            <a:pt x="758" y="138"/>
                          </a:lnTo>
                          <a:lnTo>
                            <a:pt x="770" y="151"/>
                          </a:lnTo>
                          <a:lnTo>
                            <a:pt x="780" y="164"/>
                          </a:lnTo>
                          <a:lnTo>
                            <a:pt x="791" y="178"/>
                          </a:lnTo>
                          <a:lnTo>
                            <a:pt x="800" y="193"/>
                          </a:lnTo>
                          <a:lnTo>
                            <a:pt x="808" y="209"/>
                          </a:lnTo>
                          <a:lnTo>
                            <a:pt x="816" y="224"/>
                          </a:lnTo>
                          <a:lnTo>
                            <a:pt x="822" y="240"/>
                          </a:lnTo>
                          <a:lnTo>
                            <a:pt x="828" y="257"/>
                          </a:lnTo>
                          <a:lnTo>
                            <a:pt x="833" y="274"/>
                          </a:lnTo>
                          <a:lnTo>
                            <a:pt x="838" y="291"/>
                          </a:lnTo>
                          <a:lnTo>
                            <a:pt x="841" y="309"/>
                          </a:lnTo>
                          <a:lnTo>
                            <a:pt x="844" y="328"/>
                          </a:lnTo>
                          <a:lnTo>
                            <a:pt x="845" y="347"/>
                          </a:lnTo>
                          <a:lnTo>
                            <a:pt x="845" y="347"/>
                          </a:lnTo>
                          <a:close/>
                        </a:path>
                      </a:pathLst>
                    </a:custGeom>
                    <a:solidFill>
                      <a:srgbClr val="C9A182"/>
                    </a:solidFill>
                    <a:ln w="19050" cmpd="sng">
                      <a:solidFill>
                        <a:srgbClr val="B67F5B"/>
                      </a:solidFill>
                      <a:round/>
                      <a:headEnd/>
                      <a:tailEnd/>
                    </a:ln>
                  </p:spPr>
                  <p:txBody>
                    <a:bodyPr/>
                    <a:lstStyle/>
                    <a:p>
                      <a:endParaRPr lang="tr-TR"/>
                    </a:p>
                  </p:txBody>
                </p:sp>
                <p:sp>
                  <p:nvSpPr>
                    <p:cNvPr id="33828" name="Freeform 36"/>
                    <p:cNvSpPr>
                      <a:spLocks/>
                    </p:cNvSpPr>
                    <p:nvPr/>
                  </p:nvSpPr>
                  <p:spPr bwMode="auto">
                    <a:xfrm>
                      <a:off x="2466" y="804"/>
                      <a:ext cx="794" cy="713"/>
                    </a:xfrm>
                    <a:custGeom>
                      <a:avLst/>
                      <a:gdLst>
                        <a:gd name="T0" fmla="*/ 324 w 794"/>
                        <a:gd name="T1" fmla="*/ 1 h 713"/>
                        <a:gd name="T2" fmla="*/ 272 w 794"/>
                        <a:gd name="T3" fmla="*/ 11 h 713"/>
                        <a:gd name="T4" fmla="*/ 219 w 794"/>
                        <a:gd name="T5" fmla="*/ 31 h 713"/>
                        <a:gd name="T6" fmla="*/ 167 w 794"/>
                        <a:gd name="T7" fmla="*/ 58 h 713"/>
                        <a:gd name="T8" fmla="*/ 119 w 794"/>
                        <a:gd name="T9" fmla="*/ 93 h 713"/>
                        <a:gd name="T10" fmla="*/ 77 w 794"/>
                        <a:gd name="T11" fmla="*/ 133 h 713"/>
                        <a:gd name="T12" fmla="*/ 42 w 794"/>
                        <a:gd name="T13" fmla="*/ 180 h 713"/>
                        <a:gd name="T14" fmla="*/ 16 w 794"/>
                        <a:gd name="T15" fmla="*/ 231 h 713"/>
                        <a:gd name="T16" fmla="*/ 2 w 794"/>
                        <a:gd name="T17" fmla="*/ 285 h 713"/>
                        <a:gd name="T18" fmla="*/ 0 w 794"/>
                        <a:gd name="T19" fmla="*/ 323 h 713"/>
                        <a:gd name="T20" fmla="*/ 6 w 794"/>
                        <a:gd name="T21" fmla="*/ 376 h 713"/>
                        <a:gd name="T22" fmla="*/ 18 w 794"/>
                        <a:gd name="T23" fmla="*/ 429 h 713"/>
                        <a:gd name="T24" fmla="*/ 37 w 794"/>
                        <a:gd name="T25" fmla="*/ 480 h 713"/>
                        <a:gd name="T26" fmla="*/ 62 w 794"/>
                        <a:gd name="T27" fmla="*/ 528 h 713"/>
                        <a:gd name="T28" fmla="*/ 94 w 794"/>
                        <a:gd name="T29" fmla="*/ 572 h 713"/>
                        <a:gd name="T30" fmla="*/ 134 w 794"/>
                        <a:gd name="T31" fmla="*/ 612 h 713"/>
                        <a:gd name="T32" fmla="*/ 181 w 794"/>
                        <a:gd name="T33" fmla="*/ 647 h 713"/>
                        <a:gd name="T34" fmla="*/ 234 w 794"/>
                        <a:gd name="T35" fmla="*/ 676 h 713"/>
                        <a:gd name="T36" fmla="*/ 296 w 794"/>
                        <a:gd name="T37" fmla="*/ 697 h 713"/>
                        <a:gd name="T38" fmla="*/ 364 w 794"/>
                        <a:gd name="T39" fmla="*/ 710 h 713"/>
                        <a:gd name="T40" fmla="*/ 406 w 794"/>
                        <a:gd name="T41" fmla="*/ 713 h 713"/>
                        <a:gd name="T42" fmla="*/ 465 w 794"/>
                        <a:gd name="T43" fmla="*/ 708 h 713"/>
                        <a:gd name="T44" fmla="*/ 522 w 794"/>
                        <a:gd name="T45" fmla="*/ 693 h 713"/>
                        <a:gd name="T46" fmla="*/ 574 w 794"/>
                        <a:gd name="T47" fmla="*/ 668 h 713"/>
                        <a:gd name="T48" fmla="*/ 623 w 794"/>
                        <a:gd name="T49" fmla="*/ 636 h 713"/>
                        <a:gd name="T50" fmla="*/ 667 w 794"/>
                        <a:gd name="T51" fmla="*/ 598 h 713"/>
                        <a:gd name="T52" fmla="*/ 705 w 794"/>
                        <a:gd name="T53" fmla="*/ 556 h 713"/>
                        <a:gd name="T54" fmla="*/ 738 w 794"/>
                        <a:gd name="T55" fmla="*/ 510 h 713"/>
                        <a:gd name="T56" fmla="*/ 764 w 794"/>
                        <a:gd name="T57" fmla="*/ 462 h 713"/>
                        <a:gd name="T58" fmla="*/ 782 w 794"/>
                        <a:gd name="T59" fmla="*/ 414 h 713"/>
                        <a:gd name="T60" fmla="*/ 792 w 794"/>
                        <a:gd name="T61" fmla="*/ 367 h 713"/>
                        <a:gd name="T62" fmla="*/ 794 w 794"/>
                        <a:gd name="T63" fmla="*/ 323 h 713"/>
                        <a:gd name="T64" fmla="*/ 790 w 794"/>
                        <a:gd name="T65" fmla="*/ 291 h 713"/>
                        <a:gd name="T66" fmla="*/ 779 w 794"/>
                        <a:gd name="T67" fmla="*/ 244 h 713"/>
                        <a:gd name="T68" fmla="*/ 761 w 794"/>
                        <a:gd name="T69" fmla="*/ 200 h 713"/>
                        <a:gd name="T70" fmla="*/ 736 w 794"/>
                        <a:gd name="T71" fmla="*/ 157 h 713"/>
                        <a:gd name="T72" fmla="*/ 703 w 794"/>
                        <a:gd name="T73" fmla="*/ 119 h 713"/>
                        <a:gd name="T74" fmla="*/ 662 w 794"/>
                        <a:gd name="T75" fmla="*/ 85 h 713"/>
                        <a:gd name="T76" fmla="*/ 613 w 794"/>
                        <a:gd name="T77" fmla="*/ 55 h 713"/>
                        <a:gd name="T78" fmla="*/ 555 w 794"/>
                        <a:gd name="T79" fmla="*/ 31 h 713"/>
                        <a:gd name="T80" fmla="*/ 488 w 794"/>
                        <a:gd name="T81" fmla="*/ 13 h 713"/>
                        <a:gd name="T82" fmla="*/ 413 w 794"/>
                        <a:gd name="T83" fmla="*/ 3 h 713"/>
                        <a:gd name="T84" fmla="*/ 357 w 794"/>
                        <a:gd name="T85"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4" h="713">
                          <a:moveTo>
                            <a:pt x="357" y="0"/>
                          </a:moveTo>
                          <a:lnTo>
                            <a:pt x="340" y="0"/>
                          </a:lnTo>
                          <a:lnTo>
                            <a:pt x="324" y="1"/>
                          </a:lnTo>
                          <a:lnTo>
                            <a:pt x="306" y="4"/>
                          </a:lnTo>
                          <a:lnTo>
                            <a:pt x="289" y="7"/>
                          </a:lnTo>
                          <a:lnTo>
                            <a:pt x="272" y="11"/>
                          </a:lnTo>
                          <a:lnTo>
                            <a:pt x="254" y="17"/>
                          </a:lnTo>
                          <a:lnTo>
                            <a:pt x="236" y="23"/>
                          </a:lnTo>
                          <a:lnTo>
                            <a:pt x="219" y="31"/>
                          </a:lnTo>
                          <a:lnTo>
                            <a:pt x="201" y="39"/>
                          </a:lnTo>
                          <a:lnTo>
                            <a:pt x="184" y="48"/>
                          </a:lnTo>
                          <a:lnTo>
                            <a:pt x="167" y="58"/>
                          </a:lnTo>
                          <a:lnTo>
                            <a:pt x="151" y="69"/>
                          </a:lnTo>
                          <a:lnTo>
                            <a:pt x="134" y="81"/>
                          </a:lnTo>
                          <a:lnTo>
                            <a:pt x="119" y="93"/>
                          </a:lnTo>
                          <a:lnTo>
                            <a:pt x="104" y="106"/>
                          </a:lnTo>
                          <a:lnTo>
                            <a:pt x="90" y="119"/>
                          </a:lnTo>
                          <a:lnTo>
                            <a:pt x="77" y="133"/>
                          </a:lnTo>
                          <a:lnTo>
                            <a:pt x="64" y="148"/>
                          </a:lnTo>
                          <a:lnTo>
                            <a:pt x="52" y="164"/>
                          </a:lnTo>
                          <a:lnTo>
                            <a:pt x="42" y="180"/>
                          </a:lnTo>
                          <a:lnTo>
                            <a:pt x="32" y="196"/>
                          </a:lnTo>
                          <a:lnTo>
                            <a:pt x="23" y="213"/>
                          </a:lnTo>
                          <a:lnTo>
                            <a:pt x="16" y="231"/>
                          </a:lnTo>
                          <a:lnTo>
                            <a:pt x="10" y="248"/>
                          </a:lnTo>
                          <a:lnTo>
                            <a:pt x="5" y="266"/>
                          </a:lnTo>
                          <a:lnTo>
                            <a:pt x="2" y="285"/>
                          </a:lnTo>
                          <a:lnTo>
                            <a:pt x="0" y="304"/>
                          </a:lnTo>
                          <a:lnTo>
                            <a:pt x="0" y="323"/>
                          </a:lnTo>
                          <a:lnTo>
                            <a:pt x="0" y="323"/>
                          </a:lnTo>
                          <a:lnTo>
                            <a:pt x="1" y="341"/>
                          </a:lnTo>
                          <a:lnTo>
                            <a:pt x="3" y="359"/>
                          </a:lnTo>
                          <a:lnTo>
                            <a:pt x="6" y="376"/>
                          </a:lnTo>
                          <a:lnTo>
                            <a:pt x="9" y="394"/>
                          </a:lnTo>
                          <a:lnTo>
                            <a:pt x="13" y="412"/>
                          </a:lnTo>
                          <a:lnTo>
                            <a:pt x="18" y="429"/>
                          </a:lnTo>
                          <a:lnTo>
                            <a:pt x="23" y="446"/>
                          </a:lnTo>
                          <a:lnTo>
                            <a:pt x="30" y="463"/>
                          </a:lnTo>
                          <a:lnTo>
                            <a:pt x="37" y="480"/>
                          </a:lnTo>
                          <a:lnTo>
                            <a:pt x="45" y="496"/>
                          </a:lnTo>
                          <a:lnTo>
                            <a:pt x="53" y="512"/>
                          </a:lnTo>
                          <a:lnTo>
                            <a:pt x="62" y="528"/>
                          </a:lnTo>
                          <a:lnTo>
                            <a:pt x="72" y="543"/>
                          </a:lnTo>
                          <a:lnTo>
                            <a:pt x="83" y="558"/>
                          </a:lnTo>
                          <a:lnTo>
                            <a:pt x="94" y="572"/>
                          </a:lnTo>
                          <a:lnTo>
                            <a:pt x="107" y="586"/>
                          </a:lnTo>
                          <a:lnTo>
                            <a:pt x="120" y="599"/>
                          </a:lnTo>
                          <a:lnTo>
                            <a:pt x="134" y="612"/>
                          </a:lnTo>
                          <a:lnTo>
                            <a:pt x="149" y="624"/>
                          </a:lnTo>
                          <a:lnTo>
                            <a:pt x="164" y="636"/>
                          </a:lnTo>
                          <a:lnTo>
                            <a:pt x="181" y="647"/>
                          </a:lnTo>
                          <a:lnTo>
                            <a:pt x="198" y="657"/>
                          </a:lnTo>
                          <a:lnTo>
                            <a:pt x="216" y="667"/>
                          </a:lnTo>
                          <a:lnTo>
                            <a:pt x="234" y="676"/>
                          </a:lnTo>
                          <a:lnTo>
                            <a:pt x="254" y="684"/>
                          </a:lnTo>
                          <a:lnTo>
                            <a:pt x="275" y="691"/>
                          </a:lnTo>
                          <a:lnTo>
                            <a:pt x="296" y="697"/>
                          </a:lnTo>
                          <a:lnTo>
                            <a:pt x="318" y="703"/>
                          </a:lnTo>
                          <a:lnTo>
                            <a:pt x="341" y="707"/>
                          </a:lnTo>
                          <a:lnTo>
                            <a:pt x="364" y="710"/>
                          </a:lnTo>
                          <a:lnTo>
                            <a:pt x="364" y="710"/>
                          </a:lnTo>
                          <a:lnTo>
                            <a:pt x="385" y="712"/>
                          </a:lnTo>
                          <a:lnTo>
                            <a:pt x="406" y="713"/>
                          </a:lnTo>
                          <a:lnTo>
                            <a:pt x="426" y="712"/>
                          </a:lnTo>
                          <a:lnTo>
                            <a:pt x="445" y="711"/>
                          </a:lnTo>
                          <a:lnTo>
                            <a:pt x="465" y="708"/>
                          </a:lnTo>
                          <a:lnTo>
                            <a:pt x="484" y="704"/>
                          </a:lnTo>
                          <a:lnTo>
                            <a:pt x="503" y="699"/>
                          </a:lnTo>
                          <a:lnTo>
                            <a:pt x="522" y="693"/>
                          </a:lnTo>
                          <a:lnTo>
                            <a:pt x="540" y="685"/>
                          </a:lnTo>
                          <a:lnTo>
                            <a:pt x="557" y="677"/>
                          </a:lnTo>
                          <a:lnTo>
                            <a:pt x="574" y="668"/>
                          </a:lnTo>
                          <a:lnTo>
                            <a:pt x="591" y="658"/>
                          </a:lnTo>
                          <a:lnTo>
                            <a:pt x="607" y="648"/>
                          </a:lnTo>
                          <a:lnTo>
                            <a:pt x="623" y="636"/>
                          </a:lnTo>
                          <a:lnTo>
                            <a:pt x="639" y="624"/>
                          </a:lnTo>
                          <a:lnTo>
                            <a:pt x="653" y="611"/>
                          </a:lnTo>
                          <a:lnTo>
                            <a:pt x="667" y="598"/>
                          </a:lnTo>
                          <a:lnTo>
                            <a:pt x="680" y="584"/>
                          </a:lnTo>
                          <a:lnTo>
                            <a:pt x="693" y="570"/>
                          </a:lnTo>
                          <a:lnTo>
                            <a:pt x="705" y="556"/>
                          </a:lnTo>
                          <a:lnTo>
                            <a:pt x="717" y="541"/>
                          </a:lnTo>
                          <a:lnTo>
                            <a:pt x="728" y="525"/>
                          </a:lnTo>
                          <a:lnTo>
                            <a:pt x="738" y="510"/>
                          </a:lnTo>
                          <a:lnTo>
                            <a:pt x="747" y="494"/>
                          </a:lnTo>
                          <a:lnTo>
                            <a:pt x="755" y="478"/>
                          </a:lnTo>
                          <a:lnTo>
                            <a:pt x="764" y="462"/>
                          </a:lnTo>
                          <a:lnTo>
                            <a:pt x="771" y="446"/>
                          </a:lnTo>
                          <a:lnTo>
                            <a:pt x="777" y="430"/>
                          </a:lnTo>
                          <a:lnTo>
                            <a:pt x="782" y="414"/>
                          </a:lnTo>
                          <a:lnTo>
                            <a:pt x="786" y="398"/>
                          </a:lnTo>
                          <a:lnTo>
                            <a:pt x="790" y="383"/>
                          </a:lnTo>
                          <a:lnTo>
                            <a:pt x="792" y="367"/>
                          </a:lnTo>
                          <a:lnTo>
                            <a:pt x="794" y="352"/>
                          </a:lnTo>
                          <a:lnTo>
                            <a:pt x="794" y="337"/>
                          </a:lnTo>
                          <a:lnTo>
                            <a:pt x="794" y="323"/>
                          </a:lnTo>
                          <a:lnTo>
                            <a:pt x="794" y="323"/>
                          </a:lnTo>
                          <a:lnTo>
                            <a:pt x="792" y="307"/>
                          </a:lnTo>
                          <a:lnTo>
                            <a:pt x="790" y="291"/>
                          </a:lnTo>
                          <a:lnTo>
                            <a:pt x="787" y="275"/>
                          </a:lnTo>
                          <a:lnTo>
                            <a:pt x="784" y="259"/>
                          </a:lnTo>
                          <a:lnTo>
                            <a:pt x="779" y="244"/>
                          </a:lnTo>
                          <a:lnTo>
                            <a:pt x="774" y="229"/>
                          </a:lnTo>
                          <a:lnTo>
                            <a:pt x="768" y="214"/>
                          </a:lnTo>
                          <a:lnTo>
                            <a:pt x="761" y="200"/>
                          </a:lnTo>
                          <a:lnTo>
                            <a:pt x="753" y="185"/>
                          </a:lnTo>
                          <a:lnTo>
                            <a:pt x="745" y="171"/>
                          </a:lnTo>
                          <a:lnTo>
                            <a:pt x="736" y="157"/>
                          </a:lnTo>
                          <a:lnTo>
                            <a:pt x="726" y="144"/>
                          </a:lnTo>
                          <a:lnTo>
                            <a:pt x="715" y="131"/>
                          </a:lnTo>
                          <a:lnTo>
                            <a:pt x="703" y="119"/>
                          </a:lnTo>
                          <a:lnTo>
                            <a:pt x="690" y="107"/>
                          </a:lnTo>
                          <a:lnTo>
                            <a:pt x="677" y="96"/>
                          </a:lnTo>
                          <a:lnTo>
                            <a:pt x="662" y="85"/>
                          </a:lnTo>
                          <a:lnTo>
                            <a:pt x="647" y="74"/>
                          </a:lnTo>
                          <a:lnTo>
                            <a:pt x="630" y="65"/>
                          </a:lnTo>
                          <a:lnTo>
                            <a:pt x="613" y="55"/>
                          </a:lnTo>
                          <a:lnTo>
                            <a:pt x="594" y="46"/>
                          </a:lnTo>
                          <a:lnTo>
                            <a:pt x="575" y="38"/>
                          </a:lnTo>
                          <a:lnTo>
                            <a:pt x="555" y="31"/>
                          </a:lnTo>
                          <a:lnTo>
                            <a:pt x="534" y="24"/>
                          </a:lnTo>
                          <a:lnTo>
                            <a:pt x="511" y="18"/>
                          </a:lnTo>
                          <a:lnTo>
                            <a:pt x="488" y="13"/>
                          </a:lnTo>
                          <a:lnTo>
                            <a:pt x="464" y="9"/>
                          </a:lnTo>
                          <a:lnTo>
                            <a:pt x="439" y="5"/>
                          </a:lnTo>
                          <a:lnTo>
                            <a:pt x="413" y="3"/>
                          </a:lnTo>
                          <a:lnTo>
                            <a:pt x="385" y="1"/>
                          </a:lnTo>
                          <a:lnTo>
                            <a:pt x="357" y="0"/>
                          </a:lnTo>
                          <a:lnTo>
                            <a:pt x="357" y="0"/>
                          </a:lnTo>
                          <a:close/>
                        </a:path>
                      </a:pathLst>
                    </a:custGeom>
                    <a:solidFill>
                      <a:srgbClr val="FDEFCA"/>
                    </a:solidFill>
                    <a:ln w="19050" cmpd="sng">
                      <a:solidFill>
                        <a:srgbClr val="B67F5B"/>
                      </a:solidFill>
                      <a:round/>
                      <a:headEnd/>
                      <a:tailEnd/>
                    </a:ln>
                  </p:spPr>
                  <p:txBody>
                    <a:bodyPr/>
                    <a:lstStyle/>
                    <a:p>
                      <a:endParaRPr lang="tr-TR"/>
                    </a:p>
                  </p:txBody>
                </p:sp>
              </p:grpSp>
              <p:sp>
                <p:nvSpPr>
                  <p:cNvPr id="33829" name="Freeform 37"/>
                  <p:cNvSpPr>
                    <a:spLocks/>
                  </p:cNvSpPr>
                  <p:nvPr/>
                </p:nvSpPr>
                <p:spPr bwMode="auto">
                  <a:xfrm>
                    <a:off x="2506" y="1041"/>
                    <a:ext cx="512" cy="193"/>
                  </a:xfrm>
                  <a:custGeom>
                    <a:avLst/>
                    <a:gdLst>
                      <a:gd name="T0" fmla="*/ 262 w 512"/>
                      <a:gd name="T1" fmla="*/ 133 h 193"/>
                      <a:gd name="T2" fmla="*/ 224 w 512"/>
                      <a:gd name="T3" fmla="*/ 142 h 193"/>
                      <a:gd name="T4" fmla="*/ 201 w 512"/>
                      <a:gd name="T5" fmla="*/ 155 h 193"/>
                      <a:gd name="T6" fmla="*/ 149 w 512"/>
                      <a:gd name="T7" fmla="*/ 171 h 193"/>
                      <a:gd name="T8" fmla="*/ 126 w 512"/>
                      <a:gd name="T9" fmla="*/ 181 h 193"/>
                      <a:gd name="T10" fmla="*/ 53 w 512"/>
                      <a:gd name="T11" fmla="*/ 193 h 193"/>
                      <a:gd name="T12" fmla="*/ 17 w 512"/>
                      <a:gd name="T13" fmla="*/ 185 h 193"/>
                      <a:gd name="T14" fmla="*/ 0 w 512"/>
                      <a:gd name="T15" fmla="*/ 150 h 193"/>
                      <a:gd name="T16" fmla="*/ 11 w 512"/>
                      <a:gd name="T17" fmla="*/ 140 h 193"/>
                      <a:gd name="T18" fmla="*/ 53 w 512"/>
                      <a:gd name="T19" fmla="*/ 127 h 193"/>
                      <a:gd name="T20" fmla="*/ 106 w 512"/>
                      <a:gd name="T21" fmla="*/ 121 h 193"/>
                      <a:gd name="T22" fmla="*/ 153 w 512"/>
                      <a:gd name="T23" fmla="*/ 119 h 193"/>
                      <a:gd name="T24" fmla="*/ 168 w 512"/>
                      <a:gd name="T25" fmla="*/ 118 h 193"/>
                      <a:gd name="T26" fmla="*/ 188 w 512"/>
                      <a:gd name="T27" fmla="*/ 103 h 193"/>
                      <a:gd name="T28" fmla="*/ 170 w 512"/>
                      <a:gd name="T29" fmla="*/ 98 h 193"/>
                      <a:gd name="T30" fmla="*/ 127 w 512"/>
                      <a:gd name="T31" fmla="*/ 92 h 193"/>
                      <a:gd name="T32" fmla="*/ 76 w 512"/>
                      <a:gd name="T33" fmla="*/ 75 h 193"/>
                      <a:gd name="T34" fmla="*/ 53 w 512"/>
                      <a:gd name="T35" fmla="*/ 63 h 193"/>
                      <a:gd name="T36" fmla="*/ 36 w 512"/>
                      <a:gd name="T37" fmla="*/ 37 h 193"/>
                      <a:gd name="T38" fmla="*/ 43 w 512"/>
                      <a:gd name="T39" fmla="*/ 10 h 193"/>
                      <a:gd name="T40" fmla="*/ 73 w 512"/>
                      <a:gd name="T41" fmla="*/ 2 h 193"/>
                      <a:gd name="T42" fmla="*/ 95 w 512"/>
                      <a:gd name="T43" fmla="*/ 13 h 193"/>
                      <a:gd name="T44" fmla="*/ 136 w 512"/>
                      <a:gd name="T45" fmla="*/ 39 h 193"/>
                      <a:gd name="T46" fmla="*/ 149 w 512"/>
                      <a:gd name="T47" fmla="*/ 48 h 193"/>
                      <a:gd name="T48" fmla="*/ 202 w 512"/>
                      <a:gd name="T49" fmla="*/ 59 h 193"/>
                      <a:gd name="T50" fmla="*/ 227 w 512"/>
                      <a:gd name="T51" fmla="*/ 66 h 193"/>
                      <a:gd name="T52" fmla="*/ 269 w 512"/>
                      <a:gd name="T53" fmla="*/ 65 h 193"/>
                      <a:gd name="T54" fmla="*/ 310 w 512"/>
                      <a:gd name="T55" fmla="*/ 45 h 193"/>
                      <a:gd name="T56" fmla="*/ 342 w 512"/>
                      <a:gd name="T57" fmla="*/ 40 h 193"/>
                      <a:gd name="T58" fmla="*/ 365 w 512"/>
                      <a:gd name="T59" fmla="*/ 39 h 193"/>
                      <a:gd name="T60" fmla="*/ 418 w 512"/>
                      <a:gd name="T61" fmla="*/ 25 h 193"/>
                      <a:gd name="T62" fmla="*/ 438 w 512"/>
                      <a:gd name="T63" fmla="*/ 14 h 193"/>
                      <a:gd name="T64" fmla="*/ 468 w 512"/>
                      <a:gd name="T65" fmla="*/ 0 h 193"/>
                      <a:gd name="T66" fmla="*/ 490 w 512"/>
                      <a:gd name="T67" fmla="*/ 4 h 193"/>
                      <a:gd name="T68" fmla="*/ 508 w 512"/>
                      <a:gd name="T69" fmla="*/ 32 h 193"/>
                      <a:gd name="T70" fmla="*/ 486 w 512"/>
                      <a:gd name="T71" fmla="*/ 50 h 193"/>
                      <a:gd name="T72" fmla="*/ 435 w 512"/>
                      <a:gd name="T73" fmla="*/ 64 h 193"/>
                      <a:gd name="T74" fmla="*/ 420 w 512"/>
                      <a:gd name="T75" fmla="*/ 68 h 193"/>
                      <a:gd name="T76" fmla="*/ 397 w 512"/>
                      <a:gd name="T77" fmla="*/ 77 h 193"/>
                      <a:gd name="T78" fmla="*/ 393 w 512"/>
                      <a:gd name="T79" fmla="*/ 78 h 193"/>
                      <a:gd name="T80" fmla="*/ 364 w 512"/>
                      <a:gd name="T81" fmla="*/ 87 h 193"/>
                      <a:gd name="T82" fmla="*/ 331 w 512"/>
                      <a:gd name="T83" fmla="*/ 98 h 193"/>
                      <a:gd name="T84" fmla="*/ 314 w 512"/>
                      <a:gd name="T85" fmla="*/ 106 h 193"/>
                      <a:gd name="T86" fmla="*/ 334 w 512"/>
                      <a:gd name="T87" fmla="*/ 110 h 193"/>
                      <a:gd name="T88" fmla="*/ 353 w 512"/>
                      <a:gd name="T89" fmla="*/ 110 h 193"/>
                      <a:gd name="T90" fmla="*/ 398 w 512"/>
                      <a:gd name="T91" fmla="*/ 118 h 193"/>
                      <a:gd name="T92" fmla="*/ 416 w 512"/>
                      <a:gd name="T93" fmla="*/ 126 h 193"/>
                      <a:gd name="T94" fmla="*/ 467 w 512"/>
                      <a:gd name="T95" fmla="*/ 121 h 193"/>
                      <a:gd name="T96" fmla="*/ 490 w 512"/>
                      <a:gd name="T97" fmla="*/ 118 h 193"/>
                      <a:gd name="T98" fmla="*/ 512 w 512"/>
                      <a:gd name="T99" fmla="*/ 140 h 193"/>
                      <a:gd name="T100" fmla="*/ 497 w 512"/>
                      <a:gd name="T101" fmla="*/ 166 h 193"/>
                      <a:gd name="T102" fmla="*/ 470 w 512"/>
                      <a:gd name="T103" fmla="*/ 175 h 193"/>
                      <a:gd name="T104" fmla="*/ 408 w 512"/>
                      <a:gd name="T105" fmla="*/ 183 h 193"/>
                      <a:gd name="T106" fmla="*/ 385 w 512"/>
                      <a:gd name="T107" fmla="*/ 180 h 193"/>
                      <a:gd name="T108" fmla="*/ 312 w 512"/>
                      <a:gd name="T109" fmla="*/ 155 h 193"/>
                      <a:gd name="T110" fmla="*/ 294 w 512"/>
                      <a:gd name="T111" fmla="*/ 14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2" h="193">
                        <a:moveTo>
                          <a:pt x="294" y="149"/>
                        </a:moveTo>
                        <a:lnTo>
                          <a:pt x="262" y="133"/>
                        </a:lnTo>
                        <a:lnTo>
                          <a:pt x="241" y="131"/>
                        </a:lnTo>
                        <a:lnTo>
                          <a:pt x="224" y="142"/>
                        </a:lnTo>
                        <a:lnTo>
                          <a:pt x="224" y="142"/>
                        </a:lnTo>
                        <a:lnTo>
                          <a:pt x="201" y="155"/>
                        </a:lnTo>
                        <a:lnTo>
                          <a:pt x="173" y="164"/>
                        </a:lnTo>
                        <a:lnTo>
                          <a:pt x="149" y="171"/>
                        </a:lnTo>
                        <a:lnTo>
                          <a:pt x="149" y="171"/>
                        </a:lnTo>
                        <a:lnTo>
                          <a:pt x="126" y="181"/>
                        </a:lnTo>
                        <a:lnTo>
                          <a:pt x="94" y="189"/>
                        </a:lnTo>
                        <a:lnTo>
                          <a:pt x="53" y="193"/>
                        </a:lnTo>
                        <a:lnTo>
                          <a:pt x="53" y="193"/>
                        </a:lnTo>
                        <a:lnTo>
                          <a:pt x="17" y="185"/>
                        </a:lnTo>
                        <a:lnTo>
                          <a:pt x="0" y="167"/>
                        </a:lnTo>
                        <a:lnTo>
                          <a:pt x="0" y="150"/>
                        </a:lnTo>
                        <a:lnTo>
                          <a:pt x="0" y="150"/>
                        </a:lnTo>
                        <a:lnTo>
                          <a:pt x="11" y="140"/>
                        </a:lnTo>
                        <a:lnTo>
                          <a:pt x="29" y="133"/>
                        </a:lnTo>
                        <a:lnTo>
                          <a:pt x="53" y="127"/>
                        </a:lnTo>
                        <a:lnTo>
                          <a:pt x="79" y="124"/>
                        </a:lnTo>
                        <a:lnTo>
                          <a:pt x="106" y="121"/>
                        </a:lnTo>
                        <a:lnTo>
                          <a:pt x="132" y="120"/>
                        </a:lnTo>
                        <a:lnTo>
                          <a:pt x="153" y="119"/>
                        </a:lnTo>
                        <a:lnTo>
                          <a:pt x="168" y="118"/>
                        </a:lnTo>
                        <a:lnTo>
                          <a:pt x="168" y="118"/>
                        </a:lnTo>
                        <a:lnTo>
                          <a:pt x="187" y="112"/>
                        </a:lnTo>
                        <a:lnTo>
                          <a:pt x="188" y="103"/>
                        </a:lnTo>
                        <a:lnTo>
                          <a:pt x="170" y="98"/>
                        </a:lnTo>
                        <a:lnTo>
                          <a:pt x="170" y="98"/>
                        </a:lnTo>
                        <a:lnTo>
                          <a:pt x="151" y="97"/>
                        </a:lnTo>
                        <a:lnTo>
                          <a:pt x="127" y="92"/>
                        </a:lnTo>
                        <a:lnTo>
                          <a:pt x="101" y="85"/>
                        </a:lnTo>
                        <a:lnTo>
                          <a:pt x="76" y="75"/>
                        </a:lnTo>
                        <a:lnTo>
                          <a:pt x="53" y="63"/>
                        </a:lnTo>
                        <a:lnTo>
                          <a:pt x="53" y="63"/>
                        </a:lnTo>
                        <a:lnTo>
                          <a:pt x="41" y="51"/>
                        </a:lnTo>
                        <a:lnTo>
                          <a:pt x="36" y="37"/>
                        </a:lnTo>
                        <a:lnTo>
                          <a:pt x="37" y="22"/>
                        </a:lnTo>
                        <a:lnTo>
                          <a:pt x="43" y="10"/>
                        </a:lnTo>
                        <a:lnTo>
                          <a:pt x="55" y="2"/>
                        </a:lnTo>
                        <a:lnTo>
                          <a:pt x="73" y="2"/>
                        </a:lnTo>
                        <a:lnTo>
                          <a:pt x="95" y="13"/>
                        </a:lnTo>
                        <a:lnTo>
                          <a:pt x="95" y="13"/>
                        </a:lnTo>
                        <a:lnTo>
                          <a:pt x="119" y="27"/>
                        </a:lnTo>
                        <a:lnTo>
                          <a:pt x="136" y="39"/>
                        </a:lnTo>
                        <a:lnTo>
                          <a:pt x="149" y="48"/>
                        </a:lnTo>
                        <a:lnTo>
                          <a:pt x="149" y="48"/>
                        </a:lnTo>
                        <a:lnTo>
                          <a:pt x="170" y="54"/>
                        </a:lnTo>
                        <a:lnTo>
                          <a:pt x="202" y="59"/>
                        </a:lnTo>
                        <a:lnTo>
                          <a:pt x="227" y="66"/>
                        </a:lnTo>
                        <a:lnTo>
                          <a:pt x="227" y="66"/>
                        </a:lnTo>
                        <a:lnTo>
                          <a:pt x="245" y="71"/>
                        </a:lnTo>
                        <a:lnTo>
                          <a:pt x="269" y="65"/>
                        </a:lnTo>
                        <a:lnTo>
                          <a:pt x="310" y="45"/>
                        </a:lnTo>
                        <a:lnTo>
                          <a:pt x="310" y="45"/>
                        </a:lnTo>
                        <a:lnTo>
                          <a:pt x="323" y="41"/>
                        </a:lnTo>
                        <a:lnTo>
                          <a:pt x="342" y="40"/>
                        </a:lnTo>
                        <a:lnTo>
                          <a:pt x="365" y="39"/>
                        </a:lnTo>
                        <a:lnTo>
                          <a:pt x="365" y="39"/>
                        </a:lnTo>
                        <a:lnTo>
                          <a:pt x="392" y="34"/>
                        </a:lnTo>
                        <a:lnTo>
                          <a:pt x="418" y="25"/>
                        </a:lnTo>
                        <a:lnTo>
                          <a:pt x="438" y="14"/>
                        </a:lnTo>
                        <a:lnTo>
                          <a:pt x="438" y="14"/>
                        </a:lnTo>
                        <a:lnTo>
                          <a:pt x="453" y="5"/>
                        </a:lnTo>
                        <a:lnTo>
                          <a:pt x="468" y="0"/>
                        </a:lnTo>
                        <a:lnTo>
                          <a:pt x="490" y="4"/>
                        </a:lnTo>
                        <a:lnTo>
                          <a:pt x="490" y="4"/>
                        </a:lnTo>
                        <a:lnTo>
                          <a:pt x="508" y="16"/>
                        </a:lnTo>
                        <a:lnTo>
                          <a:pt x="508" y="32"/>
                        </a:lnTo>
                        <a:lnTo>
                          <a:pt x="486" y="50"/>
                        </a:lnTo>
                        <a:lnTo>
                          <a:pt x="486" y="50"/>
                        </a:lnTo>
                        <a:lnTo>
                          <a:pt x="457" y="61"/>
                        </a:lnTo>
                        <a:lnTo>
                          <a:pt x="435" y="64"/>
                        </a:lnTo>
                        <a:lnTo>
                          <a:pt x="420" y="68"/>
                        </a:lnTo>
                        <a:lnTo>
                          <a:pt x="420" y="68"/>
                        </a:lnTo>
                        <a:lnTo>
                          <a:pt x="408" y="74"/>
                        </a:lnTo>
                        <a:lnTo>
                          <a:pt x="397" y="77"/>
                        </a:lnTo>
                        <a:lnTo>
                          <a:pt x="393" y="78"/>
                        </a:lnTo>
                        <a:lnTo>
                          <a:pt x="393" y="78"/>
                        </a:lnTo>
                        <a:lnTo>
                          <a:pt x="380" y="82"/>
                        </a:lnTo>
                        <a:lnTo>
                          <a:pt x="364" y="87"/>
                        </a:lnTo>
                        <a:lnTo>
                          <a:pt x="346" y="93"/>
                        </a:lnTo>
                        <a:lnTo>
                          <a:pt x="331" y="98"/>
                        </a:lnTo>
                        <a:lnTo>
                          <a:pt x="319" y="103"/>
                        </a:lnTo>
                        <a:lnTo>
                          <a:pt x="314" y="106"/>
                        </a:lnTo>
                        <a:lnTo>
                          <a:pt x="318" y="109"/>
                        </a:lnTo>
                        <a:lnTo>
                          <a:pt x="334" y="110"/>
                        </a:lnTo>
                        <a:lnTo>
                          <a:pt x="334" y="110"/>
                        </a:lnTo>
                        <a:lnTo>
                          <a:pt x="353" y="110"/>
                        </a:lnTo>
                        <a:lnTo>
                          <a:pt x="375" y="112"/>
                        </a:lnTo>
                        <a:lnTo>
                          <a:pt x="398" y="118"/>
                        </a:lnTo>
                        <a:lnTo>
                          <a:pt x="398" y="118"/>
                        </a:lnTo>
                        <a:lnTo>
                          <a:pt x="416" y="126"/>
                        </a:lnTo>
                        <a:lnTo>
                          <a:pt x="435" y="129"/>
                        </a:lnTo>
                        <a:lnTo>
                          <a:pt x="467" y="121"/>
                        </a:lnTo>
                        <a:lnTo>
                          <a:pt x="467" y="121"/>
                        </a:lnTo>
                        <a:lnTo>
                          <a:pt x="490" y="118"/>
                        </a:lnTo>
                        <a:lnTo>
                          <a:pt x="505" y="126"/>
                        </a:lnTo>
                        <a:lnTo>
                          <a:pt x="512" y="140"/>
                        </a:lnTo>
                        <a:lnTo>
                          <a:pt x="509" y="154"/>
                        </a:lnTo>
                        <a:lnTo>
                          <a:pt x="497" y="166"/>
                        </a:lnTo>
                        <a:lnTo>
                          <a:pt x="497" y="166"/>
                        </a:lnTo>
                        <a:lnTo>
                          <a:pt x="470" y="175"/>
                        </a:lnTo>
                        <a:lnTo>
                          <a:pt x="439" y="181"/>
                        </a:lnTo>
                        <a:lnTo>
                          <a:pt x="408" y="183"/>
                        </a:lnTo>
                        <a:lnTo>
                          <a:pt x="385" y="180"/>
                        </a:lnTo>
                        <a:lnTo>
                          <a:pt x="385" y="180"/>
                        </a:lnTo>
                        <a:lnTo>
                          <a:pt x="350" y="168"/>
                        </a:lnTo>
                        <a:lnTo>
                          <a:pt x="312" y="155"/>
                        </a:lnTo>
                        <a:lnTo>
                          <a:pt x="294" y="149"/>
                        </a:lnTo>
                        <a:lnTo>
                          <a:pt x="294" y="149"/>
                        </a:lnTo>
                        <a:close/>
                      </a:path>
                    </a:pathLst>
                  </a:custGeom>
                  <a:solidFill>
                    <a:srgbClr val="4D94C3"/>
                  </a:solidFill>
                  <a:ln w="19050" cmpd="sng">
                    <a:solidFill>
                      <a:srgbClr val="0A50A1"/>
                    </a:solidFill>
                    <a:round/>
                    <a:headEnd/>
                    <a:tailEnd/>
                  </a:ln>
                </p:spPr>
                <p:txBody>
                  <a:bodyPr/>
                  <a:lstStyle/>
                  <a:p>
                    <a:endParaRPr lang="tr-TR"/>
                  </a:p>
                </p:txBody>
              </p:sp>
              <p:sp>
                <p:nvSpPr>
                  <p:cNvPr id="33830" name="Freeform 38"/>
                  <p:cNvSpPr>
                    <a:spLocks/>
                  </p:cNvSpPr>
                  <p:nvPr/>
                </p:nvSpPr>
                <p:spPr bwMode="auto">
                  <a:xfrm>
                    <a:off x="3029" y="1057"/>
                    <a:ext cx="217" cy="104"/>
                  </a:xfrm>
                  <a:custGeom>
                    <a:avLst/>
                    <a:gdLst>
                      <a:gd name="T0" fmla="*/ 119 w 217"/>
                      <a:gd name="T1" fmla="*/ 74 h 104"/>
                      <a:gd name="T2" fmla="*/ 89 w 217"/>
                      <a:gd name="T3" fmla="*/ 81 h 104"/>
                      <a:gd name="T4" fmla="*/ 83 w 217"/>
                      <a:gd name="T5" fmla="*/ 87 h 104"/>
                      <a:gd name="T6" fmla="*/ 69 w 217"/>
                      <a:gd name="T7" fmla="*/ 91 h 104"/>
                      <a:gd name="T8" fmla="*/ 61 w 217"/>
                      <a:gd name="T9" fmla="*/ 96 h 104"/>
                      <a:gd name="T10" fmla="*/ 37 w 217"/>
                      <a:gd name="T11" fmla="*/ 104 h 104"/>
                      <a:gd name="T12" fmla="*/ 25 w 217"/>
                      <a:gd name="T13" fmla="*/ 101 h 104"/>
                      <a:gd name="T14" fmla="*/ 22 w 217"/>
                      <a:gd name="T15" fmla="*/ 85 h 104"/>
                      <a:gd name="T16" fmla="*/ 36 w 217"/>
                      <a:gd name="T17" fmla="*/ 74 h 104"/>
                      <a:gd name="T18" fmla="*/ 77 w 217"/>
                      <a:gd name="T19" fmla="*/ 64 h 104"/>
                      <a:gd name="T20" fmla="*/ 84 w 217"/>
                      <a:gd name="T21" fmla="*/ 61 h 104"/>
                      <a:gd name="T22" fmla="*/ 78 w 217"/>
                      <a:gd name="T23" fmla="*/ 54 h 104"/>
                      <a:gd name="T24" fmla="*/ 62 w 217"/>
                      <a:gd name="T25" fmla="*/ 53 h 104"/>
                      <a:gd name="T26" fmla="*/ 22 w 217"/>
                      <a:gd name="T27" fmla="*/ 45 h 104"/>
                      <a:gd name="T28" fmla="*/ 5 w 217"/>
                      <a:gd name="T29" fmla="*/ 35 h 104"/>
                      <a:gd name="T30" fmla="*/ 4 w 217"/>
                      <a:gd name="T31" fmla="*/ 11 h 104"/>
                      <a:gd name="T32" fmla="*/ 37 w 217"/>
                      <a:gd name="T33" fmla="*/ 19 h 104"/>
                      <a:gd name="T34" fmla="*/ 49 w 217"/>
                      <a:gd name="T35" fmla="*/ 23 h 104"/>
                      <a:gd name="T36" fmla="*/ 69 w 217"/>
                      <a:gd name="T37" fmla="*/ 24 h 104"/>
                      <a:gd name="T38" fmla="*/ 77 w 217"/>
                      <a:gd name="T39" fmla="*/ 28 h 104"/>
                      <a:gd name="T40" fmla="*/ 100 w 217"/>
                      <a:gd name="T41" fmla="*/ 38 h 104"/>
                      <a:gd name="T42" fmla="*/ 107 w 217"/>
                      <a:gd name="T43" fmla="*/ 41 h 104"/>
                      <a:gd name="T44" fmla="*/ 132 w 217"/>
                      <a:gd name="T45" fmla="*/ 27 h 104"/>
                      <a:gd name="T46" fmla="*/ 141 w 217"/>
                      <a:gd name="T47" fmla="*/ 22 h 104"/>
                      <a:gd name="T48" fmla="*/ 165 w 217"/>
                      <a:gd name="T49" fmla="*/ 7 h 104"/>
                      <a:gd name="T50" fmla="*/ 174 w 217"/>
                      <a:gd name="T51" fmla="*/ 2 h 104"/>
                      <a:gd name="T52" fmla="*/ 200 w 217"/>
                      <a:gd name="T53" fmla="*/ 1 h 104"/>
                      <a:gd name="T54" fmla="*/ 207 w 217"/>
                      <a:gd name="T55" fmla="*/ 7 h 104"/>
                      <a:gd name="T56" fmla="*/ 199 w 217"/>
                      <a:gd name="T57" fmla="*/ 25 h 104"/>
                      <a:gd name="T58" fmla="*/ 187 w 217"/>
                      <a:gd name="T59" fmla="*/ 31 h 104"/>
                      <a:gd name="T60" fmla="*/ 174 w 217"/>
                      <a:gd name="T61" fmla="*/ 39 h 104"/>
                      <a:gd name="T62" fmla="*/ 168 w 217"/>
                      <a:gd name="T63" fmla="*/ 42 h 104"/>
                      <a:gd name="T64" fmla="*/ 160 w 217"/>
                      <a:gd name="T65" fmla="*/ 44 h 104"/>
                      <a:gd name="T66" fmla="*/ 145 w 217"/>
                      <a:gd name="T67" fmla="*/ 50 h 104"/>
                      <a:gd name="T68" fmla="*/ 140 w 217"/>
                      <a:gd name="T69" fmla="*/ 57 h 104"/>
                      <a:gd name="T70" fmla="*/ 150 w 217"/>
                      <a:gd name="T71" fmla="*/ 56 h 104"/>
                      <a:gd name="T72" fmla="*/ 175 w 217"/>
                      <a:gd name="T73" fmla="*/ 55 h 104"/>
                      <a:gd name="T74" fmla="*/ 180 w 217"/>
                      <a:gd name="T75" fmla="*/ 56 h 104"/>
                      <a:gd name="T76" fmla="*/ 197 w 217"/>
                      <a:gd name="T77" fmla="*/ 53 h 104"/>
                      <a:gd name="T78" fmla="*/ 216 w 217"/>
                      <a:gd name="T79" fmla="*/ 58 h 104"/>
                      <a:gd name="T80" fmla="*/ 208 w 217"/>
                      <a:gd name="T81" fmla="*/ 76 h 104"/>
                      <a:gd name="T82" fmla="*/ 193 w 217"/>
                      <a:gd name="T83" fmla="*/ 82 h 104"/>
                      <a:gd name="T84" fmla="*/ 164 w 217"/>
                      <a:gd name="T85" fmla="*/ 83 h 104"/>
                      <a:gd name="T86" fmla="*/ 151 w 217"/>
                      <a:gd name="T87" fmla="*/ 80 h 104"/>
                      <a:gd name="T88" fmla="*/ 131 w 217"/>
                      <a:gd name="T89" fmla="*/ 7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7" h="104">
                        <a:moveTo>
                          <a:pt x="131" y="77"/>
                        </a:moveTo>
                        <a:lnTo>
                          <a:pt x="119" y="74"/>
                        </a:lnTo>
                        <a:lnTo>
                          <a:pt x="101" y="76"/>
                        </a:lnTo>
                        <a:lnTo>
                          <a:pt x="89" y="81"/>
                        </a:lnTo>
                        <a:lnTo>
                          <a:pt x="89" y="81"/>
                        </a:lnTo>
                        <a:lnTo>
                          <a:pt x="83" y="87"/>
                        </a:lnTo>
                        <a:lnTo>
                          <a:pt x="76" y="88"/>
                        </a:lnTo>
                        <a:lnTo>
                          <a:pt x="69" y="91"/>
                        </a:lnTo>
                        <a:lnTo>
                          <a:pt x="69" y="91"/>
                        </a:lnTo>
                        <a:lnTo>
                          <a:pt x="61" y="96"/>
                        </a:lnTo>
                        <a:lnTo>
                          <a:pt x="52" y="102"/>
                        </a:lnTo>
                        <a:lnTo>
                          <a:pt x="37" y="104"/>
                        </a:lnTo>
                        <a:lnTo>
                          <a:pt x="37" y="104"/>
                        </a:lnTo>
                        <a:lnTo>
                          <a:pt x="25" y="101"/>
                        </a:lnTo>
                        <a:lnTo>
                          <a:pt x="21" y="93"/>
                        </a:lnTo>
                        <a:lnTo>
                          <a:pt x="22" y="85"/>
                        </a:lnTo>
                        <a:lnTo>
                          <a:pt x="22" y="85"/>
                        </a:lnTo>
                        <a:lnTo>
                          <a:pt x="36" y="74"/>
                        </a:lnTo>
                        <a:lnTo>
                          <a:pt x="58" y="67"/>
                        </a:lnTo>
                        <a:lnTo>
                          <a:pt x="77" y="64"/>
                        </a:lnTo>
                        <a:lnTo>
                          <a:pt x="77" y="64"/>
                        </a:lnTo>
                        <a:lnTo>
                          <a:pt x="84" y="61"/>
                        </a:lnTo>
                        <a:lnTo>
                          <a:pt x="84" y="57"/>
                        </a:lnTo>
                        <a:lnTo>
                          <a:pt x="78" y="54"/>
                        </a:lnTo>
                        <a:lnTo>
                          <a:pt x="78" y="54"/>
                        </a:lnTo>
                        <a:lnTo>
                          <a:pt x="62" y="53"/>
                        </a:lnTo>
                        <a:lnTo>
                          <a:pt x="43" y="50"/>
                        </a:lnTo>
                        <a:lnTo>
                          <a:pt x="22" y="45"/>
                        </a:lnTo>
                        <a:lnTo>
                          <a:pt x="22" y="45"/>
                        </a:lnTo>
                        <a:lnTo>
                          <a:pt x="5" y="35"/>
                        </a:lnTo>
                        <a:lnTo>
                          <a:pt x="0" y="22"/>
                        </a:lnTo>
                        <a:lnTo>
                          <a:pt x="4" y="11"/>
                        </a:lnTo>
                        <a:lnTo>
                          <a:pt x="17" y="8"/>
                        </a:lnTo>
                        <a:lnTo>
                          <a:pt x="37" y="19"/>
                        </a:lnTo>
                        <a:lnTo>
                          <a:pt x="37" y="19"/>
                        </a:lnTo>
                        <a:lnTo>
                          <a:pt x="49" y="23"/>
                        </a:lnTo>
                        <a:lnTo>
                          <a:pt x="61" y="23"/>
                        </a:lnTo>
                        <a:lnTo>
                          <a:pt x="69" y="24"/>
                        </a:lnTo>
                        <a:lnTo>
                          <a:pt x="69" y="24"/>
                        </a:lnTo>
                        <a:lnTo>
                          <a:pt x="77" y="28"/>
                        </a:lnTo>
                        <a:lnTo>
                          <a:pt x="90" y="33"/>
                        </a:lnTo>
                        <a:lnTo>
                          <a:pt x="100" y="38"/>
                        </a:lnTo>
                        <a:lnTo>
                          <a:pt x="100" y="38"/>
                        </a:lnTo>
                        <a:lnTo>
                          <a:pt x="107" y="41"/>
                        </a:lnTo>
                        <a:lnTo>
                          <a:pt x="116" y="37"/>
                        </a:lnTo>
                        <a:lnTo>
                          <a:pt x="132" y="27"/>
                        </a:lnTo>
                        <a:lnTo>
                          <a:pt x="132" y="27"/>
                        </a:lnTo>
                        <a:lnTo>
                          <a:pt x="141" y="22"/>
                        </a:lnTo>
                        <a:lnTo>
                          <a:pt x="154" y="14"/>
                        </a:lnTo>
                        <a:lnTo>
                          <a:pt x="165" y="7"/>
                        </a:lnTo>
                        <a:lnTo>
                          <a:pt x="165" y="7"/>
                        </a:lnTo>
                        <a:lnTo>
                          <a:pt x="174" y="2"/>
                        </a:lnTo>
                        <a:lnTo>
                          <a:pt x="187" y="0"/>
                        </a:lnTo>
                        <a:lnTo>
                          <a:pt x="200" y="1"/>
                        </a:lnTo>
                        <a:lnTo>
                          <a:pt x="200" y="1"/>
                        </a:lnTo>
                        <a:lnTo>
                          <a:pt x="207" y="7"/>
                        </a:lnTo>
                        <a:lnTo>
                          <a:pt x="207" y="16"/>
                        </a:lnTo>
                        <a:lnTo>
                          <a:pt x="199" y="25"/>
                        </a:lnTo>
                        <a:lnTo>
                          <a:pt x="199" y="25"/>
                        </a:lnTo>
                        <a:lnTo>
                          <a:pt x="187" y="31"/>
                        </a:lnTo>
                        <a:lnTo>
                          <a:pt x="179" y="35"/>
                        </a:lnTo>
                        <a:lnTo>
                          <a:pt x="174" y="39"/>
                        </a:lnTo>
                        <a:lnTo>
                          <a:pt x="174" y="39"/>
                        </a:lnTo>
                        <a:lnTo>
                          <a:pt x="168" y="42"/>
                        </a:lnTo>
                        <a:lnTo>
                          <a:pt x="163" y="44"/>
                        </a:lnTo>
                        <a:lnTo>
                          <a:pt x="160" y="44"/>
                        </a:lnTo>
                        <a:lnTo>
                          <a:pt x="160" y="44"/>
                        </a:lnTo>
                        <a:lnTo>
                          <a:pt x="145" y="50"/>
                        </a:lnTo>
                        <a:lnTo>
                          <a:pt x="132" y="55"/>
                        </a:lnTo>
                        <a:lnTo>
                          <a:pt x="140" y="57"/>
                        </a:lnTo>
                        <a:lnTo>
                          <a:pt x="140" y="57"/>
                        </a:lnTo>
                        <a:lnTo>
                          <a:pt x="150" y="56"/>
                        </a:lnTo>
                        <a:lnTo>
                          <a:pt x="163" y="54"/>
                        </a:lnTo>
                        <a:lnTo>
                          <a:pt x="175" y="55"/>
                        </a:lnTo>
                        <a:lnTo>
                          <a:pt x="175" y="55"/>
                        </a:lnTo>
                        <a:lnTo>
                          <a:pt x="180" y="56"/>
                        </a:lnTo>
                        <a:lnTo>
                          <a:pt x="184" y="55"/>
                        </a:lnTo>
                        <a:lnTo>
                          <a:pt x="197" y="53"/>
                        </a:lnTo>
                        <a:lnTo>
                          <a:pt x="197" y="53"/>
                        </a:lnTo>
                        <a:lnTo>
                          <a:pt x="216" y="58"/>
                        </a:lnTo>
                        <a:lnTo>
                          <a:pt x="217" y="67"/>
                        </a:lnTo>
                        <a:lnTo>
                          <a:pt x="208" y="76"/>
                        </a:lnTo>
                        <a:lnTo>
                          <a:pt x="208" y="76"/>
                        </a:lnTo>
                        <a:lnTo>
                          <a:pt x="193" y="82"/>
                        </a:lnTo>
                        <a:lnTo>
                          <a:pt x="177" y="84"/>
                        </a:lnTo>
                        <a:lnTo>
                          <a:pt x="164" y="83"/>
                        </a:lnTo>
                        <a:lnTo>
                          <a:pt x="164" y="83"/>
                        </a:lnTo>
                        <a:lnTo>
                          <a:pt x="151" y="80"/>
                        </a:lnTo>
                        <a:lnTo>
                          <a:pt x="138" y="78"/>
                        </a:lnTo>
                        <a:lnTo>
                          <a:pt x="131" y="77"/>
                        </a:lnTo>
                        <a:lnTo>
                          <a:pt x="131" y="77"/>
                        </a:lnTo>
                        <a:close/>
                      </a:path>
                    </a:pathLst>
                  </a:custGeom>
                  <a:solidFill>
                    <a:srgbClr val="3CA538"/>
                  </a:solidFill>
                  <a:ln w="19050" cmpd="sng">
                    <a:solidFill>
                      <a:srgbClr val="1E5215"/>
                    </a:solidFill>
                    <a:round/>
                    <a:headEnd/>
                    <a:tailEnd/>
                  </a:ln>
                </p:spPr>
                <p:txBody>
                  <a:bodyPr/>
                  <a:lstStyle/>
                  <a:p>
                    <a:endParaRPr lang="tr-TR"/>
                  </a:p>
                </p:txBody>
              </p:sp>
            </p:grpSp>
            <p:grpSp>
              <p:nvGrpSpPr>
                <p:cNvPr id="33831" name="Group 39"/>
                <p:cNvGrpSpPr>
                  <a:grpSpLocks/>
                </p:cNvGrpSpPr>
                <p:nvPr/>
              </p:nvGrpSpPr>
              <p:grpSpPr bwMode="auto">
                <a:xfrm>
                  <a:off x="2440" y="2102"/>
                  <a:ext cx="846" cy="764"/>
                  <a:chOff x="2440" y="2102"/>
                  <a:chExt cx="846" cy="764"/>
                </a:xfrm>
              </p:grpSpPr>
              <p:grpSp>
                <p:nvGrpSpPr>
                  <p:cNvPr id="33832" name="Group 40"/>
                  <p:cNvGrpSpPr>
                    <a:grpSpLocks/>
                  </p:cNvGrpSpPr>
                  <p:nvPr/>
                </p:nvGrpSpPr>
                <p:grpSpPr bwMode="auto">
                  <a:xfrm>
                    <a:off x="2440" y="2102"/>
                    <a:ext cx="846" cy="764"/>
                    <a:chOff x="2440" y="2102"/>
                    <a:chExt cx="846" cy="764"/>
                  </a:xfrm>
                </p:grpSpPr>
                <p:sp>
                  <p:nvSpPr>
                    <p:cNvPr id="33833" name="Freeform 41"/>
                    <p:cNvSpPr>
                      <a:spLocks/>
                    </p:cNvSpPr>
                    <p:nvPr/>
                  </p:nvSpPr>
                  <p:spPr bwMode="auto">
                    <a:xfrm>
                      <a:off x="2440" y="2102"/>
                      <a:ext cx="846" cy="764"/>
                    </a:xfrm>
                    <a:custGeom>
                      <a:avLst/>
                      <a:gdLst>
                        <a:gd name="T0" fmla="*/ 845 w 846"/>
                        <a:gd name="T1" fmla="*/ 383 h 764"/>
                        <a:gd name="T2" fmla="*/ 834 w 846"/>
                        <a:gd name="T3" fmla="*/ 442 h 764"/>
                        <a:gd name="T4" fmla="*/ 812 w 846"/>
                        <a:gd name="T5" fmla="*/ 501 h 764"/>
                        <a:gd name="T6" fmla="*/ 778 w 846"/>
                        <a:gd name="T7" fmla="*/ 560 h 764"/>
                        <a:gd name="T8" fmla="*/ 736 w 846"/>
                        <a:gd name="T9" fmla="*/ 615 h 764"/>
                        <a:gd name="T10" fmla="*/ 702 w 846"/>
                        <a:gd name="T11" fmla="*/ 650 h 764"/>
                        <a:gd name="T12" fmla="*/ 648 w 846"/>
                        <a:gd name="T13" fmla="*/ 693 h 764"/>
                        <a:gd name="T14" fmla="*/ 591 w 846"/>
                        <a:gd name="T15" fmla="*/ 727 h 764"/>
                        <a:gd name="T16" fmla="*/ 531 w 846"/>
                        <a:gd name="T17" fmla="*/ 750 h 764"/>
                        <a:gd name="T18" fmla="*/ 470 w 846"/>
                        <a:gd name="T19" fmla="*/ 762 h 764"/>
                        <a:gd name="T20" fmla="*/ 408 w 846"/>
                        <a:gd name="T21" fmla="*/ 764 h 764"/>
                        <a:gd name="T22" fmla="*/ 362 w 846"/>
                        <a:gd name="T23" fmla="*/ 757 h 764"/>
                        <a:gd name="T24" fmla="*/ 292 w 846"/>
                        <a:gd name="T25" fmla="*/ 740 h 764"/>
                        <a:gd name="T26" fmla="*/ 231 w 846"/>
                        <a:gd name="T27" fmla="*/ 715 h 764"/>
                        <a:gd name="T28" fmla="*/ 177 w 846"/>
                        <a:gd name="T29" fmla="*/ 683 h 764"/>
                        <a:gd name="T30" fmla="*/ 131 w 846"/>
                        <a:gd name="T31" fmla="*/ 646 h 764"/>
                        <a:gd name="T32" fmla="*/ 94 w 846"/>
                        <a:gd name="T33" fmla="*/ 604 h 764"/>
                        <a:gd name="T34" fmla="*/ 63 w 846"/>
                        <a:gd name="T35" fmla="*/ 559 h 764"/>
                        <a:gd name="T36" fmla="*/ 38 w 846"/>
                        <a:gd name="T37" fmla="*/ 511 h 764"/>
                        <a:gd name="T38" fmla="*/ 20 w 846"/>
                        <a:gd name="T39" fmla="*/ 462 h 764"/>
                        <a:gd name="T40" fmla="*/ 8 w 846"/>
                        <a:gd name="T41" fmla="*/ 413 h 764"/>
                        <a:gd name="T42" fmla="*/ 1 w 846"/>
                        <a:gd name="T43" fmla="*/ 364 h 764"/>
                        <a:gd name="T44" fmla="*/ 1 w 846"/>
                        <a:gd name="T45" fmla="*/ 328 h 764"/>
                        <a:gd name="T46" fmla="*/ 11 w 846"/>
                        <a:gd name="T47" fmla="*/ 265 h 764"/>
                        <a:gd name="T48" fmla="*/ 37 w 846"/>
                        <a:gd name="T49" fmla="*/ 205 h 764"/>
                        <a:gd name="T50" fmla="*/ 79 w 846"/>
                        <a:gd name="T51" fmla="*/ 147 h 764"/>
                        <a:gd name="T52" fmla="*/ 111 w 846"/>
                        <a:gd name="T53" fmla="*/ 114 h 764"/>
                        <a:gd name="T54" fmla="*/ 164 w 846"/>
                        <a:gd name="T55" fmla="*/ 72 h 764"/>
                        <a:gd name="T56" fmla="*/ 223 w 846"/>
                        <a:gd name="T57" fmla="*/ 39 h 764"/>
                        <a:gd name="T58" fmla="*/ 283 w 846"/>
                        <a:gd name="T59" fmla="*/ 15 h 764"/>
                        <a:gd name="T60" fmla="*/ 344 w 846"/>
                        <a:gd name="T61" fmla="*/ 2 h 764"/>
                        <a:gd name="T62" fmla="*/ 382 w 846"/>
                        <a:gd name="T63" fmla="*/ 0 h 764"/>
                        <a:gd name="T64" fmla="*/ 455 w 846"/>
                        <a:gd name="T65" fmla="*/ 4 h 764"/>
                        <a:gd name="T66" fmla="*/ 522 w 846"/>
                        <a:gd name="T67" fmla="*/ 15 h 764"/>
                        <a:gd name="T68" fmla="*/ 584 w 846"/>
                        <a:gd name="T69" fmla="*/ 31 h 764"/>
                        <a:gd name="T70" fmla="*/ 640 w 846"/>
                        <a:gd name="T71" fmla="*/ 53 h 764"/>
                        <a:gd name="T72" fmla="*/ 690 w 846"/>
                        <a:gd name="T73" fmla="*/ 81 h 764"/>
                        <a:gd name="T74" fmla="*/ 733 w 846"/>
                        <a:gd name="T75" fmla="*/ 113 h 764"/>
                        <a:gd name="T76" fmla="*/ 770 w 846"/>
                        <a:gd name="T77" fmla="*/ 150 h 764"/>
                        <a:gd name="T78" fmla="*/ 800 w 846"/>
                        <a:gd name="T79" fmla="*/ 193 h 764"/>
                        <a:gd name="T80" fmla="*/ 823 w 846"/>
                        <a:gd name="T81" fmla="*/ 240 h 764"/>
                        <a:gd name="T82" fmla="*/ 838 w 846"/>
                        <a:gd name="T83" fmla="*/ 291 h 764"/>
                        <a:gd name="T84" fmla="*/ 846 w 846"/>
                        <a:gd name="T85" fmla="*/ 346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6" h="764">
                          <a:moveTo>
                            <a:pt x="846" y="346"/>
                          </a:moveTo>
                          <a:lnTo>
                            <a:pt x="846" y="365"/>
                          </a:lnTo>
                          <a:lnTo>
                            <a:pt x="845" y="383"/>
                          </a:lnTo>
                          <a:lnTo>
                            <a:pt x="843" y="403"/>
                          </a:lnTo>
                          <a:lnTo>
                            <a:pt x="839" y="422"/>
                          </a:lnTo>
                          <a:lnTo>
                            <a:pt x="834" y="442"/>
                          </a:lnTo>
                          <a:lnTo>
                            <a:pt x="828" y="462"/>
                          </a:lnTo>
                          <a:lnTo>
                            <a:pt x="820" y="482"/>
                          </a:lnTo>
                          <a:lnTo>
                            <a:pt x="812" y="501"/>
                          </a:lnTo>
                          <a:lnTo>
                            <a:pt x="802" y="521"/>
                          </a:lnTo>
                          <a:lnTo>
                            <a:pt x="791" y="541"/>
                          </a:lnTo>
                          <a:lnTo>
                            <a:pt x="778" y="560"/>
                          </a:lnTo>
                          <a:lnTo>
                            <a:pt x="765" y="579"/>
                          </a:lnTo>
                          <a:lnTo>
                            <a:pt x="751" y="597"/>
                          </a:lnTo>
                          <a:lnTo>
                            <a:pt x="736" y="615"/>
                          </a:lnTo>
                          <a:lnTo>
                            <a:pt x="719" y="632"/>
                          </a:lnTo>
                          <a:lnTo>
                            <a:pt x="702" y="650"/>
                          </a:lnTo>
                          <a:lnTo>
                            <a:pt x="702" y="650"/>
                          </a:lnTo>
                          <a:lnTo>
                            <a:pt x="685" y="665"/>
                          </a:lnTo>
                          <a:lnTo>
                            <a:pt x="667" y="680"/>
                          </a:lnTo>
                          <a:lnTo>
                            <a:pt x="648" y="693"/>
                          </a:lnTo>
                          <a:lnTo>
                            <a:pt x="629" y="705"/>
                          </a:lnTo>
                          <a:lnTo>
                            <a:pt x="610" y="717"/>
                          </a:lnTo>
                          <a:lnTo>
                            <a:pt x="591" y="727"/>
                          </a:lnTo>
                          <a:lnTo>
                            <a:pt x="572" y="735"/>
                          </a:lnTo>
                          <a:lnTo>
                            <a:pt x="552" y="743"/>
                          </a:lnTo>
                          <a:lnTo>
                            <a:pt x="531" y="750"/>
                          </a:lnTo>
                          <a:lnTo>
                            <a:pt x="511" y="755"/>
                          </a:lnTo>
                          <a:lnTo>
                            <a:pt x="491" y="759"/>
                          </a:lnTo>
                          <a:lnTo>
                            <a:pt x="470" y="762"/>
                          </a:lnTo>
                          <a:lnTo>
                            <a:pt x="450" y="764"/>
                          </a:lnTo>
                          <a:lnTo>
                            <a:pt x="429" y="764"/>
                          </a:lnTo>
                          <a:lnTo>
                            <a:pt x="408" y="764"/>
                          </a:lnTo>
                          <a:lnTo>
                            <a:pt x="387" y="761"/>
                          </a:lnTo>
                          <a:lnTo>
                            <a:pt x="387" y="761"/>
                          </a:lnTo>
                          <a:lnTo>
                            <a:pt x="362" y="757"/>
                          </a:lnTo>
                          <a:lnTo>
                            <a:pt x="338" y="752"/>
                          </a:lnTo>
                          <a:lnTo>
                            <a:pt x="315" y="746"/>
                          </a:lnTo>
                          <a:lnTo>
                            <a:pt x="292" y="740"/>
                          </a:lnTo>
                          <a:lnTo>
                            <a:pt x="271" y="732"/>
                          </a:lnTo>
                          <a:lnTo>
                            <a:pt x="250" y="724"/>
                          </a:lnTo>
                          <a:lnTo>
                            <a:pt x="231" y="715"/>
                          </a:lnTo>
                          <a:lnTo>
                            <a:pt x="212" y="705"/>
                          </a:lnTo>
                          <a:lnTo>
                            <a:pt x="194" y="694"/>
                          </a:lnTo>
                          <a:lnTo>
                            <a:pt x="177" y="683"/>
                          </a:lnTo>
                          <a:lnTo>
                            <a:pt x="161" y="671"/>
                          </a:lnTo>
                          <a:lnTo>
                            <a:pt x="146" y="659"/>
                          </a:lnTo>
                          <a:lnTo>
                            <a:pt x="131" y="646"/>
                          </a:lnTo>
                          <a:lnTo>
                            <a:pt x="118" y="632"/>
                          </a:lnTo>
                          <a:lnTo>
                            <a:pt x="106" y="618"/>
                          </a:lnTo>
                          <a:lnTo>
                            <a:pt x="94" y="604"/>
                          </a:lnTo>
                          <a:lnTo>
                            <a:pt x="83" y="589"/>
                          </a:lnTo>
                          <a:lnTo>
                            <a:pt x="72" y="574"/>
                          </a:lnTo>
                          <a:lnTo>
                            <a:pt x="63" y="559"/>
                          </a:lnTo>
                          <a:lnTo>
                            <a:pt x="54" y="543"/>
                          </a:lnTo>
                          <a:lnTo>
                            <a:pt x="45" y="527"/>
                          </a:lnTo>
                          <a:lnTo>
                            <a:pt x="38" y="511"/>
                          </a:lnTo>
                          <a:lnTo>
                            <a:pt x="31" y="495"/>
                          </a:lnTo>
                          <a:lnTo>
                            <a:pt x="25" y="478"/>
                          </a:lnTo>
                          <a:lnTo>
                            <a:pt x="20" y="462"/>
                          </a:lnTo>
                          <a:lnTo>
                            <a:pt x="15" y="446"/>
                          </a:lnTo>
                          <a:lnTo>
                            <a:pt x="11" y="429"/>
                          </a:lnTo>
                          <a:lnTo>
                            <a:pt x="8" y="413"/>
                          </a:lnTo>
                          <a:lnTo>
                            <a:pt x="5" y="396"/>
                          </a:lnTo>
                          <a:lnTo>
                            <a:pt x="3" y="380"/>
                          </a:lnTo>
                          <a:lnTo>
                            <a:pt x="1" y="364"/>
                          </a:lnTo>
                          <a:lnTo>
                            <a:pt x="0" y="348"/>
                          </a:lnTo>
                          <a:lnTo>
                            <a:pt x="0" y="348"/>
                          </a:lnTo>
                          <a:lnTo>
                            <a:pt x="1" y="328"/>
                          </a:lnTo>
                          <a:lnTo>
                            <a:pt x="2" y="307"/>
                          </a:lnTo>
                          <a:lnTo>
                            <a:pt x="6" y="286"/>
                          </a:lnTo>
                          <a:lnTo>
                            <a:pt x="11" y="265"/>
                          </a:lnTo>
                          <a:lnTo>
                            <a:pt x="18" y="245"/>
                          </a:lnTo>
                          <a:lnTo>
                            <a:pt x="27" y="225"/>
                          </a:lnTo>
                          <a:lnTo>
                            <a:pt x="37" y="205"/>
                          </a:lnTo>
                          <a:lnTo>
                            <a:pt x="49" y="186"/>
                          </a:lnTo>
                          <a:lnTo>
                            <a:pt x="63" y="166"/>
                          </a:lnTo>
                          <a:lnTo>
                            <a:pt x="79" y="147"/>
                          </a:lnTo>
                          <a:lnTo>
                            <a:pt x="95" y="129"/>
                          </a:lnTo>
                          <a:lnTo>
                            <a:pt x="95" y="129"/>
                          </a:lnTo>
                          <a:lnTo>
                            <a:pt x="111" y="114"/>
                          </a:lnTo>
                          <a:lnTo>
                            <a:pt x="128" y="99"/>
                          </a:lnTo>
                          <a:lnTo>
                            <a:pt x="145" y="85"/>
                          </a:lnTo>
                          <a:lnTo>
                            <a:pt x="164" y="72"/>
                          </a:lnTo>
                          <a:lnTo>
                            <a:pt x="183" y="60"/>
                          </a:lnTo>
                          <a:lnTo>
                            <a:pt x="203" y="49"/>
                          </a:lnTo>
                          <a:lnTo>
                            <a:pt x="223" y="39"/>
                          </a:lnTo>
                          <a:lnTo>
                            <a:pt x="243" y="29"/>
                          </a:lnTo>
                          <a:lnTo>
                            <a:pt x="263" y="22"/>
                          </a:lnTo>
                          <a:lnTo>
                            <a:pt x="283" y="15"/>
                          </a:lnTo>
                          <a:lnTo>
                            <a:pt x="304" y="9"/>
                          </a:lnTo>
                          <a:lnTo>
                            <a:pt x="324" y="5"/>
                          </a:lnTo>
                          <a:lnTo>
                            <a:pt x="344" y="2"/>
                          </a:lnTo>
                          <a:lnTo>
                            <a:pt x="363" y="0"/>
                          </a:lnTo>
                          <a:lnTo>
                            <a:pt x="382" y="0"/>
                          </a:lnTo>
                          <a:lnTo>
                            <a:pt x="382" y="0"/>
                          </a:lnTo>
                          <a:lnTo>
                            <a:pt x="407" y="1"/>
                          </a:lnTo>
                          <a:lnTo>
                            <a:pt x="432" y="2"/>
                          </a:lnTo>
                          <a:lnTo>
                            <a:pt x="455" y="4"/>
                          </a:lnTo>
                          <a:lnTo>
                            <a:pt x="478" y="7"/>
                          </a:lnTo>
                          <a:lnTo>
                            <a:pt x="501" y="11"/>
                          </a:lnTo>
                          <a:lnTo>
                            <a:pt x="522" y="15"/>
                          </a:lnTo>
                          <a:lnTo>
                            <a:pt x="544" y="20"/>
                          </a:lnTo>
                          <a:lnTo>
                            <a:pt x="565" y="25"/>
                          </a:lnTo>
                          <a:lnTo>
                            <a:pt x="584" y="31"/>
                          </a:lnTo>
                          <a:lnTo>
                            <a:pt x="604" y="38"/>
                          </a:lnTo>
                          <a:lnTo>
                            <a:pt x="622" y="45"/>
                          </a:lnTo>
                          <a:lnTo>
                            <a:pt x="640" y="53"/>
                          </a:lnTo>
                          <a:lnTo>
                            <a:pt x="657" y="62"/>
                          </a:lnTo>
                          <a:lnTo>
                            <a:pt x="674" y="71"/>
                          </a:lnTo>
                          <a:lnTo>
                            <a:pt x="690" y="81"/>
                          </a:lnTo>
                          <a:lnTo>
                            <a:pt x="705" y="91"/>
                          </a:lnTo>
                          <a:lnTo>
                            <a:pt x="720" y="102"/>
                          </a:lnTo>
                          <a:lnTo>
                            <a:pt x="733" y="113"/>
                          </a:lnTo>
                          <a:lnTo>
                            <a:pt x="746" y="125"/>
                          </a:lnTo>
                          <a:lnTo>
                            <a:pt x="759" y="137"/>
                          </a:lnTo>
                          <a:lnTo>
                            <a:pt x="770" y="150"/>
                          </a:lnTo>
                          <a:lnTo>
                            <a:pt x="781" y="164"/>
                          </a:lnTo>
                          <a:lnTo>
                            <a:pt x="791" y="178"/>
                          </a:lnTo>
                          <a:lnTo>
                            <a:pt x="800" y="193"/>
                          </a:lnTo>
                          <a:lnTo>
                            <a:pt x="809" y="208"/>
                          </a:lnTo>
                          <a:lnTo>
                            <a:pt x="816" y="223"/>
                          </a:lnTo>
                          <a:lnTo>
                            <a:pt x="823" y="240"/>
                          </a:lnTo>
                          <a:lnTo>
                            <a:pt x="829" y="256"/>
                          </a:lnTo>
                          <a:lnTo>
                            <a:pt x="834" y="273"/>
                          </a:lnTo>
                          <a:lnTo>
                            <a:pt x="838" y="291"/>
                          </a:lnTo>
                          <a:lnTo>
                            <a:pt x="841" y="309"/>
                          </a:lnTo>
                          <a:lnTo>
                            <a:pt x="844" y="327"/>
                          </a:lnTo>
                          <a:lnTo>
                            <a:pt x="846" y="346"/>
                          </a:lnTo>
                          <a:lnTo>
                            <a:pt x="846" y="346"/>
                          </a:lnTo>
                          <a:close/>
                        </a:path>
                      </a:pathLst>
                    </a:custGeom>
                    <a:solidFill>
                      <a:srgbClr val="C9A182"/>
                    </a:solidFill>
                    <a:ln w="19050" cmpd="sng">
                      <a:solidFill>
                        <a:srgbClr val="B67F5B"/>
                      </a:solidFill>
                      <a:round/>
                      <a:headEnd/>
                      <a:tailEnd/>
                    </a:ln>
                  </p:spPr>
                  <p:txBody>
                    <a:bodyPr/>
                    <a:lstStyle/>
                    <a:p>
                      <a:endParaRPr lang="tr-TR"/>
                    </a:p>
                  </p:txBody>
                </p:sp>
                <p:sp>
                  <p:nvSpPr>
                    <p:cNvPr id="33834" name="Freeform 42"/>
                    <p:cNvSpPr>
                      <a:spLocks/>
                    </p:cNvSpPr>
                    <p:nvPr/>
                  </p:nvSpPr>
                  <p:spPr bwMode="auto">
                    <a:xfrm>
                      <a:off x="2466" y="2127"/>
                      <a:ext cx="794" cy="714"/>
                    </a:xfrm>
                    <a:custGeom>
                      <a:avLst/>
                      <a:gdLst>
                        <a:gd name="T0" fmla="*/ 324 w 794"/>
                        <a:gd name="T1" fmla="*/ 1 h 714"/>
                        <a:gd name="T2" fmla="*/ 272 w 794"/>
                        <a:gd name="T3" fmla="*/ 12 h 714"/>
                        <a:gd name="T4" fmla="*/ 219 w 794"/>
                        <a:gd name="T5" fmla="*/ 31 h 714"/>
                        <a:gd name="T6" fmla="*/ 167 w 794"/>
                        <a:gd name="T7" fmla="*/ 59 h 714"/>
                        <a:gd name="T8" fmla="*/ 119 w 794"/>
                        <a:gd name="T9" fmla="*/ 93 h 714"/>
                        <a:gd name="T10" fmla="*/ 77 w 794"/>
                        <a:gd name="T11" fmla="*/ 134 h 714"/>
                        <a:gd name="T12" fmla="*/ 42 w 794"/>
                        <a:gd name="T13" fmla="*/ 180 h 714"/>
                        <a:gd name="T14" fmla="*/ 16 w 794"/>
                        <a:gd name="T15" fmla="*/ 231 h 714"/>
                        <a:gd name="T16" fmla="*/ 2 w 794"/>
                        <a:gd name="T17" fmla="*/ 285 h 714"/>
                        <a:gd name="T18" fmla="*/ 0 w 794"/>
                        <a:gd name="T19" fmla="*/ 323 h 714"/>
                        <a:gd name="T20" fmla="*/ 6 w 794"/>
                        <a:gd name="T21" fmla="*/ 376 h 714"/>
                        <a:gd name="T22" fmla="*/ 18 w 794"/>
                        <a:gd name="T23" fmla="*/ 429 h 714"/>
                        <a:gd name="T24" fmla="*/ 37 w 794"/>
                        <a:gd name="T25" fmla="*/ 480 h 714"/>
                        <a:gd name="T26" fmla="*/ 62 w 794"/>
                        <a:gd name="T27" fmla="*/ 528 h 714"/>
                        <a:gd name="T28" fmla="*/ 94 w 794"/>
                        <a:gd name="T29" fmla="*/ 572 h 714"/>
                        <a:gd name="T30" fmla="*/ 134 w 794"/>
                        <a:gd name="T31" fmla="*/ 612 h 714"/>
                        <a:gd name="T32" fmla="*/ 181 w 794"/>
                        <a:gd name="T33" fmla="*/ 647 h 714"/>
                        <a:gd name="T34" fmla="*/ 234 w 794"/>
                        <a:gd name="T35" fmla="*/ 676 h 714"/>
                        <a:gd name="T36" fmla="*/ 296 w 794"/>
                        <a:gd name="T37" fmla="*/ 697 h 714"/>
                        <a:gd name="T38" fmla="*/ 364 w 794"/>
                        <a:gd name="T39" fmla="*/ 711 h 714"/>
                        <a:gd name="T40" fmla="*/ 406 w 794"/>
                        <a:gd name="T41" fmla="*/ 714 h 714"/>
                        <a:gd name="T42" fmla="*/ 465 w 794"/>
                        <a:gd name="T43" fmla="*/ 708 h 714"/>
                        <a:gd name="T44" fmla="*/ 522 w 794"/>
                        <a:gd name="T45" fmla="*/ 693 h 714"/>
                        <a:gd name="T46" fmla="*/ 574 w 794"/>
                        <a:gd name="T47" fmla="*/ 668 h 714"/>
                        <a:gd name="T48" fmla="*/ 623 w 794"/>
                        <a:gd name="T49" fmla="*/ 636 h 714"/>
                        <a:gd name="T50" fmla="*/ 667 w 794"/>
                        <a:gd name="T51" fmla="*/ 598 h 714"/>
                        <a:gd name="T52" fmla="*/ 705 w 794"/>
                        <a:gd name="T53" fmla="*/ 556 h 714"/>
                        <a:gd name="T54" fmla="*/ 738 w 794"/>
                        <a:gd name="T55" fmla="*/ 510 h 714"/>
                        <a:gd name="T56" fmla="*/ 764 w 794"/>
                        <a:gd name="T57" fmla="*/ 462 h 714"/>
                        <a:gd name="T58" fmla="*/ 782 w 794"/>
                        <a:gd name="T59" fmla="*/ 415 h 714"/>
                        <a:gd name="T60" fmla="*/ 792 w 794"/>
                        <a:gd name="T61" fmla="*/ 367 h 714"/>
                        <a:gd name="T62" fmla="*/ 794 w 794"/>
                        <a:gd name="T63" fmla="*/ 323 h 714"/>
                        <a:gd name="T64" fmla="*/ 790 w 794"/>
                        <a:gd name="T65" fmla="*/ 291 h 714"/>
                        <a:gd name="T66" fmla="*/ 779 w 794"/>
                        <a:gd name="T67" fmla="*/ 244 h 714"/>
                        <a:gd name="T68" fmla="*/ 761 w 794"/>
                        <a:gd name="T69" fmla="*/ 200 h 714"/>
                        <a:gd name="T70" fmla="*/ 736 w 794"/>
                        <a:gd name="T71" fmla="*/ 158 h 714"/>
                        <a:gd name="T72" fmla="*/ 703 w 794"/>
                        <a:gd name="T73" fmla="*/ 119 h 714"/>
                        <a:gd name="T74" fmla="*/ 662 w 794"/>
                        <a:gd name="T75" fmla="*/ 85 h 714"/>
                        <a:gd name="T76" fmla="*/ 613 w 794"/>
                        <a:gd name="T77" fmla="*/ 55 h 714"/>
                        <a:gd name="T78" fmla="*/ 555 w 794"/>
                        <a:gd name="T79" fmla="*/ 31 h 714"/>
                        <a:gd name="T80" fmla="*/ 488 w 794"/>
                        <a:gd name="T81" fmla="*/ 13 h 714"/>
                        <a:gd name="T82" fmla="*/ 413 w 794"/>
                        <a:gd name="T83" fmla="*/ 3 h 714"/>
                        <a:gd name="T84" fmla="*/ 357 w 794"/>
                        <a:gd name="T85"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4" h="714">
                          <a:moveTo>
                            <a:pt x="357" y="0"/>
                          </a:moveTo>
                          <a:lnTo>
                            <a:pt x="340" y="0"/>
                          </a:lnTo>
                          <a:lnTo>
                            <a:pt x="324" y="1"/>
                          </a:lnTo>
                          <a:lnTo>
                            <a:pt x="306" y="4"/>
                          </a:lnTo>
                          <a:lnTo>
                            <a:pt x="289" y="7"/>
                          </a:lnTo>
                          <a:lnTo>
                            <a:pt x="272" y="12"/>
                          </a:lnTo>
                          <a:lnTo>
                            <a:pt x="254" y="17"/>
                          </a:lnTo>
                          <a:lnTo>
                            <a:pt x="236" y="23"/>
                          </a:lnTo>
                          <a:lnTo>
                            <a:pt x="219" y="31"/>
                          </a:lnTo>
                          <a:lnTo>
                            <a:pt x="201" y="40"/>
                          </a:lnTo>
                          <a:lnTo>
                            <a:pt x="184" y="49"/>
                          </a:lnTo>
                          <a:lnTo>
                            <a:pt x="167" y="59"/>
                          </a:lnTo>
                          <a:lnTo>
                            <a:pt x="151" y="69"/>
                          </a:lnTo>
                          <a:lnTo>
                            <a:pt x="134" y="81"/>
                          </a:lnTo>
                          <a:lnTo>
                            <a:pt x="119" y="93"/>
                          </a:lnTo>
                          <a:lnTo>
                            <a:pt x="104" y="106"/>
                          </a:lnTo>
                          <a:lnTo>
                            <a:pt x="90" y="119"/>
                          </a:lnTo>
                          <a:lnTo>
                            <a:pt x="77" y="134"/>
                          </a:lnTo>
                          <a:lnTo>
                            <a:pt x="64" y="149"/>
                          </a:lnTo>
                          <a:lnTo>
                            <a:pt x="52" y="164"/>
                          </a:lnTo>
                          <a:lnTo>
                            <a:pt x="42" y="180"/>
                          </a:lnTo>
                          <a:lnTo>
                            <a:pt x="32" y="196"/>
                          </a:lnTo>
                          <a:lnTo>
                            <a:pt x="23" y="213"/>
                          </a:lnTo>
                          <a:lnTo>
                            <a:pt x="16" y="231"/>
                          </a:lnTo>
                          <a:lnTo>
                            <a:pt x="10" y="248"/>
                          </a:lnTo>
                          <a:lnTo>
                            <a:pt x="5" y="267"/>
                          </a:lnTo>
                          <a:lnTo>
                            <a:pt x="2" y="285"/>
                          </a:lnTo>
                          <a:lnTo>
                            <a:pt x="0" y="304"/>
                          </a:lnTo>
                          <a:lnTo>
                            <a:pt x="0" y="323"/>
                          </a:lnTo>
                          <a:lnTo>
                            <a:pt x="0" y="323"/>
                          </a:lnTo>
                          <a:lnTo>
                            <a:pt x="1" y="341"/>
                          </a:lnTo>
                          <a:lnTo>
                            <a:pt x="3" y="359"/>
                          </a:lnTo>
                          <a:lnTo>
                            <a:pt x="6" y="376"/>
                          </a:lnTo>
                          <a:lnTo>
                            <a:pt x="9" y="394"/>
                          </a:lnTo>
                          <a:lnTo>
                            <a:pt x="13" y="412"/>
                          </a:lnTo>
                          <a:lnTo>
                            <a:pt x="18" y="429"/>
                          </a:lnTo>
                          <a:lnTo>
                            <a:pt x="23" y="446"/>
                          </a:lnTo>
                          <a:lnTo>
                            <a:pt x="30" y="463"/>
                          </a:lnTo>
                          <a:lnTo>
                            <a:pt x="37" y="480"/>
                          </a:lnTo>
                          <a:lnTo>
                            <a:pt x="45" y="496"/>
                          </a:lnTo>
                          <a:lnTo>
                            <a:pt x="53" y="512"/>
                          </a:lnTo>
                          <a:lnTo>
                            <a:pt x="62" y="528"/>
                          </a:lnTo>
                          <a:lnTo>
                            <a:pt x="72" y="543"/>
                          </a:lnTo>
                          <a:lnTo>
                            <a:pt x="83" y="558"/>
                          </a:lnTo>
                          <a:lnTo>
                            <a:pt x="94" y="572"/>
                          </a:lnTo>
                          <a:lnTo>
                            <a:pt x="107" y="586"/>
                          </a:lnTo>
                          <a:lnTo>
                            <a:pt x="120" y="599"/>
                          </a:lnTo>
                          <a:lnTo>
                            <a:pt x="134" y="612"/>
                          </a:lnTo>
                          <a:lnTo>
                            <a:pt x="149" y="625"/>
                          </a:lnTo>
                          <a:lnTo>
                            <a:pt x="164" y="636"/>
                          </a:lnTo>
                          <a:lnTo>
                            <a:pt x="181" y="647"/>
                          </a:lnTo>
                          <a:lnTo>
                            <a:pt x="198" y="657"/>
                          </a:lnTo>
                          <a:lnTo>
                            <a:pt x="216" y="667"/>
                          </a:lnTo>
                          <a:lnTo>
                            <a:pt x="234" y="676"/>
                          </a:lnTo>
                          <a:lnTo>
                            <a:pt x="254" y="684"/>
                          </a:lnTo>
                          <a:lnTo>
                            <a:pt x="275" y="691"/>
                          </a:lnTo>
                          <a:lnTo>
                            <a:pt x="296" y="697"/>
                          </a:lnTo>
                          <a:lnTo>
                            <a:pt x="318" y="703"/>
                          </a:lnTo>
                          <a:lnTo>
                            <a:pt x="341" y="707"/>
                          </a:lnTo>
                          <a:lnTo>
                            <a:pt x="364" y="711"/>
                          </a:lnTo>
                          <a:lnTo>
                            <a:pt x="364" y="711"/>
                          </a:lnTo>
                          <a:lnTo>
                            <a:pt x="385" y="713"/>
                          </a:lnTo>
                          <a:lnTo>
                            <a:pt x="406" y="714"/>
                          </a:lnTo>
                          <a:lnTo>
                            <a:pt x="426" y="713"/>
                          </a:lnTo>
                          <a:lnTo>
                            <a:pt x="445" y="711"/>
                          </a:lnTo>
                          <a:lnTo>
                            <a:pt x="465" y="708"/>
                          </a:lnTo>
                          <a:lnTo>
                            <a:pt x="484" y="704"/>
                          </a:lnTo>
                          <a:lnTo>
                            <a:pt x="503" y="699"/>
                          </a:lnTo>
                          <a:lnTo>
                            <a:pt x="522" y="693"/>
                          </a:lnTo>
                          <a:lnTo>
                            <a:pt x="540" y="685"/>
                          </a:lnTo>
                          <a:lnTo>
                            <a:pt x="557" y="677"/>
                          </a:lnTo>
                          <a:lnTo>
                            <a:pt x="574" y="668"/>
                          </a:lnTo>
                          <a:lnTo>
                            <a:pt x="591" y="658"/>
                          </a:lnTo>
                          <a:lnTo>
                            <a:pt x="607" y="648"/>
                          </a:lnTo>
                          <a:lnTo>
                            <a:pt x="623" y="636"/>
                          </a:lnTo>
                          <a:lnTo>
                            <a:pt x="639" y="624"/>
                          </a:lnTo>
                          <a:lnTo>
                            <a:pt x="653" y="611"/>
                          </a:lnTo>
                          <a:lnTo>
                            <a:pt x="667" y="598"/>
                          </a:lnTo>
                          <a:lnTo>
                            <a:pt x="680" y="584"/>
                          </a:lnTo>
                          <a:lnTo>
                            <a:pt x="693" y="570"/>
                          </a:lnTo>
                          <a:lnTo>
                            <a:pt x="705" y="556"/>
                          </a:lnTo>
                          <a:lnTo>
                            <a:pt x="717" y="541"/>
                          </a:lnTo>
                          <a:lnTo>
                            <a:pt x="728" y="526"/>
                          </a:lnTo>
                          <a:lnTo>
                            <a:pt x="738" y="510"/>
                          </a:lnTo>
                          <a:lnTo>
                            <a:pt x="747" y="494"/>
                          </a:lnTo>
                          <a:lnTo>
                            <a:pt x="755" y="478"/>
                          </a:lnTo>
                          <a:lnTo>
                            <a:pt x="764" y="462"/>
                          </a:lnTo>
                          <a:lnTo>
                            <a:pt x="771" y="446"/>
                          </a:lnTo>
                          <a:lnTo>
                            <a:pt x="777" y="430"/>
                          </a:lnTo>
                          <a:lnTo>
                            <a:pt x="782" y="415"/>
                          </a:lnTo>
                          <a:lnTo>
                            <a:pt x="786" y="399"/>
                          </a:lnTo>
                          <a:lnTo>
                            <a:pt x="790" y="383"/>
                          </a:lnTo>
                          <a:lnTo>
                            <a:pt x="792" y="367"/>
                          </a:lnTo>
                          <a:lnTo>
                            <a:pt x="794" y="352"/>
                          </a:lnTo>
                          <a:lnTo>
                            <a:pt x="794" y="337"/>
                          </a:lnTo>
                          <a:lnTo>
                            <a:pt x="794" y="323"/>
                          </a:lnTo>
                          <a:lnTo>
                            <a:pt x="794" y="323"/>
                          </a:lnTo>
                          <a:lnTo>
                            <a:pt x="792" y="307"/>
                          </a:lnTo>
                          <a:lnTo>
                            <a:pt x="790" y="291"/>
                          </a:lnTo>
                          <a:lnTo>
                            <a:pt x="787" y="275"/>
                          </a:lnTo>
                          <a:lnTo>
                            <a:pt x="784" y="259"/>
                          </a:lnTo>
                          <a:lnTo>
                            <a:pt x="779" y="244"/>
                          </a:lnTo>
                          <a:lnTo>
                            <a:pt x="774" y="229"/>
                          </a:lnTo>
                          <a:lnTo>
                            <a:pt x="768" y="214"/>
                          </a:lnTo>
                          <a:lnTo>
                            <a:pt x="761" y="200"/>
                          </a:lnTo>
                          <a:lnTo>
                            <a:pt x="753" y="185"/>
                          </a:lnTo>
                          <a:lnTo>
                            <a:pt x="745" y="171"/>
                          </a:lnTo>
                          <a:lnTo>
                            <a:pt x="736" y="158"/>
                          </a:lnTo>
                          <a:lnTo>
                            <a:pt x="726" y="144"/>
                          </a:lnTo>
                          <a:lnTo>
                            <a:pt x="715" y="131"/>
                          </a:lnTo>
                          <a:lnTo>
                            <a:pt x="703" y="119"/>
                          </a:lnTo>
                          <a:lnTo>
                            <a:pt x="690" y="107"/>
                          </a:lnTo>
                          <a:lnTo>
                            <a:pt x="677" y="96"/>
                          </a:lnTo>
                          <a:lnTo>
                            <a:pt x="662" y="85"/>
                          </a:lnTo>
                          <a:lnTo>
                            <a:pt x="647" y="74"/>
                          </a:lnTo>
                          <a:lnTo>
                            <a:pt x="630" y="65"/>
                          </a:lnTo>
                          <a:lnTo>
                            <a:pt x="613" y="55"/>
                          </a:lnTo>
                          <a:lnTo>
                            <a:pt x="594" y="47"/>
                          </a:lnTo>
                          <a:lnTo>
                            <a:pt x="575" y="39"/>
                          </a:lnTo>
                          <a:lnTo>
                            <a:pt x="555" y="31"/>
                          </a:lnTo>
                          <a:lnTo>
                            <a:pt x="534" y="24"/>
                          </a:lnTo>
                          <a:lnTo>
                            <a:pt x="511" y="18"/>
                          </a:lnTo>
                          <a:lnTo>
                            <a:pt x="488" y="13"/>
                          </a:lnTo>
                          <a:lnTo>
                            <a:pt x="464" y="9"/>
                          </a:lnTo>
                          <a:lnTo>
                            <a:pt x="439" y="5"/>
                          </a:lnTo>
                          <a:lnTo>
                            <a:pt x="413" y="3"/>
                          </a:lnTo>
                          <a:lnTo>
                            <a:pt x="385" y="1"/>
                          </a:lnTo>
                          <a:lnTo>
                            <a:pt x="357" y="0"/>
                          </a:lnTo>
                          <a:lnTo>
                            <a:pt x="357" y="0"/>
                          </a:lnTo>
                          <a:close/>
                        </a:path>
                      </a:pathLst>
                    </a:custGeom>
                    <a:solidFill>
                      <a:srgbClr val="FDEFCA"/>
                    </a:solidFill>
                    <a:ln w="19050" cmpd="sng">
                      <a:solidFill>
                        <a:srgbClr val="B67F5B"/>
                      </a:solidFill>
                      <a:round/>
                      <a:headEnd/>
                      <a:tailEnd/>
                    </a:ln>
                  </p:spPr>
                  <p:txBody>
                    <a:bodyPr/>
                    <a:lstStyle/>
                    <a:p>
                      <a:endParaRPr lang="tr-TR"/>
                    </a:p>
                  </p:txBody>
                </p:sp>
              </p:grpSp>
              <p:sp>
                <p:nvSpPr>
                  <p:cNvPr id="33835" name="Freeform 43"/>
                  <p:cNvSpPr>
                    <a:spLocks/>
                  </p:cNvSpPr>
                  <p:nvPr/>
                </p:nvSpPr>
                <p:spPr bwMode="auto">
                  <a:xfrm>
                    <a:off x="2496" y="2354"/>
                    <a:ext cx="517" cy="219"/>
                  </a:xfrm>
                  <a:custGeom>
                    <a:avLst/>
                    <a:gdLst>
                      <a:gd name="T0" fmla="*/ 269 w 517"/>
                      <a:gd name="T1" fmla="*/ 154 h 219"/>
                      <a:gd name="T2" fmla="*/ 233 w 517"/>
                      <a:gd name="T3" fmla="*/ 163 h 219"/>
                      <a:gd name="T4" fmla="*/ 212 w 517"/>
                      <a:gd name="T5" fmla="*/ 176 h 219"/>
                      <a:gd name="T6" fmla="*/ 164 w 517"/>
                      <a:gd name="T7" fmla="*/ 192 h 219"/>
                      <a:gd name="T8" fmla="*/ 146 w 517"/>
                      <a:gd name="T9" fmla="*/ 203 h 219"/>
                      <a:gd name="T10" fmla="*/ 89 w 517"/>
                      <a:gd name="T11" fmla="*/ 219 h 219"/>
                      <a:gd name="T12" fmla="*/ 59 w 517"/>
                      <a:gd name="T13" fmla="*/ 212 h 219"/>
                      <a:gd name="T14" fmla="*/ 52 w 517"/>
                      <a:gd name="T15" fmla="*/ 182 h 219"/>
                      <a:gd name="T16" fmla="*/ 65 w 517"/>
                      <a:gd name="T17" fmla="*/ 168 h 219"/>
                      <a:gd name="T18" fmla="*/ 112 w 517"/>
                      <a:gd name="T19" fmla="*/ 150 h 219"/>
                      <a:gd name="T20" fmla="*/ 163 w 517"/>
                      <a:gd name="T21" fmla="*/ 141 h 219"/>
                      <a:gd name="T22" fmla="*/ 181 w 517"/>
                      <a:gd name="T23" fmla="*/ 139 h 219"/>
                      <a:gd name="T24" fmla="*/ 200 w 517"/>
                      <a:gd name="T25" fmla="*/ 124 h 219"/>
                      <a:gd name="T26" fmla="*/ 183 w 517"/>
                      <a:gd name="T27" fmla="*/ 119 h 219"/>
                      <a:gd name="T28" fmla="*/ 140 w 517"/>
                      <a:gd name="T29" fmla="*/ 115 h 219"/>
                      <a:gd name="T30" fmla="*/ 81 w 517"/>
                      <a:gd name="T31" fmla="*/ 106 h 219"/>
                      <a:gd name="T32" fmla="*/ 52 w 517"/>
                      <a:gd name="T33" fmla="*/ 100 h 219"/>
                      <a:gd name="T34" fmla="*/ 21 w 517"/>
                      <a:gd name="T35" fmla="*/ 87 h 219"/>
                      <a:gd name="T36" fmla="*/ 4 w 517"/>
                      <a:gd name="T37" fmla="*/ 70 h 219"/>
                      <a:gd name="T38" fmla="*/ 0 w 517"/>
                      <a:gd name="T39" fmla="*/ 51 h 219"/>
                      <a:gd name="T40" fmla="*/ 7 w 517"/>
                      <a:gd name="T41" fmla="*/ 35 h 219"/>
                      <a:gd name="T42" fmla="*/ 25 w 517"/>
                      <a:gd name="T43" fmla="*/ 27 h 219"/>
                      <a:gd name="T44" fmla="*/ 53 w 517"/>
                      <a:gd name="T45" fmla="*/ 31 h 219"/>
                      <a:gd name="T46" fmla="*/ 89 w 517"/>
                      <a:gd name="T47" fmla="*/ 50 h 219"/>
                      <a:gd name="T48" fmla="*/ 116 w 517"/>
                      <a:gd name="T49" fmla="*/ 58 h 219"/>
                      <a:gd name="T50" fmla="*/ 164 w 517"/>
                      <a:gd name="T51" fmla="*/ 59 h 219"/>
                      <a:gd name="T52" fmla="*/ 183 w 517"/>
                      <a:gd name="T53" fmla="*/ 67 h 219"/>
                      <a:gd name="T54" fmla="*/ 236 w 517"/>
                      <a:gd name="T55" fmla="*/ 87 h 219"/>
                      <a:gd name="T56" fmla="*/ 253 w 517"/>
                      <a:gd name="T57" fmla="*/ 92 h 219"/>
                      <a:gd name="T58" fmla="*/ 313 w 517"/>
                      <a:gd name="T59" fmla="*/ 66 h 219"/>
                      <a:gd name="T60" fmla="*/ 325 w 517"/>
                      <a:gd name="T61" fmla="*/ 62 h 219"/>
                      <a:gd name="T62" fmla="*/ 364 w 517"/>
                      <a:gd name="T63" fmla="*/ 60 h 219"/>
                      <a:gd name="T64" fmla="*/ 386 w 517"/>
                      <a:gd name="T65" fmla="*/ 54 h 219"/>
                      <a:gd name="T66" fmla="*/ 435 w 517"/>
                      <a:gd name="T67" fmla="*/ 25 h 219"/>
                      <a:gd name="T68" fmla="*/ 452 w 517"/>
                      <a:gd name="T69" fmla="*/ 14 h 219"/>
                      <a:gd name="T70" fmla="*/ 480 w 517"/>
                      <a:gd name="T71" fmla="*/ 0 h 219"/>
                      <a:gd name="T72" fmla="*/ 500 w 517"/>
                      <a:gd name="T73" fmla="*/ 3 h 219"/>
                      <a:gd name="T74" fmla="*/ 517 w 517"/>
                      <a:gd name="T75" fmla="*/ 31 h 219"/>
                      <a:gd name="T76" fmla="*/ 497 w 517"/>
                      <a:gd name="T77" fmla="*/ 50 h 219"/>
                      <a:gd name="T78" fmla="*/ 449 w 517"/>
                      <a:gd name="T79" fmla="*/ 64 h 219"/>
                      <a:gd name="T80" fmla="*/ 436 w 517"/>
                      <a:gd name="T81" fmla="*/ 68 h 219"/>
                      <a:gd name="T82" fmla="*/ 400 w 517"/>
                      <a:gd name="T83" fmla="*/ 92 h 219"/>
                      <a:gd name="T84" fmla="*/ 390 w 517"/>
                      <a:gd name="T85" fmla="*/ 99 h 219"/>
                      <a:gd name="T86" fmla="*/ 358 w 517"/>
                      <a:gd name="T87" fmla="*/ 110 h 219"/>
                      <a:gd name="T88" fmla="*/ 325 w 517"/>
                      <a:gd name="T89" fmla="*/ 121 h 219"/>
                      <a:gd name="T90" fmla="*/ 319 w 517"/>
                      <a:gd name="T91" fmla="*/ 129 h 219"/>
                      <a:gd name="T92" fmla="*/ 335 w 517"/>
                      <a:gd name="T93" fmla="*/ 131 h 219"/>
                      <a:gd name="T94" fmla="*/ 380 w 517"/>
                      <a:gd name="T95" fmla="*/ 115 h 219"/>
                      <a:gd name="T96" fmla="*/ 402 w 517"/>
                      <a:gd name="T97" fmla="*/ 115 h 219"/>
                      <a:gd name="T98" fmla="*/ 437 w 517"/>
                      <a:gd name="T99" fmla="*/ 125 h 219"/>
                      <a:gd name="T100" fmla="*/ 467 w 517"/>
                      <a:gd name="T101" fmla="*/ 117 h 219"/>
                      <a:gd name="T102" fmla="*/ 502 w 517"/>
                      <a:gd name="T103" fmla="*/ 122 h 219"/>
                      <a:gd name="T104" fmla="*/ 506 w 517"/>
                      <a:gd name="T105" fmla="*/ 151 h 219"/>
                      <a:gd name="T106" fmla="*/ 495 w 517"/>
                      <a:gd name="T107" fmla="*/ 163 h 219"/>
                      <a:gd name="T108" fmla="*/ 440 w 517"/>
                      <a:gd name="T109" fmla="*/ 178 h 219"/>
                      <a:gd name="T110" fmla="*/ 390 w 517"/>
                      <a:gd name="T111" fmla="*/ 176 h 219"/>
                      <a:gd name="T112" fmla="*/ 356 w 517"/>
                      <a:gd name="T113" fmla="*/ 171 h 219"/>
                      <a:gd name="T114" fmla="*/ 299 w 517"/>
                      <a:gd name="T115" fmla="*/ 17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7" h="219">
                        <a:moveTo>
                          <a:pt x="299" y="170"/>
                        </a:moveTo>
                        <a:lnTo>
                          <a:pt x="269" y="154"/>
                        </a:lnTo>
                        <a:lnTo>
                          <a:pt x="249" y="152"/>
                        </a:lnTo>
                        <a:lnTo>
                          <a:pt x="233" y="163"/>
                        </a:lnTo>
                        <a:lnTo>
                          <a:pt x="233" y="163"/>
                        </a:lnTo>
                        <a:lnTo>
                          <a:pt x="212" y="176"/>
                        </a:lnTo>
                        <a:lnTo>
                          <a:pt x="186" y="185"/>
                        </a:lnTo>
                        <a:lnTo>
                          <a:pt x="164" y="192"/>
                        </a:lnTo>
                        <a:lnTo>
                          <a:pt x="164" y="192"/>
                        </a:lnTo>
                        <a:lnTo>
                          <a:pt x="146" y="203"/>
                        </a:lnTo>
                        <a:lnTo>
                          <a:pt x="123" y="214"/>
                        </a:lnTo>
                        <a:lnTo>
                          <a:pt x="89" y="219"/>
                        </a:lnTo>
                        <a:lnTo>
                          <a:pt x="89" y="219"/>
                        </a:lnTo>
                        <a:lnTo>
                          <a:pt x="59" y="212"/>
                        </a:lnTo>
                        <a:lnTo>
                          <a:pt x="49" y="197"/>
                        </a:lnTo>
                        <a:lnTo>
                          <a:pt x="52" y="182"/>
                        </a:lnTo>
                        <a:lnTo>
                          <a:pt x="52" y="182"/>
                        </a:lnTo>
                        <a:lnTo>
                          <a:pt x="65" y="168"/>
                        </a:lnTo>
                        <a:lnTo>
                          <a:pt x="86" y="158"/>
                        </a:lnTo>
                        <a:lnTo>
                          <a:pt x="112" y="150"/>
                        </a:lnTo>
                        <a:lnTo>
                          <a:pt x="139" y="144"/>
                        </a:lnTo>
                        <a:lnTo>
                          <a:pt x="163" y="141"/>
                        </a:lnTo>
                        <a:lnTo>
                          <a:pt x="181" y="139"/>
                        </a:lnTo>
                        <a:lnTo>
                          <a:pt x="181" y="139"/>
                        </a:lnTo>
                        <a:lnTo>
                          <a:pt x="199" y="132"/>
                        </a:lnTo>
                        <a:lnTo>
                          <a:pt x="200" y="124"/>
                        </a:lnTo>
                        <a:lnTo>
                          <a:pt x="183" y="119"/>
                        </a:lnTo>
                        <a:lnTo>
                          <a:pt x="183" y="119"/>
                        </a:lnTo>
                        <a:lnTo>
                          <a:pt x="164" y="118"/>
                        </a:lnTo>
                        <a:lnTo>
                          <a:pt x="140" y="115"/>
                        </a:lnTo>
                        <a:lnTo>
                          <a:pt x="111" y="111"/>
                        </a:lnTo>
                        <a:lnTo>
                          <a:pt x="81" y="106"/>
                        </a:lnTo>
                        <a:lnTo>
                          <a:pt x="52" y="100"/>
                        </a:lnTo>
                        <a:lnTo>
                          <a:pt x="52" y="100"/>
                        </a:lnTo>
                        <a:lnTo>
                          <a:pt x="35" y="94"/>
                        </a:lnTo>
                        <a:lnTo>
                          <a:pt x="21" y="87"/>
                        </a:lnTo>
                        <a:lnTo>
                          <a:pt x="11" y="79"/>
                        </a:lnTo>
                        <a:lnTo>
                          <a:pt x="4" y="70"/>
                        </a:lnTo>
                        <a:lnTo>
                          <a:pt x="1" y="60"/>
                        </a:lnTo>
                        <a:lnTo>
                          <a:pt x="0" y="51"/>
                        </a:lnTo>
                        <a:lnTo>
                          <a:pt x="2" y="43"/>
                        </a:lnTo>
                        <a:lnTo>
                          <a:pt x="7" y="35"/>
                        </a:lnTo>
                        <a:lnTo>
                          <a:pt x="15" y="30"/>
                        </a:lnTo>
                        <a:lnTo>
                          <a:pt x="25" y="27"/>
                        </a:lnTo>
                        <a:lnTo>
                          <a:pt x="38" y="27"/>
                        </a:lnTo>
                        <a:lnTo>
                          <a:pt x="53" y="31"/>
                        </a:lnTo>
                        <a:lnTo>
                          <a:pt x="69" y="38"/>
                        </a:lnTo>
                        <a:lnTo>
                          <a:pt x="89" y="50"/>
                        </a:lnTo>
                        <a:lnTo>
                          <a:pt x="89" y="50"/>
                        </a:lnTo>
                        <a:lnTo>
                          <a:pt x="116" y="58"/>
                        </a:lnTo>
                        <a:lnTo>
                          <a:pt x="145" y="57"/>
                        </a:lnTo>
                        <a:lnTo>
                          <a:pt x="164" y="59"/>
                        </a:lnTo>
                        <a:lnTo>
                          <a:pt x="164" y="59"/>
                        </a:lnTo>
                        <a:lnTo>
                          <a:pt x="183" y="67"/>
                        </a:lnTo>
                        <a:lnTo>
                          <a:pt x="212" y="77"/>
                        </a:lnTo>
                        <a:lnTo>
                          <a:pt x="236" y="87"/>
                        </a:lnTo>
                        <a:lnTo>
                          <a:pt x="236" y="87"/>
                        </a:lnTo>
                        <a:lnTo>
                          <a:pt x="253" y="92"/>
                        </a:lnTo>
                        <a:lnTo>
                          <a:pt x="275" y="85"/>
                        </a:lnTo>
                        <a:lnTo>
                          <a:pt x="313" y="66"/>
                        </a:lnTo>
                        <a:lnTo>
                          <a:pt x="313" y="66"/>
                        </a:lnTo>
                        <a:lnTo>
                          <a:pt x="325" y="62"/>
                        </a:lnTo>
                        <a:lnTo>
                          <a:pt x="343" y="61"/>
                        </a:lnTo>
                        <a:lnTo>
                          <a:pt x="364" y="60"/>
                        </a:lnTo>
                        <a:lnTo>
                          <a:pt x="364" y="60"/>
                        </a:lnTo>
                        <a:lnTo>
                          <a:pt x="386" y="54"/>
                        </a:lnTo>
                        <a:lnTo>
                          <a:pt x="411" y="41"/>
                        </a:lnTo>
                        <a:lnTo>
                          <a:pt x="435" y="25"/>
                        </a:lnTo>
                        <a:lnTo>
                          <a:pt x="452" y="14"/>
                        </a:lnTo>
                        <a:lnTo>
                          <a:pt x="452" y="14"/>
                        </a:lnTo>
                        <a:lnTo>
                          <a:pt x="466" y="4"/>
                        </a:lnTo>
                        <a:lnTo>
                          <a:pt x="480" y="0"/>
                        </a:lnTo>
                        <a:lnTo>
                          <a:pt x="500" y="3"/>
                        </a:lnTo>
                        <a:lnTo>
                          <a:pt x="500" y="3"/>
                        </a:lnTo>
                        <a:lnTo>
                          <a:pt x="517" y="15"/>
                        </a:lnTo>
                        <a:lnTo>
                          <a:pt x="517" y="31"/>
                        </a:lnTo>
                        <a:lnTo>
                          <a:pt x="497" y="50"/>
                        </a:lnTo>
                        <a:lnTo>
                          <a:pt x="497" y="50"/>
                        </a:lnTo>
                        <a:lnTo>
                          <a:pt x="470" y="61"/>
                        </a:lnTo>
                        <a:lnTo>
                          <a:pt x="449" y="64"/>
                        </a:lnTo>
                        <a:lnTo>
                          <a:pt x="436" y="68"/>
                        </a:lnTo>
                        <a:lnTo>
                          <a:pt x="436" y="68"/>
                        </a:lnTo>
                        <a:lnTo>
                          <a:pt x="419" y="79"/>
                        </a:lnTo>
                        <a:lnTo>
                          <a:pt x="400" y="92"/>
                        </a:lnTo>
                        <a:lnTo>
                          <a:pt x="390" y="99"/>
                        </a:lnTo>
                        <a:lnTo>
                          <a:pt x="390" y="99"/>
                        </a:lnTo>
                        <a:lnTo>
                          <a:pt x="376" y="104"/>
                        </a:lnTo>
                        <a:lnTo>
                          <a:pt x="358" y="110"/>
                        </a:lnTo>
                        <a:lnTo>
                          <a:pt x="340" y="116"/>
                        </a:lnTo>
                        <a:lnTo>
                          <a:pt x="325" y="121"/>
                        </a:lnTo>
                        <a:lnTo>
                          <a:pt x="317" y="126"/>
                        </a:lnTo>
                        <a:lnTo>
                          <a:pt x="319" y="129"/>
                        </a:lnTo>
                        <a:lnTo>
                          <a:pt x="335" y="131"/>
                        </a:lnTo>
                        <a:lnTo>
                          <a:pt x="335" y="131"/>
                        </a:lnTo>
                        <a:lnTo>
                          <a:pt x="355" y="125"/>
                        </a:lnTo>
                        <a:lnTo>
                          <a:pt x="380" y="115"/>
                        </a:lnTo>
                        <a:lnTo>
                          <a:pt x="402" y="115"/>
                        </a:lnTo>
                        <a:lnTo>
                          <a:pt x="402" y="115"/>
                        </a:lnTo>
                        <a:lnTo>
                          <a:pt x="419" y="122"/>
                        </a:lnTo>
                        <a:lnTo>
                          <a:pt x="437" y="125"/>
                        </a:lnTo>
                        <a:lnTo>
                          <a:pt x="467" y="117"/>
                        </a:lnTo>
                        <a:lnTo>
                          <a:pt x="467" y="117"/>
                        </a:lnTo>
                        <a:lnTo>
                          <a:pt x="488" y="115"/>
                        </a:lnTo>
                        <a:lnTo>
                          <a:pt x="502" y="122"/>
                        </a:lnTo>
                        <a:lnTo>
                          <a:pt x="508" y="136"/>
                        </a:lnTo>
                        <a:lnTo>
                          <a:pt x="506" y="151"/>
                        </a:lnTo>
                        <a:lnTo>
                          <a:pt x="495" y="163"/>
                        </a:lnTo>
                        <a:lnTo>
                          <a:pt x="495" y="163"/>
                        </a:lnTo>
                        <a:lnTo>
                          <a:pt x="470" y="172"/>
                        </a:lnTo>
                        <a:lnTo>
                          <a:pt x="440" y="178"/>
                        </a:lnTo>
                        <a:lnTo>
                          <a:pt x="412" y="180"/>
                        </a:lnTo>
                        <a:lnTo>
                          <a:pt x="390" y="176"/>
                        </a:lnTo>
                        <a:lnTo>
                          <a:pt x="390" y="176"/>
                        </a:lnTo>
                        <a:lnTo>
                          <a:pt x="356" y="171"/>
                        </a:lnTo>
                        <a:lnTo>
                          <a:pt x="317" y="170"/>
                        </a:lnTo>
                        <a:lnTo>
                          <a:pt x="299" y="170"/>
                        </a:lnTo>
                        <a:lnTo>
                          <a:pt x="299" y="170"/>
                        </a:lnTo>
                        <a:close/>
                      </a:path>
                    </a:pathLst>
                  </a:custGeom>
                  <a:solidFill>
                    <a:srgbClr val="3CA538"/>
                  </a:solidFill>
                  <a:ln w="19050" cmpd="sng">
                    <a:solidFill>
                      <a:srgbClr val="1E5215"/>
                    </a:solidFill>
                    <a:round/>
                    <a:headEnd/>
                    <a:tailEnd/>
                  </a:ln>
                </p:spPr>
                <p:txBody>
                  <a:bodyPr/>
                  <a:lstStyle/>
                  <a:p>
                    <a:endParaRPr lang="tr-TR"/>
                  </a:p>
                </p:txBody>
              </p:sp>
              <p:sp>
                <p:nvSpPr>
                  <p:cNvPr id="33836" name="Freeform 44"/>
                  <p:cNvSpPr>
                    <a:spLocks/>
                  </p:cNvSpPr>
                  <p:nvPr/>
                </p:nvSpPr>
                <p:spPr bwMode="auto">
                  <a:xfrm>
                    <a:off x="3034" y="2392"/>
                    <a:ext cx="187" cy="96"/>
                  </a:xfrm>
                  <a:custGeom>
                    <a:avLst/>
                    <a:gdLst>
                      <a:gd name="T0" fmla="*/ 94 w 187"/>
                      <a:gd name="T1" fmla="*/ 29 h 96"/>
                      <a:gd name="T2" fmla="*/ 78 w 187"/>
                      <a:gd name="T3" fmla="*/ 21 h 96"/>
                      <a:gd name="T4" fmla="*/ 71 w 187"/>
                      <a:gd name="T5" fmla="*/ 16 h 96"/>
                      <a:gd name="T6" fmla="*/ 54 w 187"/>
                      <a:gd name="T7" fmla="*/ 10 h 96"/>
                      <a:gd name="T8" fmla="*/ 46 w 187"/>
                      <a:gd name="T9" fmla="*/ 6 h 96"/>
                      <a:gd name="T10" fmla="*/ 19 w 187"/>
                      <a:gd name="T11" fmla="*/ 0 h 96"/>
                      <a:gd name="T12" fmla="*/ 6 w 187"/>
                      <a:gd name="T13" fmla="*/ 4 h 96"/>
                      <a:gd name="T14" fmla="*/ 0 w 187"/>
                      <a:gd name="T15" fmla="*/ 21 h 96"/>
                      <a:gd name="T16" fmla="*/ 16 w 187"/>
                      <a:gd name="T17" fmla="*/ 32 h 96"/>
                      <a:gd name="T18" fmla="*/ 61 w 187"/>
                      <a:gd name="T19" fmla="*/ 37 h 96"/>
                      <a:gd name="T20" fmla="*/ 68 w 187"/>
                      <a:gd name="T21" fmla="*/ 40 h 96"/>
                      <a:gd name="T22" fmla="*/ 62 w 187"/>
                      <a:gd name="T23" fmla="*/ 47 h 96"/>
                      <a:gd name="T24" fmla="*/ 50 w 187"/>
                      <a:gd name="T25" fmla="*/ 51 h 96"/>
                      <a:gd name="T26" fmla="*/ 19 w 187"/>
                      <a:gd name="T27" fmla="*/ 65 h 96"/>
                      <a:gd name="T28" fmla="*/ 5 w 187"/>
                      <a:gd name="T29" fmla="*/ 75 h 96"/>
                      <a:gd name="T30" fmla="*/ 19 w 187"/>
                      <a:gd name="T31" fmla="*/ 95 h 96"/>
                      <a:gd name="T32" fmla="*/ 35 w 187"/>
                      <a:gd name="T33" fmla="*/ 89 h 96"/>
                      <a:gd name="T34" fmla="*/ 49 w 187"/>
                      <a:gd name="T35" fmla="*/ 76 h 96"/>
                      <a:gd name="T36" fmla="*/ 54 w 187"/>
                      <a:gd name="T37" fmla="*/ 72 h 96"/>
                      <a:gd name="T38" fmla="*/ 74 w 187"/>
                      <a:gd name="T39" fmla="*/ 67 h 96"/>
                      <a:gd name="T40" fmla="*/ 83 w 187"/>
                      <a:gd name="T41" fmla="*/ 63 h 96"/>
                      <a:gd name="T42" fmla="*/ 98 w 187"/>
                      <a:gd name="T43" fmla="*/ 64 h 96"/>
                      <a:gd name="T44" fmla="*/ 113 w 187"/>
                      <a:gd name="T45" fmla="*/ 74 h 96"/>
                      <a:gd name="T46" fmla="*/ 124 w 187"/>
                      <a:gd name="T47" fmla="*/ 76 h 96"/>
                      <a:gd name="T48" fmla="*/ 133 w 187"/>
                      <a:gd name="T49" fmla="*/ 76 h 96"/>
                      <a:gd name="T50" fmla="*/ 152 w 187"/>
                      <a:gd name="T51" fmla="*/ 83 h 96"/>
                      <a:gd name="T52" fmla="*/ 159 w 187"/>
                      <a:gd name="T53" fmla="*/ 89 h 96"/>
                      <a:gd name="T54" fmla="*/ 170 w 187"/>
                      <a:gd name="T55" fmla="*/ 96 h 96"/>
                      <a:gd name="T56" fmla="*/ 178 w 187"/>
                      <a:gd name="T57" fmla="*/ 94 h 96"/>
                      <a:gd name="T58" fmla="*/ 184 w 187"/>
                      <a:gd name="T59" fmla="*/ 80 h 96"/>
                      <a:gd name="T60" fmla="*/ 177 w 187"/>
                      <a:gd name="T61" fmla="*/ 71 h 96"/>
                      <a:gd name="T62" fmla="*/ 158 w 187"/>
                      <a:gd name="T63" fmla="*/ 64 h 96"/>
                      <a:gd name="T64" fmla="*/ 153 w 187"/>
                      <a:gd name="T65" fmla="*/ 62 h 96"/>
                      <a:gd name="T66" fmla="*/ 144 w 187"/>
                      <a:gd name="T67" fmla="*/ 58 h 96"/>
                      <a:gd name="T68" fmla="*/ 143 w 187"/>
                      <a:gd name="T69" fmla="*/ 57 h 96"/>
                      <a:gd name="T70" fmla="*/ 115 w 187"/>
                      <a:gd name="T71" fmla="*/ 44 h 96"/>
                      <a:gd name="T72" fmla="*/ 121 w 187"/>
                      <a:gd name="T73" fmla="*/ 41 h 96"/>
                      <a:gd name="T74" fmla="*/ 136 w 187"/>
                      <a:gd name="T75" fmla="*/ 40 h 96"/>
                      <a:gd name="T76" fmla="*/ 145 w 187"/>
                      <a:gd name="T77" fmla="*/ 37 h 96"/>
                      <a:gd name="T78" fmla="*/ 159 w 187"/>
                      <a:gd name="T79" fmla="*/ 33 h 96"/>
                      <a:gd name="T80" fmla="*/ 172 w 187"/>
                      <a:gd name="T81" fmla="*/ 30 h 96"/>
                      <a:gd name="T82" fmla="*/ 187 w 187"/>
                      <a:gd name="T83" fmla="*/ 11 h 96"/>
                      <a:gd name="T84" fmla="*/ 179 w 187"/>
                      <a:gd name="T85" fmla="*/ 2 h 96"/>
                      <a:gd name="T86" fmla="*/ 151 w 187"/>
                      <a:gd name="T87" fmla="*/ 2 h 96"/>
                      <a:gd name="T88" fmla="*/ 140 w 187"/>
                      <a:gd name="T89" fmla="*/ 6 h 96"/>
                      <a:gd name="T90" fmla="*/ 114 w 187"/>
                      <a:gd name="T91" fmla="*/ 19 h 96"/>
                      <a:gd name="T92" fmla="*/ 107 w 187"/>
                      <a:gd name="T93" fmla="*/ 2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7" h="96">
                        <a:moveTo>
                          <a:pt x="107" y="22"/>
                        </a:moveTo>
                        <a:lnTo>
                          <a:pt x="94" y="29"/>
                        </a:lnTo>
                        <a:lnTo>
                          <a:pt x="85" y="27"/>
                        </a:lnTo>
                        <a:lnTo>
                          <a:pt x="78" y="21"/>
                        </a:lnTo>
                        <a:lnTo>
                          <a:pt x="78" y="21"/>
                        </a:lnTo>
                        <a:lnTo>
                          <a:pt x="71" y="16"/>
                        </a:lnTo>
                        <a:lnTo>
                          <a:pt x="62" y="13"/>
                        </a:lnTo>
                        <a:lnTo>
                          <a:pt x="54" y="10"/>
                        </a:lnTo>
                        <a:lnTo>
                          <a:pt x="54" y="10"/>
                        </a:lnTo>
                        <a:lnTo>
                          <a:pt x="46" y="6"/>
                        </a:lnTo>
                        <a:lnTo>
                          <a:pt x="34" y="2"/>
                        </a:lnTo>
                        <a:lnTo>
                          <a:pt x="19" y="0"/>
                        </a:lnTo>
                        <a:lnTo>
                          <a:pt x="19" y="0"/>
                        </a:lnTo>
                        <a:lnTo>
                          <a:pt x="6" y="4"/>
                        </a:lnTo>
                        <a:lnTo>
                          <a:pt x="0" y="13"/>
                        </a:lnTo>
                        <a:lnTo>
                          <a:pt x="0" y="21"/>
                        </a:lnTo>
                        <a:lnTo>
                          <a:pt x="0" y="21"/>
                        </a:lnTo>
                        <a:lnTo>
                          <a:pt x="16" y="32"/>
                        </a:lnTo>
                        <a:lnTo>
                          <a:pt x="42" y="36"/>
                        </a:lnTo>
                        <a:lnTo>
                          <a:pt x="61" y="37"/>
                        </a:lnTo>
                        <a:lnTo>
                          <a:pt x="61" y="37"/>
                        </a:lnTo>
                        <a:lnTo>
                          <a:pt x="68" y="40"/>
                        </a:lnTo>
                        <a:lnTo>
                          <a:pt x="68" y="45"/>
                        </a:lnTo>
                        <a:lnTo>
                          <a:pt x="62" y="47"/>
                        </a:lnTo>
                        <a:lnTo>
                          <a:pt x="62" y="47"/>
                        </a:lnTo>
                        <a:lnTo>
                          <a:pt x="50" y="51"/>
                        </a:lnTo>
                        <a:lnTo>
                          <a:pt x="35" y="58"/>
                        </a:lnTo>
                        <a:lnTo>
                          <a:pt x="19" y="65"/>
                        </a:lnTo>
                        <a:lnTo>
                          <a:pt x="19" y="65"/>
                        </a:lnTo>
                        <a:lnTo>
                          <a:pt x="5" y="75"/>
                        </a:lnTo>
                        <a:lnTo>
                          <a:pt x="7" y="87"/>
                        </a:lnTo>
                        <a:lnTo>
                          <a:pt x="19" y="95"/>
                        </a:lnTo>
                        <a:lnTo>
                          <a:pt x="35" y="89"/>
                        </a:lnTo>
                        <a:lnTo>
                          <a:pt x="35" y="89"/>
                        </a:lnTo>
                        <a:lnTo>
                          <a:pt x="43" y="82"/>
                        </a:lnTo>
                        <a:lnTo>
                          <a:pt x="49" y="76"/>
                        </a:lnTo>
                        <a:lnTo>
                          <a:pt x="54" y="72"/>
                        </a:lnTo>
                        <a:lnTo>
                          <a:pt x="54" y="72"/>
                        </a:lnTo>
                        <a:lnTo>
                          <a:pt x="62" y="69"/>
                        </a:lnTo>
                        <a:lnTo>
                          <a:pt x="74" y="67"/>
                        </a:lnTo>
                        <a:lnTo>
                          <a:pt x="83" y="63"/>
                        </a:lnTo>
                        <a:lnTo>
                          <a:pt x="83" y="63"/>
                        </a:lnTo>
                        <a:lnTo>
                          <a:pt x="89" y="60"/>
                        </a:lnTo>
                        <a:lnTo>
                          <a:pt x="98" y="64"/>
                        </a:lnTo>
                        <a:lnTo>
                          <a:pt x="113" y="74"/>
                        </a:lnTo>
                        <a:lnTo>
                          <a:pt x="113" y="74"/>
                        </a:lnTo>
                        <a:lnTo>
                          <a:pt x="118" y="75"/>
                        </a:lnTo>
                        <a:lnTo>
                          <a:pt x="124" y="76"/>
                        </a:lnTo>
                        <a:lnTo>
                          <a:pt x="133" y="76"/>
                        </a:lnTo>
                        <a:lnTo>
                          <a:pt x="133" y="76"/>
                        </a:lnTo>
                        <a:lnTo>
                          <a:pt x="142" y="79"/>
                        </a:lnTo>
                        <a:lnTo>
                          <a:pt x="152" y="83"/>
                        </a:lnTo>
                        <a:lnTo>
                          <a:pt x="159" y="89"/>
                        </a:lnTo>
                        <a:lnTo>
                          <a:pt x="159" y="89"/>
                        </a:lnTo>
                        <a:lnTo>
                          <a:pt x="164" y="93"/>
                        </a:lnTo>
                        <a:lnTo>
                          <a:pt x="170" y="96"/>
                        </a:lnTo>
                        <a:lnTo>
                          <a:pt x="178" y="94"/>
                        </a:lnTo>
                        <a:lnTo>
                          <a:pt x="178" y="94"/>
                        </a:lnTo>
                        <a:lnTo>
                          <a:pt x="184" y="88"/>
                        </a:lnTo>
                        <a:lnTo>
                          <a:pt x="184" y="80"/>
                        </a:lnTo>
                        <a:lnTo>
                          <a:pt x="177" y="71"/>
                        </a:lnTo>
                        <a:lnTo>
                          <a:pt x="177" y="71"/>
                        </a:lnTo>
                        <a:lnTo>
                          <a:pt x="166" y="65"/>
                        </a:lnTo>
                        <a:lnTo>
                          <a:pt x="158" y="64"/>
                        </a:lnTo>
                        <a:lnTo>
                          <a:pt x="153" y="62"/>
                        </a:lnTo>
                        <a:lnTo>
                          <a:pt x="153" y="62"/>
                        </a:lnTo>
                        <a:lnTo>
                          <a:pt x="148" y="59"/>
                        </a:lnTo>
                        <a:lnTo>
                          <a:pt x="144" y="58"/>
                        </a:lnTo>
                        <a:lnTo>
                          <a:pt x="143" y="57"/>
                        </a:lnTo>
                        <a:lnTo>
                          <a:pt x="143" y="57"/>
                        </a:lnTo>
                        <a:lnTo>
                          <a:pt x="128" y="51"/>
                        </a:lnTo>
                        <a:lnTo>
                          <a:pt x="115" y="44"/>
                        </a:lnTo>
                        <a:lnTo>
                          <a:pt x="121" y="41"/>
                        </a:lnTo>
                        <a:lnTo>
                          <a:pt x="121" y="41"/>
                        </a:lnTo>
                        <a:lnTo>
                          <a:pt x="128" y="41"/>
                        </a:lnTo>
                        <a:lnTo>
                          <a:pt x="136" y="40"/>
                        </a:lnTo>
                        <a:lnTo>
                          <a:pt x="145" y="37"/>
                        </a:lnTo>
                        <a:lnTo>
                          <a:pt x="145" y="37"/>
                        </a:lnTo>
                        <a:lnTo>
                          <a:pt x="151" y="35"/>
                        </a:lnTo>
                        <a:lnTo>
                          <a:pt x="159" y="33"/>
                        </a:lnTo>
                        <a:lnTo>
                          <a:pt x="172" y="30"/>
                        </a:lnTo>
                        <a:lnTo>
                          <a:pt x="172" y="30"/>
                        </a:lnTo>
                        <a:lnTo>
                          <a:pt x="186" y="22"/>
                        </a:lnTo>
                        <a:lnTo>
                          <a:pt x="187" y="11"/>
                        </a:lnTo>
                        <a:lnTo>
                          <a:pt x="179" y="2"/>
                        </a:lnTo>
                        <a:lnTo>
                          <a:pt x="179" y="2"/>
                        </a:lnTo>
                        <a:lnTo>
                          <a:pt x="166" y="0"/>
                        </a:lnTo>
                        <a:lnTo>
                          <a:pt x="151" y="2"/>
                        </a:lnTo>
                        <a:lnTo>
                          <a:pt x="140" y="6"/>
                        </a:lnTo>
                        <a:lnTo>
                          <a:pt x="140" y="6"/>
                        </a:lnTo>
                        <a:lnTo>
                          <a:pt x="127" y="12"/>
                        </a:lnTo>
                        <a:lnTo>
                          <a:pt x="114" y="19"/>
                        </a:lnTo>
                        <a:lnTo>
                          <a:pt x="107" y="22"/>
                        </a:lnTo>
                        <a:lnTo>
                          <a:pt x="107" y="22"/>
                        </a:lnTo>
                        <a:close/>
                      </a:path>
                    </a:pathLst>
                  </a:custGeom>
                  <a:solidFill>
                    <a:srgbClr val="4D94C3"/>
                  </a:solidFill>
                  <a:ln w="19050" cmpd="sng">
                    <a:solidFill>
                      <a:srgbClr val="0A50A1"/>
                    </a:solidFill>
                    <a:round/>
                    <a:headEnd/>
                    <a:tailEnd/>
                  </a:ln>
                </p:spPr>
                <p:txBody>
                  <a:bodyPr/>
                  <a:lstStyle/>
                  <a:p>
                    <a:endParaRPr lang="tr-TR"/>
                  </a:p>
                </p:txBody>
              </p:sp>
            </p:grpSp>
            <p:sp>
              <p:nvSpPr>
                <p:cNvPr id="33837" name="Text Box 45"/>
                <p:cNvSpPr txBox="1">
                  <a:spLocks noChangeArrowheads="1"/>
                </p:cNvSpPr>
                <p:nvPr/>
              </p:nvSpPr>
              <p:spPr bwMode="auto">
                <a:xfrm>
                  <a:off x="2583" y="2929"/>
                  <a:ext cx="45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800" b="1" dirty="0">
                      <a:latin typeface="Comic Sans MS" panose="030F0902030302020204" pitchFamily="66" charset="0"/>
                    </a:rPr>
                    <a:t>Haploid</a:t>
                  </a:r>
                </a:p>
              </p:txBody>
            </p:sp>
            <p:grpSp>
              <p:nvGrpSpPr>
                <p:cNvPr id="33838" name="Group 46"/>
                <p:cNvGrpSpPr>
                  <a:grpSpLocks/>
                </p:cNvGrpSpPr>
                <p:nvPr/>
              </p:nvGrpSpPr>
              <p:grpSpPr bwMode="auto">
                <a:xfrm>
                  <a:off x="171" y="1360"/>
                  <a:ext cx="2269" cy="1167"/>
                  <a:chOff x="171" y="1360"/>
                  <a:chExt cx="2269" cy="1167"/>
                </a:xfrm>
              </p:grpSpPr>
              <p:sp>
                <p:nvSpPr>
                  <p:cNvPr id="33839" name="Text Box 47"/>
                  <p:cNvSpPr txBox="1">
                    <a:spLocks noChangeArrowheads="1"/>
                  </p:cNvSpPr>
                  <p:nvPr/>
                </p:nvSpPr>
                <p:spPr bwMode="auto">
                  <a:xfrm>
                    <a:off x="430" y="2353"/>
                    <a:ext cx="426"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800" b="1" dirty="0">
                        <a:latin typeface="Comic Sans MS" panose="030F0902030302020204" pitchFamily="66" charset="0"/>
                      </a:rPr>
                      <a:t>Diploid</a:t>
                    </a:r>
                  </a:p>
                </p:txBody>
              </p:sp>
              <p:grpSp>
                <p:nvGrpSpPr>
                  <p:cNvPr id="33840" name="Group 48"/>
                  <p:cNvGrpSpPr>
                    <a:grpSpLocks/>
                  </p:cNvGrpSpPr>
                  <p:nvPr/>
                </p:nvGrpSpPr>
                <p:grpSpPr bwMode="auto">
                  <a:xfrm>
                    <a:off x="171" y="1375"/>
                    <a:ext cx="1005" cy="907"/>
                    <a:chOff x="171" y="1375"/>
                    <a:chExt cx="1005" cy="907"/>
                  </a:xfrm>
                </p:grpSpPr>
                <p:grpSp>
                  <p:nvGrpSpPr>
                    <p:cNvPr id="33841" name="Group 49"/>
                    <p:cNvGrpSpPr>
                      <a:grpSpLocks/>
                    </p:cNvGrpSpPr>
                    <p:nvPr/>
                  </p:nvGrpSpPr>
                  <p:grpSpPr bwMode="auto">
                    <a:xfrm>
                      <a:off x="171" y="1375"/>
                      <a:ext cx="1005" cy="907"/>
                      <a:chOff x="171" y="1375"/>
                      <a:chExt cx="1005" cy="907"/>
                    </a:xfrm>
                  </p:grpSpPr>
                  <p:sp>
                    <p:nvSpPr>
                      <p:cNvPr id="33842" name="Freeform 50"/>
                      <p:cNvSpPr>
                        <a:spLocks/>
                      </p:cNvSpPr>
                      <p:nvPr/>
                    </p:nvSpPr>
                    <p:spPr bwMode="auto">
                      <a:xfrm>
                        <a:off x="171" y="1375"/>
                        <a:ext cx="1005" cy="907"/>
                      </a:xfrm>
                      <a:custGeom>
                        <a:avLst/>
                        <a:gdLst>
                          <a:gd name="T0" fmla="*/ 1004 w 1005"/>
                          <a:gd name="T1" fmla="*/ 448 h 907"/>
                          <a:gd name="T2" fmla="*/ 996 w 1005"/>
                          <a:gd name="T3" fmla="*/ 506 h 907"/>
                          <a:gd name="T4" fmla="*/ 976 w 1005"/>
                          <a:gd name="T5" fmla="*/ 566 h 907"/>
                          <a:gd name="T6" fmla="*/ 948 w 1005"/>
                          <a:gd name="T7" fmla="*/ 625 h 907"/>
                          <a:gd name="T8" fmla="*/ 912 w 1005"/>
                          <a:gd name="T9" fmla="*/ 683 h 907"/>
                          <a:gd name="T10" fmla="*/ 868 w 1005"/>
                          <a:gd name="T11" fmla="*/ 737 h 907"/>
                          <a:gd name="T12" fmla="*/ 834 w 1005"/>
                          <a:gd name="T13" fmla="*/ 771 h 907"/>
                          <a:gd name="T14" fmla="*/ 780 w 1005"/>
                          <a:gd name="T15" fmla="*/ 816 h 907"/>
                          <a:gd name="T16" fmla="*/ 724 w 1005"/>
                          <a:gd name="T17" fmla="*/ 851 h 907"/>
                          <a:gd name="T18" fmla="*/ 665 w 1005"/>
                          <a:gd name="T19" fmla="*/ 879 h 907"/>
                          <a:gd name="T20" fmla="*/ 604 w 1005"/>
                          <a:gd name="T21" fmla="*/ 897 h 907"/>
                          <a:gd name="T22" fmla="*/ 543 w 1005"/>
                          <a:gd name="T23" fmla="*/ 906 h 907"/>
                          <a:gd name="T24" fmla="*/ 481 w 1005"/>
                          <a:gd name="T25" fmla="*/ 906 h 907"/>
                          <a:gd name="T26" fmla="*/ 435 w 1005"/>
                          <a:gd name="T27" fmla="*/ 900 h 907"/>
                          <a:gd name="T28" fmla="*/ 363 w 1005"/>
                          <a:gd name="T29" fmla="*/ 883 h 907"/>
                          <a:gd name="T30" fmla="*/ 300 w 1005"/>
                          <a:gd name="T31" fmla="*/ 860 h 907"/>
                          <a:gd name="T32" fmla="*/ 242 w 1005"/>
                          <a:gd name="T33" fmla="*/ 832 h 907"/>
                          <a:gd name="T34" fmla="*/ 192 w 1005"/>
                          <a:gd name="T35" fmla="*/ 798 h 907"/>
                          <a:gd name="T36" fmla="*/ 148 w 1005"/>
                          <a:gd name="T37" fmla="*/ 759 h 907"/>
                          <a:gd name="T38" fmla="*/ 110 w 1005"/>
                          <a:gd name="T39" fmla="*/ 717 h 907"/>
                          <a:gd name="T40" fmla="*/ 79 w 1005"/>
                          <a:gd name="T41" fmla="*/ 672 h 907"/>
                          <a:gd name="T42" fmla="*/ 53 w 1005"/>
                          <a:gd name="T43" fmla="*/ 625 h 907"/>
                          <a:gd name="T44" fmla="*/ 32 w 1005"/>
                          <a:gd name="T45" fmla="*/ 576 h 907"/>
                          <a:gd name="T46" fmla="*/ 17 w 1005"/>
                          <a:gd name="T47" fmla="*/ 527 h 907"/>
                          <a:gd name="T48" fmla="*/ 7 w 1005"/>
                          <a:gd name="T49" fmla="*/ 478 h 907"/>
                          <a:gd name="T50" fmla="*/ 1 w 1005"/>
                          <a:gd name="T51" fmla="*/ 429 h 907"/>
                          <a:gd name="T52" fmla="*/ 0 w 1005"/>
                          <a:gd name="T53" fmla="*/ 392 h 907"/>
                          <a:gd name="T54" fmla="*/ 9 w 1005"/>
                          <a:gd name="T55" fmla="*/ 330 h 907"/>
                          <a:gd name="T56" fmla="*/ 31 w 1005"/>
                          <a:gd name="T57" fmla="*/ 268 h 907"/>
                          <a:gd name="T58" fmla="*/ 65 w 1005"/>
                          <a:gd name="T59" fmla="*/ 209 h 907"/>
                          <a:gd name="T60" fmla="*/ 112 w 1005"/>
                          <a:gd name="T61" fmla="*/ 153 h 907"/>
                          <a:gd name="T62" fmla="*/ 145 w 1005"/>
                          <a:gd name="T63" fmla="*/ 124 h 907"/>
                          <a:gd name="T64" fmla="*/ 198 w 1005"/>
                          <a:gd name="T65" fmla="*/ 84 h 907"/>
                          <a:gd name="T66" fmla="*/ 256 w 1005"/>
                          <a:gd name="T67" fmla="*/ 50 h 907"/>
                          <a:gd name="T68" fmla="*/ 316 w 1005"/>
                          <a:gd name="T69" fmla="*/ 24 h 907"/>
                          <a:gd name="T70" fmla="*/ 377 w 1005"/>
                          <a:gd name="T71" fmla="*/ 8 h 907"/>
                          <a:gd name="T72" fmla="*/ 435 w 1005"/>
                          <a:gd name="T73" fmla="*/ 0 h 907"/>
                          <a:gd name="T74" fmla="*/ 478 w 1005"/>
                          <a:gd name="T75" fmla="*/ 1 h 907"/>
                          <a:gd name="T76" fmla="*/ 549 w 1005"/>
                          <a:gd name="T77" fmla="*/ 6 h 907"/>
                          <a:gd name="T78" fmla="*/ 615 w 1005"/>
                          <a:gd name="T79" fmla="*/ 17 h 907"/>
                          <a:gd name="T80" fmla="*/ 676 w 1005"/>
                          <a:gd name="T81" fmla="*/ 32 h 907"/>
                          <a:gd name="T82" fmla="*/ 733 w 1005"/>
                          <a:gd name="T83" fmla="*/ 51 h 907"/>
                          <a:gd name="T84" fmla="*/ 785 w 1005"/>
                          <a:gd name="T85" fmla="*/ 76 h 907"/>
                          <a:gd name="T86" fmla="*/ 832 w 1005"/>
                          <a:gd name="T87" fmla="*/ 104 h 907"/>
                          <a:gd name="T88" fmla="*/ 874 w 1005"/>
                          <a:gd name="T89" fmla="*/ 136 h 907"/>
                          <a:gd name="T90" fmla="*/ 910 w 1005"/>
                          <a:gd name="T91" fmla="*/ 172 h 907"/>
                          <a:gd name="T92" fmla="*/ 940 w 1005"/>
                          <a:gd name="T93" fmla="*/ 213 h 907"/>
                          <a:gd name="T94" fmla="*/ 965 w 1005"/>
                          <a:gd name="T95" fmla="*/ 257 h 907"/>
                          <a:gd name="T96" fmla="*/ 985 w 1005"/>
                          <a:gd name="T97" fmla="*/ 305 h 907"/>
                          <a:gd name="T98" fmla="*/ 998 w 1005"/>
                          <a:gd name="T99" fmla="*/ 356 h 907"/>
                          <a:gd name="T100" fmla="*/ 1004 w 1005"/>
                          <a:gd name="T101" fmla="*/ 411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5" h="907">
                            <a:moveTo>
                              <a:pt x="1004" y="411"/>
                            </a:moveTo>
                            <a:lnTo>
                              <a:pt x="1005" y="430"/>
                            </a:lnTo>
                            <a:lnTo>
                              <a:pt x="1004" y="448"/>
                            </a:lnTo>
                            <a:lnTo>
                              <a:pt x="1003" y="467"/>
                            </a:lnTo>
                            <a:lnTo>
                              <a:pt x="1000" y="487"/>
                            </a:lnTo>
                            <a:lnTo>
                              <a:pt x="996" y="506"/>
                            </a:lnTo>
                            <a:lnTo>
                              <a:pt x="990" y="526"/>
                            </a:lnTo>
                            <a:lnTo>
                              <a:pt x="984" y="546"/>
                            </a:lnTo>
                            <a:lnTo>
                              <a:pt x="976" y="566"/>
                            </a:lnTo>
                            <a:lnTo>
                              <a:pt x="968" y="585"/>
                            </a:lnTo>
                            <a:lnTo>
                              <a:pt x="959" y="605"/>
                            </a:lnTo>
                            <a:lnTo>
                              <a:pt x="948" y="625"/>
                            </a:lnTo>
                            <a:lnTo>
                              <a:pt x="937" y="644"/>
                            </a:lnTo>
                            <a:lnTo>
                              <a:pt x="925" y="664"/>
                            </a:lnTo>
                            <a:lnTo>
                              <a:pt x="912" y="683"/>
                            </a:lnTo>
                            <a:lnTo>
                              <a:pt x="898" y="701"/>
                            </a:lnTo>
                            <a:lnTo>
                              <a:pt x="883" y="719"/>
                            </a:lnTo>
                            <a:lnTo>
                              <a:pt x="868" y="737"/>
                            </a:lnTo>
                            <a:lnTo>
                              <a:pt x="851" y="754"/>
                            </a:lnTo>
                            <a:lnTo>
                              <a:pt x="834" y="771"/>
                            </a:lnTo>
                            <a:lnTo>
                              <a:pt x="834" y="771"/>
                            </a:lnTo>
                            <a:lnTo>
                              <a:pt x="816" y="787"/>
                            </a:lnTo>
                            <a:lnTo>
                              <a:pt x="799" y="802"/>
                            </a:lnTo>
                            <a:lnTo>
                              <a:pt x="780" y="816"/>
                            </a:lnTo>
                            <a:lnTo>
                              <a:pt x="762" y="829"/>
                            </a:lnTo>
                            <a:lnTo>
                              <a:pt x="743" y="840"/>
                            </a:lnTo>
                            <a:lnTo>
                              <a:pt x="724" y="851"/>
                            </a:lnTo>
                            <a:lnTo>
                              <a:pt x="704" y="861"/>
                            </a:lnTo>
                            <a:lnTo>
                              <a:pt x="685" y="871"/>
                            </a:lnTo>
                            <a:lnTo>
                              <a:pt x="665" y="879"/>
                            </a:lnTo>
                            <a:lnTo>
                              <a:pt x="645" y="886"/>
                            </a:lnTo>
                            <a:lnTo>
                              <a:pt x="625" y="892"/>
                            </a:lnTo>
                            <a:lnTo>
                              <a:pt x="604" y="897"/>
                            </a:lnTo>
                            <a:lnTo>
                              <a:pt x="584" y="901"/>
                            </a:lnTo>
                            <a:lnTo>
                              <a:pt x="564" y="904"/>
                            </a:lnTo>
                            <a:lnTo>
                              <a:pt x="543" y="906"/>
                            </a:lnTo>
                            <a:lnTo>
                              <a:pt x="522" y="907"/>
                            </a:lnTo>
                            <a:lnTo>
                              <a:pt x="502" y="907"/>
                            </a:lnTo>
                            <a:lnTo>
                              <a:pt x="481" y="906"/>
                            </a:lnTo>
                            <a:lnTo>
                              <a:pt x="460" y="904"/>
                            </a:lnTo>
                            <a:lnTo>
                              <a:pt x="460" y="904"/>
                            </a:lnTo>
                            <a:lnTo>
                              <a:pt x="435" y="900"/>
                            </a:lnTo>
                            <a:lnTo>
                              <a:pt x="410" y="895"/>
                            </a:lnTo>
                            <a:lnTo>
                              <a:pt x="387" y="890"/>
                            </a:lnTo>
                            <a:lnTo>
                              <a:pt x="363" y="883"/>
                            </a:lnTo>
                            <a:lnTo>
                              <a:pt x="341" y="876"/>
                            </a:lnTo>
                            <a:lnTo>
                              <a:pt x="320" y="869"/>
                            </a:lnTo>
                            <a:lnTo>
                              <a:pt x="300" y="860"/>
                            </a:lnTo>
                            <a:lnTo>
                              <a:pt x="280" y="851"/>
                            </a:lnTo>
                            <a:lnTo>
                              <a:pt x="261" y="842"/>
                            </a:lnTo>
                            <a:lnTo>
                              <a:pt x="242" y="832"/>
                            </a:lnTo>
                            <a:lnTo>
                              <a:pt x="225" y="821"/>
                            </a:lnTo>
                            <a:lnTo>
                              <a:pt x="208" y="810"/>
                            </a:lnTo>
                            <a:lnTo>
                              <a:pt x="192" y="798"/>
                            </a:lnTo>
                            <a:lnTo>
                              <a:pt x="177" y="785"/>
                            </a:lnTo>
                            <a:lnTo>
                              <a:pt x="162" y="772"/>
                            </a:lnTo>
                            <a:lnTo>
                              <a:pt x="148" y="759"/>
                            </a:lnTo>
                            <a:lnTo>
                              <a:pt x="135" y="745"/>
                            </a:lnTo>
                            <a:lnTo>
                              <a:pt x="123" y="731"/>
                            </a:lnTo>
                            <a:lnTo>
                              <a:pt x="110" y="717"/>
                            </a:lnTo>
                            <a:lnTo>
                              <a:pt x="99" y="702"/>
                            </a:lnTo>
                            <a:lnTo>
                              <a:pt x="89" y="687"/>
                            </a:lnTo>
                            <a:lnTo>
                              <a:pt x="79" y="672"/>
                            </a:lnTo>
                            <a:lnTo>
                              <a:pt x="69" y="656"/>
                            </a:lnTo>
                            <a:lnTo>
                              <a:pt x="61" y="640"/>
                            </a:lnTo>
                            <a:lnTo>
                              <a:pt x="53" y="625"/>
                            </a:lnTo>
                            <a:lnTo>
                              <a:pt x="45" y="609"/>
                            </a:lnTo>
                            <a:lnTo>
                              <a:pt x="39" y="592"/>
                            </a:lnTo>
                            <a:lnTo>
                              <a:pt x="32" y="576"/>
                            </a:lnTo>
                            <a:lnTo>
                              <a:pt x="27" y="560"/>
                            </a:lnTo>
                            <a:lnTo>
                              <a:pt x="22" y="543"/>
                            </a:lnTo>
                            <a:lnTo>
                              <a:pt x="17" y="527"/>
                            </a:lnTo>
                            <a:lnTo>
                              <a:pt x="13" y="510"/>
                            </a:lnTo>
                            <a:lnTo>
                              <a:pt x="10" y="494"/>
                            </a:lnTo>
                            <a:lnTo>
                              <a:pt x="7" y="478"/>
                            </a:lnTo>
                            <a:lnTo>
                              <a:pt x="4" y="461"/>
                            </a:lnTo>
                            <a:lnTo>
                              <a:pt x="2" y="445"/>
                            </a:lnTo>
                            <a:lnTo>
                              <a:pt x="1" y="429"/>
                            </a:lnTo>
                            <a:lnTo>
                              <a:pt x="0" y="413"/>
                            </a:lnTo>
                            <a:lnTo>
                              <a:pt x="0" y="413"/>
                            </a:lnTo>
                            <a:lnTo>
                              <a:pt x="0" y="392"/>
                            </a:lnTo>
                            <a:lnTo>
                              <a:pt x="2" y="372"/>
                            </a:lnTo>
                            <a:lnTo>
                              <a:pt x="5" y="351"/>
                            </a:lnTo>
                            <a:lnTo>
                              <a:pt x="9" y="330"/>
                            </a:lnTo>
                            <a:lnTo>
                              <a:pt x="15" y="310"/>
                            </a:lnTo>
                            <a:lnTo>
                              <a:pt x="22" y="289"/>
                            </a:lnTo>
                            <a:lnTo>
                              <a:pt x="31" y="268"/>
                            </a:lnTo>
                            <a:lnTo>
                              <a:pt x="41" y="248"/>
                            </a:lnTo>
                            <a:lnTo>
                              <a:pt x="53" y="229"/>
                            </a:lnTo>
                            <a:lnTo>
                              <a:pt x="65" y="209"/>
                            </a:lnTo>
                            <a:lnTo>
                              <a:pt x="80" y="190"/>
                            </a:lnTo>
                            <a:lnTo>
                              <a:pt x="95" y="171"/>
                            </a:lnTo>
                            <a:lnTo>
                              <a:pt x="112" y="153"/>
                            </a:lnTo>
                            <a:lnTo>
                              <a:pt x="112" y="153"/>
                            </a:lnTo>
                            <a:lnTo>
                              <a:pt x="128" y="138"/>
                            </a:lnTo>
                            <a:lnTo>
                              <a:pt x="145" y="124"/>
                            </a:lnTo>
                            <a:lnTo>
                              <a:pt x="162" y="110"/>
                            </a:lnTo>
                            <a:lnTo>
                              <a:pt x="180" y="96"/>
                            </a:lnTo>
                            <a:lnTo>
                              <a:pt x="198" y="84"/>
                            </a:lnTo>
                            <a:lnTo>
                              <a:pt x="217" y="71"/>
                            </a:lnTo>
                            <a:lnTo>
                              <a:pt x="236" y="60"/>
                            </a:lnTo>
                            <a:lnTo>
                              <a:pt x="256" y="50"/>
                            </a:lnTo>
                            <a:lnTo>
                              <a:pt x="276" y="40"/>
                            </a:lnTo>
                            <a:lnTo>
                              <a:pt x="296" y="32"/>
                            </a:lnTo>
                            <a:lnTo>
                              <a:pt x="316" y="24"/>
                            </a:lnTo>
                            <a:lnTo>
                              <a:pt x="336" y="18"/>
                            </a:lnTo>
                            <a:lnTo>
                              <a:pt x="356" y="12"/>
                            </a:lnTo>
                            <a:lnTo>
                              <a:pt x="377" y="8"/>
                            </a:lnTo>
                            <a:lnTo>
                              <a:pt x="397" y="4"/>
                            </a:lnTo>
                            <a:lnTo>
                              <a:pt x="416" y="2"/>
                            </a:lnTo>
                            <a:lnTo>
                              <a:pt x="435" y="0"/>
                            </a:lnTo>
                            <a:lnTo>
                              <a:pt x="454" y="0"/>
                            </a:lnTo>
                            <a:lnTo>
                              <a:pt x="454" y="0"/>
                            </a:lnTo>
                            <a:lnTo>
                              <a:pt x="478" y="1"/>
                            </a:lnTo>
                            <a:lnTo>
                              <a:pt x="503" y="2"/>
                            </a:lnTo>
                            <a:lnTo>
                              <a:pt x="526" y="4"/>
                            </a:lnTo>
                            <a:lnTo>
                              <a:pt x="549" y="6"/>
                            </a:lnTo>
                            <a:lnTo>
                              <a:pt x="571" y="9"/>
                            </a:lnTo>
                            <a:lnTo>
                              <a:pt x="593" y="13"/>
                            </a:lnTo>
                            <a:lnTo>
                              <a:pt x="615" y="17"/>
                            </a:lnTo>
                            <a:lnTo>
                              <a:pt x="636" y="21"/>
                            </a:lnTo>
                            <a:lnTo>
                              <a:pt x="656" y="26"/>
                            </a:lnTo>
                            <a:lnTo>
                              <a:pt x="676" y="32"/>
                            </a:lnTo>
                            <a:lnTo>
                              <a:pt x="696" y="38"/>
                            </a:lnTo>
                            <a:lnTo>
                              <a:pt x="714" y="44"/>
                            </a:lnTo>
                            <a:lnTo>
                              <a:pt x="733" y="51"/>
                            </a:lnTo>
                            <a:lnTo>
                              <a:pt x="751" y="59"/>
                            </a:lnTo>
                            <a:lnTo>
                              <a:pt x="768" y="67"/>
                            </a:lnTo>
                            <a:lnTo>
                              <a:pt x="785" y="76"/>
                            </a:lnTo>
                            <a:lnTo>
                              <a:pt x="801" y="85"/>
                            </a:lnTo>
                            <a:lnTo>
                              <a:pt x="817" y="94"/>
                            </a:lnTo>
                            <a:lnTo>
                              <a:pt x="832" y="104"/>
                            </a:lnTo>
                            <a:lnTo>
                              <a:pt x="846" y="114"/>
                            </a:lnTo>
                            <a:lnTo>
                              <a:pt x="860" y="125"/>
                            </a:lnTo>
                            <a:lnTo>
                              <a:pt x="874" y="136"/>
                            </a:lnTo>
                            <a:lnTo>
                              <a:pt x="886" y="148"/>
                            </a:lnTo>
                            <a:lnTo>
                              <a:pt x="898" y="160"/>
                            </a:lnTo>
                            <a:lnTo>
                              <a:pt x="910" y="172"/>
                            </a:lnTo>
                            <a:lnTo>
                              <a:pt x="920" y="185"/>
                            </a:lnTo>
                            <a:lnTo>
                              <a:pt x="931" y="199"/>
                            </a:lnTo>
                            <a:lnTo>
                              <a:pt x="940" y="213"/>
                            </a:lnTo>
                            <a:lnTo>
                              <a:pt x="949" y="227"/>
                            </a:lnTo>
                            <a:lnTo>
                              <a:pt x="957" y="242"/>
                            </a:lnTo>
                            <a:lnTo>
                              <a:pt x="965" y="257"/>
                            </a:lnTo>
                            <a:lnTo>
                              <a:pt x="972" y="273"/>
                            </a:lnTo>
                            <a:lnTo>
                              <a:pt x="979" y="288"/>
                            </a:lnTo>
                            <a:lnTo>
                              <a:pt x="985" y="305"/>
                            </a:lnTo>
                            <a:lnTo>
                              <a:pt x="990" y="322"/>
                            </a:lnTo>
                            <a:lnTo>
                              <a:pt x="994" y="339"/>
                            </a:lnTo>
                            <a:lnTo>
                              <a:pt x="998" y="356"/>
                            </a:lnTo>
                            <a:lnTo>
                              <a:pt x="1001" y="374"/>
                            </a:lnTo>
                            <a:lnTo>
                              <a:pt x="1003" y="392"/>
                            </a:lnTo>
                            <a:lnTo>
                              <a:pt x="1004" y="411"/>
                            </a:lnTo>
                            <a:lnTo>
                              <a:pt x="1004" y="411"/>
                            </a:lnTo>
                            <a:close/>
                          </a:path>
                        </a:pathLst>
                      </a:custGeom>
                      <a:solidFill>
                        <a:srgbClr val="C9A182"/>
                      </a:solidFill>
                      <a:ln w="19050" cmpd="sng">
                        <a:solidFill>
                          <a:srgbClr val="B67F5B"/>
                        </a:solidFill>
                        <a:round/>
                        <a:headEnd/>
                        <a:tailEnd/>
                      </a:ln>
                    </p:spPr>
                    <p:txBody>
                      <a:bodyPr/>
                      <a:lstStyle/>
                      <a:p>
                        <a:endParaRPr lang="tr-TR"/>
                      </a:p>
                    </p:txBody>
                  </p:sp>
                  <p:sp>
                    <p:nvSpPr>
                      <p:cNvPr id="33843" name="Freeform 51"/>
                      <p:cNvSpPr>
                        <a:spLocks/>
                      </p:cNvSpPr>
                      <p:nvPr/>
                    </p:nvSpPr>
                    <p:spPr bwMode="auto">
                      <a:xfrm>
                        <a:off x="192" y="1396"/>
                        <a:ext cx="963" cy="865"/>
                      </a:xfrm>
                      <a:custGeom>
                        <a:avLst/>
                        <a:gdLst>
                          <a:gd name="T0" fmla="*/ 400 w 963"/>
                          <a:gd name="T1" fmla="*/ 1 h 865"/>
                          <a:gd name="T2" fmla="*/ 348 w 963"/>
                          <a:gd name="T3" fmla="*/ 10 h 865"/>
                          <a:gd name="T4" fmla="*/ 295 w 963"/>
                          <a:gd name="T5" fmla="*/ 26 h 865"/>
                          <a:gd name="T6" fmla="*/ 243 w 963"/>
                          <a:gd name="T7" fmla="*/ 49 h 865"/>
                          <a:gd name="T8" fmla="*/ 192 w 963"/>
                          <a:gd name="T9" fmla="*/ 78 h 865"/>
                          <a:gd name="T10" fmla="*/ 145 w 963"/>
                          <a:gd name="T11" fmla="*/ 113 h 865"/>
                          <a:gd name="T12" fmla="*/ 102 w 963"/>
                          <a:gd name="T13" fmla="*/ 153 h 865"/>
                          <a:gd name="T14" fmla="*/ 64 w 963"/>
                          <a:gd name="T15" fmla="*/ 198 h 865"/>
                          <a:gd name="T16" fmla="*/ 34 w 963"/>
                          <a:gd name="T17" fmla="*/ 246 h 865"/>
                          <a:gd name="T18" fmla="*/ 13 w 963"/>
                          <a:gd name="T19" fmla="*/ 299 h 865"/>
                          <a:gd name="T20" fmla="*/ 2 w 963"/>
                          <a:gd name="T21" fmla="*/ 354 h 865"/>
                          <a:gd name="T22" fmla="*/ 1 w 963"/>
                          <a:gd name="T23" fmla="*/ 391 h 865"/>
                          <a:gd name="T24" fmla="*/ 5 w 963"/>
                          <a:gd name="T25" fmla="*/ 444 h 865"/>
                          <a:gd name="T26" fmla="*/ 15 w 963"/>
                          <a:gd name="T27" fmla="*/ 496 h 865"/>
                          <a:gd name="T28" fmla="*/ 30 w 963"/>
                          <a:gd name="T29" fmla="*/ 547 h 865"/>
                          <a:gd name="T30" fmla="*/ 51 w 963"/>
                          <a:gd name="T31" fmla="*/ 596 h 865"/>
                          <a:gd name="T32" fmla="*/ 77 w 963"/>
                          <a:gd name="T33" fmla="*/ 643 h 865"/>
                          <a:gd name="T34" fmla="*/ 109 w 963"/>
                          <a:gd name="T35" fmla="*/ 686 h 865"/>
                          <a:gd name="T36" fmla="*/ 146 w 963"/>
                          <a:gd name="T37" fmla="*/ 727 h 865"/>
                          <a:gd name="T38" fmla="*/ 189 w 963"/>
                          <a:gd name="T39" fmla="*/ 763 h 865"/>
                          <a:gd name="T40" fmla="*/ 238 w 963"/>
                          <a:gd name="T41" fmla="*/ 795 h 865"/>
                          <a:gd name="T42" fmla="*/ 292 w 963"/>
                          <a:gd name="T43" fmla="*/ 822 h 865"/>
                          <a:gd name="T44" fmla="*/ 353 w 963"/>
                          <a:gd name="T45" fmla="*/ 843 h 865"/>
                          <a:gd name="T46" fmla="*/ 419 w 963"/>
                          <a:gd name="T47" fmla="*/ 858 h 865"/>
                          <a:gd name="T48" fmla="*/ 463 w 963"/>
                          <a:gd name="T49" fmla="*/ 863 h 865"/>
                          <a:gd name="T50" fmla="*/ 524 w 963"/>
                          <a:gd name="T51" fmla="*/ 863 h 865"/>
                          <a:gd name="T52" fmla="*/ 583 w 963"/>
                          <a:gd name="T53" fmla="*/ 854 h 865"/>
                          <a:gd name="T54" fmla="*/ 639 w 963"/>
                          <a:gd name="T55" fmla="*/ 836 h 865"/>
                          <a:gd name="T56" fmla="*/ 693 w 963"/>
                          <a:gd name="T57" fmla="*/ 811 h 865"/>
                          <a:gd name="T58" fmla="*/ 743 w 963"/>
                          <a:gd name="T59" fmla="*/ 780 h 865"/>
                          <a:gd name="T60" fmla="*/ 788 w 963"/>
                          <a:gd name="T61" fmla="*/ 743 h 865"/>
                          <a:gd name="T62" fmla="*/ 830 w 963"/>
                          <a:gd name="T63" fmla="*/ 703 h 865"/>
                          <a:gd name="T64" fmla="*/ 867 w 963"/>
                          <a:gd name="T65" fmla="*/ 658 h 865"/>
                          <a:gd name="T66" fmla="*/ 898 w 963"/>
                          <a:gd name="T67" fmla="*/ 611 h 865"/>
                          <a:gd name="T68" fmla="*/ 924 w 963"/>
                          <a:gd name="T69" fmla="*/ 564 h 865"/>
                          <a:gd name="T70" fmla="*/ 943 w 963"/>
                          <a:gd name="T71" fmla="*/ 515 h 865"/>
                          <a:gd name="T72" fmla="*/ 956 w 963"/>
                          <a:gd name="T73" fmla="*/ 467 h 865"/>
                          <a:gd name="T74" fmla="*/ 962 w 963"/>
                          <a:gd name="T75" fmla="*/ 421 h 865"/>
                          <a:gd name="T76" fmla="*/ 962 w 963"/>
                          <a:gd name="T77" fmla="*/ 391 h 865"/>
                          <a:gd name="T78" fmla="*/ 956 w 963"/>
                          <a:gd name="T79" fmla="*/ 344 h 865"/>
                          <a:gd name="T80" fmla="*/ 945 w 963"/>
                          <a:gd name="T81" fmla="*/ 298 h 865"/>
                          <a:gd name="T82" fmla="*/ 928 w 963"/>
                          <a:gd name="T83" fmla="*/ 253 h 865"/>
                          <a:gd name="T84" fmla="*/ 905 w 963"/>
                          <a:gd name="T85" fmla="*/ 211 h 865"/>
                          <a:gd name="T86" fmla="*/ 877 w 963"/>
                          <a:gd name="T87" fmla="*/ 172 h 865"/>
                          <a:gd name="T88" fmla="*/ 842 w 963"/>
                          <a:gd name="T89" fmla="*/ 134 h 865"/>
                          <a:gd name="T90" fmla="*/ 800 w 963"/>
                          <a:gd name="T91" fmla="*/ 102 h 865"/>
                          <a:gd name="T92" fmla="*/ 752 w 963"/>
                          <a:gd name="T93" fmla="*/ 72 h 865"/>
                          <a:gd name="T94" fmla="*/ 696 w 963"/>
                          <a:gd name="T95" fmla="*/ 47 h 865"/>
                          <a:gd name="T96" fmla="*/ 634 w 963"/>
                          <a:gd name="T97" fmla="*/ 27 h 865"/>
                          <a:gd name="T98" fmla="*/ 565 w 963"/>
                          <a:gd name="T99" fmla="*/ 12 h 865"/>
                          <a:gd name="T100" fmla="*/ 488 w 963"/>
                          <a:gd name="T101" fmla="*/ 3 h 865"/>
                          <a:gd name="T102" fmla="*/ 433 w 963"/>
                          <a:gd name="T103"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63" h="865">
                            <a:moveTo>
                              <a:pt x="433" y="0"/>
                            </a:moveTo>
                            <a:lnTo>
                              <a:pt x="416" y="0"/>
                            </a:lnTo>
                            <a:lnTo>
                              <a:pt x="400" y="1"/>
                            </a:lnTo>
                            <a:lnTo>
                              <a:pt x="383" y="3"/>
                            </a:lnTo>
                            <a:lnTo>
                              <a:pt x="366" y="6"/>
                            </a:lnTo>
                            <a:lnTo>
                              <a:pt x="348" y="10"/>
                            </a:lnTo>
                            <a:lnTo>
                              <a:pt x="330" y="14"/>
                            </a:lnTo>
                            <a:lnTo>
                              <a:pt x="313" y="20"/>
                            </a:lnTo>
                            <a:lnTo>
                              <a:pt x="295" y="26"/>
                            </a:lnTo>
                            <a:lnTo>
                              <a:pt x="278" y="33"/>
                            </a:lnTo>
                            <a:lnTo>
                              <a:pt x="260" y="40"/>
                            </a:lnTo>
                            <a:lnTo>
                              <a:pt x="243" y="49"/>
                            </a:lnTo>
                            <a:lnTo>
                              <a:pt x="226" y="58"/>
                            </a:lnTo>
                            <a:lnTo>
                              <a:pt x="209" y="68"/>
                            </a:lnTo>
                            <a:lnTo>
                              <a:pt x="192" y="78"/>
                            </a:lnTo>
                            <a:lnTo>
                              <a:pt x="176" y="89"/>
                            </a:lnTo>
                            <a:lnTo>
                              <a:pt x="160" y="101"/>
                            </a:lnTo>
                            <a:lnTo>
                              <a:pt x="145" y="113"/>
                            </a:lnTo>
                            <a:lnTo>
                              <a:pt x="130" y="126"/>
                            </a:lnTo>
                            <a:lnTo>
                              <a:pt x="115" y="139"/>
                            </a:lnTo>
                            <a:lnTo>
                              <a:pt x="102" y="153"/>
                            </a:lnTo>
                            <a:lnTo>
                              <a:pt x="88" y="167"/>
                            </a:lnTo>
                            <a:lnTo>
                              <a:pt x="76" y="183"/>
                            </a:lnTo>
                            <a:lnTo>
                              <a:pt x="64" y="198"/>
                            </a:lnTo>
                            <a:lnTo>
                              <a:pt x="53" y="214"/>
                            </a:lnTo>
                            <a:lnTo>
                              <a:pt x="43" y="230"/>
                            </a:lnTo>
                            <a:lnTo>
                              <a:pt x="34" y="246"/>
                            </a:lnTo>
                            <a:lnTo>
                              <a:pt x="26" y="263"/>
                            </a:lnTo>
                            <a:lnTo>
                              <a:pt x="19" y="281"/>
                            </a:lnTo>
                            <a:lnTo>
                              <a:pt x="13" y="299"/>
                            </a:lnTo>
                            <a:lnTo>
                              <a:pt x="8" y="317"/>
                            </a:lnTo>
                            <a:lnTo>
                              <a:pt x="4" y="335"/>
                            </a:lnTo>
                            <a:lnTo>
                              <a:pt x="2" y="354"/>
                            </a:lnTo>
                            <a:lnTo>
                              <a:pt x="0" y="372"/>
                            </a:lnTo>
                            <a:lnTo>
                              <a:pt x="1" y="391"/>
                            </a:lnTo>
                            <a:lnTo>
                              <a:pt x="1" y="391"/>
                            </a:lnTo>
                            <a:lnTo>
                              <a:pt x="2" y="409"/>
                            </a:lnTo>
                            <a:lnTo>
                              <a:pt x="3" y="427"/>
                            </a:lnTo>
                            <a:lnTo>
                              <a:pt x="5" y="444"/>
                            </a:lnTo>
                            <a:lnTo>
                              <a:pt x="8" y="462"/>
                            </a:lnTo>
                            <a:lnTo>
                              <a:pt x="11" y="479"/>
                            </a:lnTo>
                            <a:lnTo>
                              <a:pt x="15" y="496"/>
                            </a:lnTo>
                            <a:lnTo>
                              <a:pt x="20" y="513"/>
                            </a:lnTo>
                            <a:lnTo>
                              <a:pt x="25" y="530"/>
                            </a:lnTo>
                            <a:lnTo>
                              <a:pt x="30" y="547"/>
                            </a:lnTo>
                            <a:lnTo>
                              <a:pt x="37" y="564"/>
                            </a:lnTo>
                            <a:lnTo>
                              <a:pt x="44" y="580"/>
                            </a:lnTo>
                            <a:lnTo>
                              <a:pt x="51" y="596"/>
                            </a:lnTo>
                            <a:lnTo>
                              <a:pt x="59" y="612"/>
                            </a:lnTo>
                            <a:lnTo>
                              <a:pt x="68" y="627"/>
                            </a:lnTo>
                            <a:lnTo>
                              <a:pt x="77" y="643"/>
                            </a:lnTo>
                            <a:lnTo>
                              <a:pt x="87" y="658"/>
                            </a:lnTo>
                            <a:lnTo>
                              <a:pt x="98" y="672"/>
                            </a:lnTo>
                            <a:lnTo>
                              <a:pt x="109" y="686"/>
                            </a:lnTo>
                            <a:lnTo>
                              <a:pt x="121" y="700"/>
                            </a:lnTo>
                            <a:lnTo>
                              <a:pt x="133" y="714"/>
                            </a:lnTo>
                            <a:lnTo>
                              <a:pt x="146" y="727"/>
                            </a:lnTo>
                            <a:lnTo>
                              <a:pt x="160" y="739"/>
                            </a:lnTo>
                            <a:lnTo>
                              <a:pt x="174" y="751"/>
                            </a:lnTo>
                            <a:lnTo>
                              <a:pt x="189" y="763"/>
                            </a:lnTo>
                            <a:lnTo>
                              <a:pt x="205" y="774"/>
                            </a:lnTo>
                            <a:lnTo>
                              <a:pt x="221" y="785"/>
                            </a:lnTo>
                            <a:lnTo>
                              <a:pt x="238" y="795"/>
                            </a:lnTo>
                            <a:lnTo>
                              <a:pt x="255" y="805"/>
                            </a:lnTo>
                            <a:lnTo>
                              <a:pt x="273" y="813"/>
                            </a:lnTo>
                            <a:lnTo>
                              <a:pt x="292" y="822"/>
                            </a:lnTo>
                            <a:lnTo>
                              <a:pt x="312" y="829"/>
                            </a:lnTo>
                            <a:lnTo>
                              <a:pt x="332" y="837"/>
                            </a:lnTo>
                            <a:lnTo>
                              <a:pt x="353" y="843"/>
                            </a:lnTo>
                            <a:lnTo>
                              <a:pt x="374" y="849"/>
                            </a:lnTo>
                            <a:lnTo>
                              <a:pt x="396" y="854"/>
                            </a:lnTo>
                            <a:lnTo>
                              <a:pt x="419" y="858"/>
                            </a:lnTo>
                            <a:lnTo>
                              <a:pt x="442" y="861"/>
                            </a:lnTo>
                            <a:lnTo>
                              <a:pt x="442" y="861"/>
                            </a:lnTo>
                            <a:lnTo>
                              <a:pt x="463" y="863"/>
                            </a:lnTo>
                            <a:lnTo>
                              <a:pt x="484" y="865"/>
                            </a:lnTo>
                            <a:lnTo>
                              <a:pt x="504" y="864"/>
                            </a:lnTo>
                            <a:lnTo>
                              <a:pt x="524" y="863"/>
                            </a:lnTo>
                            <a:lnTo>
                              <a:pt x="544" y="861"/>
                            </a:lnTo>
                            <a:lnTo>
                              <a:pt x="563" y="858"/>
                            </a:lnTo>
                            <a:lnTo>
                              <a:pt x="583" y="854"/>
                            </a:lnTo>
                            <a:lnTo>
                              <a:pt x="602" y="849"/>
                            </a:lnTo>
                            <a:lnTo>
                              <a:pt x="621" y="843"/>
                            </a:lnTo>
                            <a:lnTo>
                              <a:pt x="639" y="836"/>
                            </a:lnTo>
                            <a:lnTo>
                              <a:pt x="658" y="829"/>
                            </a:lnTo>
                            <a:lnTo>
                              <a:pt x="675" y="821"/>
                            </a:lnTo>
                            <a:lnTo>
                              <a:pt x="693" y="811"/>
                            </a:lnTo>
                            <a:lnTo>
                              <a:pt x="710" y="802"/>
                            </a:lnTo>
                            <a:lnTo>
                              <a:pt x="727" y="791"/>
                            </a:lnTo>
                            <a:lnTo>
                              <a:pt x="743" y="780"/>
                            </a:lnTo>
                            <a:lnTo>
                              <a:pt x="758" y="769"/>
                            </a:lnTo>
                            <a:lnTo>
                              <a:pt x="774" y="756"/>
                            </a:lnTo>
                            <a:lnTo>
                              <a:pt x="788" y="743"/>
                            </a:lnTo>
                            <a:lnTo>
                              <a:pt x="803" y="730"/>
                            </a:lnTo>
                            <a:lnTo>
                              <a:pt x="816" y="717"/>
                            </a:lnTo>
                            <a:lnTo>
                              <a:pt x="830" y="703"/>
                            </a:lnTo>
                            <a:lnTo>
                              <a:pt x="843" y="688"/>
                            </a:lnTo>
                            <a:lnTo>
                              <a:pt x="855" y="673"/>
                            </a:lnTo>
                            <a:lnTo>
                              <a:pt x="867" y="658"/>
                            </a:lnTo>
                            <a:lnTo>
                              <a:pt x="878" y="643"/>
                            </a:lnTo>
                            <a:lnTo>
                              <a:pt x="888" y="627"/>
                            </a:lnTo>
                            <a:lnTo>
                              <a:pt x="898" y="611"/>
                            </a:lnTo>
                            <a:lnTo>
                              <a:pt x="907" y="596"/>
                            </a:lnTo>
                            <a:lnTo>
                              <a:pt x="916" y="580"/>
                            </a:lnTo>
                            <a:lnTo>
                              <a:pt x="924" y="564"/>
                            </a:lnTo>
                            <a:lnTo>
                              <a:pt x="931" y="547"/>
                            </a:lnTo>
                            <a:lnTo>
                              <a:pt x="937" y="531"/>
                            </a:lnTo>
                            <a:lnTo>
                              <a:pt x="943" y="515"/>
                            </a:lnTo>
                            <a:lnTo>
                              <a:pt x="948" y="499"/>
                            </a:lnTo>
                            <a:lnTo>
                              <a:pt x="952" y="483"/>
                            </a:lnTo>
                            <a:lnTo>
                              <a:pt x="956" y="467"/>
                            </a:lnTo>
                            <a:lnTo>
                              <a:pt x="959" y="452"/>
                            </a:lnTo>
                            <a:lnTo>
                              <a:pt x="961" y="436"/>
                            </a:lnTo>
                            <a:lnTo>
                              <a:pt x="962" y="421"/>
                            </a:lnTo>
                            <a:lnTo>
                              <a:pt x="963" y="406"/>
                            </a:lnTo>
                            <a:lnTo>
                              <a:pt x="962" y="391"/>
                            </a:lnTo>
                            <a:lnTo>
                              <a:pt x="962" y="391"/>
                            </a:lnTo>
                            <a:lnTo>
                              <a:pt x="961" y="375"/>
                            </a:lnTo>
                            <a:lnTo>
                              <a:pt x="959" y="360"/>
                            </a:lnTo>
                            <a:lnTo>
                              <a:pt x="956" y="344"/>
                            </a:lnTo>
                            <a:lnTo>
                              <a:pt x="953" y="329"/>
                            </a:lnTo>
                            <a:lnTo>
                              <a:pt x="949" y="313"/>
                            </a:lnTo>
                            <a:lnTo>
                              <a:pt x="945" y="298"/>
                            </a:lnTo>
                            <a:lnTo>
                              <a:pt x="940" y="283"/>
                            </a:lnTo>
                            <a:lnTo>
                              <a:pt x="934" y="268"/>
                            </a:lnTo>
                            <a:lnTo>
                              <a:pt x="928" y="253"/>
                            </a:lnTo>
                            <a:lnTo>
                              <a:pt x="921" y="239"/>
                            </a:lnTo>
                            <a:lnTo>
                              <a:pt x="913" y="225"/>
                            </a:lnTo>
                            <a:lnTo>
                              <a:pt x="905" y="211"/>
                            </a:lnTo>
                            <a:lnTo>
                              <a:pt x="896" y="198"/>
                            </a:lnTo>
                            <a:lnTo>
                              <a:pt x="887" y="184"/>
                            </a:lnTo>
                            <a:lnTo>
                              <a:pt x="877" y="172"/>
                            </a:lnTo>
                            <a:lnTo>
                              <a:pt x="866" y="158"/>
                            </a:lnTo>
                            <a:lnTo>
                              <a:pt x="854" y="146"/>
                            </a:lnTo>
                            <a:lnTo>
                              <a:pt x="842" y="134"/>
                            </a:lnTo>
                            <a:lnTo>
                              <a:pt x="828" y="123"/>
                            </a:lnTo>
                            <a:lnTo>
                              <a:pt x="814" y="112"/>
                            </a:lnTo>
                            <a:lnTo>
                              <a:pt x="800" y="102"/>
                            </a:lnTo>
                            <a:lnTo>
                              <a:pt x="784" y="91"/>
                            </a:lnTo>
                            <a:lnTo>
                              <a:pt x="768" y="82"/>
                            </a:lnTo>
                            <a:lnTo>
                              <a:pt x="752" y="72"/>
                            </a:lnTo>
                            <a:lnTo>
                              <a:pt x="734" y="64"/>
                            </a:lnTo>
                            <a:lnTo>
                              <a:pt x="716" y="55"/>
                            </a:lnTo>
                            <a:lnTo>
                              <a:pt x="696" y="47"/>
                            </a:lnTo>
                            <a:lnTo>
                              <a:pt x="677" y="40"/>
                            </a:lnTo>
                            <a:lnTo>
                              <a:pt x="656" y="33"/>
                            </a:lnTo>
                            <a:lnTo>
                              <a:pt x="634" y="27"/>
                            </a:lnTo>
                            <a:lnTo>
                              <a:pt x="612" y="21"/>
                            </a:lnTo>
                            <a:lnTo>
                              <a:pt x="589" y="16"/>
                            </a:lnTo>
                            <a:lnTo>
                              <a:pt x="565" y="12"/>
                            </a:lnTo>
                            <a:lnTo>
                              <a:pt x="540" y="8"/>
                            </a:lnTo>
                            <a:lnTo>
                              <a:pt x="515" y="5"/>
                            </a:lnTo>
                            <a:lnTo>
                              <a:pt x="488" y="3"/>
                            </a:lnTo>
                            <a:lnTo>
                              <a:pt x="461" y="1"/>
                            </a:lnTo>
                            <a:lnTo>
                              <a:pt x="433" y="0"/>
                            </a:lnTo>
                            <a:lnTo>
                              <a:pt x="433" y="0"/>
                            </a:lnTo>
                            <a:close/>
                          </a:path>
                        </a:pathLst>
                      </a:custGeom>
                      <a:solidFill>
                        <a:srgbClr val="FDEFCA"/>
                      </a:solidFill>
                      <a:ln w="19050" cmpd="sng">
                        <a:solidFill>
                          <a:srgbClr val="B67F5B"/>
                        </a:solidFill>
                        <a:round/>
                        <a:headEnd/>
                        <a:tailEnd/>
                      </a:ln>
                    </p:spPr>
                    <p:txBody>
                      <a:bodyPr/>
                      <a:lstStyle/>
                      <a:p>
                        <a:endParaRPr lang="tr-TR"/>
                      </a:p>
                    </p:txBody>
                  </p:sp>
                </p:grpSp>
                <p:sp>
                  <p:nvSpPr>
                    <p:cNvPr id="33844" name="Freeform 52"/>
                    <p:cNvSpPr>
                      <a:spLocks/>
                    </p:cNvSpPr>
                    <p:nvPr/>
                  </p:nvSpPr>
                  <p:spPr bwMode="auto">
                    <a:xfrm>
                      <a:off x="293" y="1604"/>
                      <a:ext cx="513" cy="193"/>
                    </a:xfrm>
                    <a:custGeom>
                      <a:avLst/>
                      <a:gdLst>
                        <a:gd name="T0" fmla="*/ 263 w 513"/>
                        <a:gd name="T1" fmla="*/ 133 h 193"/>
                        <a:gd name="T2" fmla="*/ 225 w 513"/>
                        <a:gd name="T3" fmla="*/ 142 h 193"/>
                        <a:gd name="T4" fmla="*/ 203 w 513"/>
                        <a:gd name="T5" fmla="*/ 155 h 193"/>
                        <a:gd name="T6" fmla="*/ 150 w 513"/>
                        <a:gd name="T7" fmla="*/ 171 h 193"/>
                        <a:gd name="T8" fmla="*/ 127 w 513"/>
                        <a:gd name="T9" fmla="*/ 181 h 193"/>
                        <a:gd name="T10" fmla="*/ 54 w 513"/>
                        <a:gd name="T11" fmla="*/ 193 h 193"/>
                        <a:gd name="T12" fmla="*/ 18 w 513"/>
                        <a:gd name="T13" fmla="*/ 185 h 193"/>
                        <a:gd name="T14" fmla="*/ 0 w 513"/>
                        <a:gd name="T15" fmla="*/ 150 h 193"/>
                        <a:gd name="T16" fmla="*/ 12 w 513"/>
                        <a:gd name="T17" fmla="*/ 140 h 193"/>
                        <a:gd name="T18" fmla="*/ 54 w 513"/>
                        <a:gd name="T19" fmla="*/ 128 h 193"/>
                        <a:gd name="T20" fmla="*/ 107 w 513"/>
                        <a:gd name="T21" fmla="*/ 122 h 193"/>
                        <a:gd name="T22" fmla="*/ 154 w 513"/>
                        <a:gd name="T23" fmla="*/ 119 h 193"/>
                        <a:gd name="T24" fmla="*/ 169 w 513"/>
                        <a:gd name="T25" fmla="*/ 118 h 193"/>
                        <a:gd name="T26" fmla="*/ 189 w 513"/>
                        <a:gd name="T27" fmla="*/ 103 h 193"/>
                        <a:gd name="T28" fmla="*/ 172 w 513"/>
                        <a:gd name="T29" fmla="*/ 99 h 193"/>
                        <a:gd name="T30" fmla="*/ 128 w 513"/>
                        <a:gd name="T31" fmla="*/ 92 h 193"/>
                        <a:gd name="T32" fmla="*/ 77 w 513"/>
                        <a:gd name="T33" fmla="*/ 75 h 193"/>
                        <a:gd name="T34" fmla="*/ 54 w 513"/>
                        <a:gd name="T35" fmla="*/ 63 h 193"/>
                        <a:gd name="T36" fmla="*/ 36 w 513"/>
                        <a:gd name="T37" fmla="*/ 37 h 193"/>
                        <a:gd name="T38" fmla="*/ 44 w 513"/>
                        <a:gd name="T39" fmla="*/ 10 h 193"/>
                        <a:gd name="T40" fmla="*/ 74 w 513"/>
                        <a:gd name="T41" fmla="*/ 3 h 193"/>
                        <a:gd name="T42" fmla="*/ 96 w 513"/>
                        <a:gd name="T43" fmla="*/ 13 h 193"/>
                        <a:gd name="T44" fmla="*/ 137 w 513"/>
                        <a:gd name="T45" fmla="*/ 40 h 193"/>
                        <a:gd name="T46" fmla="*/ 150 w 513"/>
                        <a:gd name="T47" fmla="*/ 48 h 193"/>
                        <a:gd name="T48" fmla="*/ 203 w 513"/>
                        <a:gd name="T49" fmla="*/ 58 h 193"/>
                        <a:gd name="T50" fmla="*/ 228 w 513"/>
                        <a:gd name="T51" fmla="*/ 66 h 193"/>
                        <a:gd name="T52" fmla="*/ 270 w 513"/>
                        <a:gd name="T53" fmla="*/ 65 h 193"/>
                        <a:gd name="T54" fmla="*/ 311 w 513"/>
                        <a:gd name="T55" fmla="*/ 45 h 193"/>
                        <a:gd name="T56" fmla="*/ 343 w 513"/>
                        <a:gd name="T57" fmla="*/ 41 h 193"/>
                        <a:gd name="T58" fmla="*/ 366 w 513"/>
                        <a:gd name="T59" fmla="*/ 40 h 193"/>
                        <a:gd name="T60" fmla="*/ 419 w 513"/>
                        <a:gd name="T61" fmla="*/ 25 h 193"/>
                        <a:gd name="T62" fmla="*/ 439 w 513"/>
                        <a:gd name="T63" fmla="*/ 15 h 193"/>
                        <a:gd name="T64" fmla="*/ 469 w 513"/>
                        <a:gd name="T65" fmla="*/ 0 h 193"/>
                        <a:gd name="T66" fmla="*/ 491 w 513"/>
                        <a:gd name="T67" fmla="*/ 4 h 193"/>
                        <a:gd name="T68" fmla="*/ 509 w 513"/>
                        <a:gd name="T69" fmla="*/ 32 h 193"/>
                        <a:gd name="T70" fmla="*/ 487 w 513"/>
                        <a:gd name="T71" fmla="*/ 50 h 193"/>
                        <a:gd name="T72" fmla="*/ 436 w 513"/>
                        <a:gd name="T73" fmla="*/ 64 h 193"/>
                        <a:gd name="T74" fmla="*/ 421 w 513"/>
                        <a:gd name="T75" fmla="*/ 68 h 193"/>
                        <a:gd name="T76" fmla="*/ 399 w 513"/>
                        <a:gd name="T77" fmla="*/ 77 h 193"/>
                        <a:gd name="T78" fmla="*/ 394 w 513"/>
                        <a:gd name="T79" fmla="*/ 78 h 193"/>
                        <a:gd name="T80" fmla="*/ 365 w 513"/>
                        <a:gd name="T81" fmla="*/ 88 h 193"/>
                        <a:gd name="T82" fmla="*/ 332 w 513"/>
                        <a:gd name="T83" fmla="*/ 98 h 193"/>
                        <a:gd name="T84" fmla="*/ 315 w 513"/>
                        <a:gd name="T85" fmla="*/ 107 h 193"/>
                        <a:gd name="T86" fmla="*/ 335 w 513"/>
                        <a:gd name="T87" fmla="*/ 110 h 193"/>
                        <a:gd name="T88" fmla="*/ 354 w 513"/>
                        <a:gd name="T89" fmla="*/ 111 h 193"/>
                        <a:gd name="T90" fmla="*/ 399 w 513"/>
                        <a:gd name="T91" fmla="*/ 118 h 193"/>
                        <a:gd name="T92" fmla="*/ 417 w 513"/>
                        <a:gd name="T93" fmla="*/ 126 h 193"/>
                        <a:gd name="T94" fmla="*/ 468 w 513"/>
                        <a:gd name="T95" fmla="*/ 121 h 193"/>
                        <a:gd name="T96" fmla="*/ 491 w 513"/>
                        <a:gd name="T97" fmla="*/ 118 h 193"/>
                        <a:gd name="T98" fmla="*/ 513 w 513"/>
                        <a:gd name="T99" fmla="*/ 140 h 193"/>
                        <a:gd name="T100" fmla="*/ 498 w 513"/>
                        <a:gd name="T101" fmla="*/ 166 h 193"/>
                        <a:gd name="T102" fmla="*/ 471 w 513"/>
                        <a:gd name="T103" fmla="*/ 175 h 193"/>
                        <a:gd name="T104" fmla="*/ 409 w 513"/>
                        <a:gd name="T105" fmla="*/ 183 h 193"/>
                        <a:gd name="T106" fmla="*/ 386 w 513"/>
                        <a:gd name="T107" fmla="*/ 179 h 193"/>
                        <a:gd name="T108" fmla="*/ 314 w 513"/>
                        <a:gd name="T109" fmla="*/ 155 h 193"/>
                        <a:gd name="T110" fmla="*/ 296 w 513"/>
                        <a:gd name="T111" fmla="*/ 14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193">
                          <a:moveTo>
                            <a:pt x="296" y="149"/>
                          </a:moveTo>
                          <a:lnTo>
                            <a:pt x="263" y="133"/>
                          </a:lnTo>
                          <a:lnTo>
                            <a:pt x="241" y="132"/>
                          </a:lnTo>
                          <a:lnTo>
                            <a:pt x="225" y="142"/>
                          </a:lnTo>
                          <a:lnTo>
                            <a:pt x="225" y="142"/>
                          </a:lnTo>
                          <a:lnTo>
                            <a:pt x="203" y="155"/>
                          </a:lnTo>
                          <a:lnTo>
                            <a:pt x="174" y="164"/>
                          </a:lnTo>
                          <a:lnTo>
                            <a:pt x="150" y="171"/>
                          </a:lnTo>
                          <a:lnTo>
                            <a:pt x="150" y="171"/>
                          </a:lnTo>
                          <a:lnTo>
                            <a:pt x="127" y="181"/>
                          </a:lnTo>
                          <a:lnTo>
                            <a:pt x="95" y="189"/>
                          </a:lnTo>
                          <a:lnTo>
                            <a:pt x="54" y="193"/>
                          </a:lnTo>
                          <a:lnTo>
                            <a:pt x="54" y="193"/>
                          </a:lnTo>
                          <a:lnTo>
                            <a:pt x="18" y="185"/>
                          </a:lnTo>
                          <a:lnTo>
                            <a:pt x="1" y="167"/>
                          </a:lnTo>
                          <a:lnTo>
                            <a:pt x="0" y="150"/>
                          </a:lnTo>
                          <a:lnTo>
                            <a:pt x="0" y="150"/>
                          </a:lnTo>
                          <a:lnTo>
                            <a:pt x="12" y="140"/>
                          </a:lnTo>
                          <a:lnTo>
                            <a:pt x="30" y="133"/>
                          </a:lnTo>
                          <a:lnTo>
                            <a:pt x="54" y="128"/>
                          </a:lnTo>
                          <a:lnTo>
                            <a:pt x="80" y="124"/>
                          </a:lnTo>
                          <a:lnTo>
                            <a:pt x="107" y="122"/>
                          </a:lnTo>
                          <a:lnTo>
                            <a:pt x="133" y="120"/>
                          </a:lnTo>
                          <a:lnTo>
                            <a:pt x="154" y="119"/>
                          </a:lnTo>
                          <a:lnTo>
                            <a:pt x="169" y="118"/>
                          </a:lnTo>
                          <a:lnTo>
                            <a:pt x="169" y="118"/>
                          </a:lnTo>
                          <a:lnTo>
                            <a:pt x="189" y="112"/>
                          </a:lnTo>
                          <a:lnTo>
                            <a:pt x="189" y="103"/>
                          </a:lnTo>
                          <a:lnTo>
                            <a:pt x="172" y="99"/>
                          </a:lnTo>
                          <a:lnTo>
                            <a:pt x="172" y="99"/>
                          </a:lnTo>
                          <a:lnTo>
                            <a:pt x="152" y="97"/>
                          </a:lnTo>
                          <a:lnTo>
                            <a:pt x="128" y="92"/>
                          </a:lnTo>
                          <a:lnTo>
                            <a:pt x="102" y="85"/>
                          </a:lnTo>
                          <a:lnTo>
                            <a:pt x="77" y="75"/>
                          </a:lnTo>
                          <a:lnTo>
                            <a:pt x="54" y="63"/>
                          </a:lnTo>
                          <a:lnTo>
                            <a:pt x="54" y="63"/>
                          </a:lnTo>
                          <a:lnTo>
                            <a:pt x="42" y="51"/>
                          </a:lnTo>
                          <a:lnTo>
                            <a:pt x="36" y="37"/>
                          </a:lnTo>
                          <a:lnTo>
                            <a:pt x="37" y="22"/>
                          </a:lnTo>
                          <a:lnTo>
                            <a:pt x="44" y="10"/>
                          </a:lnTo>
                          <a:lnTo>
                            <a:pt x="56" y="3"/>
                          </a:lnTo>
                          <a:lnTo>
                            <a:pt x="74" y="3"/>
                          </a:lnTo>
                          <a:lnTo>
                            <a:pt x="96" y="13"/>
                          </a:lnTo>
                          <a:lnTo>
                            <a:pt x="96" y="13"/>
                          </a:lnTo>
                          <a:lnTo>
                            <a:pt x="119" y="28"/>
                          </a:lnTo>
                          <a:lnTo>
                            <a:pt x="137" y="40"/>
                          </a:lnTo>
                          <a:lnTo>
                            <a:pt x="150" y="48"/>
                          </a:lnTo>
                          <a:lnTo>
                            <a:pt x="150" y="48"/>
                          </a:lnTo>
                          <a:lnTo>
                            <a:pt x="171" y="54"/>
                          </a:lnTo>
                          <a:lnTo>
                            <a:pt x="203" y="58"/>
                          </a:lnTo>
                          <a:lnTo>
                            <a:pt x="228" y="66"/>
                          </a:lnTo>
                          <a:lnTo>
                            <a:pt x="228" y="66"/>
                          </a:lnTo>
                          <a:lnTo>
                            <a:pt x="246" y="71"/>
                          </a:lnTo>
                          <a:lnTo>
                            <a:pt x="270" y="65"/>
                          </a:lnTo>
                          <a:lnTo>
                            <a:pt x="311" y="45"/>
                          </a:lnTo>
                          <a:lnTo>
                            <a:pt x="311" y="45"/>
                          </a:lnTo>
                          <a:lnTo>
                            <a:pt x="324" y="42"/>
                          </a:lnTo>
                          <a:lnTo>
                            <a:pt x="343" y="41"/>
                          </a:lnTo>
                          <a:lnTo>
                            <a:pt x="366" y="40"/>
                          </a:lnTo>
                          <a:lnTo>
                            <a:pt x="366" y="40"/>
                          </a:lnTo>
                          <a:lnTo>
                            <a:pt x="393" y="35"/>
                          </a:lnTo>
                          <a:lnTo>
                            <a:pt x="419" y="25"/>
                          </a:lnTo>
                          <a:lnTo>
                            <a:pt x="439" y="15"/>
                          </a:lnTo>
                          <a:lnTo>
                            <a:pt x="439" y="15"/>
                          </a:lnTo>
                          <a:lnTo>
                            <a:pt x="454" y="5"/>
                          </a:lnTo>
                          <a:lnTo>
                            <a:pt x="469" y="0"/>
                          </a:lnTo>
                          <a:lnTo>
                            <a:pt x="491" y="4"/>
                          </a:lnTo>
                          <a:lnTo>
                            <a:pt x="491" y="4"/>
                          </a:lnTo>
                          <a:lnTo>
                            <a:pt x="509" y="16"/>
                          </a:lnTo>
                          <a:lnTo>
                            <a:pt x="509" y="32"/>
                          </a:lnTo>
                          <a:lnTo>
                            <a:pt x="487" y="50"/>
                          </a:lnTo>
                          <a:lnTo>
                            <a:pt x="487" y="50"/>
                          </a:lnTo>
                          <a:lnTo>
                            <a:pt x="458" y="61"/>
                          </a:lnTo>
                          <a:lnTo>
                            <a:pt x="436" y="64"/>
                          </a:lnTo>
                          <a:lnTo>
                            <a:pt x="421" y="68"/>
                          </a:lnTo>
                          <a:lnTo>
                            <a:pt x="421" y="68"/>
                          </a:lnTo>
                          <a:lnTo>
                            <a:pt x="409" y="74"/>
                          </a:lnTo>
                          <a:lnTo>
                            <a:pt x="399" y="77"/>
                          </a:lnTo>
                          <a:lnTo>
                            <a:pt x="394" y="78"/>
                          </a:lnTo>
                          <a:lnTo>
                            <a:pt x="394" y="78"/>
                          </a:lnTo>
                          <a:lnTo>
                            <a:pt x="381" y="83"/>
                          </a:lnTo>
                          <a:lnTo>
                            <a:pt x="365" y="88"/>
                          </a:lnTo>
                          <a:lnTo>
                            <a:pt x="347" y="93"/>
                          </a:lnTo>
                          <a:lnTo>
                            <a:pt x="332" y="98"/>
                          </a:lnTo>
                          <a:lnTo>
                            <a:pt x="320" y="103"/>
                          </a:lnTo>
                          <a:lnTo>
                            <a:pt x="315" y="107"/>
                          </a:lnTo>
                          <a:lnTo>
                            <a:pt x="319" y="109"/>
                          </a:lnTo>
                          <a:lnTo>
                            <a:pt x="335" y="110"/>
                          </a:lnTo>
                          <a:lnTo>
                            <a:pt x="335" y="110"/>
                          </a:lnTo>
                          <a:lnTo>
                            <a:pt x="354" y="111"/>
                          </a:lnTo>
                          <a:lnTo>
                            <a:pt x="377" y="113"/>
                          </a:lnTo>
                          <a:lnTo>
                            <a:pt x="399" y="118"/>
                          </a:lnTo>
                          <a:lnTo>
                            <a:pt x="399" y="118"/>
                          </a:lnTo>
                          <a:lnTo>
                            <a:pt x="417" y="126"/>
                          </a:lnTo>
                          <a:lnTo>
                            <a:pt x="436" y="129"/>
                          </a:lnTo>
                          <a:lnTo>
                            <a:pt x="468" y="121"/>
                          </a:lnTo>
                          <a:lnTo>
                            <a:pt x="468" y="121"/>
                          </a:lnTo>
                          <a:lnTo>
                            <a:pt x="491" y="118"/>
                          </a:lnTo>
                          <a:lnTo>
                            <a:pt x="506" y="126"/>
                          </a:lnTo>
                          <a:lnTo>
                            <a:pt x="513" y="140"/>
                          </a:lnTo>
                          <a:lnTo>
                            <a:pt x="511" y="155"/>
                          </a:lnTo>
                          <a:lnTo>
                            <a:pt x="498" y="166"/>
                          </a:lnTo>
                          <a:lnTo>
                            <a:pt x="498" y="166"/>
                          </a:lnTo>
                          <a:lnTo>
                            <a:pt x="471" y="175"/>
                          </a:lnTo>
                          <a:lnTo>
                            <a:pt x="440" y="181"/>
                          </a:lnTo>
                          <a:lnTo>
                            <a:pt x="409" y="183"/>
                          </a:lnTo>
                          <a:lnTo>
                            <a:pt x="386" y="179"/>
                          </a:lnTo>
                          <a:lnTo>
                            <a:pt x="386" y="179"/>
                          </a:lnTo>
                          <a:lnTo>
                            <a:pt x="351" y="168"/>
                          </a:lnTo>
                          <a:lnTo>
                            <a:pt x="314" y="155"/>
                          </a:lnTo>
                          <a:lnTo>
                            <a:pt x="296" y="149"/>
                          </a:lnTo>
                          <a:lnTo>
                            <a:pt x="296" y="149"/>
                          </a:lnTo>
                          <a:close/>
                        </a:path>
                      </a:pathLst>
                    </a:custGeom>
                    <a:solidFill>
                      <a:srgbClr val="4D94C3"/>
                    </a:solidFill>
                    <a:ln w="19050" cmpd="sng">
                      <a:solidFill>
                        <a:srgbClr val="0A50A1"/>
                      </a:solidFill>
                      <a:round/>
                      <a:headEnd/>
                      <a:tailEnd/>
                    </a:ln>
                  </p:spPr>
                  <p:txBody>
                    <a:bodyPr/>
                    <a:lstStyle/>
                    <a:p>
                      <a:endParaRPr lang="tr-TR"/>
                    </a:p>
                  </p:txBody>
                </p:sp>
                <p:sp>
                  <p:nvSpPr>
                    <p:cNvPr id="33845" name="Freeform 53"/>
                    <p:cNvSpPr>
                      <a:spLocks/>
                    </p:cNvSpPr>
                    <p:nvPr/>
                  </p:nvSpPr>
                  <p:spPr bwMode="auto">
                    <a:xfrm>
                      <a:off x="266" y="1829"/>
                      <a:ext cx="557" cy="220"/>
                    </a:xfrm>
                    <a:custGeom>
                      <a:avLst/>
                      <a:gdLst>
                        <a:gd name="T0" fmla="*/ 290 w 557"/>
                        <a:gd name="T1" fmla="*/ 154 h 220"/>
                        <a:gd name="T2" fmla="*/ 252 w 557"/>
                        <a:gd name="T3" fmla="*/ 163 h 220"/>
                        <a:gd name="T4" fmla="*/ 230 w 557"/>
                        <a:gd name="T5" fmla="*/ 176 h 220"/>
                        <a:gd name="T6" fmla="*/ 177 w 557"/>
                        <a:gd name="T7" fmla="*/ 193 h 220"/>
                        <a:gd name="T8" fmla="*/ 158 w 557"/>
                        <a:gd name="T9" fmla="*/ 203 h 220"/>
                        <a:gd name="T10" fmla="*/ 97 w 557"/>
                        <a:gd name="T11" fmla="*/ 220 h 220"/>
                        <a:gd name="T12" fmla="*/ 65 w 557"/>
                        <a:gd name="T13" fmla="*/ 213 h 220"/>
                        <a:gd name="T14" fmla="*/ 57 w 557"/>
                        <a:gd name="T15" fmla="*/ 182 h 220"/>
                        <a:gd name="T16" fmla="*/ 71 w 557"/>
                        <a:gd name="T17" fmla="*/ 169 h 220"/>
                        <a:gd name="T18" fmla="*/ 122 w 557"/>
                        <a:gd name="T19" fmla="*/ 151 h 220"/>
                        <a:gd name="T20" fmla="*/ 177 w 557"/>
                        <a:gd name="T21" fmla="*/ 141 h 220"/>
                        <a:gd name="T22" fmla="*/ 196 w 557"/>
                        <a:gd name="T23" fmla="*/ 139 h 220"/>
                        <a:gd name="T24" fmla="*/ 216 w 557"/>
                        <a:gd name="T25" fmla="*/ 124 h 220"/>
                        <a:gd name="T26" fmla="*/ 199 w 557"/>
                        <a:gd name="T27" fmla="*/ 120 h 220"/>
                        <a:gd name="T28" fmla="*/ 161 w 557"/>
                        <a:gd name="T29" fmla="*/ 117 h 220"/>
                        <a:gd name="T30" fmla="*/ 110 w 557"/>
                        <a:gd name="T31" fmla="*/ 110 h 220"/>
                        <a:gd name="T32" fmla="*/ 57 w 557"/>
                        <a:gd name="T33" fmla="*/ 100 h 220"/>
                        <a:gd name="T34" fmla="*/ 38 w 557"/>
                        <a:gd name="T35" fmla="*/ 95 h 220"/>
                        <a:gd name="T36" fmla="*/ 12 w 557"/>
                        <a:gd name="T37" fmla="*/ 79 h 220"/>
                        <a:gd name="T38" fmla="*/ 1 w 557"/>
                        <a:gd name="T39" fmla="*/ 61 h 220"/>
                        <a:gd name="T40" fmla="*/ 3 w 557"/>
                        <a:gd name="T41" fmla="*/ 43 h 220"/>
                        <a:gd name="T42" fmla="*/ 16 w 557"/>
                        <a:gd name="T43" fmla="*/ 31 h 220"/>
                        <a:gd name="T44" fmla="*/ 41 w 557"/>
                        <a:gd name="T45" fmla="*/ 28 h 220"/>
                        <a:gd name="T46" fmla="*/ 76 w 557"/>
                        <a:gd name="T47" fmla="*/ 39 h 220"/>
                        <a:gd name="T48" fmla="*/ 97 w 557"/>
                        <a:gd name="T49" fmla="*/ 50 h 220"/>
                        <a:gd name="T50" fmla="*/ 157 w 557"/>
                        <a:gd name="T51" fmla="*/ 57 h 220"/>
                        <a:gd name="T52" fmla="*/ 177 w 557"/>
                        <a:gd name="T53" fmla="*/ 59 h 220"/>
                        <a:gd name="T54" fmla="*/ 230 w 557"/>
                        <a:gd name="T55" fmla="*/ 77 h 220"/>
                        <a:gd name="T56" fmla="*/ 255 w 557"/>
                        <a:gd name="T57" fmla="*/ 87 h 220"/>
                        <a:gd name="T58" fmla="*/ 297 w 557"/>
                        <a:gd name="T59" fmla="*/ 86 h 220"/>
                        <a:gd name="T60" fmla="*/ 338 w 557"/>
                        <a:gd name="T61" fmla="*/ 66 h 220"/>
                        <a:gd name="T62" fmla="*/ 370 w 557"/>
                        <a:gd name="T63" fmla="*/ 62 h 220"/>
                        <a:gd name="T64" fmla="*/ 393 w 557"/>
                        <a:gd name="T65" fmla="*/ 61 h 220"/>
                        <a:gd name="T66" fmla="*/ 444 w 557"/>
                        <a:gd name="T67" fmla="*/ 41 h 220"/>
                        <a:gd name="T68" fmla="*/ 487 w 557"/>
                        <a:gd name="T69" fmla="*/ 15 h 220"/>
                        <a:gd name="T70" fmla="*/ 502 w 557"/>
                        <a:gd name="T71" fmla="*/ 5 h 220"/>
                        <a:gd name="T72" fmla="*/ 539 w 557"/>
                        <a:gd name="T73" fmla="*/ 4 h 220"/>
                        <a:gd name="T74" fmla="*/ 557 w 557"/>
                        <a:gd name="T75" fmla="*/ 16 h 220"/>
                        <a:gd name="T76" fmla="*/ 536 w 557"/>
                        <a:gd name="T77" fmla="*/ 50 h 220"/>
                        <a:gd name="T78" fmla="*/ 507 w 557"/>
                        <a:gd name="T79" fmla="*/ 61 h 220"/>
                        <a:gd name="T80" fmla="*/ 470 w 557"/>
                        <a:gd name="T81" fmla="*/ 68 h 220"/>
                        <a:gd name="T82" fmla="*/ 452 w 557"/>
                        <a:gd name="T83" fmla="*/ 79 h 220"/>
                        <a:gd name="T84" fmla="*/ 421 w 557"/>
                        <a:gd name="T85" fmla="*/ 99 h 220"/>
                        <a:gd name="T86" fmla="*/ 408 w 557"/>
                        <a:gd name="T87" fmla="*/ 104 h 220"/>
                        <a:gd name="T88" fmla="*/ 374 w 557"/>
                        <a:gd name="T89" fmla="*/ 114 h 220"/>
                        <a:gd name="T90" fmla="*/ 347 w 557"/>
                        <a:gd name="T91" fmla="*/ 124 h 220"/>
                        <a:gd name="T92" fmla="*/ 346 w 557"/>
                        <a:gd name="T93" fmla="*/ 130 h 220"/>
                        <a:gd name="T94" fmla="*/ 362 w 557"/>
                        <a:gd name="T95" fmla="*/ 131 h 220"/>
                        <a:gd name="T96" fmla="*/ 410 w 557"/>
                        <a:gd name="T97" fmla="*/ 116 h 220"/>
                        <a:gd name="T98" fmla="*/ 434 w 557"/>
                        <a:gd name="T99" fmla="*/ 115 h 220"/>
                        <a:gd name="T100" fmla="*/ 471 w 557"/>
                        <a:gd name="T101" fmla="*/ 126 h 220"/>
                        <a:gd name="T102" fmla="*/ 503 w 557"/>
                        <a:gd name="T103" fmla="*/ 118 h 220"/>
                        <a:gd name="T104" fmla="*/ 541 w 557"/>
                        <a:gd name="T105" fmla="*/ 123 h 220"/>
                        <a:gd name="T106" fmla="*/ 546 w 557"/>
                        <a:gd name="T107" fmla="*/ 152 h 220"/>
                        <a:gd name="T108" fmla="*/ 533 w 557"/>
                        <a:gd name="T109" fmla="*/ 163 h 220"/>
                        <a:gd name="T110" fmla="*/ 475 w 557"/>
                        <a:gd name="T111" fmla="*/ 178 h 220"/>
                        <a:gd name="T112" fmla="*/ 421 w 557"/>
                        <a:gd name="T113" fmla="*/ 177 h 220"/>
                        <a:gd name="T114" fmla="*/ 384 w 557"/>
                        <a:gd name="T115" fmla="*/ 171 h 220"/>
                        <a:gd name="T116" fmla="*/ 323 w 557"/>
                        <a:gd name="T117" fmla="*/ 17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7" h="220">
                          <a:moveTo>
                            <a:pt x="323" y="170"/>
                          </a:moveTo>
                          <a:lnTo>
                            <a:pt x="290" y="154"/>
                          </a:lnTo>
                          <a:lnTo>
                            <a:pt x="268" y="153"/>
                          </a:lnTo>
                          <a:lnTo>
                            <a:pt x="252" y="163"/>
                          </a:lnTo>
                          <a:lnTo>
                            <a:pt x="252" y="163"/>
                          </a:lnTo>
                          <a:lnTo>
                            <a:pt x="230" y="176"/>
                          </a:lnTo>
                          <a:lnTo>
                            <a:pt x="201" y="185"/>
                          </a:lnTo>
                          <a:lnTo>
                            <a:pt x="177" y="193"/>
                          </a:lnTo>
                          <a:lnTo>
                            <a:pt x="177" y="193"/>
                          </a:lnTo>
                          <a:lnTo>
                            <a:pt x="158" y="203"/>
                          </a:lnTo>
                          <a:lnTo>
                            <a:pt x="134" y="215"/>
                          </a:lnTo>
                          <a:lnTo>
                            <a:pt x="97" y="220"/>
                          </a:lnTo>
                          <a:lnTo>
                            <a:pt x="97" y="220"/>
                          </a:lnTo>
                          <a:lnTo>
                            <a:pt x="65" y="213"/>
                          </a:lnTo>
                          <a:lnTo>
                            <a:pt x="54" y="198"/>
                          </a:lnTo>
                          <a:lnTo>
                            <a:pt x="57" y="182"/>
                          </a:lnTo>
                          <a:lnTo>
                            <a:pt x="57" y="182"/>
                          </a:lnTo>
                          <a:lnTo>
                            <a:pt x="71" y="169"/>
                          </a:lnTo>
                          <a:lnTo>
                            <a:pt x="94" y="158"/>
                          </a:lnTo>
                          <a:lnTo>
                            <a:pt x="122" y="151"/>
                          </a:lnTo>
                          <a:lnTo>
                            <a:pt x="151" y="145"/>
                          </a:lnTo>
                          <a:lnTo>
                            <a:pt x="177" y="141"/>
                          </a:lnTo>
                          <a:lnTo>
                            <a:pt x="196" y="139"/>
                          </a:lnTo>
                          <a:lnTo>
                            <a:pt x="196" y="139"/>
                          </a:lnTo>
                          <a:lnTo>
                            <a:pt x="216" y="133"/>
                          </a:lnTo>
                          <a:lnTo>
                            <a:pt x="216" y="124"/>
                          </a:lnTo>
                          <a:lnTo>
                            <a:pt x="199" y="120"/>
                          </a:lnTo>
                          <a:lnTo>
                            <a:pt x="199" y="120"/>
                          </a:lnTo>
                          <a:lnTo>
                            <a:pt x="182" y="119"/>
                          </a:lnTo>
                          <a:lnTo>
                            <a:pt x="161" y="117"/>
                          </a:lnTo>
                          <a:lnTo>
                            <a:pt x="136" y="114"/>
                          </a:lnTo>
                          <a:lnTo>
                            <a:pt x="110" y="110"/>
                          </a:lnTo>
                          <a:lnTo>
                            <a:pt x="83" y="105"/>
                          </a:lnTo>
                          <a:lnTo>
                            <a:pt x="57" y="100"/>
                          </a:lnTo>
                          <a:lnTo>
                            <a:pt x="57" y="100"/>
                          </a:lnTo>
                          <a:lnTo>
                            <a:pt x="38" y="95"/>
                          </a:lnTo>
                          <a:lnTo>
                            <a:pt x="23" y="87"/>
                          </a:lnTo>
                          <a:lnTo>
                            <a:pt x="12" y="79"/>
                          </a:lnTo>
                          <a:lnTo>
                            <a:pt x="5" y="70"/>
                          </a:lnTo>
                          <a:lnTo>
                            <a:pt x="1" y="61"/>
                          </a:lnTo>
                          <a:lnTo>
                            <a:pt x="0" y="52"/>
                          </a:lnTo>
                          <a:lnTo>
                            <a:pt x="3" y="43"/>
                          </a:lnTo>
                          <a:lnTo>
                            <a:pt x="8" y="36"/>
                          </a:lnTo>
                          <a:lnTo>
                            <a:pt x="16" y="31"/>
                          </a:lnTo>
                          <a:lnTo>
                            <a:pt x="28" y="28"/>
                          </a:lnTo>
                          <a:lnTo>
                            <a:pt x="41" y="28"/>
                          </a:lnTo>
                          <a:lnTo>
                            <a:pt x="58" y="31"/>
                          </a:lnTo>
                          <a:lnTo>
                            <a:pt x="76" y="39"/>
                          </a:lnTo>
                          <a:lnTo>
                            <a:pt x="97" y="50"/>
                          </a:lnTo>
                          <a:lnTo>
                            <a:pt x="97" y="50"/>
                          </a:lnTo>
                          <a:lnTo>
                            <a:pt x="126" y="58"/>
                          </a:lnTo>
                          <a:lnTo>
                            <a:pt x="157" y="57"/>
                          </a:lnTo>
                          <a:lnTo>
                            <a:pt x="177" y="59"/>
                          </a:lnTo>
                          <a:lnTo>
                            <a:pt x="177" y="59"/>
                          </a:lnTo>
                          <a:lnTo>
                            <a:pt x="198" y="67"/>
                          </a:lnTo>
                          <a:lnTo>
                            <a:pt x="230" y="77"/>
                          </a:lnTo>
                          <a:lnTo>
                            <a:pt x="255" y="87"/>
                          </a:lnTo>
                          <a:lnTo>
                            <a:pt x="255" y="87"/>
                          </a:lnTo>
                          <a:lnTo>
                            <a:pt x="273" y="93"/>
                          </a:lnTo>
                          <a:lnTo>
                            <a:pt x="297" y="86"/>
                          </a:lnTo>
                          <a:lnTo>
                            <a:pt x="338" y="66"/>
                          </a:lnTo>
                          <a:lnTo>
                            <a:pt x="338" y="66"/>
                          </a:lnTo>
                          <a:lnTo>
                            <a:pt x="351" y="63"/>
                          </a:lnTo>
                          <a:lnTo>
                            <a:pt x="370" y="62"/>
                          </a:lnTo>
                          <a:lnTo>
                            <a:pt x="393" y="61"/>
                          </a:lnTo>
                          <a:lnTo>
                            <a:pt x="393" y="61"/>
                          </a:lnTo>
                          <a:lnTo>
                            <a:pt x="416" y="54"/>
                          </a:lnTo>
                          <a:lnTo>
                            <a:pt x="444" y="41"/>
                          </a:lnTo>
                          <a:lnTo>
                            <a:pt x="469" y="26"/>
                          </a:lnTo>
                          <a:lnTo>
                            <a:pt x="487" y="15"/>
                          </a:lnTo>
                          <a:lnTo>
                            <a:pt x="487" y="15"/>
                          </a:lnTo>
                          <a:lnTo>
                            <a:pt x="502" y="5"/>
                          </a:lnTo>
                          <a:lnTo>
                            <a:pt x="518" y="0"/>
                          </a:lnTo>
                          <a:lnTo>
                            <a:pt x="539" y="4"/>
                          </a:lnTo>
                          <a:lnTo>
                            <a:pt x="539" y="4"/>
                          </a:lnTo>
                          <a:lnTo>
                            <a:pt x="557" y="16"/>
                          </a:lnTo>
                          <a:lnTo>
                            <a:pt x="557" y="32"/>
                          </a:lnTo>
                          <a:lnTo>
                            <a:pt x="536" y="50"/>
                          </a:lnTo>
                          <a:lnTo>
                            <a:pt x="536" y="50"/>
                          </a:lnTo>
                          <a:lnTo>
                            <a:pt x="507" y="61"/>
                          </a:lnTo>
                          <a:lnTo>
                            <a:pt x="484" y="64"/>
                          </a:lnTo>
                          <a:lnTo>
                            <a:pt x="470" y="68"/>
                          </a:lnTo>
                          <a:lnTo>
                            <a:pt x="470" y="68"/>
                          </a:lnTo>
                          <a:lnTo>
                            <a:pt x="452" y="79"/>
                          </a:lnTo>
                          <a:lnTo>
                            <a:pt x="431" y="93"/>
                          </a:lnTo>
                          <a:lnTo>
                            <a:pt x="421" y="99"/>
                          </a:lnTo>
                          <a:lnTo>
                            <a:pt x="421" y="99"/>
                          </a:lnTo>
                          <a:lnTo>
                            <a:pt x="408" y="104"/>
                          </a:lnTo>
                          <a:lnTo>
                            <a:pt x="392" y="109"/>
                          </a:lnTo>
                          <a:lnTo>
                            <a:pt x="374" y="114"/>
                          </a:lnTo>
                          <a:lnTo>
                            <a:pt x="359" y="119"/>
                          </a:lnTo>
                          <a:lnTo>
                            <a:pt x="347" y="124"/>
                          </a:lnTo>
                          <a:lnTo>
                            <a:pt x="342" y="128"/>
                          </a:lnTo>
                          <a:lnTo>
                            <a:pt x="346" y="130"/>
                          </a:lnTo>
                          <a:lnTo>
                            <a:pt x="362" y="131"/>
                          </a:lnTo>
                          <a:lnTo>
                            <a:pt x="362" y="131"/>
                          </a:lnTo>
                          <a:lnTo>
                            <a:pt x="383" y="125"/>
                          </a:lnTo>
                          <a:lnTo>
                            <a:pt x="410" y="116"/>
                          </a:lnTo>
                          <a:lnTo>
                            <a:pt x="434" y="115"/>
                          </a:lnTo>
                          <a:lnTo>
                            <a:pt x="434" y="115"/>
                          </a:lnTo>
                          <a:lnTo>
                            <a:pt x="452" y="123"/>
                          </a:lnTo>
                          <a:lnTo>
                            <a:pt x="471" y="126"/>
                          </a:lnTo>
                          <a:lnTo>
                            <a:pt x="503" y="118"/>
                          </a:lnTo>
                          <a:lnTo>
                            <a:pt x="503" y="118"/>
                          </a:lnTo>
                          <a:lnTo>
                            <a:pt x="526" y="115"/>
                          </a:lnTo>
                          <a:lnTo>
                            <a:pt x="541" y="123"/>
                          </a:lnTo>
                          <a:lnTo>
                            <a:pt x="548" y="137"/>
                          </a:lnTo>
                          <a:lnTo>
                            <a:pt x="546" y="152"/>
                          </a:lnTo>
                          <a:lnTo>
                            <a:pt x="533" y="163"/>
                          </a:lnTo>
                          <a:lnTo>
                            <a:pt x="533" y="163"/>
                          </a:lnTo>
                          <a:lnTo>
                            <a:pt x="506" y="172"/>
                          </a:lnTo>
                          <a:lnTo>
                            <a:pt x="475" y="178"/>
                          </a:lnTo>
                          <a:lnTo>
                            <a:pt x="444" y="180"/>
                          </a:lnTo>
                          <a:lnTo>
                            <a:pt x="421" y="177"/>
                          </a:lnTo>
                          <a:lnTo>
                            <a:pt x="421" y="177"/>
                          </a:lnTo>
                          <a:lnTo>
                            <a:pt x="384" y="171"/>
                          </a:lnTo>
                          <a:lnTo>
                            <a:pt x="343" y="170"/>
                          </a:lnTo>
                          <a:lnTo>
                            <a:pt x="323" y="170"/>
                          </a:lnTo>
                          <a:lnTo>
                            <a:pt x="323" y="170"/>
                          </a:lnTo>
                          <a:close/>
                        </a:path>
                      </a:pathLst>
                    </a:custGeom>
                    <a:solidFill>
                      <a:srgbClr val="3CA538"/>
                    </a:solidFill>
                    <a:ln w="19050" cmpd="sng">
                      <a:solidFill>
                        <a:srgbClr val="1E5215"/>
                      </a:solidFill>
                      <a:round/>
                      <a:headEnd/>
                      <a:tailEnd/>
                    </a:ln>
                  </p:spPr>
                  <p:txBody>
                    <a:bodyPr/>
                    <a:lstStyle/>
                    <a:p>
                      <a:endParaRPr lang="tr-TR"/>
                    </a:p>
                  </p:txBody>
                </p:sp>
                <p:sp>
                  <p:nvSpPr>
                    <p:cNvPr id="33846" name="Freeform 54"/>
                    <p:cNvSpPr>
                      <a:spLocks/>
                    </p:cNvSpPr>
                    <p:nvPr/>
                  </p:nvSpPr>
                  <p:spPr bwMode="auto">
                    <a:xfrm>
                      <a:off x="851" y="1895"/>
                      <a:ext cx="201" cy="97"/>
                    </a:xfrm>
                    <a:custGeom>
                      <a:avLst/>
                      <a:gdLst>
                        <a:gd name="T0" fmla="*/ 101 w 201"/>
                        <a:gd name="T1" fmla="*/ 30 h 97"/>
                        <a:gd name="T2" fmla="*/ 84 w 201"/>
                        <a:gd name="T3" fmla="*/ 22 h 97"/>
                        <a:gd name="T4" fmla="*/ 76 w 201"/>
                        <a:gd name="T5" fmla="*/ 16 h 97"/>
                        <a:gd name="T6" fmla="*/ 58 w 201"/>
                        <a:gd name="T7" fmla="*/ 11 h 97"/>
                        <a:gd name="T8" fmla="*/ 49 w 201"/>
                        <a:gd name="T9" fmla="*/ 7 h 97"/>
                        <a:gd name="T10" fmla="*/ 20 w 201"/>
                        <a:gd name="T11" fmla="*/ 0 h 97"/>
                        <a:gd name="T12" fmla="*/ 6 w 201"/>
                        <a:gd name="T13" fmla="*/ 5 h 97"/>
                        <a:gd name="T14" fmla="*/ 0 w 201"/>
                        <a:gd name="T15" fmla="*/ 22 h 97"/>
                        <a:gd name="T16" fmla="*/ 17 w 201"/>
                        <a:gd name="T17" fmla="*/ 33 h 97"/>
                        <a:gd name="T18" fmla="*/ 66 w 201"/>
                        <a:gd name="T19" fmla="*/ 38 h 97"/>
                        <a:gd name="T20" fmla="*/ 73 w 201"/>
                        <a:gd name="T21" fmla="*/ 41 h 97"/>
                        <a:gd name="T22" fmla="*/ 67 w 201"/>
                        <a:gd name="T23" fmla="*/ 48 h 97"/>
                        <a:gd name="T24" fmla="*/ 54 w 201"/>
                        <a:gd name="T25" fmla="*/ 52 h 97"/>
                        <a:gd name="T26" fmla="*/ 20 w 201"/>
                        <a:gd name="T27" fmla="*/ 66 h 97"/>
                        <a:gd name="T28" fmla="*/ 6 w 201"/>
                        <a:gd name="T29" fmla="*/ 76 h 97"/>
                        <a:gd name="T30" fmla="*/ 20 w 201"/>
                        <a:gd name="T31" fmla="*/ 96 h 97"/>
                        <a:gd name="T32" fmla="*/ 37 w 201"/>
                        <a:gd name="T33" fmla="*/ 91 h 97"/>
                        <a:gd name="T34" fmla="*/ 53 w 201"/>
                        <a:gd name="T35" fmla="*/ 77 h 97"/>
                        <a:gd name="T36" fmla="*/ 58 w 201"/>
                        <a:gd name="T37" fmla="*/ 73 h 97"/>
                        <a:gd name="T38" fmla="*/ 79 w 201"/>
                        <a:gd name="T39" fmla="*/ 68 h 97"/>
                        <a:gd name="T40" fmla="*/ 89 w 201"/>
                        <a:gd name="T41" fmla="*/ 64 h 97"/>
                        <a:gd name="T42" fmla="*/ 105 w 201"/>
                        <a:gd name="T43" fmla="*/ 65 h 97"/>
                        <a:gd name="T44" fmla="*/ 121 w 201"/>
                        <a:gd name="T45" fmla="*/ 75 h 97"/>
                        <a:gd name="T46" fmla="*/ 134 w 201"/>
                        <a:gd name="T47" fmla="*/ 77 h 97"/>
                        <a:gd name="T48" fmla="*/ 143 w 201"/>
                        <a:gd name="T49" fmla="*/ 77 h 97"/>
                        <a:gd name="T50" fmla="*/ 163 w 201"/>
                        <a:gd name="T51" fmla="*/ 84 h 97"/>
                        <a:gd name="T52" fmla="*/ 171 w 201"/>
                        <a:gd name="T53" fmla="*/ 90 h 97"/>
                        <a:gd name="T54" fmla="*/ 183 w 201"/>
                        <a:gd name="T55" fmla="*/ 97 h 97"/>
                        <a:gd name="T56" fmla="*/ 192 w 201"/>
                        <a:gd name="T57" fmla="*/ 95 h 97"/>
                        <a:gd name="T58" fmla="*/ 199 w 201"/>
                        <a:gd name="T59" fmla="*/ 81 h 97"/>
                        <a:gd name="T60" fmla="*/ 190 w 201"/>
                        <a:gd name="T61" fmla="*/ 72 h 97"/>
                        <a:gd name="T62" fmla="*/ 170 w 201"/>
                        <a:gd name="T63" fmla="*/ 65 h 97"/>
                        <a:gd name="T64" fmla="*/ 164 w 201"/>
                        <a:gd name="T65" fmla="*/ 63 h 97"/>
                        <a:gd name="T66" fmla="*/ 155 w 201"/>
                        <a:gd name="T67" fmla="*/ 59 h 97"/>
                        <a:gd name="T68" fmla="*/ 153 w 201"/>
                        <a:gd name="T69" fmla="*/ 58 h 97"/>
                        <a:gd name="T70" fmla="*/ 124 w 201"/>
                        <a:gd name="T71" fmla="*/ 45 h 97"/>
                        <a:gd name="T72" fmla="*/ 130 w 201"/>
                        <a:gd name="T73" fmla="*/ 42 h 97"/>
                        <a:gd name="T74" fmla="*/ 147 w 201"/>
                        <a:gd name="T75" fmla="*/ 41 h 97"/>
                        <a:gd name="T76" fmla="*/ 155 w 201"/>
                        <a:gd name="T77" fmla="*/ 38 h 97"/>
                        <a:gd name="T78" fmla="*/ 171 w 201"/>
                        <a:gd name="T79" fmla="*/ 35 h 97"/>
                        <a:gd name="T80" fmla="*/ 185 w 201"/>
                        <a:gd name="T81" fmla="*/ 32 h 97"/>
                        <a:gd name="T82" fmla="*/ 201 w 201"/>
                        <a:gd name="T83" fmla="*/ 12 h 97"/>
                        <a:gd name="T84" fmla="*/ 193 w 201"/>
                        <a:gd name="T85" fmla="*/ 3 h 97"/>
                        <a:gd name="T86" fmla="*/ 163 w 201"/>
                        <a:gd name="T87" fmla="*/ 3 h 97"/>
                        <a:gd name="T88" fmla="*/ 150 w 201"/>
                        <a:gd name="T89" fmla="*/ 7 h 97"/>
                        <a:gd name="T90" fmla="*/ 122 w 201"/>
                        <a:gd name="T91" fmla="*/ 19 h 97"/>
                        <a:gd name="T92" fmla="*/ 115 w 201"/>
                        <a:gd name="T93" fmla="*/ 2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1" h="97">
                          <a:moveTo>
                            <a:pt x="115" y="22"/>
                          </a:moveTo>
                          <a:lnTo>
                            <a:pt x="101" y="30"/>
                          </a:lnTo>
                          <a:lnTo>
                            <a:pt x="91" y="29"/>
                          </a:lnTo>
                          <a:lnTo>
                            <a:pt x="84" y="22"/>
                          </a:lnTo>
                          <a:lnTo>
                            <a:pt x="84" y="22"/>
                          </a:lnTo>
                          <a:lnTo>
                            <a:pt x="76" y="16"/>
                          </a:lnTo>
                          <a:lnTo>
                            <a:pt x="67" y="14"/>
                          </a:lnTo>
                          <a:lnTo>
                            <a:pt x="58" y="11"/>
                          </a:lnTo>
                          <a:lnTo>
                            <a:pt x="58" y="11"/>
                          </a:lnTo>
                          <a:lnTo>
                            <a:pt x="49" y="7"/>
                          </a:lnTo>
                          <a:lnTo>
                            <a:pt x="36" y="2"/>
                          </a:lnTo>
                          <a:lnTo>
                            <a:pt x="20" y="0"/>
                          </a:lnTo>
                          <a:lnTo>
                            <a:pt x="20" y="0"/>
                          </a:lnTo>
                          <a:lnTo>
                            <a:pt x="6" y="5"/>
                          </a:lnTo>
                          <a:lnTo>
                            <a:pt x="0" y="13"/>
                          </a:lnTo>
                          <a:lnTo>
                            <a:pt x="0" y="22"/>
                          </a:lnTo>
                          <a:lnTo>
                            <a:pt x="0" y="22"/>
                          </a:lnTo>
                          <a:lnTo>
                            <a:pt x="17" y="33"/>
                          </a:lnTo>
                          <a:lnTo>
                            <a:pt x="45" y="37"/>
                          </a:lnTo>
                          <a:lnTo>
                            <a:pt x="66" y="38"/>
                          </a:lnTo>
                          <a:lnTo>
                            <a:pt x="66" y="38"/>
                          </a:lnTo>
                          <a:lnTo>
                            <a:pt x="73" y="41"/>
                          </a:lnTo>
                          <a:lnTo>
                            <a:pt x="74" y="46"/>
                          </a:lnTo>
                          <a:lnTo>
                            <a:pt x="67" y="48"/>
                          </a:lnTo>
                          <a:lnTo>
                            <a:pt x="67" y="48"/>
                          </a:lnTo>
                          <a:lnTo>
                            <a:pt x="54" y="52"/>
                          </a:lnTo>
                          <a:lnTo>
                            <a:pt x="37" y="59"/>
                          </a:lnTo>
                          <a:lnTo>
                            <a:pt x="20" y="66"/>
                          </a:lnTo>
                          <a:lnTo>
                            <a:pt x="20" y="66"/>
                          </a:lnTo>
                          <a:lnTo>
                            <a:pt x="6" y="76"/>
                          </a:lnTo>
                          <a:lnTo>
                            <a:pt x="7" y="88"/>
                          </a:lnTo>
                          <a:lnTo>
                            <a:pt x="20" y="96"/>
                          </a:lnTo>
                          <a:lnTo>
                            <a:pt x="37" y="91"/>
                          </a:lnTo>
                          <a:lnTo>
                            <a:pt x="37" y="91"/>
                          </a:lnTo>
                          <a:lnTo>
                            <a:pt x="46" y="83"/>
                          </a:lnTo>
                          <a:lnTo>
                            <a:pt x="53" y="77"/>
                          </a:lnTo>
                          <a:lnTo>
                            <a:pt x="58" y="73"/>
                          </a:lnTo>
                          <a:lnTo>
                            <a:pt x="58" y="73"/>
                          </a:lnTo>
                          <a:lnTo>
                            <a:pt x="67" y="70"/>
                          </a:lnTo>
                          <a:lnTo>
                            <a:pt x="79" y="68"/>
                          </a:lnTo>
                          <a:lnTo>
                            <a:pt x="89" y="64"/>
                          </a:lnTo>
                          <a:lnTo>
                            <a:pt x="89" y="64"/>
                          </a:lnTo>
                          <a:lnTo>
                            <a:pt x="96" y="61"/>
                          </a:lnTo>
                          <a:lnTo>
                            <a:pt x="105" y="65"/>
                          </a:lnTo>
                          <a:lnTo>
                            <a:pt x="121" y="75"/>
                          </a:lnTo>
                          <a:lnTo>
                            <a:pt x="121" y="75"/>
                          </a:lnTo>
                          <a:lnTo>
                            <a:pt x="126" y="76"/>
                          </a:lnTo>
                          <a:lnTo>
                            <a:pt x="134" y="77"/>
                          </a:lnTo>
                          <a:lnTo>
                            <a:pt x="143" y="77"/>
                          </a:lnTo>
                          <a:lnTo>
                            <a:pt x="143" y="77"/>
                          </a:lnTo>
                          <a:lnTo>
                            <a:pt x="153" y="80"/>
                          </a:lnTo>
                          <a:lnTo>
                            <a:pt x="163" y="84"/>
                          </a:lnTo>
                          <a:lnTo>
                            <a:pt x="171" y="90"/>
                          </a:lnTo>
                          <a:lnTo>
                            <a:pt x="171" y="90"/>
                          </a:lnTo>
                          <a:lnTo>
                            <a:pt x="177" y="95"/>
                          </a:lnTo>
                          <a:lnTo>
                            <a:pt x="183" y="97"/>
                          </a:lnTo>
                          <a:lnTo>
                            <a:pt x="192" y="95"/>
                          </a:lnTo>
                          <a:lnTo>
                            <a:pt x="192" y="95"/>
                          </a:lnTo>
                          <a:lnTo>
                            <a:pt x="199" y="89"/>
                          </a:lnTo>
                          <a:lnTo>
                            <a:pt x="199" y="81"/>
                          </a:lnTo>
                          <a:lnTo>
                            <a:pt x="190" y="72"/>
                          </a:lnTo>
                          <a:lnTo>
                            <a:pt x="190" y="72"/>
                          </a:lnTo>
                          <a:lnTo>
                            <a:pt x="179" y="67"/>
                          </a:lnTo>
                          <a:lnTo>
                            <a:pt x="170" y="65"/>
                          </a:lnTo>
                          <a:lnTo>
                            <a:pt x="164" y="63"/>
                          </a:lnTo>
                          <a:lnTo>
                            <a:pt x="164" y="63"/>
                          </a:lnTo>
                          <a:lnTo>
                            <a:pt x="159" y="60"/>
                          </a:lnTo>
                          <a:lnTo>
                            <a:pt x="155" y="59"/>
                          </a:lnTo>
                          <a:lnTo>
                            <a:pt x="153" y="58"/>
                          </a:lnTo>
                          <a:lnTo>
                            <a:pt x="153" y="58"/>
                          </a:lnTo>
                          <a:lnTo>
                            <a:pt x="138" y="52"/>
                          </a:lnTo>
                          <a:lnTo>
                            <a:pt x="124" y="45"/>
                          </a:lnTo>
                          <a:lnTo>
                            <a:pt x="130" y="42"/>
                          </a:lnTo>
                          <a:lnTo>
                            <a:pt x="130" y="42"/>
                          </a:lnTo>
                          <a:lnTo>
                            <a:pt x="138" y="42"/>
                          </a:lnTo>
                          <a:lnTo>
                            <a:pt x="147" y="41"/>
                          </a:lnTo>
                          <a:lnTo>
                            <a:pt x="155" y="38"/>
                          </a:lnTo>
                          <a:lnTo>
                            <a:pt x="155" y="38"/>
                          </a:lnTo>
                          <a:lnTo>
                            <a:pt x="163" y="36"/>
                          </a:lnTo>
                          <a:lnTo>
                            <a:pt x="171" y="35"/>
                          </a:lnTo>
                          <a:lnTo>
                            <a:pt x="185" y="32"/>
                          </a:lnTo>
                          <a:lnTo>
                            <a:pt x="185" y="32"/>
                          </a:lnTo>
                          <a:lnTo>
                            <a:pt x="200" y="23"/>
                          </a:lnTo>
                          <a:lnTo>
                            <a:pt x="201" y="12"/>
                          </a:lnTo>
                          <a:lnTo>
                            <a:pt x="193" y="3"/>
                          </a:lnTo>
                          <a:lnTo>
                            <a:pt x="193" y="3"/>
                          </a:lnTo>
                          <a:lnTo>
                            <a:pt x="179" y="0"/>
                          </a:lnTo>
                          <a:lnTo>
                            <a:pt x="163" y="3"/>
                          </a:lnTo>
                          <a:lnTo>
                            <a:pt x="150" y="7"/>
                          </a:lnTo>
                          <a:lnTo>
                            <a:pt x="150" y="7"/>
                          </a:lnTo>
                          <a:lnTo>
                            <a:pt x="137" y="13"/>
                          </a:lnTo>
                          <a:lnTo>
                            <a:pt x="122" y="19"/>
                          </a:lnTo>
                          <a:lnTo>
                            <a:pt x="115" y="22"/>
                          </a:lnTo>
                          <a:lnTo>
                            <a:pt x="115" y="22"/>
                          </a:lnTo>
                          <a:close/>
                        </a:path>
                      </a:pathLst>
                    </a:custGeom>
                    <a:solidFill>
                      <a:srgbClr val="4D94C3"/>
                    </a:solidFill>
                    <a:ln w="19050" cmpd="sng">
                      <a:solidFill>
                        <a:srgbClr val="0A50A1"/>
                      </a:solidFill>
                      <a:round/>
                      <a:headEnd/>
                      <a:tailEnd/>
                    </a:ln>
                  </p:spPr>
                  <p:txBody>
                    <a:bodyPr/>
                    <a:lstStyle/>
                    <a:p>
                      <a:endParaRPr lang="tr-TR"/>
                    </a:p>
                  </p:txBody>
                </p:sp>
                <p:sp>
                  <p:nvSpPr>
                    <p:cNvPr id="33847" name="Freeform 55"/>
                    <p:cNvSpPr>
                      <a:spLocks/>
                    </p:cNvSpPr>
                    <p:nvPr/>
                  </p:nvSpPr>
                  <p:spPr bwMode="auto">
                    <a:xfrm>
                      <a:off x="838" y="1620"/>
                      <a:ext cx="218" cy="104"/>
                    </a:xfrm>
                    <a:custGeom>
                      <a:avLst/>
                      <a:gdLst>
                        <a:gd name="T0" fmla="*/ 119 w 218"/>
                        <a:gd name="T1" fmla="*/ 74 h 104"/>
                        <a:gd name="T2" fmla="*/ 90 w 218"/>
                        <a:gd name="T3" fmla="*/ 82 h 104"/>
                        <a:gd name="T4" fmla="*/ 83 w 218"/>
                        <a:gd name="T5" fmla="*/ 87 h 104"/>
                        <a:gd name="T6" fmla="*/ 70 w 218"/>
                        <a:gd name="T7" fmla="*/ 91 h 104"/>
                        <a:gd name="T8" fmla="*/ 62 w 218"/>
                        <a:gd name="T9" fmla="*/ 96 h 104"/>
                        <a:gd name="T10" fmla="*/ 38 w 218"/>
                        <a:gd name="T11" fmla="*/ 104 h 104"/>
                        <a:gd name="T12" fmla="*/ 25 w 218"/>
                        <a:gd name="T13" fmla="*/ 101 h 104"/>
                        <a:gd name="T14" fmla="*/ 22 w 218"/>
                        <a:gd name="T15" fmla="*/ 86 h 104"/>
                        <a:gd name="T16" fmla="*/ 37 w 218"/>
                        <a:gd name="T17" fmla="*/ 74 h 104"/>
                        <a:gd name="T18" fmla="*/ 77 w 218"/>
                        <a:gd name="T19" fmla="*/ 64 h 104"/>
                        <a:gd name="T20" fmla="*/ 85 w 218"/>
                        <a:gd name="T21" fmla="*/ 61 h 104"/>
                        <a:gd name="T22" fmla="*/ 78 w 218"/>
                        <a:gd name="T23" fmla="*/ 54 h 104"/>
                        <a:gd name="T24" fmla="*/ 63 w 218"/>
                        <a:gd name="T25" fmla="*/ 53 h 104"/>
                        <a:gd name="T26" fmla="*/ 22 w 218"/>
                        <a:gd name="T27" fmla="*/ 44 h 104"/>
                        <a:gd name="T28" fmla="*/ 6 w 218"/>
                        <a:gd name="T29" fmla="*/ 35 h 104"/>
                        <a:gd name="T30" fmla="*/ 4 w 218"/>
                        <a:gd name="T31" fmla="*/ 11 h 104"/>
                        <a:gd name="T32" fmla="*/ 38 w 218"/>
                        <a:gd name="T33" fmla="*/ 20 h 104"/>
                        <a:gd name="T34" fmla="*/ 49 w 218"/>
                        <a:gd name="T35" fmla="*/ 24 h 104"/>
                        <a:gd name="T36" fmla="*/ 70 w 218"/>
                        <a:gd name="T37" fmla="*/ 24 h 104"/>
                        <a:gd name="T38" fmla="*/ 78 w 218"/>
                        <a:gd name="T39" fmla="*/ 28 h 104"/>
                        <a:gd name="T40" fmla="*/ 100 w 218"/>
                        <a:gd name="T41" fmla="*/ 38 h 104"/>
                        <a:gd name="T42" fmla="*/ 107 w 218"/>
                        <a:gd name="T43" fmla="*/ 41 h 104"/>
                        <a:gd name="T44" fmla="*/ 132 w 218"/>
                        <a:gd name="T45" fmla="*/ 28 h 104"/>
                        <a:gd name="T46" fmla="*/ 141 w 218"/>
                        <a:gd name="T47" fmla="*/ 22 h 104"/>
                        <a:gd name="T48" fmla="*/ 165 w 218"/>
                        <a:gd name="T49" fmla="*/ 7 h 104"/>
                        <a:gd name="T50" fmla="*/ 175 w 218"/>
                        <a:gd name="T51" fmla="*/ 2 h 104"/>
                        <a:gd name="T52" fmla="*/ 201 w 218"/>
                        <a:gd name="T53" fmla="*/ 2 h 104"/>
                        <a:gd name="T54" fmla="*/ 208 w 218"/>
                        <a:gd name="T55" fmla="*/ 8 h 104"/>
                        <a:gd name="T56" fmla="*/ 199 w 218"/>
                        <a:gd name="T57" fmla="*/ 25 h 104"/>
                        <a:gd name="T58" fmla="*/ 188 w 218"/>
                        <a:gd name="T59" fmla="*/ 32 h 104"/>
                        <a:gd name="T60" fmla="*/ 174 w 218"/>
                        <a:gd name="T61" fmla="*/ 39 h 104"/>
                        <a:gd name="T62" fmla="*/ 169 w 218"/>
                        <a:gd name="T63" fmla="*/ 42 h 104"/>
                        <a:gd name="T64" fmla="*/ 161 w 218"/>
                        <a:gd name="T65" fmla="*/ 44 h 104"/>
                        <a:gd name="T66" fmla="*/ 145 w 218"/>
                        <a:gd name="T67" fmla="*/ 50 h 104"/>
                        <a:gd name="T68" fmla="*/ 140 w 218"/>
                        <a:gd name="T69" fmla="*/ 57 h 104"/>
                        <a:gd name="T70" fmla="*/ 150 w 218"/>
                        <a:gd name="T71" fmla="*/ 56 h 104"/>
                        <a:gd name="T72" fmla="*/ 175 w 218"/>
                        <a:gd name="T73" fmla="*/ 55 h 104"/>
                        <a:gd name="T74" fmla="*/ 180 w 218"/>
                        <a:gd name="T75" fmla="*/ 56 h 104"/>
                        <a:gd name="T76" fmla="*/ 197 w 218"/>
                        <a:gd name="T77" fmla="*/ 53 h 104"/>
                        <a:gd name="T78" fmla="*/ 216 w 218"/>
                        <a:gd name="T79" fmla="*/ 58 h 104"/>
                        <a:gd name="T80" fmla="*/ 209 w 218"/>
                        <a:gd name="T81" fmla="*/ 76 h 104"/>
                        <a:gd name="T82" fmla="*/ 194 w 218"/>
                        <a:gd name="T83" fmla="*/ 82 h 104"/>
                        <a:gd name="T84" fmla="*/ 165 w 218"/>
                        <a:gd name="T85" fmla="*/ 83 h 104"/>
                        <a:gd name="T86" fmla="*/ 152 w 218"/>
                        <a:gd name="T87" fmla="*/ 80 h 104"/>
                        <a:gd name="T88" fmla="*/ 132 w 218"/>
                        <a:gd name="T89" fmla="*/ 7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8" h="104">
                          <a:moveTo>
                            <a:pt x="132" y="77"/>
                          </a:moveTo>
                          <a:lnTo>
                            <a:pt x="119" y="74"/>
                          </a:lnTo>
                          <a:lnTo>
                            <a:pt x="102" y="76"/>
                          </a:lnTo>
                          <a:lnTo>
                            <a:pt x="90" y="82"/>
                          </a:lnTo>
                          <a:lnTo>
                            <a:pt x="90" y="82"/>
                          </a:lnTo>
                          <a:lnTo>
                            <a:pt x="83" y="87"/>
                          </a:lnTo>
                          <a:lnTo>
                            <a:pt x="77" y="89"/>
                          </a:lnTo>
                          <a:lnTo>
                            <a:pt x="70" y="91"/>
                          </a:lnTo>
                          <a:lnTo>
                            <a:pt x="70" y="91"/>
                          </a:lnTo>
                          <a:lnTo>
                            <a:pt x="62" y="96"/>
                          </a:lnTo>
                          <a:lnTo>
                            <a:pt x="52" y="102"/>
                          </a:lnTo>
                          <a:lnTo>
                            <a:pt x="38" y="104"/>
                          </a:lnTo>
                          <a:lnTo>
                            <a:pt x="38" y="104"/>
                          </a:lnTo>
                          <a:lnTo>
                            <a:pt x="25" y="101"/>
                          </a:lnTo>
                          <a:lnTo>
                            <a:pt x="21" y="94"/>
                          </a:lnTo>
                          <a:lnTo>
                            <a:pt x="22" y="86"/>
                          </a:lnTo>
                          <a:lnTo>
                            <a:pt x="22" y="86"/>
                          </a:lnTo>
                          <a:lnTo>
                            <a:pt x="37" y="74"/>
                          </a:lnTo>
                          <a:lnTo>
                            <a:pt x="59" y="67"/>
                          </a:lnTo>
                          <a:lnTo>
                            <a:pt x="77" y="64"/>
                          </a:lnTo>
                          <a:lnTo>
                            <a:pt x="77" y="64"/>
                          </a:lnTo>
                          <a:lnTo>
                            <a:pt x="85" y="61"/>
                          </a:lnTo>
                          <a:lnTo>
                            <a:pt x="85" y="56"/>
                          </a:lnTo>
                          <a:lnTo>
                            <a:pt x="78" y="54"/>
                          </a:lnTo>
                          <a:lnTo>
                            <a:pt x="78" y="54"/>
                          </a:lnTo>
                          <a:lnTo>
                            <a:pt x="63" y="53"/>
                          </a:lnTo>
                          <a:lnTo>
                            <a:pt x="43" y="49"/>
                          </a:lnTo>
                          <a:lnTo>
                            <a:pt x="22" y="44"/>
                          </a:lnTo>
                          <a:lnTo>
                            <a:pt x="22" y="44"/>
                          </a:lnTo>
                          <a:lnTo>
                            <a:pt x="6" y="35"/>
                          </a:lnTo>
                          <a:lnTo>
                            <a:pt x="0" y="22"/>
                          </a:lnTo>
                          <a:lnTo>
                            <a:pt x="4" y="11"/>
                          </a:lnTo>
                          <a:lnTo>
                            <a:pt x="17" y="9"/>
                          </a:lnTo>
                          <a:lnTo>
                            <a:pt x="38" y="20"/>
                          </a:lnTo>
                          <a:lnTo>
                            <a:pt x="38" y="20"/>
                          </a:lnTo>
                          <a:lnTo>
                            <a:pt x="49" y="24"/>
                          </a:lnTo>
                          <a:lnTo>
                            <a:pt x="61" y="23"/>
                          </a:lnTo>
                          <a:lnTo>
                            <a:pt x="70" y="24"/>
                          </a:lnTo>
                          <a:lnTo>
                            <a:pt x="70" y="24"/>
                          </a:lnTo>
                          <a:lnTo>
                            <a:pt x="78" y="28"/>
                          </a:lnTo>
                          <a:lnTo>
                            <a:pt x="90" y="33"/>
                          </a:lnTo>
                          <a:lnTo>
                            <a:pt x="100" y="38"/>
                          </a:lnTo>
                          <a:lnTo>
                            <a:pt x="100" y="38"/>
                          </a:lnTo>
                          <a:lnTo>
                            <a:pt x="107" y="41"/>
                          </a:lnTo>
                          <a:lnTo>
                            <a:pt x="116" y="37"/>
                          </a:lnTo>
                          <a:lnTo>
                            <a:pt x="132" y="28"/>
                          </a:lnTo>
                          <a:lnTo>
                            <a:pt x="132" y="28"/>
                          </a:lnTo>
                          <a:lnTo>
                            <a:pt x="141" y="22"/>
                          </a:lnTo>
                          <a:lnTo>
                            <a:pt x="155" y="14"/>
                          </a:lnTo>
                          <a:lnTo>
                            <a:pt x="165" y="7"/>
                          </a:lnTo>
                          <a:lnTo>
                            <a:pt x="165" y="7"/>
                          </a:lnTo>
                          <a:lnTo>
                            <a:pt x="175" y="2"/>
                          </a:lnTo>
                          <a:lnTo>
                            <a:pt x="188" y="0"/>
                          </a:lnTo>
                          <a:lnTo>
                            <a:pt x="201" y="2"/>
                          </a:lnTo>
                          <a:lnTo>
                            <a:pt x="201" y="2"/>
                          </a:lnTo>
                          <a:lnTo>
                            <a:pt x="208" y="8"/>
                          </a:lnTo>
                          <a:lnTo>
                            <a:pt x="207" y="16"/>
                          </a:lnTo>
                          <a:lnTo>
                            <a:pt x="199" y="25"/>
                          </a:lnTo>
                          <a:lnTo>
                            <a:pt x="199" y="25"/>
                          </a:lnTo>
                          <a:lnTo>
                            <a:pt x="188" y="32"/>
                          </a:lnTo>
                          <a:lnTo>
                            <a:pt x="180" y="36"/>
                          </a:lnTo>
                          <a:lnTo>
                            <a:pt x="174" y="39"/>
                          </a:lnTo>
                          <a:lnTo>
                            <a:pt x="174" y="39"/>
                          </a:lnTo>
                          <a:lnTo>
                            <a:pt x="169" y="42"/>
                          </a:lnTo>
                          <a:lnTo>
                            <a:pt x="163" y="44"/>
                          </a:lnTo>
                          <a:lnTo>
                            <a:pt x="161" y="44"/>
                          </a:lnTo>
                          <a:lnTo>
                            <a:pt x="161" y="44"/>
                          </a:lnTo>
                          <a:lnTo>
                            <a:pt x="145" y="50"/>
                          </a:lnTo>
                          <a:lnTo>
                            <a:pt x="133" y="55"/>
                          </a:lnTo>
                          <a:lnTo>
                            <a:pt x="140" y="57"/>
                          </a:lnTo>
                          <a:lnTo>
                            <a:pt x="140" y="57"/>
                          </a:lnTo>
                          <a:lnTo>
                            <a:pt x="150" y="56"/>
                          </a:lnTo>
                          <a:lnTo>
                            <a:pt x="164" y="54"/>
                          </a:lnTo>
                          <a:lnTo>
                            <a:pt x="175" y="55"/>
                          </a:lnTo>
                          <a:lnTo>
                            <a:pt x="175" y="55"/>
                          </a:lnTo>
                          <a:lnTo>
                            <a:pt x="180" y="56"/>
                          </a:lnTo>
                          <a:lnTo>
                            <a:pt x="185" y="55"/>
                          </a:lnTo>
                          <a:lnTo>
                            <a:pt x="197" y="53"/>
                          </a:lnTo>
                          <a:lnTo>
                            <a:pt x="197" y="53"/>
                          </a:lnTo>
                          <a:lnTo>
                            <a:pt x="216" y="58"/>
                          </a:lnTo>
                          <a:lnTo>
                            <a:pt x="218" y="68"/>
                          </a:lnTo>
                          <a:lnTo>
                            <a:pt x="209" y="76"/>
                          </a:lnTo>
                          <a:lnTo>
                            <a:pt x="209" y="76"/>
                          </a:lnTo>
                          <a:lnTo>
                            <a:pt x="194" y="82"/>
                          </a:lnTo>
                          <a:lnTo>
                            <a:pt x="177" y="85"/>
                          </a:lnTo>
                          <a:lnTo>
                            <a:pt x="165" y="83"/>
                          </a:lnTo>
                          <a:lnTo>
                            <a:pt x="165" y="83"/>
                          </a:lnTo>
                          <a:lnTo>
                            <a:pt x="152" y="80"/>
                          </a:lnTo>
                          <a:lnTo>
                            <a:pt x="138" y="78"/>
                          </a:lnTo>
                          <a:lnTo>
                            <a:pt x="132" y="77"/>
                          </a:lnTo>
                          <a:lnTo>
                            <a:pt x="132" y="77"/>
                          </a:lnTo>
                          <a:close/>
                        </a:path>
                      </a:pathLst>
                    </a:custGeom>
                    <a:solidFill>
                      <a:srgbClr val="3CA538"/>
                    </a:solidFill>
                    <a:ln w="19050" cmpd="sng">
                      <a:solidFill>
                        <a:srgbClr val="1E5215"/>
                      </a:solidFill>
                      <a:round/>
                      <a:headEnd/>
                      <a:tailEnd/>
                    </a:ln>
                  </p:spPr>
                  <p:txBody>
                    <a:bodyPr/>
                    <a:lstStyle/>
                    <a:p>
                      <a:endParaRPr lang="tr-TR"/>
                    </a:p>
                  </p:txBody>
                </p:sp>
              </p:grpSp>
              <p:grpSp>
                <p:nvGrpSpPr>
                  <p:cNvPr id="33848" name="Group 56"/>
                  <p:cNvGrpSpPr>
                    <a:grpSpLocks/>
                  </p:cNvGrpSpPr>
                  <p:nvPr/>
                </p:nvGrpSpPr>
                <p:grpSpPr bwMode="auto">
                  <a:xfrm>
                    <a:off x="1216" y="1360"/>
                    <a:ext cx="1224" cy="907"/>
                    <a:chOff x="1216" y="1360"/>
                    <a:chExt cx="1224" cy="907"/>
                  </a:xfrm>
                </p:grpSpPr>
                <p:sp>
                  <p:nvSpPr>
                    <p:cNvPr id="33849" name="Freeform 57"/>
                    <p:cNvSpPr>
                      <a:spLocks/>
                    </p:cNvSpPr>
                    <p:nvPr/>
                  </p:nvSpPr>
                  <p:spPr bwMode="auto">
                    <a:xfrm>
                      <a:off x="1542" y="1360"/>
                      <a:ext cx="898" cy="907"/>
                    </a:xfrm>
                    <a:custGeom>
                      <a:avLst/>
                      <a:gdLst>
                        <a:gd name="T0" fmla="*/ 73 w 898"/>
                        <a:gd name="T1" fmla="*/ 496 h 907"/>
                        <a:gd name="T2" fmla="*/ 115 w 898"/>
                        <a:gd name="T3" fmla="*/ 497 h 907"/>
                        <a:gd name="T4" fmla="*/ 182 w 898"/>
                        <a:gd name="T5" fmla="*/ 502 h 907"/>
                        <a:gd name="T6" fmla="*/ 262 w 898"/>
                        <a:gd name="T7" fmla="*/ 519 h 907"/>
                        <a:gd name="T8" fmla="*/ 308 w 898"/>
                        <a:gd name="T9" fmla="*/ 538 h 907"/>
                        <a:gd name="T10" fmla="*/ 308 w 898"/>
                        <a:gd name="T11" fmla="*/ 538 h 907"/>
                        <a:gd name="T12" fmla="*/ 328 w 898"/>
                        <a:gd name="T13" fmla="*/ 551 h 907"/>
                        <a:gd name="T14" fmla="*/ 375 w 898"/>
                        <a:gd name="T15" fmla="*/ 581 h 907"/>
                        <a:gd name="T16" fmla="*/ 433 w 898"/>
                        <a:gd name="T17" fmla="*/ 620 h 907"/>
                        <a:gd name="T18" fmla="*/ 500 w 898"/>
                        <a:gd name="T19" fmla="*/ 665 h 907"/>
                        <a:gd name="T20" fmla="*/ 570 w 898"/>
                        <a:gd name="T21" fmla="*/ 713 h 907"/>
                        <a:gd name="T22" fmla="*/ 639 w 898"/>
                        <a:gd name="T23" fmla="*/ 759 h 907"/>
                        <a:gd name="T24" fmla="*/ 702 w 898"/>
                        <a:gd name="T25" fmla="*/ 802 h 907"/>
                        <a:gd name="T26" fmla="*/ 755 w 898"/>
                        <a:gd name="T27" fmla="*/ 837 h 907"/>
                        <a:gd name="T28" fmla="*/ 793 w 898"/>
                        <a:gd name="T29" fmla="*/ 862 h 907"/>
                        <a:gd name="T30" fmla="*/ 807 w 898"/>
                        <a:gd name="T31" fmla="*/ 870 h 907"/>
                        <a:gd name="T32" fmla="*/ 784 w 898"/>
                        <a:gd name="T33" fmla="*/ 907 h 907"/>
                        <a:gd name="T34" fmla="*/ 873 w 898"/>
                        <a:gd name="T35" fmla="*/ 761 h 907"/>
                        <a:gd name="T36" fmla="*/ 857 w 898"/>
                        <a:gd name="T37" fmla="*/ 788 h 907"/>
                        <a:gd name="T38" fmla="*/ 845 w 898"/>
                        <a:gd name="T39" fmla="*/ 793 h 907"/>
                        <a:gd name="T40" fmla="*/ 812 w 898"/>
                        <a:gd name="T41" fmla="*/ 772 h 907"/>
                        <a:gd name="T42" fmla="*/ 763 w 898"/>
                        <a:gd name="T43" fmla="*/ 740 h 907"/>
                        <a:gd name="T44" fmla="*/ 701 w 898"/>
                        <a:gd name="T45" fmla="*/ 699 h 907"/>
                        <a:gd name="T46" fmla="*/ 634 w 898"/>
                        <a:gd name="T47" fmla="*/ 653 h 907"/>
                        <a:gd name="T48" fmla="*/ 562 w 898"/>
                        <a:gd name="T49" fmla="*/ 605 h 907"/>
                        <a:gd name="T50" fmla="*/ 494 w 898"/>
                        <a:gd name="T51" fmla="*/ 559 h 907"/>
                        <a:gd name="T52" fmla="*/ 430 w 898"/>
                        <a:gd name="T53" fmla="*/ 517 h 907"/>
                        <a:gd name="T54" fmla="*/ 378 w 898"/>
                        <a:gd name="T55" fmla="*/ 482 h 907"/>
                        <a:gd name="T56" fmla="*/ 342 w 898"/>
                        <a:gd name="T57" fmla="*/ 458 h 907"/>
                        <a:gd name="T58" fmla="*/ 342 w 898"/>
                        <a:gd name="T59" fmla="*/ 448 h 907"/>
                        <a:gd name="T60" fmla="*/ 378 w 898"/>
                        <a:gd name="T61" fmla="*/ 424 h 907"/>
                        <a:gd name="T62" fmla="*/ 430 w 898"/>
                        <a:gd name="T63" fmla="*/ 390 h 907"/>
                        <a:gd name="T64" fmla="*/ 493 w 898"/>
                        <a:gd name="T65" fmla="*/ 348 h 907"/>
                        <a:gd name="T66" fmla="*/ 562 w 898"/>
                        <a:gd name="T67" fmla="*/ 301 h 907"/>
                        <a:gd name="T68" fmla="*/ 633 w 898"/>
                        <a:gd name="T69" fmla="*/ 253 h 907"/>
                        <a:gd name="T70" fmla="*/ 701 w 898"/>
                        <a:gd name="T71" fmla="*/ 208 h 907"/>
                        <a:gd name="T72" fmla="*/ 762 w 898"/>
                        <a:gd name="T73" fmla="*/ 167 h 907"/>
                        <a:gd name="T74" fmla="*/ 811 w 898"/>
                        <a:gd name="T75" fmla="*/ 135 h 907"/>
                        <a:gd name="T76" fmla="*/ 845 w 898"/>
                        <a:gd name="T77" fmla="*/ 114 h 907"/>
                        <a:gd name="T78" fmla="*/ 857 w 898"/>
                        <a:gd name="T79" fmla="*/ 119 h 907"/>
                        <a:gd name="T80" fmla="*/ 873 w 898"/>
                        <a:gd name="T81" fmla="*/ 146 h 907"/>
                        <a:gd name="T82" fmla="*/ 784 w 898"/>
                        <a:gd name="T83" fmla="*/ 0 h 907"/>
                        <a:gd name="T84" fmla="*/ 807 w 898"/>
                        <a:gd name="T85" fmla="*/ 36 h 907"/>
                        <a:gd name="T86" fmla="*/ 786 w 898"/>
                        <a:gd name="T87" fmla="*/ 49 h 907"/>
                        <a:gd name="T88" fmla="*/ 740 w 898"/>
                        <a:gd name="T89" fmla="*/ 78 h 907"/>
                        <a:gd name="T90" fmla="*/ 679 w 898"/>
                        <a:gd name="T91" fmla="*/ 119 h 907"/>
                        <a:gd name="T92" fmla="*/ 610 w 898"/>
                        <a:gd name="T93" fmla="*/ 165 h 907"/>
                        <a:gd name="T94" fmla="*/ 537 w 898"/>
                        <a:gd name="T95" fmla="*/ 214 h 907"/>
                        <a:gd name="T96" fmla="*/ 466 w 898"/>
                        <a:gd name="T97" fmla="*/ 262 h 907"/>
                        <a:gd name="T98" fmla="*/ 401 w 898"/>
                        <a:gd name="T99" fmla="*/ 306 h 907"/>
                        <a:gd name="T100" fmla="*/ 350 w 898"/>
                        <a:gd name="T101" fmla="*/ 341 h 907"/>
                        <a:gd name="T102" fmla="*/ 317 w 898"/>
                        <a:gd name="T103" fmla="*/ 363 h 907"/>
                        <a:gd name="T104" fmla="*/ 308 w 898"/>
                        <a:gd name="T105" fmla="*/ 369 h 907"/>
                        <a:gd name="T106" fmla="*/ 236 w 898"/>
                        <a:gd name="T107" fmla="*/ 396 h 907"/>
                        <a:gd name="T108" fmla="*/ 157 w 898"/>
                        <a:gd name="T109" fmla="*/ 408 h 907"/>
                        <a:gd name="T110" fmla="*/ 99 w 898"/>
                        <a:gd name="T111" fmla="*/ 411 h 907"/>
                        <a:gd name="T112" fmla="*/ 26 w 898"/>
                        <a:gd name="T113" fmla="*/ 411 h 907"/>
                        <a:gd name="T114" fmla="*/ 0 w 898"/>
                        <a:gd name="T115" fmla="*/ 496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8" h="907">
                          <a:moveTo>
                            <a:pt x="0" y="496"/>
                          </a:moveTo>
                          <a:lnTo>
                            <a:pt x="26" y="496"/>
                          </a:lnTo>
                          <a:lnTo>
                            <a:pt x="73" y="496"/>
                          </a:lnTo>
                          <a:lnTo>
                            <a:pt x="99" y="496"/>
                          </a:lnTo>
                          <a:lnTo>
                            <a:pt x="99" y="496"/>
                          </a:lnTo>
                          <a:lnTo>
                            <a:pt x="115" y="497"/>
                          </a:lnTo>
                          <a:lnTo>
                            <a:pt x="134" y="498"/>
                          </a:lnTo>
                          <a:lnTo>
                            <a:pt x="157" y="499"/>
                          </a:lnTo>
                          <a:lnTo>
                            <a:pt x="182" y="502"/>
                          </a:lnTo>
                          <a:lnTo>
                            <a:pt x="209" y="506"/>
                          </a:lnTo>
                          <a:lnTo>
                            <a:pt x="236" y="512"/>
                          </a:lnTo>
                          <a:lnTo>
                            <a:pt x="262" y="519"/>
                          </a:lnTo>
                          <a:lnTo>
                            <a:pt x="286" y="528"/>
                          </a:lnTo>
                          <a:lnTo>
                            <a:pt x="308" y="538"/>
                          </a:lnTo>
                          <a:lnTo>
                            <a:pt x="308" y="538"/>
                          </a:lnTo>
                          <a:lnTo>
                            <a:pt x="308" y="538"/>
                          </a:lnTo>
                          <a:lnTo>
                            <a:pt x="308" y="538"/>
                          </a:lnTo>
                          <a:lnTo>
                            <a:pt x="308" y="538"/>
                          </a:lnTo>
                          <a:lnTo>
                            <a:pt x="308" y="538"/>
                          </a:lnTo>
                          <a:lnTo>
                            <a:pt x="317" y="544"/>
                          </a:lnTo>
                          <a:lnTo>
                            <a:pt x="328" y="551"/>
                          </a:lnTo>
                          <a:lnTo>
                            <a:pt x="342" y="560"/>
                          </a:lnTo>
                          <a:lnTo>
                            <a:pt x="358" y="570"/>
                          </a:lnTo>
                          <a:lnTo>
                            <a:pt x="375" y="581"/>
                          </a:lnTo>
                          <a:lnTo>
                            <a:pt x="393" y="593"/>
                          </a:lnTo>
                          <a:lnTo>
                            <a:pt x="412" y="606"/>
                          </a:lnTo>
                          <a:lnTo>
                            <a:pt x="433" y="620"/>
                          </a:lnTo>
                          <a:lnTo>
                            <a:pt x="454" y="634"/>
                          </a:lnTo>
                          <a:lnTo>
                            <a:pt x="477" y="649"/>
                          </a:lnTo>
                          <a:lnTo>
                            <a:pt x="500" y="665"/>
                          </a:lnTo>
                          <a:lnTo>
                            <a:pt x="523" y="681"/>
                          </a:lnTo>
                          <a:lnTo>
                            <a:pt x="547" y="697"/>
                          </a:lnTo>
                          <a:lnTo>
                            <a:pt x="570" y="713"/>
                          </a:lnTo>
                          <a:lnTo>
                            <a:pt x="594" y="728"/>
                          </a:lnTo>
                          <a:lnTo>
                            <a:pt x="617" y="744"/>
                          </a:lnTo>
                          <a:lnTo>
                            <a:pt x="639" y="759"/>
                          </a:lnTo>
                          <a:lnTo>
                            <a:pt x="661" y="774"/>
                          </a:lnTo>
                          <a:lnTo>
                            <a:pt x="682" y="788"/>
                          </a:lnTo>
                          <a:lnTo>
                            <a:pt x="702" y="802"/>
                          </a:lnTo>
                          <a:lnTo>
                            <a:pt x="722" y="815"/>
                          </a:lnTo>
                          <a:lnTo>
                            <a:pt x="739" y="826"/>
                          </a:lnTo>
                          <a:lnTo>
                            <a:pt x="755" y="837"/>
                          </a:lnTo>
                          <a:lnTo>
                            <a:pt x="770" y="847"/>
                          </a:lnTo>
                          <a:lnTo>
                            <a:pt x="782" y="855"/>
                          </a:lnTo>
                          <a:lnTo>
                            <a:pt x="793" y="862"/>
                          </a:lnTo>
                          <a:lnTo>
                            <a:pt x="801" y="867"/>
                          </a:lnTo>
                          <a:lnTo>
                            <a:pt x="807" y="870"/>
                          </a:lnTo>
                          <a:lnTo>
                            <a:pt x="807" y="870"/>
                          </a:lnTo>
                          <a:lnTo>
                            <a:pt x="801" y="880"/>
                          </a:lnTo>
                          <a:lnTo>
                            <a:pt x="790" y="897"/>
                          </a:lnTo>
                          <a:lnTo>
                            <a:pt x="784" y="907"/>
                          </a:lnTo>
                          <a:lnTo>
                            <a:pt x="784" y="907"/>
                          </a:lnTo>
                          <a:lnTo>
                            <a:pt x="898" y="875"/>
                          </a:lnTo>
                          <a:lnTo>
                            <a:pt x="873" y="761"/>
                          </a:lnTo>
                          <a:lnTo>
                            <a:pt x="873" y="761"/>
                          </a:lnTo>
                          <a:lnTo>
                            <a:pt x="868" y="770"/>
                          </a:lnTo>
                          <a:lnTo>
                            <a:pt x="857" y="788"/>
                          </a:lnTo>
                          <a:lnTo>
                            <a:pt x="851" y="797"/>
                          </a:lnTo>
                          <a:lnTo>
                            <a:pt x="851" y="797"/>
                          </a:lnTo>
                          <a:lnTo>
                            <a:pt x="845" y="793"/>
                          </a:lnTo>
                          <a:lnTo>
                            <a:pt x="836" y="787"/>
                          </a:lnTo>
                          <a:lnTo>
                            <a:pt x="824" y="780"/>
                          </a:lnTo>
                          <a:lnTo>
                            <a:pt x="812" y="772"/>
                          </a:lnTo>
                          <a:lnTo>
                            <a:pt x="797" y="762"/>
                          </a:lnTo>
                          <a:lnTo>
                            <a:pt x="780" y="751"/>
                          </a:lnTo>
                          <a:lnTo>
                            <a:pt x="763" y="740"/>
                          </a:lnTo>
                          <a:lnTo>
                            <a:pt x="743" y="727"/>
                          </a:lnTo>
                          <a:lnTo>
                            <a:pt x="723" y="713"/>
                          </a:lnTo>
                          <a:lnTo>
                            <a:pt x="701" y="699"/>
                          </a:lnTo>
                          <a:lnTo>
                            <a:pt x="679" y="684"/>
                          </a:lnTo>
                          <a:lnTo>
                            <a:pt x="657" y="668"/>
                          </a:lnTo>
                          <a:lnTo>
                            <a:pt x="634" y="653"/>
                          </a:lnTo>
                          <a:lnTo>
                            <a:pt x="610" y="637"/>
                          </a:lnTo>
                          <a:lnTo>
                            <a:pt x="587" y="621"/>
                          </a:lnTo>
                          <a:lnTo>
                            <a:pt x="562" y="605"/>
                          </a:lnTo>
                          <a:lnTo>
                            <a:pt x="539" y="590"/>
                          </a:lnTo>
                          <a:lnTo>
                            <a:pt x="516" y="574"/>
                          </a:lnTo>
                          <a:lnTo>
                            <a:pt x="494" y="559"/>
                          </a:lnTo>
                          <a:lnTo>
                            <a:pt x="472" y="544"/>
                          </a:lnTo>
                          <a:lnTo>
                            <a:pt x="450" y="530"/>
                          </a:lnTo>
                          <a:lnTo>
                            <a:pt x="430" y="517"/>
                          </a:lnTo>
                          <a:lnTo>
                            <a:pt x="412" y="504"/>
                          </a:lnTo>
                          <a:lnTo>
                            <a:pt x="394" y="493"/>
                          </a:lnTo>
                          <a:lnTo>
                            <a:pt x="378" y="482"/>
                          </a:lnTo>
                          <a:lnTo>
                            <a:pt x="364" y="473"/>
                          </a:lnTo>
                          <a:lnTo>
                            <a:pt x="352" y="465"/>
                          </a:lnTo>
                          <a:lnTo>
                            <a:pt x="342" y="458"/>
                          </a:lnTo>
                          <a:lnTo>
                            <a:pt x="333" y="453"/>
                          </a:lnTo>
                          <a:lnTo>
                            <a:pt x="333" y="453"/>
                          </a:lnTo>
                          <a:lnTo>
                            <a:pt x="342" y="448"/>
                          </a:lnTo>
                          <a:lnTo>
                            <a:pt x="352" y="441"/>
                          </a:lnTo>
                          <a:lnTo>
                            <a:pt x="364" y="433"/>
                          </a:lnTo>
                          <a:lnTo>
                            <a:pt x="378" y="424"/>
                          </a:lnTo>
                          <a:lnTo>
                            <a:pt x="394" y="414"/>
                          </a:lnTo>
                          <a:lnTo>
                            <a:pt x="411" y="402"/>
                          </a:lnTo>
                          <a:lnTo>
                            <a:pt x="430" y="390"/>
                          </a:lnTo>
                          <a:lnTo>
                            <a:pt x="450" y="376"/>
                          </a:lnTo>
                          <a:lnTo>
                            <a:pt x="471" y="362"/>
                          </a:lnTo>
                          <a:lnTo>
                            <a:pt x="493" y="348"/>
                          </a:lnTo>
                          <a:lnTo>
                            <a:pt x="516" y="333"/>
                          </a:lnTo>
                          <a:lnTo>
                            <a:pt x="539" y="317"/>
                          </a:lnTo>
                          <a:lnTo>
                            <a:pt x="562" y="301"/>
                          </a:lnTo>
                          <a:lnTo>
                            <a:pt x="586" y="285"/>
                          </a:lnTo>
                          <a:lnTo>
                            <a:pt x="610" y="269"/>
                          </a:lnTo>
                          <a:lnTo>
                            <a:pt x="633" y="253"/>
                          </a:lnTo>
                          <a:lnTo>
                            <a:pt x="656" y="238"/>
                          </a:lnTo>
                          <a:lnTo>
                            <a:pt x="679" y="223"/>
                          </a:lnTo>
                          <a:lnTo>
                            <a:pt x="701" y="208"/>
                          </a:lnTo>
                          <a:lnTo>
                            <a:pt x="723" y="193"/>
                          </a:lnTo>
                          <a:lnTo>
                            <a:pt x="743" y="180"/>
                          </a:lnTo>
                          <a:lnTo>
                            <a:pt x="762" y="167"/>
                          </a:lnTo>
                          <a:lnTo>
                            <a:pt x="780" y="155"/>
                          </a:lnTo>
                          <a:lnTo>
                            <a:pt x="797" y="144"/>
                          </a:lnTo>
                          <a:lnTo>
                            <a:pt x="811" y="135"/>
                          </a:lnTo>
                          <a:lnTo>
                            <a:pt x="824" y="126"/>
                          </a:lnTo>
                          <a:lnTo>
                            <a:pt x="836" y="119"/>
                          </a:lnTo>
                          <a:lnTo>
                            <a:pt x="845" y="114"/>
                          </a:lnTo>
                          <a:lnTo>
                            <a:pt x="851" y="110"/>
                          </a:lnTo>
                          <a:lnTo>
                            <a:pt x="851" y="110"/>
                          </a:lnTo>
                          <a:lnTo>
                            <a:pt x="857" y="119"/>
                          </a:lnTo>
                          <a:lnTo>
                            <a:pt x="868" y="137"/>
                          </a:lnTo>
                          <a:lnTo>
                            <a:pt x="873" y="146"/>
                          </a:lnTo>
                          <a:lnTo>
                            <a:pt x="873" y="146"/>
                          </a:lnTo>
                          <a:lnTo>
                            <a:pt x="898" y="31"/>
                          </a:lnTo>
                          <a:lnTo>
                            <a:pt x="784" y="0"/>
                          </a:lnTo>
                          <a:lnTo>
                            <a:pt x="784" y="0"/>
                          </a:lnTo>
                          <a:lnTo>
                            <a:pt x="790" y="9"/>
                          </a:lnTo>
                          <a:lnTo>
                            <a:pt x="801" y="27"/>
                          </a:lnTo>
                          <a:lnTo>
                            <a:pt x="807" y="36"/>
                          </a:lnTo>
                          <a:lnTo>
                            <a:pt x="807" y="36"/>
                          </a:lnTo>
                          <a:lnTo>
                            <a:pt x="798" y="42"/>
                          </a:lnTo>
                          <a:lnTo>
                            <a:pt x="786" y="49"/>
                          </a:lnTo>
                          <a:lnTo>
                            <a:pt x="773" y="57"/>
                          </a:lnTo>
                          <a:lnTo>
                            <a:pt x="758" y="67"/>
                          </a:lnTo>
                          <a:lnTo>
                            <a:pt x="740" y="78"/>
                          </a:lnTo>
                          <a:lnTo>
                            <a:pt x="721" y="91"/>
                          </a:lnTo>
                          <a:lnTo>
                            <a:pt x="701" y="105"/>
                          </a:lnTo>
                          <a:lnTo>
                            <a:pt x="679" y="119"/>
                          </a:lnTo>
                          <a:lnTo>
                            <a:pt x="657" y="134"/>
                          </a:lnTo>
                          <a:lnTo>
                            <a:pt x="634" y="149"/>
                          </a:lnTo>
                          <a:lnTo>
                            <a:pt x="610" y="165"/>
                          </a:lnTo>
                          <a:lnTo>
                            <a:pt x="586" y="181"/>
                          </a:lnTo>
                          <a:lnTo>
                            <a:pt x="561" y="198"/>
                          </a:lnTo>
                          <a:lnTo>
                            <a:pt x="537" y="214"/>
                          </a:lnTo>
                          <a:lnTo>
                            <a:pt x="512" y="231"/>
                          </a:lnTo>
                          <a:lnTo>
                            <a:pt x="489" y="247"/>
                          </a:lnTo>
                          <a:lnTo>
                            <a:pt x="466" y="262"/>
                          </a:lnTo>
                          <a:lnTo>
                            <a:pt x="443" y="278"/>
                          </a:lnTo>
                          <a:lnTo>
                            <a:pt x="421" y="292"/>
                          </a:lnTo>
                          <a:lnTo>
                            <a:pt x="401" y="306"/>
                          </a:lnTo>
                          <a:lnTo>
                            <a:pt x="383" y="318"/>
                          </a:lnTo>
                          <a:lnTo>
                            <a:pt x="366" y="330"/>
                          </a:lnTo>
                          <a:lnTo>
                            <a:pt x="350" y="341"/>
                          </a:lnTo>
                          <a:lnTo>
                            <a:pt x="337" y="350"/>
                          </a:lnTo>
                          <a:lnTo>
                            <a:pt x="326" y="357"/>
                          </a:lnTo>
                          <a:lnTo>
                            <a:pt x="317" y="363"/>
                          </a:lnTo>
                          <a:lnTo>
                            <a:pt x="311" y="367"/>
                          </a:lnTo>
                          <a:lnTo>
                            <a:pt x="308" y="369"/>
                          </a:lnTo>
                          <a:lnTo>
                            <a:pt x="308" y="369"/>
                          </a:lnTo>
                          <a:lnTo>
                            <a:pt x="286" y="380"/>
                          </a:lnTo>
                          <a:lnTo>
                            <a:pt x="262" y="388"/>
                          </a:lnTo>
                          <a:lnTo>
                            <a:pt x="236" y="396"/>
                          </a:lnTo>
                          <a:lnTo>
                            <a:pt x="209" y="401"/>
                          </a:lnTo>
                          <a:lnTo>
                            <a:pt x="182" y="405"/>
                          </a:lnTo>
                          <a:lnTo>
                            <a:pt x="157" y="408"/>
                          </a:lnTo>
                          <a:lnTo>
                            <a:pt x="134" y="410"/>
                          </a:lnTo>
                          <a:lnTo>
                            <a:pt x="115" y="410"/>
                          </a:lnTo>
                          <a:lnTo>
                            <a:pt x="99" y="411"/>
                          </a:lnTo>
                          <a:lnTo>
                            <a:pt x="99" y="411"/>
                          </a:lnTo>
                          <a:lnTo>
                            <a:pt x="73" y="411"/>
                          </a:lnTo>
                          <a:lnTo>
                            <a:pt x="26" y="411"/>
                          </a:lnTo>
                          <a:lnTo>
                            <a:pt x="0" y="411"/>
                          </a:lnTo>
                          <a:lnTo>
                            <a:pt x="0" y="411"/>
                          </a:lnTo>
                          <a:lnTo>
                            <a:pt x="0" y="496"/>
                          </a:lnTo>
                          <a:close/>
                        </a:path>
                      </a:pathLst>
                    </a:custGeom>
                    <a:solidFill>
                      <a:srgbClr val="4D94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3850" name="Rectangle 58"/>
                    <p:cNvSpPr>
                      <a:spLocks noChangeArrowheads="1"/>
                    </p:cNvSpPr>
                    <p:nvPr/>
                  </p:nvSpPr>
                  <p:spPr bwMode="auto">
                    <a:xfrm>
                      <a:off x="1216" y="1771"/>
                      <a:ext cx="326" cy="85"/>
                    </a:xfrm>
                    <a:prstGeom prst="rect">
                      <a:avLst/>
                    </a:prstGeom>
                    <a:solidFill>
                      <a:srgbClr val="FA7F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33851" name="Rectangle 59"/>
                    <p:cNvSpPr>
                      <a:spLocks noChangeArrowheads="1"/>
                    </p:cNvSpPr>
                    <p:nvPr/>
                  </p:nvSpPr>
                  <p:spPr bwMode="auto">
                    <a:xfrm>
                      <a:off x="1392" y="1536"/>
                      <a:ext cx="864" cy="576"/>
                    </a:xfrm>
                    <a:prstGeom prst="rect">
                      <a:avLst/>
                    </a:prstGeom>
                    <a:solidFill>
                      <a:srgbClr val="AE73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33852" name="Freeform 60"/>
                    <p:cNvSpPr>
                      <a:spLocks/>
                    </p:cNvSpPr>
                    <p:nvPr/>
                  </p:nvSpPr>
                  <p:spPr bwMode="auto">
                    <a:xfrm>
                      <a:off x="1472" y="1646"/>
                      <a:ext cx="540" cy="343"/>
                    </a:xfrm>
                    <a:custGeom>
                      <a:avLst/>
                      <a:gdLst>
                        <a:gd name="T0" fmla="*/ 540 w 540"/>
                        <a:gd name="T1" fmla="*/ 343 h 343"/>
                        <a:gd name="T2" fmla="*/ 0 w 540"/>
                        <a:gd name="T3" fmla="*/ 343 h 343"/>
                        <a:gd name="T4" fmla="*/ 0 w 540"/>
                        <a:gd name="T5" fmla="*/ 0 h 343"/>
                        <a:gd name="T6" fmla="*/ 540 w 540"/>
                        <a:gd name="T7" fmla="*/ 0 h 343"/>
                        <a:gd name="T8" fmla="*/ 540 w 540"/>
                        <a:gd name="T9" fmla="*/ 343 h 343"/>
                        <a:gd name="T10" fmla="*/ 540 w 540"/>
                        <a:gd name="T11" fmla="*/ 343 h 343"/>
                      </a:gdLst>
                      <a:ahLst/>
                      <a:cxnLst>
                        <a:cxn ang="0">
                          <a:pos x="T0" y="T1"/>
                        </a:cxn>
                        <a:cxn ang="0">
                          <a:pos x="T2" y="T3"/>
                        </a:cxn>
                        <a:cxn ang="0">
                          <a:pos x="T4" y="T5"/>
                        </a:cxn>
                        <a:cxn ang="0">
                          <a:pos x="T6" y="T7"/>
                        </a:cxn>
                        <a:cxn ang="0">
                          <a:pos x="T8" y="T9"/>
                        </a:cxn>
                        <a:cxn ang="0">
                          <a:pos x="T10" y="T11"/>
                        </a:cxn>
                      </a:cxnLst>
                      <a:rect l="0" t="0" r="r" b="b"/>
                      <a:pathLst>
                        <a:path w="540" h="343">
                          <a:moveTo>
                            <a:pt x="540" y="343"/>
                          </a:moveTo>
                          <a:lnTo>
                            <a:pt x="0" y="343"/>
                          </a:lnTo>
                          <a:lnTo>
                            <a:pt x="0" y="0"/>
                          </a:lnTo>
                          <a:lnTo>
                            <a:pt x="540" y="0"/>
                          </a:lnTo>
                          <a:lnTo>
                            <a:pt x="540" y="343"/>
                          </a:lnTo>
                          <a:lnTo>
                            <a:pt x="540" y="343"/>
                          </a:lnTo>
                          <a:close/>
                        </a:path>
                      </a:pathLst>
                    </a:custGeom>
                    <a:noFill/>
                    <a:ln w="4763">
                      <a:solidFill>
                        <a:srgbClr val="AE733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33853" name="Text Box 61"/>
                    <p:cNvSpPr txBox="1">
                      <a:spLocks noChangeArrowheads="1"/>
                    </p:cNvSpPr>
                    <p:nvPr/>
                  </p:nvSpPr>
                  <p:spPr bwMode="auto">
                    <a:xfrm>
                      <a:off x="1440" y="1569"/>
                      <a:ext cx="58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800" b="1" dirty="0">
                          <a:latin typeface="Comic Sans MS" panose="030F0902030302020204" pitchFamily="66" charset="0"/>
                        </a:rPr>
                        <a:t>Meiosis I</a:t>
                      </a:r>
                    </a:p>
                    <a:p>
                      <a:pPr eaLnBrk="0" hangingPunct="0"/>
                      <a:r>
                        <a:rPr lang="en-US" sz="1800" b="1" dirty="0">
                          <a:latin typeface="Comic Sans MS" panose="030F0902030302020204" pitchFamily="66" charset="0"/>
                        </a:rPr>
                        <a:t>(reduction</a:t>
                      </a:r>
                    </a:p>
                    <a:p>
                      <a:pPr eaLnBrk="0" hangingPunct="0"/>
                      <a:r>
                        <a:rPr lang="en-US" sz="1800" b="1" dirty="0">
                          <a:latin typeface="Comic Sans MS" panose="030F0902030302020204" pitchFamily="66" charset="0"/>
                        </a:rPr>
                        <a:t>division)</a:t>
                      </a:r>
                    </a:p>
                  </p:txBody>
                </p:sp>
              </p:grpSp>
            </p:grpSp>
          </p:grpSp>
          <p:grpSp>
            <p:nvGrpSpPr>
              <p:cNvPr id="33854" name="Group 62"/>
              <p:cNvGrpSpPr>
                <a:grpSpLocks/>
              </p:cNvGrpSpPr>
              <p:nvPr/>
            </p:nvGrpSpPr>
            <p:grpSpPr bwMode="auto">
              <a:xfrm>
                <a:off x="3264" y="875"/>
                <a:ext cx="1063" cy="1856"/>
                <a:chOff x="3264" y="875"/>
                <a:chExt cx="1063" cy="1856"/>
              </a:xfrm>
            </p:grpSpPr>
            <p:sp>
              <p:nvSpPr>
                <p:cNvPr id="33855" name="Freeform 63"/>
                <p:cNvSpPr>
                  <a:spLocks/>
                </p:cNvSpPr>
                <p:nvPr/>
              </p:nvSpPr>
              <p:spPr bwMode="auto">
                <a:xfrm>
                  <a:off x="3345" y="875"/>
                  <a:ext cx="982" cy="550"/>
                </a:xfrm>
                <a:custGeom>
                  <a:avLst/>
                  <a:gdLst>
                    <a:gd name="T0" fmla="*/ 907 w 982"/>
                    <a:gd name="T1" fmla="*/ 424 h 550"/>
                    <a:gd name="T2" fmla="*/ 849 w 982"/>
                    <a:gd name="T3" fmla="*/ 389 h 550"/>
                    <a:gd name="T4" fmla="*/ 781 w 982"/>
                    <a:gd name="T5" fmla="*/ 348 h 550"/>
                    <a:gd name="T6" fmla="*/ 714 w 982"/>
                    <a:gd name="T7" fmla="*/ 308 h 550"/>
                    <a:gd name="T8" fmla="*/ 660 w 982"/>
                    <a:gd name="T9" fmla="*/ 275 h 550"/>
                    <a:gd name="T10" fmla="*/ 694 w 982"/>
                    <a:gd name="T11" fmla="*/ 255 h 550"/>
                    <a:gd name="T12" fmla="*/ 757 w 982"/>
                    <a:gd name="T13" fmla="*/ 216 h 550"/>
                    <a:gd name="T14" fmla="*/ 826 w 982"/>
                    <a:gd name="T15" fmla="*/ 174 h 550"/>
                    <a:gd name="T16" fmla="*/ 889 w 982"/>
                    <a:gd name="T17" fmla="*/ 137 h 550"/>
                    <a:gd name="T18" fmla="*/ 935 w 982"/>
                    <a:gd name="T19" fmla="*/ 109 h 550"/>
                    <a:gd name="T20" fmla="*/ 952 w 982"/>
                    <a:gd name="T21" fmla="*/ 136 h 550"/>
                    <a:gd name="T22" fmla="*/ 982 w 982"/>
                    <a:gd name="T23" fmla="*/ 31 h 550"/>
                    <a:gd name="T24" fmla="*/ 875 w 982"/>
                    <a:gd name="T25" fmla="*/ 9 h 550"/>
                    <a:gd name="T26" fmla="*/ 891 w 982"/>
                    <a:gd name="T27" fmla="*/ 36 h 550"/>
                    <a:gd name="T28" fmla="*/ 829 w 982"/>
                    <a:gd name="T29" fmla="*/ 73 h 550"/>
                    <a:gd name="T30" fmla="*/ 755 w 982"/>
                    <a:gd name="T31" fmla="*/ 118 h 550"/>
                    <a:gd name="T32" fmla="*/ 686 w 982"/>
                    <a:gd name="T33" fmla="*/ 160 h 550"/>
                    <a:gd name="T34" fmla="*/ 641 w 982"/>
                    <a:gd name="T35" fmla="*/ 187 h 550"/>
                    <a:gd name="T36" fmla="*/ 614 w 982"/>
                    <a:gd name="T37" fmla="*/ 201 h 550"/>
                    <a:gd name="T38" fmla="*/ 536 w 982"/>
                    <a:gd name="T39" fmla="*/ 223 h 550"/>
                    <a:gd name="T40" fmla="*/ 461 w 982"/>
                    <a:gd name="T41" fmla="*/ 232 h 550"/>
                    <a:gd name="T42" fmla="*/ 426 w 982"/>
                    <a:gd name="T43" fmla="*/ 233 h 550"/>
                    <a:gd name="T44" fmla="*/ 400 w 982"/>
                    <a:gd name="T45" fmla="*/ 233 h 550"/>
                    <a:gd name="T46" fmla="*/ 334 w 982"/>
                    <a:gd name="T47" fmla="*/ 233 h 550"/>
                    <a:gd name="T48" fmla="*/ 245 w 982"/>
                    <a:gd name="T49" fmla="*/ 233 h 550"/>
                    <a:gd name="T50" fmla="*/ 150 w 982"/>
                    <a:gd name="T51" fmla="*/ 233 h 550"/>
                    <a:gd name="T52" fmla="*/ 67 w 982"/>
                    <a:gd name="T53" fmla="*/ 233 h 550"/>
                    <a:gd name="T54" fmla="*/ 13 w 982"/>
                    <a:gd name="T55" fmla="*/ 233 h 550"/>
                    <a:gd name="T56" fmla="*/ 0 w 982"/>
                    <a:gd name="T57" fmla="*/ 233 h 550"/>
                    <a:gd name="T58" fmla="*/ 4 w 982"/>
                    <a:gd name="T59" fmla="*/ 318 h 550"/>
                    <a:gd name="T60" fmla="*/ 45 w 982"/>
                    <a:gd name="T61" fmla="*/ 318 h 550"/>
                    <a:gd name="T62" fmla="*/ 120 w 982"/>
                    <a:gd name="T63" fmla="*/ 318 h 550"/>
                    <a:gd name="T64" fmla="*/ 213 w 982"/>
                    <a:gd name="T65" fmla="*/ 318 h 550"/>
                    <a:gd name="T66" fmla="*/ 306 w 982"/>
                    <a:gd name="T67" fmla="*/ 318 h 550"/>
                    <a:gd name="T68" fmla="*/ 382 w 982"/>
                    <a:gd name="T69" fmla="*/ 318 h 550"/>
                    <a:gd name="T70" fmla="*/ 423 w 982"/>
                    <a:gd name="T71" fmla="*/ 318 h 550"/>
                    <a:gd name="T72" fmla="*/ 441 w 982"/>
                    <a:gd name="T73" fmla="*/ 318 h 550"/>
                    <a:gd name="T74" fmla="*/ 510 w 982"/>
                    <a:gd name="T75" fmla="*/ 324 h 550"/>
                    <a:gd name="T76" fmla="*/ 589 w 982"/>
                    <a:gd name="T77" fmla="*/ 341 h 550"/>
                    <a:gd name="T78" fmla="*/ 635 w 982"/>
                    <a:gd name="T79" fmla="*/ 361 h 550"/>
                    <a:gd name="T80" fmla="*/ 635 w 982"/>
                    <a:gd name="T81" fmla="*/ 360 h 550"/>
                    <a:gd name="T82" fmla="*/ 674 w 982"/>
                    <a:gd name="T83" fmla="*/ 384 h 550"/>
                    <a:gd name="T84" fmla="*/ 742 w 982"/>
                    <a:gd name="T85" fmla="*/ 424 h 550"/>
                    <a:gd name="T86" fmla="*/ 809 w 982"/>
                    <a:gd name="T87" fmla="*/ 465 h 550"/>
                    <a:gd name="T88" fmla="*/ 865 w 982"/>
                    <a:gd name="T89" fmla="*/ 499 h 550"/>
                    <a:gd name="T90" fmla="*/ 891 w 982"/>
                    <a:gd name="T91" fmla="*/ 514 h 550"/>
                    <a:gd name="T92" fmla="*/ 869 w 982"/>
                    <a:gd name="T93" fmla="*/ 550 h 550"/>
                    <a:gd name="T94" fmla="*/ 957 w 982"/>
                    <a:gd name="T95" fmla="*/ 4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2" h="550">
                      <a:moveTo>
                        <a:pt x="935" y="441"/>
                      </a:moveTo>
                      <a:lnTo>
                        <a:pt x="923" y="433"/>
                      </a:lnTo>
                      <a:lnTo>
                        <a:pt x="907" y="424"/>
                      </a:lnTo>
                      <a:lnTo>
                        <a:pt x="890" y="413"/>
                      </a:lnTo>
                      <a:lnTo>
                        <a:pt x="870" y="402"/>
                      </a:lnTo>
                      <a:lnTo>
                        <a:pt x="849" y="389"/>
                      </a:lnTo>
                      <a:lnTo>
                        <a:pt x="826" y="376"/>
                      </a:lnTo>
                      <a:lnTo>
                        <a:pt x="804" y="362"/>
                      </a:lnTo>
                      <a:lnTo>
                        <a:pt x="781" y="348"/>
                      </a:lnTo>
                      <a:lnTo>
                        <a:pt x="758" y="334"/>
                      </a:lnTo>
                      <a:lnTo>
                        <a:pt x="735" y="320"/>
                      </a:lnTo>
                      <a:lnTo>
                        <a:pt x="714" y="308"/>
                      </a:lnTo>
                      <a:lnTo>
                        <a:pt x="694" y="295"/>
                      </a:lnTo>
                      <a:lnTo>
                        <a:pt x="676" y="285"/>
                      </a:lnTo>
                      <a:lnTo>
                        <a:pt x="660" y="275"/>
                      </a:lnTo>
                      <a:lnTo>
                        <a:pt x="660" y="275"/>
                      </a:lnTo>
                      <a:lnTo>
                        <a:pt x="676" y="266"/>
                      </a:lnTo>
                      <a:lnTo>
                        <a:pt x="694" y="255"/>
                      </a:lnTo>
                      <a:lnTo>
                        <a:pt x="713" y="243"/>
                      </a:lnTo>
                      <a:lnTo>
                        <a:pt x="735" y="230"/>
                      </a:lnTo>
                      <a:lnTo>
                        <a:pt x="757" y="216"/>
                      </a:lnTo>
                      <a:lnTo>
                        <a:pt x="780" y="202"/>
                      </a:lnTo>
                      <a:lnTo>
                        <a:pt x="803" y="188"/>
                      </a:lnTo>
                      <a:lnTo>
                        <a:pt x="826" y="174"/>
                      </a:lnTo>
                      <a:lnTo>
                        <a:pt x="848" y="161"/>
                      </a:lnTo>
                      <a:lnTo>
                        <a:pt x="870" y="148"/>
                      </a:lnTo>
                      <a:lnTo>
                        <a:pt x="889" y="137"/>
                      </a:lnTo>
                      <a:lnTo>
                        <a:pt x="907" y="126"/>
                      </a:lnTo>
                      <a:lnTo>
                        <a:pt x="923" y="117"/>
                      </a:lnTo>
                      <a:lnTo>
                        <a:pt x="935" y="109"/>
                      </a:lnTo>
                      <a:lnTo>
                        <a:pt x="935" y="109"/>
                      </a:lnTo>
                      <a:lnTo>
                        <a:pt x="941" y="119"/>
                      </a:lnTo>
                      <a:lnTo>
                        <a:pt x="952" y="136"/>
                      </a:lnTo>
                      <a:lnTo>
                        <a:pt x="957" y="146"/>
                      </a:lnTo>
                      <a:lnTo>
                        <a:pt x="957" y="146"/>
                      </a:lnTo>
                      <a:lnTo>
                        <a:pt x="982" y="31"/>
                      </a:lnTo>
                      <a:lnTo>
                        <a:pt x="869" y="0"/>
                      </a:lnTo>
                      <a:lnTo>
                        <a:pt x="869" y="0"/>
                      </a:lnTo>
                      <a:lnTo>
                        <a:pt x="875" y="9"/>
                      </a:lnTo>
                      <a:lnTo>
                        <a:pt x="885" y="27"/>
                      </a:lnTo>
                      <a:lnTo>
                        <a:pt x="891" y="36"/>
                      </a:lnTo>
                      <a:lnTo>
                        <a:pt x="891" y="36"/>
                      </a:lnTo>
                      <a:lnTo>
                        <a:pt x="873" y="47"/>
                      </a:lnTo>
                      <a:lnTo>
                        <a:pt x="852" y="59"/>
                      </a:lnTo>
                      <a:lnTo>
                        <a:pt x="829" y="73"/>
                      </a:lnTo>
                      <a:lnTo>
                        <a:pt x="805" y="87"/>
                      </a:lnTo>
                      <a:lnTo>
                        <a:pt x="780" y="103"/>
                      </a:lnTo>
                      <a:lnTo>
                        <a:pt x="755" y="118"/>
                      </a:lnTo>
                      <a:lnTo>
                        <a:pt x="730" y="133"/>
                      </a:lnTo>
                      <a:lnTo>
                        <a:pt x="707" y="147"/>
                      </a:lnTo>
                      <a:lnTo>
                        <a:pt x="686" y="160"/>
                      </a:lnTo>
                      <a:lnTo>
                        <a:pt x="667" y="171"/>
                      </a:lnTo>
                      <a:lnTo>
                        <a:pt x="652" y="180"/>
                      </a:lnTo>
                      <a:lnTo>
                        <a:pt x="641" y="187"/>
                      </a:lnTo>
                      <a:lnTo>
                        <a:pt x="635" y="191"/>
                      </a:lnTo>
                      <a:lnTo>
                        <a:pt x="635" y="191"/>
                      </a:lnTo>
                      <a:lnTo>
                        <a:pt x="614" y="201"/>
                      </a:lnTo>
                      <a:lnTo>
                        <a:pt x="589" y="210"/>
                      </a:lnTo>
                      <a:lnTo>
                        <a:pt x="563" y="217"/>
                      </a:lnTo>
                      <a:lnTo>
                        <a:pt x="536" y="223"/>
                      </a:lnTo>
                      <a:lnTo>
                        <a:pt x="510" y="227"/>
                      </a:lnTo>
                      <a:lnTo>
                        <a:pt x="484" y="230"/>
                      </a:lnTo>
                      <a:lnTo>
                        <a:pt x="461" y="232"/>
                      </a:lnTo>
                      <a:lnTo>
                        <a:pt x="441" y="233"/>
                      </a:lnTo>
                      <a:lnTo>
                        <a:pt x="426" y="233"/>
                      </a:lnTo>
                      <a:lnTo>
                        <a:pt x="426" y="233"/>
                      </a:lnTo>
                      <a:lnTo>
                        <a:pt x="423" y="233"/>
                      </a:lnTo>
                      <a:lnTo>
                        <a:pt x="414" y="233"/>
                      </a:lnTo>
                      <a:lnTo>
                        <a:pt x="400" y="233"/>
                      </a:lnTo>
                      <a:lnTo>
                        <a:pt x="382" y="233"/>
                      </a:lnTo>
                      <a:lnTo>
                        <a:pt x="359" y="233"/>
                      </a:lnTo>
                      <a:lnTo>
                        <a:pt x="334" y="233"/>
                      </a:lnTo>
                      <a:lnTo>
                        <a:pt x="306" y="233"/>
                      </a:lnTo>
                      <a:lnTo>
                        <a:pt x="276" y="233"/>
                      </a:lnTo>
                      <a:lnTo>
                        <a:pt x="245" y="233"/>
                      </a:lnTo>
                      <a:lnTo>
                        <a:pt x="213" y="233"/>
                      </a:lnTo>
                      <a:lnTo>
                        <a:pt x="182" y="233"/>
                      </a:lnTo>
                      <a:lnTo>
                        <a:pt x="150" y="233"/>
                      </a:lnTo>
                      <a:lnTo>
                        <a:pt x="120" y="233"/>
                      </a:lnTo>
                      <a:lnTo>
                        <a:pt x="92" y="233"/>
                      </a:lnTo>
                      <a:lnTo>
                        <a:pt x="67" y="233"/>
                      </a:lnTo>
                      <a:lnTo>
                        <a:pt x="45" y="233"/>
                      </a:lnTo>
                      <a:lnTo>
                        <a:pt x="27" y="233"/>
                      </a:lnTo>
                      <a:lnTo>
                        <a:pt x="13" y="233"/>
                      </a:lnTo>
                      <a:lnTo>
                        <a:pt x="4" y="233"/>
                      </a:lnTo>
                      <a:lnTo>
                        <a:pt x="0" y="233"/>
                      </a:lnTo>
                      <a:lnTo>
                        <a:pt x="0" y="233"/>
                      </a:lnTo>
                      <a:lnTo>
                        <a:pt x="0" y="318"/>
                      </a:lnTo>
                      <a:lnTo>
                        <a:pt x="0" y="318"/>
                      </a:lnTo>
                      <a:lnTo>
                        <a:pt x="4" y="318"/>
                      </a:lnTo>
                      <a:lnTo>
                        <a:pt x="13" y="318"/>
                      </a:lnTo>
                      <a:lnTo>
                        <a:pt x="27" y="318"/>
                      </a:lnTo>
                      <a:lnTo>
                        <a:pt x="45" y="318"/>
                      </a:lnTo>
                      <a:lnTo>
                        <a:pt x="67" y="318"/>
                      </a:lnTo>
                      <a:lnTo>
                        <a:pt x="92" y="318"/>
                      </a:lnTo>
                      <a:lnTo>
                        <a:pt x="120" y="318"/>
                      </a:lnTo>
                      <a:lnTo>
                        <a:pt x="150" y="318"/>
                      </a:lnTo>
                      <a:lnTo>
                        <a:pt x="182" y="318"/>
                      </a:lnTo>
                      <a:lnTo>
                        <a:pt x="213" y="318"/>
                      </a:lnTo>
                      <a:lnTo>
                        <a:pt x="245" y="318"/>
                      </a:lnTo>
                      <a:lnTo>
                        <a:pt x="276" y="318"/>
                      </a:lnTo>
                      <a:lnTo>
                        <a:pt x="306" y="318"/>
                      </a:lnTo>
                      <a:lnTo>
                        <a:pt x="334" y="318"/>
                      </a:lnTo>
                      <a:lnTo>
                        <a:pt x="359" y="318"/>
                      </a:lnTo>
                      <a:lnTo>
                        <a:pt x="382" y="318"/>
                      </a:lnTo>
                      <a:lnTo>
                        <a:pt x="400" y="318"/>
                      </a:lnTo>
                      <a:lnTo>
                        <a:pt x="414" y="318"/>
                      </a:lnTo>
                      <a:lnTo>
                        <a:pt x="423" y="318"/>
                      </a:lnTo>
                      <a:lnTo>
                        <a:pt x="426" y="318"/>
                      </a:lnTo>
                      <a:lnTo>
                        <a:pt x="426" y="318"/>
                      </a:lnTo>
                      <a:lnTo>
                        <a:pt x="441" y="318"/>
                      </a:lnTo>
                      <a:lnTo>
                        <a:pt x="461" y="319"/>
                      </a:lnTo>
                      <a:lnTo>
                        <a:pt x="484" y="321"/>
                      </a:lnTo>
                      <a:lnTo>
                        <a:pt x="510" y="324"/>
                      </a:lnTo>
                      <a:lnTo>
                        <a:pt x="536" y="328"/>
                      </a:lnTo>
                      <a:lnTo>
                        <a:pt x="563" y="333"/>
                      </a:lnTo>
                      <a:lnTo>
                        <a:pt x="589" y="341"/>
                      </a:lnTo>
                      <a:lnTo>
                        <a:pt x="614" y="350"/>
                      </a:lnTo>
                      <a:lnTo>
                        <a:pt x="635" y="361"/>
                      </a:lnTo>
                      <a:lnTo>
                        <a:pt x="635" y="361"/>
                      </a:lnTo>
                      <a:lnTo>
                        <a:pt x="635" y="360"/>
                      </a:lnTo>
                      <a:lnTo>
                        <a:pt x="635" y="360"/>
                      </a:lnTo>
                      <a:lnTo>
                        <a:pt x="635" y="360"/>
                      </a:lnTo>
                      <a:lnTo>
                        <a:pt x="635" y="360"/>
                      </a:lnTo>
                      <a:lnTo>
                        <a:pt x="653" y="371"/>
                      </a:lnTo>
                      <a:lnTo>
                        <a:pt x="674" y="384"/>
                      </a:lnTo>
                      <a:lnTo>
                        <a:pt x="696" y="397"/>
                      </a:lnTo>
                      <a:lnTo>
                        <a:pt x="718" y="410"/>
                      </a:lnTo>
                      <a:lnTo>
                        <a:pt x="742" y="424"/>
                      </a:lnTo>
                      <a:lnTo>
                        <a:pt x="765" y="438"/>
                      </a:lnTo>
                      <a:lnTo>
                        <a:pt x="787" y="452"/>
                      </a:lnTo>
                      <a:lnTo>
                        <a:pt x="809" y="465"/>
                      </a:lnTo>
                      <a:lnTo>
                        <a:pt x="829" y="477"/>
                      </a:lnTo>
                      <a:lnTo>
                        <a:pt x="848" y="489"/>
                      </a:lnTo>
                      <a:lnTo>
                        <a:pt x="865" y="499"/>
                      </a:lnTo>
                      <a:lnTo>
                        <a:pt x="880" y="507"/>
                      </a:lnTo>
                      <a:lnTo>
                        <a:pt x="891" y="514"/>
                      </a:lnTo>
                      <a:lnTo>
                        <a:pt x="891" y="514"/>
                      </a:lnTo>
                      <a:lnTo>
                        <a:pt x="885" y="523"/>
                      </a:lnTo>
                      <a:lnTo>
                        <a:pt x="875" y="541"/>
                      </a:lnTo>
                      <a:lnTo>
                        <a:pt x="869" y="550"/>
                      </a:lnTo>
                      <a:lnTo>
                        <a:pt x="869" y="550"/>
                      </a:lnTo>
                      <a:lnTo>
                        <a:pt x="982" y="519"/>
                      </a:lnTo>
                      <a:lnTo>
                        <a:pt x="957" y="404"/>
                      </a:lnTo>
                      <a:lnTo>
                        <a:pt x="935" y="441"/>
                      </a:lnTo>
                      <a:close/>
                    </a:path>
                  </a:pathLst>
                </a:custGeom>
                <a:solidFill>
                  <a:srgbClr val="4D94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3856" name="Freeform 64"/>
                <p:cNvSpPr>
                  <a:spLocks/>
                </p:cNvSpPr>
                <p:nvPr/>
              </p:nvSpPr>
              <p:spPr bwMode="auto">
                <a:xfrm>
                  <a:off x="3345" y="2180"/>
                  <a:ext cx="982" cy="551"/>
                </a:xfrm>
                <a:custGeom>
                  <a:avLst/>
                  <a:gdLst>
                    <a:gd name="T0" fmla="*/ 907 w 982"/>
                    <a:gd name="T1" fmla="*/ 424 h 551"/>
                    <a:gd name="T2" fmla="*/ 849 w 982"/>
                    <a:gd name="T3" fmla="*/ 389 h 551"/>
                    <a:gd name="T4" fmla="*/ 781 w 982"/>
                    <a:gd name="T5" fmla="*/ 348 h 551"/>
                    <a:gd name="T6" fmla="*/ 714 w 982"/>
                    <a:gd name="T7" fmla="*/ 308 h 551"/>
                    <a:gd name="T8" fmla="*/ 660 w 982"/>
                    <a:gd name="T9" fmla="*/ 275 h 551"/>
                    <a:gd name="T10" fmla="*/ 694 w 982"/>
                    <a:gd name="T11" fmla="*/ 255 h 551"/>
                    <a:gd name="T12" fmla="*/ 757 w 982"/>
                    <a:gd name="T13" fmla="*/ 217 h 551"/>
                    <a:gd name="T14" fmla="*/ 826 w 982"/>
                    <a:gd name="T15" fmla="*/ 175 h 551"/>
                    <a:gd name="T16" fmla="*/ 889 w 982"/>
                    <a:gd name="T17" fmla="*/ 137 h 551"/>
                    <a:gd name="T18" fmla="*/ 935 w 982"/>
                    <a:gd name="T19" fmla="*/ 110 h 551"/>
                    <a:gd name="T20" fmla="*/ 952 w 982"/>
                    <a:gd name="T21" fmla="*/ 137 h 551"/>
                    <a:gd name="T22" fmla="*/ 982 w 982"/>
                    <a:gd name="T23" fmla="*/ 31 h 551"/>
                    <a:gd name="T24" fmla="*/ 875 w 982"/>
                    <a:gd name="T25" fmla="*/ 9 h 551"/>
                    <a:gd name="T26" fmla="*/ 891 w 982"/>
                    <a:gd name="T27" fmla="*/ 36 h 551"/>
                    <a:gd name="T28" fmla="*/ 829 w 982"/>
                    <a:gd name="T29" fmla="*/ 73 h 551"/>
                    <a:gd name="T30" fmla="*/ 755 w 982"/>
                    <a:gd name="T31" fmla="*/ 118 h 551"/>
                    <a:gd name="T32" fmla="*/ 686 w 982"/>
                    <a:gd name="T33" fmla="*/ 160 h 551"/>
                    <a:gd name="T34" fmla="*/ 641 w 982"/>
                    <a:gd name="T35" fmla="*/ 187 h 551"/>
                    <a:gd name="T36" fmla="*/ 614 w 982"/>
                    <a:gd name="T37" fmla="*/ 202 h 551"/>
                    <a:gd name="T38" fmla="*/ 536 w 982"/>
                    <a:gd name="T39" fmla="*/ 223 h 551"/>
                    <a:gd name="T40" fmla="*/ 461 w 982"/>
                    <a:gd name="T41" fmla="*/ 232 h 551"/>
                    <a:gd name="T42" fmla="*/ 426 w 982"/>
                    <a:gd name="T43" fmla="*/ 233 h 551"/>
                    <a:gd name="T44" fmla="*/ 400 w 982"/>
                    <a:gd name="T45" fmla="*/ 233 h 551"/>
                    <a:gd name="T46" fmla="*/ 334 w 982"/>
                    <a:gd name="T47" fmla="*/ 233 h 551"/>
                    <a:gd name="T48" fmla="*/ 245 w 982"/>
                    <a:gd name="T49" fmla="*/ 233 h 551"/>
                    <a:gd name="T50" fmla="*/ 150 w 982"/>
                    <a:gd name="T51" fmla="*/ 233 h 551"/>
                    <a:gd name="T52" fmla="*/ 67 w 982"/>
                    <a:gd name="T53" fmla="*/ 233 h 551"/>
                    <a:gd name="T54" fmla="*/ 13 w 982"/>
                    <a:gd name="T55" fmla="*/ 233 h 551"/>
                    <a:gd name="T56" fmla="*/ 0 w 982"/>
                    <a:gd name="T57" fmla="*/ 233 h 551"/>
                    <a:gd name="T58" fmla="*/ 4 w 982"/>
                    <a:gd name="T59" fmla="*/ 318 h 551"/>
                    <a:gd name="T60" fmla="*/ 45 w 982"/>
                    <a:gd name="T61" fmla="*/ 318 h 551"/>
                    <a:gd name="T62" fmla="*/ 120 w 982"/>
                    <a:gd name="T63" fmla="*/ 318 h 551"/>
                    <a:gd name="T64" fmla="*/ 213 w 982"/>
                    <a:gd name="T65" fmla="*/ 318 h 551"/>
                    <a:gd name="T66" fmla="*/ 306 w 982"/>
                    <a:gd name="T67" fmla="*/ 318 h 551"/>
                    <a:gd name="T68" fmla="*/ 382 w 982"/>
                    <a:gd name="T69" fmla="*/ 318 h 551"/>
                    <a:gd name="T70" fmla="*/ 423 w 982"/>
                    <a:gd name="T71" fmla="*/ 318 h 551"/>
                    <a:gd name="T72" fmla="*/ 441 w 982"/>
                    <a:gd name="T73" fmla="*/ 319 h 551"/>
                    <a:gd name="T74" fmla="*/ 510 w 982"/>
                    <a:gd name="T75" fmla="*/ 324 h 551"/>
                    <a:gd name="T76" fmla="*/ 589 w 982"/>
                    <a:gd name="T77" fmla="*/ 341 h 551"/>
                    <a:gd name="T78" fmla="*/ 635 w 982"/>
                    <a:gd name="T79" fmla="*/ 361 h 551"/>
                    <a:gd name="T80" fmla="*/ 635 w 982"/>
                    <a:gd name="T81" fmla="*/ 360 h 551"/>
                    <a:gd name="T82" fmla="*/ 674 w 982"/>
                    <a:gd name="T83" fmla="*/ 384 h 551"/>
                    <a:gd name="T84" fmla="*/ 742 w 982"/>
                    <a:gd name="T85" fmla="*/ 425 h 551"/>
                    <a:gd name="T86" fmla="*/ 809 w 982"/>
                    <a:gd name="T87" fmla="*/ 465 h 551"/>
                    <a:gd name="T88" fmla="*/ 865 w 982"/>
                    <a:gd name="T89" fmla="*/ 499 h 551"/>
                    <a:gd name="T90" fmla="*/ 891 w 982"/>
                    <a:gd name="T91" fmla="*/ 514 h 551"/>
                    <a:gd name="T92" fmla="*/ 869 w 982"/>
                    <a:gd name="T93" fmla="*/ 551 h 551"/>
                    <a:gd name="T94" fmla="*/ 957 w 982"/>
                    <a:gd name="T95" fmla="*/ 40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2" h="551">
                      <a:moveTo>
                        <a:pt x="935" y="441"/>
                      </a:moveTo>
                      <a:lnTo>
                        <a:pt x="923" y="433"/>
                      </a:lnTo>
                      <a:lnTo>
                        <a:pt x="907" y="424"/>
                      </a:lnTo>
                      <a:lnTo>
                        <a:pt x="890" y="414"/>
                      </a:lnTo>
                      <a:lnTo>
                        <a:pt x="870" y="402"/>
                      </a:lnTo>
                      <a:lnTo>
                        <a:pt x="849" y="389"/>
                      </a:lnTo>
                      <a:lnTo>
                        <a:pt x="826" y="376"/>
                      </a:lnTo>
                      <a:lnTo>
                        <a:pt x="804" y="362"/>
                      </a:lnTo>
                      <a:lnTo>
                        <a:pt x="781" y="348"/>
                      </a:lnTo>
                      <a:lnTo>
                        <a:pt x="758" y="335"/>
                      </a:lnTo>
                      <a:lnTo>
                        <a:pt x="735" y="321"/>
                      </a:lnTo>
                      <a:lnTo>
                        <a:pt x="714" y="308"/>
                      </a:lnTo>
                      <a:lnTo>
                        <a:pt x="694" y="296"/>
                      </a:lnTo>
                      <a:lnTo>
                        <a:pt x="676" y="285"/>
                      </a:lnTo>
                      <a:lnTo>
                        <a:pt x="660" y="275"/>
                      </a:lnTo>
                      <a:lnTo>
                        <a:pt x="660" y="275"/>
                      </a:lnTo>
                      <a:lnTo>
                        <a:pt x="676" y="266"/>
                      </a:lnTo>
                      <a:lnTo>
                        <a:pt x="694" y="255"/>
                      </a:lnTo>
                      <a:lnTo>
                        <a:pt x="713" y="243"/>
                      </a:lnTo>
                      <a:lnTo>
                        <a:pt x="735" y="230"/>
                      </a:lnTo>
                      <a:lnTo>
                        <a:pt x="757" y="217"/>
                      </a:lnTo>
                      <a:lnTo>
                        <a:pt x="780" y="202"/>
                      </a:lnTo>
                      <a:lnTo>
                        <a:pt x="803" y="188"/>
                      </a:lnTo>
                      <a:lnTo>
                        <a:pt x="826" y="175"/>
                      </a:lnTo>
                      <a:lnTo>
                        <a:pt x="848" y="161"/>
                      </a:lnTo>
                      <a:lnTo>
                        <a:pt x="870" y="149"/>
                      </a:lnTo>
                      <a:lnTo>
                        <a:pt x="889" y="137"/>
                      </a:lnTo>
                      <a:lnTo>
                        <a:pt x="907" y="126"/>
                      </a:lnTo>
                      <a:lnTo>
                        <a:pt x="923" y="117"/>
                      </a:lnTo>
                      <a:lnTo>
                        <a:pt x="935" y="110"/>
                      </a:lnTo>
                      <a:lnTo>
                        <a:pt x="935" y="110"/>
                      </a:lnTo>
                      <a:lnTo>
                        <a:pt x="941" y="119"/>
                      </a:lnTo>
                      <a:lnTo>
                        <a:pt x="952" y="137"/>
                      </a:lnTo>
                      <a:lnTo>
                        <a:pt x="957" y="146"/>
                      </a:lnTo>
                      <a:lnTo>
                        <a:pt x="957" y="146"/>
                      </a:lnTo>
                      <a:lnTo>
                        <a:pt x="982" y="31"/>
                      </a:lnTo>
                      <a:lnTo>
                        <a:pt x="869" y="0"/>
                      </a:lnTo>
                      <a:lnTo>
                        <a:pt x="869" y="0"/>
                      </a:lnTo>
                      <a:lnTo>
                        <a:pt x="875" y="9"/>
                      </a:lnTo>
                      <a:lnTo>
                        <a:pt x="885" y="27"/>
                      </a:lnTo>
                      <a:lnTo>
                        <a:pt x="891" y="36"/>
                      </a:lnTo>
                      <a:lnTo>
                        <a:pt x="891" y="36"/>
                      </a:lnTo>
                      <a:lnTo>
                        <a:pt x="873" y="47"/>
                      </a:lnTo>
                      <a:lnTo>
                        <a:pt x="852" y="59"/>
                      </a:lnTo>
                      <a:lnTo>
                        <a:pt x="829" y="73"/>
                      </a:lnTo>
                      <a:lnTo>
                        <a:pt x="805" y="88"/>
                      </a:lnTo>
                      <a:lnTo>
                        <a:pt x="780" y="103"/>
                      </a:lnTo>
                      <a:lnTo>
                        <a:pt x="755" y="118"/>
                      </a:lnTo>
                      <a:lnTo>
                        <a:pt x="730" y="133"/>
                      </a:lnTo>
                      <a:lnTo>
                        <a:pt x="707" y="147"/>
                      </a:lnTo>
                      <a:lnTo>
                        <a:pt x="686" y="160"/>
                      </a:lnTo>
                      <a:lnTo>
                        <a:pt x="667" y="171"/>
                      </a:lnTo>
                      <a:lnTo>
                        <a:pt x="652" y="180"/>
                      </a:lnTo>
                      <a:lnTo>
                        <a:pt x="641" y="187"/>
                      </a:lnTo>
                      <a:lnTo>
                        <a:pt x="635" y="191"/>
                      </a:lnTo>
                      <a:lnTo>
                        <a:pt x="635" y="191"/>
                      </a:lnTo>
                      <a:lnTo>
                        <a:pt x="614" y="202"/>
                      </a:lnTo>
                      <a:lnTo>
                        <a:pt x="589" y="210"/>
                      </a:lnTo>
                      <a:lnTo>
                        <a:pt x="563" y="218"/>
                      </a:lnTo>
                      <a:lnTo>
                        <a:pt x="536" y="223"/>
                      </a:lnTo>
                      <a:lnTo>
                        <a:pt x="510" y="227"/>
                      </a:lnTo>
                      <a:lnTo>
                        <a:pt x="484" y="230"/>
                      </a:lnTo>
                      <a:lnTo>
                        <a:pt x="461" y="232"/>
                      </a:lnTo>
                      <a:lnTo>
                        <a:pt x="441" y="233"/>
                      </a:lnTo>
                      <a:lnTo>
                        <a:pt x="426" y="233"/>
                      </a:lnTo>
                      <a:lnTo>
                        <a:pt x="426" y="233"/>
                      </a:lnTo>
                      <a:lnTo>
                        <a:pt x="423" y="233"/>
                      </a:lnTo>
                      <a:lnTo>
                        <a:pt x="414" y="233"/>
                      </a:lnTo>
                      <a:lnTo>
                        <a:pt x="400" y="233"/>
                      </a:lnTo>
                      <a:lnTo>
                        <a:pt x="382" y="233"/>
                      </a:lnTo>
                      <a:lnTo>
                        <a:pt x="359" y="233"/>
                      </a:lnTo>
                      <a:lnTo>
                        <a:pt x="334" y="233"/>
                      </a:lnTo>
                      <a:lnTo>
                        <a:pt x="306" y="233"/>
                      </a:lnTo>
                      <a:lnTo>
                        <a:pt x="276" y="233"/>
                      </a:lnTo>
                      <a:lnTo>
                        <a:pt x="245" y="233"/>
                      </a:lnTo>
                      <a:lnTo>
                        <a:pt x="213" y="233"/>
                      </a:lnTo>
                      <a:lnTo>
                        <a:pt x="182" y="233"/>
                      </a:lnTo>
                      <a:lnTo>
                        <a:pt x="150" y="233"/>
                      </a:lnTo>
                      <a:lnTo>
                        <a:pt x="120" y="233"/>
                      </a:lnTo>
                      <a:lnTo>
                        <a:pt x="92" y="233"/>
                      </a:lnTo>
                      <a:lnTo>
                        <a:pt x="67" y="233"/>
                      </a:lnTo>
                      <a:lnTo>
                        <a:pt x="45" y="233"/>
                      </a:lnTo>
                      <a:lnTo>
                        <a:pt x="27" y="233"/>
                      </a:lnTo>
                      <a:lnTo>
                        <a:pt x="13" y="233"/>
                      </a:lnTo>
                      <a:lnTo>
                        <a:pt x="4" y="233"/>
                      </a:lnTo>
                      <a:lnTo>
                        <a:pt x="0" y="233"/>
                      </a:lnTo>
                      <a:lnTo>
                        <a:pt x="0" y="233"/>
                      </a:lnTo>
                      <a:lnTo>
                        <a:pt x="0" y="318"/>
                      </a:lnTo>
                      <a:lnTo>
                        <a:pt x="0" y="318"/>
                      </a:lnTo>
                      <a:lnTo>
                        <a:pt x="4" y="318"/>
                      </a:lnTo>
                      <a:lnTo>
                        <a:pt x="13" y="318"/>
                      </a:lnTo>
                      <a:lnTo>
                        <a:pt x="27" y="318"/>
                      </a:lnTo>
                      <a:lnTo>
                        <a:pt x="45" y="318"/>
                      </a:lnTo>
                      <a:lnTo>
                        <a:pt x="67" y="318"/>
                      </a:lnTo>
                      <a:lnTo>
                        <a:pt x="92" y="318"/>
                      </a:lnTo>
                      <a:lnTo>
                        <a:pt x="120" y="318"/>
                      </a:lnTo>
                      <a:lnTo>
                        <a:pt x="150" y="318"/>
                      </a:lnTo>
                      <a:lnTo>
                        <a:pt x="182" y="318"/>
                      </a:lnTo>
                      <a:lnTo>
                        <a:pt x="213" y="318"/>
                      </a:lnTo>
                      <a:lnTo>
                        <a:pt x="245" y="318"/>
                      </a:lnTo>
                      <a:lnTo>
                        <a:pt x="276" y="318"/>
                      </a:lnTo>
                      <a:lnTo>
                        <a:pt x="306" y="318"/>
                      </a:lnTo>
                      <a:lnTo>
                        <a:pt x="334" y="318"/>
                      </a:lnTo>
                      <a:lnTo>
                        <a:pt x="359" y="318"/>
                      </a:lnTo>
                      <a:lnTo>
                        <a:pt x="382" y="318"/>
                      </a:lnTo>
                      <a:lnTo>
                        <a:pt x="400" y="318"/>
                      </a:lnTo>
                      <a:lnTo>
                        <a:pt x="414" y="318"/>
                      </a:lnTo>
                      <a:lnTo>
                        <a:pt x="423" y="318"/>
                      </a:lnTo>
                      <a:lnTo>
                        <a:pt x="426" y="318"/>
                      </a:lnTo>
                      <a:lnTo>
                        <a:pt x="426" y="318"/>
                      </a:lnTo>
                      <a:lnTo>
                        <a:pt x="441" y="319"/>
                      </a:lnTo>
                      <a:lnTo>
                        <a:pt x="461" y="320"/>
                      </a:lnTo>
                      <a:lnTo>
                        <a:pt x="484" y="321"/>
                      </a:lnTo>
                      <a:lnTo>
                        <a:pt x="510" y="324"/>
                      </a:lnTo>
                      <a:lnTo>
                        <a:pt x="536" y="328"/>
                      </a:lnTo>
                      <a:lnTo>
                        <a:pt x="563" y="334"/>
                      </a:lnTo>
                      <a:lnTo>
                        <a:pt x="589" y="341"/>
                      </a:lnTo>
                      <a:lnTo>
                        <a:pt x="614" y="350"/>
                      </a:lnTo>
                      <a:lnTo>
                        <a:pt x="635" y="361"/>
                      </a:lnTo>
                      <a:lnTo>
                        <a:pt x="635" y="361"/>
                      </a:lnTo>
                      <a:lnTo>
                        <a:pt x="635" y="361"/>
                      </a:lnTo>
                      <a:lnTo>
                        <a:pt x="635" y="360"/>
                      </a:lnTo>
                      <a:lnTo>
                        <a:pt x="635" y="360"/>
                      </a:lnTo>
                      <a:lnTo>
                        <a:pt x="635" y="360"/>
                      </a:lnTo>
                      <a:lnTo>
                        <a:pt x="653" y="372"/>
                      </a:lnTo>
                      <a:lnTo>
                        <a:pt x="674" y="384"/>
                      </a:lnTo>
                      <a:lnTo>
                        <a:pt x="696" y="397"/>
                      </a:lnTo>
                      <a:lnTo>
                        <a:pt x="718" y="411"/>
                      </a:lnTo>
                      <a:lnTo>
                        <a:pt x="742" y="425"/>
                      </a:lnTo>
                      <a:lnTo>
                        <a:pt x="765" y="438"/>
                      </a:lnTo>
                      <a:lnTo>
                        <a:pt x="787" y="452"/>
                      </a:lnTo>
                      <a:lnTo>
                        <a:pt x="809" y="465"/>
                      </a:lnTo>
                      <a:lnTo>
                        <a:pt x="829" y="478"/>
                      </a:lnTo>
                      <a:lnTo>
                        <a:pt x="848" y="489"/>
                      </a:lnTo>
                      <a:lnTo>
                        <a:pt x="865" y="499"/>
                      </a:lnTo>
                      <a:lnTo>
                        <a:pt x="880" y="507"/>
                      </a:lnTo>
                      <a:lnTo>
                        <a:pt x="891" y="514"/>
                      </a:lnTo>
                      <a:lnTo>
                        <a:pt x="891" y="514"/>
                      </a:lnTo>
                      <a:lnTo>
                        <a:pt x="885" y="524"/>
                      </a:lnTo>
                      <a:lnTo>
                        <a:pt x="875" y="541"/>
                      </a:lnTo>
                      <a:lnTo>
                        <a:pt x="869" y="551"/>
                      </a:lnTo>
                      <a:lnTo>
                        <a:pt x="869" y="551"/>
                      </a:lnTo>
                      <a:lnTo>
                        <a:pt x="982" y="519"/>
                      </a:lnTo>
                      <a:lnTo>
                        <a:pt x="957" y="404"/>
                      </a:lnTo>
                      <a:lnTo>
                        <a:pt x="935" y="441"/>
                      </a:lnTo>
                      <a:close/>
                    </a:path>
                  </a:pathLst>
                </a:custGeom>
                <a:solidFill>
                  <a:srgbClr val="4D94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3857" name="Rectangle 65"/>
                <p:cNvSpPr>
                  <a:spLocks noChangeArrowheads="1"/>
                </p:cNvSpPr>
                <p:nvPr/>
              </p:nvSpPr>
              <p:spPr bwMode="auto">
                <a:xfrm>
                  <a:off x="3264" y="1536"/>
                  <a:ext cx="864" cy="576"/>
                </a:xfrm>
                <a:prstGeom prst="rect">
                  <a:avLst/>
                </a:prstGeom>
                <a:solidFill>
                  <a:srgbClr val="AE73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33858" name="Text Box 66"/>
                <p:cNvSpPr txBox="1">
                  <a:spLocks noChangeArrowheads="1"/>
                </p:cNvSpPr>
                <p:nvPr/>
              </p:nvSpPr>
              <p:spPr bwMode="auto">
                <a:xfrm>
                  <a:off x="3291" y="1570"/>
                  <a:ext cx="677" cy="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800" b="1" dirty="0">
                      <a:latin typeface="Comic Sans MS" panose="030F0902030302020204" pitchFamily="66" charset="0"/>
                    </a:rPr>
                    <a:t>Meiosis II</a:t>
                  </a:r>
                </a:p>
                <a:p>
                  <a:pPr eaLnBrk="0" hangingPunct="0"/>
                  <a:r>
                    <a:rPr lang="en-US" sz="1800" b="1" dirty="0">
                      <a:latin typeface="Comic Sans MS" panose="030F0902030302020204" pitchFamily="66" charset="0"/>
                    </a:rPr>
                    <a:t>(equational</a:t>
                  </a:r>
                </a:p>
                <a:p>
                  <a:pPr eaLnBrk="0" hangingPunct="0"/>
                  <a:r>
                    <a:rPr lang="en-US" sz="1800" b="1" dirty="0">
                      <a:latin typeface="Comic Sans MS" panose="030F0902030302020204" pitchFamily="66" charset="0"/>
                    </a:rPr>
                    <a:t>division)</a:t>
                  </a:r>
                </a:p>
              </p:txBody>
            </p:sp>
          </p:grpSp>
        </p:grpSp>
        <p:sp>
          <p:nvSpPr>
            <p:cNvPr id="33859" name="Text Box 67"/>
            <p:cNvSpPr txBox="1">
              <a:spLocks noChangeArrowheads="1"/>
            </p:cNvSpPr>
            <p:nvPr/>
          </p:nvSpPr>
          <p:spPr bwMode="auto">
            <a:xfrm>
              <a:off x="4368" y="3121"/>
              <a:ext cx="45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800" b="1" dirty="0">
                  <a:latin typeface="Comic Sans MS" panose="030F0902030302020204" pitchFamily="66" charset="0"/>
                </a:rPr>
                <a:t>Haploid</a:t>
              </a:r>
            </a:p>
          </p:txBody>
        </p:sp>
      </p:grpSp>
      <p:sp>
        <p:nvSpPr>
          <p:cNvPr id="2" name="Slide Number Placeholder 1">
            <a:extLst>
              <a:ext uri="{FF2B5EF4-FFF2-40B4-BE49-F238E27FC236}">
                <a16:creationId xmlns:a16="http://schemas.microsoft.com/office/drawing/2014/main" id="{80165C70-545B-B540-9421-0682572FB03E}"/>
              </a:ext>
            </a:extLst>
          </p:cNvPr>
          <p:cNvSpPr>
            <a:spLocks noGrp="1"/>
          </p:cNvSpPr>
          <p:nvPr>
            <p:ph type="sldNum" sz="quarter" idx="12"/>
          </p:nvPr>
        </p:nvSpPr>
        <p:spPr>
          <a:xfrm>
            <a:off x="7766431" y="116632"/>
            <a:ext cx="628813" cy="767687"/>
          </a:xfrm>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2858327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2"/>
          <a:srcRect/>
          <a:stretch>
            <a:fillRect/>
          </a:stretch>
        </p:blipFill>
        <p:spPr bwMode="auto">
          <a:xfrm>
            <a:off x="179512" y="188640"/>
            <a:ext cx="8530502" cy="638405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BA51412A-2BE4-E34B-9787-39C576F3B370}"/>
              </a:ext>
            </a:extLst>
          </p:cNvPr>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1049772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http://homepage1.nifty.com/scilla/sonota/ityou/meio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7724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BF9D1CA-BF64-CF45-821B-FE5C362B7780}"/>
              </a:ext>
            </a:extLst>
          </p:cNvPr>
          <p:cNvSpPr>
            <a:spLocks noGrp="1"/>
          </p:cNvSpPr>
          <p:nvPr>
            <p:ph type="sldNum" sz="quarter" idx="12"/>
          </p:nvPr>
        </p:nvSpPr>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2738287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descr="http://www.biologie.uni-hamburg.de/b-online/fo09/mei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92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BD1134B-A7FE-004A-B623-82223748488F}"/>
              </a:ext>
            </a:extLst>
          </p:cNvPr>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3366313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62390" y="375445"/>
            <a:ext cx="6933946" cy="1143000"/>
          </a:xfrm>
        </p:spPr>
        <p:txBody>
          <a:bodyPr/>
          <a:lstStyle/>
          <a:p>
            <a:pPr algn="r"/>
            <a:r>
              <a:rPr lang="tr-TR" sz="3600" i="1" dirty="0" err="1"/>
              <a:t>Replike</a:t>
            </a:r>
            <a:r>
              <a:rPr lang="tr-TR" sz="3600" i="1" dirty="0"/>
              <a:t> kromozom</a:t>
            </a:r>
            <a:endParaRPr lang="en-US" sz="3600" i="1" dirty="0"/>
          </a:p>
        </p:txBody>
      </p:sp>
      <p:sp>
        <p:nvSpPr>
          <p:cNvPr id="39939" name="Oval 3"/>
          <p:cNvSpPr>
            <a:spLocks noChangeArrowheads="1"/>
          </p:cNvSpPr>
          <p:nvPr/>
        </p:nvSpPr>
        <p:spPr bwMode="auto">
          <a:xfrm>
            <a:off x="2895600" y="2298700"/>
            <a:ext cx="2819400" cy="2057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0" name="AutoShape 4"/>
          <p:cNvSpPr>
            <a:spLocks noChangeArrowheads="1"/>
          </p:cNvSpPr>
          <p:nvPr/>
        </p:nvSpPr>
        <p:spPr bwMode="auto">
          <a:xfrm>
            <a:off x="3671888" y="2635250"/>
            <a:ext cx="1006475" cy="241300"/>
          </a:xfrm>
          <a:prstGeom prst="roundRect">
            <a:avLst>
              <a:gd name="adj" fmla="val 16667"/>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1" name="AutoShape 5"/>
          <p:cNvSpPr>
            <a:spLocks noChangeArrowheads="1"/>
          </p:cNvSpPr>
          <p:nvPr/>
        </p:nvSpPr>
        <p:spPr bwMode="auto">
          <a:xfrm>
            <a:off x="4672013" y="2635250"/>
            <a:ext cx="419100" cy="241300"/>
          </a:xfrm>
          <a:prstGeom prst="roundRect">
            <a:avLst>
              <a:gd name="adj" fmla="val 16667"/>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2" name="Rectangle 6"/>
          <p:cNvSpPr>
            <a:spLocks noChangeArrowheads="1"/>
          </p:cNvSpPr>
          <p:nvPr/>
        </p:nvSpPr>
        <p:spPr bwMode="auto">
          <a:xfrm>
            <a:off x="3965575" y="2633663"/>
            <a:ext cx="171450" cy="22225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3" name="AutoShape 7"/>
          <p:cNvSpPr>
            <a:spLocks noChangeArrowheads="1"/>
          </p:cNvSpPr>
          <p:nvPr/>
        </p:nvSpPr>
        <p:spPr bwMode="auto">
          <a:xfrm>
            <a:off x="3657600" y="2867025"/>
            <a:ext cx="1006475" cy="241300"/>
          </a:xfrm>
          <a:prstGeom prst="roundRect">
            <a:avLst>
              <a:gd name="adj" fmla="val 16667"/>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4" name="AutoShape 8"/>
          <p:cNvSpPr>
            <a:spLocks noChangeArrowheads="1"/>
          </p:cNvSpPr>
          <p:nvPr/>
        </p:nvSpPr>
        <p:spPr bwMode="auto">
          <a:xfrm>
            <a:off x="4657725" y="2867025"/>
            <a:ext cx="419100" cy="241300"/>
          </a:xfrm>
          <a:prstGeom prst="roundRect">
            <a:avLst>
              <a:gd name="adj" fmla="val 16667"/>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5" name="Rectangle 9"/>
          <p:cNvSpPr>
            <a:spLocks noChangeArrowheads="1"/>
          </p:cNvSpPr>
          <p:nvPr/>
        </p:nvSpPr>
        <p:spPr bwMode="auto">
          <a:xfrm>
            <a:off x="3970338" y="2878138"/>
            <a:ext cx="171450" cy="23495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6" name="AutoShape 10"/>
          <p:cNvSpPr>
            <a:spLocks noChangeArrowheads="1"/>
          </p:cNvSpPr>
          <p:nvPr/>
        </p:nvSpPr>
        <p:spPr bwMode="auto">
          <a:xfrm>
            <a:off x="3719513" y="3713163"/>
            <a:ext cx="1006475" cy="241300"/>
          </a:xfrm>
          <a:prstGeom prst="roundRect">
            <a:avLst>
              <a:gd name="adj" fmla="val 16667"/>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7" name="AutoShape 11"/>
          <p:cNvSpPr>
            <a:spLocks noChangeArrowheads="1"/>
          </p:cNvSpPr>
          <p:nvPr/>
        </p:nvSpPr>
        <p:spPr bwMode="auto">
          <a:xfrm>
            <a:off x="4719638" y="3713163"/>
            <a:ext cx="419100" cy="241300"/>
          </a:xfrm>
          <a:prstGeom prst="roundRect">
            <a:avLst>
              <a:gd name="adj" fmla="val 16667"/>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8" name="Rectangle 12"/>
          <p:cNvSpPr>
            <a:spLocks noChangeArrowheads="1"/>
          </p:cNvSpPr>
          <p:nvPr/>
        </p:nvSpPr>
        <p:spPr bwMode="auto">
          <a:xfrm>
            <a:off x="4025900" y="3692525"/>
            <a:ext cx="171450" cy="2667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49" name="AutoShape 13"/>
          <p:cNvSpPr>
            <a:spLocks noChangeArrowheads="1"/>
          </p:cNvSpPr>
          <p:nvPr/>
        </p:nvSpPr>
        <p:spPr bwMode="auto">
          <a:xfrm>
            <a:off x="3732213" y="3462338"/>
            <a:ext cx="1006475" cy="241300"/>
          </a:xfrm>
          <a:prstGeom prst="roundRect">
            <a:avLst>
              <a:gd name="adj" fmla="val 16667"/>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50" name="AutoShape 14"/>
          <p:cNvSpPr>
            <a:spLocks noChangeArrowheads="1"/>
          </p:cNvSpPr>
          <p:nvPr/>
        </p:nvSpPr>
        <p:spPr bwMode="auto">
          <a:xfrm>
            <a:off x="4732338" y="3462338"/>
            <a:ext cx="419100" cy="241300"/>
          </a:xfrm>
          <a:prstGeom prst="roundRect">
            <a:avLst>
              <a:gd name="adj" fmla="val 16667"/>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51" name="Rectangle 15"/>
          <p:cNvSpPr>
            <a:spLocks noChangeArrowheads="1"/>
          </p:cNvSpPr>
          <p:nvPr/>
        </p:nvSpPr>
        <p:spPr bwMode="auto">
          <a:xfrm>
            <a:off x="4025900" y="3467100"/>
            <a:ext cx="171450" cy="22225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39952" name="Group 16"/>
          <p:cNvGrpSpPr>
            <a:grpSpLocks/>
          </p:cNvGrpSpPr>
          <p:nvPr/>
        </p:nvGrpSpPr>
        <p:grpSpPr bwMode="auto">
          <a:xfrm>
            <a:off x="2371725" y="1625600"/>
            <a:ext cx="4572000" cy="4284663"/>
            <a:chOff x="1494" y="1024"/>
            <a:chExt cx="2880" cy="2699"/>
          </a:xfrm>
        </p:grpSpPr>
        <p:sp>
          <p:nvSpPr>
            <p:cNvPr id="39953" name="Rectangle 17"/>
            <p:cNvSpPr>
              <a:spLocks noChangeArrowheads="1"/>
            </p:cNvSpPr>
            <p:nvPr/>
          </p:nvSpPr>
          <p:spPr bwMode="auto">
            <a:xfrm>
              <a:off x="1494" y="3303"/>
              <a:ext cx="2880" cy="4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dirty="0">
                  <a:latin typeface="Comic Sans MS" panose="030F0902030302020204" pitchFamily="66" charset="0"/>
                </a:rPr>
                <a:t>Homolog</a:t>
              </a:r>
              <a:r>
                <a:rPr lang="tr-TR" sz="2800" b="1" dirty="0" err="1">
                  <a:latin typeface="Comic Sans MS" panose="030F0902030302020204" pitchFamily="66" charset="0"/>
                </a:rPr>
                <a:t>lar</a:t>
              </a:r>
              <a:r>
                <a:rPr lang="en-US" sz="2800" b="1" dirty="0">
                  <a:latin typeface="Comic Sans MS" panose="030F0902030302020204" pitchFamily="66" charset="0"/>
                </a:rPr>
                <a:t> </a:t>
              </a:r>
              <a:r>
                <a:rPr lang="tr-TR" sz="2800" b="1" dirty="0" err="1">
                  <a:latin typeface="Comic Sans MS" panose="030F0902030302020204" pitchFamily="66" charset="0"/>
                </a:rPr>
                <a:t>Mayoz</a:t>
              </a:r>
              <a:r>
                <a:rPr lang="tr-TR" sz="2800" b="1" dirty="0">
                  <a:latin typeface="Comic Sans MS" panose="030F0902030302020204" pitchFamily="66" charset="0"/>
                </a:rPr>
                <a:t> </a:t>
              </a:r>
              <a:r>
                <a:rPr lang="tr-TR" sz="2800" b="1" dirty="0" err="1">
                  <a:latin typeface="Comic Sans MS" panose="030F0902030302020204" pitchFamily="66" charset="0"/>
                </a:rPr>
                <a:t>I’de</a:t>
              </a:r>
              <a:r>
                <a:rPr lang="tr-TR" sz="2800" b="1" dirty="0">
                  <a:latin typeface="Comic Sans MS" panose="030F0902030302020204" pitchFamily="66" charset="0"/>
                </a:rPr>
                <a:t> ayrılınca farklı </a:t>
              </a:r>
              <a:r>
                <a:rPr lang="tr-TR" sz="2800" b="1" dirty="0" err="1">
                  <a:latin typeface="Comic Sans MS" panose="030F0902030302020204" pitchFamily="66" charset="0"/>
                </a:rPr>
                <a:t>alleller</a:t>
              </a:r>
              <a:r>
                <a:rPr lang="tr-TR" sz="2800" b="1" dirty="0">
                  <a:latin typeface="Comic Sans MS" panose="030F0902030302020204" pitchFamily="66" charset="0"/>
                </a:rPr>
                <a:t> de birbirinden ayrılırlar.</a:t>
              </a:r>
              <a:endParaRPr lang="en-US" sz="2800" b="1" dirty="0">
                <a:latin typeface="Comic Sans MS" panose="030F0902030302020204" pitchFamily="66" charset="0"/>
              </a:endParaRPr>
            </a:p>
          </p:txBody>
        </p:sp>
        <p:sp>
          <p:nvSpPr>
            <p:cNvPr id="39954" name="AutoShape 18"/>
            <p:cNvSpPr>
              <a:spLocks noChangeArrowheads="1"/>
            </p:cNvSpPr>
            <p:nvPr/>
          </p:nvSpPr>
          <p:spPr bwMode="auto">
            <a:xfrm>
              <a:off x="2555" y="1024"/>
              <a:ext cx="379" cy="492"/>
            </a:xfrm>
            <a:prstGeom prst="upArrow">
              <a:avLst>
                <a:gd name="adj1" fmla="val 50000"/>
                <a:gd name="adj2" fmla="val 32454"/>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55" name="AutoShape 19"/>
            <p:cNvSpPr>
              <a:spLocks noChangeArrowheads="1"/>
            </p:cNvSpPr>
            <p:nvPr/>
          </p:nvSpPr>
          <p:spPr bwMode="auto">
            <a:xfrm>
              <a:off x="2085" y="1516"/>
              <a:ext cx="1377" cy="552"/>
            </a:xfrm>
            <a:custGeom>
              <a:avLst/>
              <a:gdLst>
                <a:gd name="G0" fmla="+- 1161 0 0"/>
                <a:gd name="G1" fmla="+- 21600 0 1161"/>
                <a:gd name="G2" fmla="+- 21600 0 116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61" y="10800"/>
                  </a:moveTo>
                  <a:cubicBezTo>
                    <a:pt x="1161" y="16123"/>
                    <a:pt x="5477" y="20439"/>
                    <a:pt x="10800" y="20439"/>
                  </a:cubicBezTo>
                  <a:cubicBezTo>
                    <a:pt x="16123" y="20439"/>
                    <a:pt x="20439" y="16123"/>
                    <a:pt x="20439" y="10800"/>
                  </a:cubicBezTo>
                  <a:cubicBezTo>
                    <a:pt x="20439" y="5477"/>
                    <a:pt x="16123" y="1161"/>
                    <a:pt x="10800" y="1161"/>
                  </a:cubicBezTo>
                  <a:cubicBezTo>
                    <a:pt x="5477" y="1161"/>
                    <a:pt x="1161" y="5477"/>
                    <a:pt x="1161" y="10800"/>
                  </a:cubicBezTo>
                  <a:close/>
                </a:path>
              </a:pathLst>
            </a:custGeom>
            <a:solidFill>
              <a:srgbClr val="00FF00"/>
            </a:solidFill>
            <a:ln w="31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56" name="AutoShape 20"/>
            <p:cNvSpPr>
              <a:spLocks noChangeArrowheads="1"/>
            </p:cNvSpPr>
            <p:nvPr/>
          </p:nvSpPr>
          <p:spPr bwMode="auto">
            <a:xfrm flipV="1">
              <a:off x="2555" y="2620"/>
              <a:ext cx="379" cy="492"/>
            </a:xfrm>
            <a:prstGeom prst="upArrow">
              <a:avLst>
                <a:gd name="adj1" fmla="val 50000"/>
                <a:gd name="adj2" fmla="val 32454"/>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57" name="AutoShape 21"/>
            <p:cNvSpPr>
              <a:spLocks noChangeArrowheads="1"/>
            </p:cNvSpPr>
            <p:nvPr/>
          </p:nvSpPr>
          <p:spPr bwMode="auto">
            <a:xfrm flipV="1">
              <a:off x="2085" y="2068"/>
              <a:ext cx="1377" cy="552"/>
            </a:xfrm>
            <a:custGeom>
              <a:avLst/>
              <a:gdLst>
                <a:gd name="G0" fmla="+- 1161 0 0"/>
                <a:gd name="G1" fmla="+- 21600 0 1161"/>
                <a:gd name="G2" fmla="+- 21600 0 116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61" y="10800"/>
                  </a:moveTo>
                  <a:cubicBezTo>
                    <a:pt x="1161" y="16123"/>
                    <a:pt x="5477" y="20439"/>
                    <a:pt x="10800" y="20439"/>
                  </a:cubicBezTo>
                  <a:cubicBezTo>
                    <a:pt x="16123" y="20439"/>
                    <a:pt x="20439" y="16123"/>
                    <a:pt x="20439" y="10800"/>
                  </a:cubicBezTo>
                  <a:cubicBezTo>
                    <a:pt x="20439" y="5477"/>
                    <a:pt x="16123" y="1161"/>
                    <a:pt x="10800" y="1161"/>
                  </a:cubicBezTo>
                  <a:cubicBezTo>
                    <a:pt x="5477" y="1161"/>
                    <a:pt x="1161" y="5477"/>
                    <a:pt x="1161" y="10800"/>
                  </a:cubicBezTo>
                  <a:close/>
                </a:path>
              </a:pathLst>
            </a:custGeom>
            <a:solidFill>
              <a:srgbClr val="00FF00"/>
            </a:solidFill>
            <a:ln w="31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grpSp>
        <p:nvGrpSpPr>
          <p:cNvPr id="39958" name="Group 22"/>
          <p:cNvGrpSpPr>
            <a:grpSpLocks/>
          </p:cNvGrpSpPr>
          <p:nvPr/>
        </p:nvGrpSpPr>
        <p:grpSpPr bwMode="auto">
          <a:xfrm>
            <a:off x="251520" y="2636912"/>
            <a:ext cx="3806825" cy="1323975"/>
            <a:chOff x="0" y="1795"/>
            <a:chExt cx="2398" cy="834"/>
          </a:xfrm>
        </p:grpSpPr>
        <p:sp>
          <p:nvSpPr>
            <p:cNvPr id="39959" name="Rectangle 23"/>
            <p:cNvSpPr>
              <a:spLocks noChangeArrowheads="1"/>
            </p:cNvSpPr>
            <p:nvPr/>
          </p:nvSpPr>
          <p:spPr bwMode="auto">
            <a:xfrm>
              <a:off x="0" y="1795"/>
              <a:ext cx="2343"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BAF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b="1" dirty="0">
                  <a:latin typeface="Comic Sans MS" panose="030F0902030302020204" pitchFamily="66" charset="0"/>
                </a:rPr>
                <a:t>Homolog</a:t>
              </a:r>
              <a:r>
                <a:rPr lang="tr-TR" b="1" dirty="0" err="1">
                  <a:latin typeface="Comic Sans MS" panose="030F0902030302020204" pitchFamily="66" charset="0"/>
                </a:rPr>
                <a:t>lar</a:t>
              </a:r>
              <a:endParaRPr lang="en-US" b="1" dirty="0">
                <a:latin typeface="Comic Sans MS" panose="030F0902030302020204" pitchFamily="66" charset="0"/>
              </a:endParaRPr>
            </a:p>
            <a:p>
              <a:pPr eaLnBrk="0" hangingPunct="0"/>
              <a:endParaRPr lang="en-US" b="1" dirty="0"/>
            </a:p>
            <a:p>
              <a:pPr eaLnBrk="0" hangingPunct="0"/>
              <a:endParaRPr lang="en-US" b="1" dirty="0"/>
            </a:p>
            <a:p>
              <a:pPr eaLnBrk="0" hangingPunct="0"/>
              <a:r>
                <a:rPr lang="tr-TR" b="1" dirty="0">
                  <a:latin typeface="Comic Sans MS" panose="030F0902030302020204" pitchFamily="66" charset="0"/>
                </a:rPr>
                <a:t>Ayni gen</a:t>
              </a:r>
              <a:endParaRPr lang="en-US" b="1" dirty="0">
                <a:latin typeface="Comic Sans MS" panose="030F0902030302020204" pitchFamily="66" charset="0"/>
              </a:endParaRPr>
            </a:p>
            <a:p>
              <a:pPr eaLnBrk="0" hangingPunct="0"/>
              <a:r>
                <a:rPr lang="tr-TR" b="1" dirty="0">
                  <a:latin typeface="Comic Sans MS" panose="030F0902030302020204" pitchFamily="66" charset="0"/>
                </a:rPr>
                <a:t>Farklı </a:t>
              </a:r>
              <a:r>
                <a:rPr lang="tr-TR" b="1" dirty="0" err="1">
                  <a:latin typeface="Comic Sans MS" panose="030F0902030302020204" pitchFamily="66" charset="0"/>
                </a:rPr>
                <a:t>allel</a:t>
              </a:r>
              <a:r>
                <a:rPr lang="tr-TR" b="1" dirty="0">
                  <a:latin typeface="Comic Sans MS" panose="030F0902030302020204" pitchFamily="66" charset="0"/>
                </a:rPr>
                <a:t> olabilirler</a:t>
              </a:r>
              <a:endParaRPr lang="en-US" b="1" dirty="0">
                <a:latin typeface="Comic Sans MS" panose="030F0902030302020204" pitchFamily="66" charset="0"/>
              </a:endParaRPr>
            </a:p>
          </p:txBody>
        </p:sp>
        <p:sp>
          <p:nvSpPr>
            <p:cNvPr id="39960" name="Line 24"/>
            <p:cNvSpPr>
              <a:spLocks noChangeShapeType="1"/>
            </p:cNvSpPr>
            <p:nvPr/>
          </p:nvSpPr>
          <p:spPr bwMode="auto">
            <a:xfrm flipV="1">
              <a:off x="1494" y="1869"/>
              <a:ext cx="904" cy="127"/>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61" name="Line 25"/>
            <p:cNvSpPr>
              <a:spLocks noChangeShapeType="1"/>
            </p:cNvSpPr>
            <p:nvPr/>
          </p:nvSpPr>
          <p:spPr bwMode="auto">
            <a:xfrm>
              <a:off x="1494" y="2006"/>
              <a:ext cx="903" cy="387"/>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grpSp>
        <p:nvGrpSpPr>
          <p:cNvPr id="39962" name="Group 26"/>
          <p:cNvGrpSpPr>
            <a:grpSpLocks/>
          </p:cNvGrpSpPr>
          <p:nvPr/>
        </p:nvGrpSpPr>
        <p:grpSpPr bwMode="auto">
          <a:xfrm>
            <a:off x="5029203" y="2605088"/>
            <a:ext cx="3422652" cy="1323975"/>
            <a:chOff x="3168" y="1641"/>
            <a:chExt cx="2156" cy="834"/>
          </a:xfrm>
        </p:grpSpPr>
        <p:grpSp>
          <p:nvGrpSpPr>
            <p:cNvPr id="39964" name="Group 28"/>
            <p:cNvGrpSpPr>
              <a:grpSpLocks/>
            </p:cNvGrpSpPr>
            <p:nvPr/>
          </p:nvGrpSpPr>
          <p:grpSpPr bwMode="auto">
            <a:xfrm>
              <a:off x="3168" y="1706"/>
              <a:ext cx="864" cy="192"/>
              <a:chOff x="3168" y="1296"/>
              <a:chExt cx="864" cy="192"/>
            </a:xfrm>
          </p:grpSpPr>
          <p:sp>
            <p:nvSpPr>
              <p:cNvPr id="39965" name="Line 29"/>
              <p:cNvSpPr>
                <a:spLocks noChangeShapeType="1"/>
              </p:cNvSpPr>
              <p:nvPr/>
            </p:nvSpPr>
            <p:spPr bwMode="auto">
              <a:xfrm>
                <a:off x="3168" y="1296"/>
                <a:ext cx="864" cy="48"/>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9966" name="Line 30"/>
              <p:cNvSpPr>
                <a:spLocks noChangeShapeType="1"/>
              </p:cNvSpPr>
              <p:nvPr/>
            </p:nvSpPr>
            <p:spPr bwMode="auto">
              <a:xfrm flipV="1">
                <a:off x="3168" y="1344"/>
                <a:ext cx="864" cy="144"/>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sp>
          <p:nvSpPr>
            <p:cNvPr id="39963" name="Text Box 27"/>
            <p:cNvSpPr txBox="1">
              <a:spLocks noChangeArrowheads="1"/>
            </p:cNvSpPr>
            <p:nvPr/>
          </p:nvSpPr>
          <p:spPr bwMode="auto">
            <a:xfrm>
              <a:off x="4043" y="1641"/>
              <a:ext cx="1281"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b="1" dirty="0" err="1">
                  <a:latin typeface="Comic Sans MS" panose="030F0902030302020204" pitchFamily="66" charset="0"/>
                </a:rPr>
                <a:t>Kardes</a:t>
              </a:r>
              <a:r>
                <a:rPr lang="tr-TR" b="1" dirty="0">
                  <a:latin typeface="Comic Sans MS" panose="030F0902030302020204" pitchFamily="66" charset="0"/>
                </a:rPr>
                <a:t> </a:t>
              </a:r>
              <a:r>
                <a:rPr lang="tr-TR" b="1" dirty="0" err="1">
                  <a:latin typeface="Comic Sans MS" panose="030F0902030302020204" pitchFamily="66" charset="0"/>
                </a:rPr>
                <a:t>kromatidler</a:t>
              </a:r>
              <a:endParaRPr lang="en-US" b="1" dirty="0">
                <a:latin typeface="Comic Sans MS" panose="030F0902030302020204" pitchFamily="66" charset="0"/>
              </a:endParaRPr>
            </a:p>
            <a:p>
              <a:pPr eaLnBrk="0" hangingPunct="0"/>
              <a:endParaRPr lang="en-US" b="1" dirty="0">
                <a:latin typeface="Comic Sans MS" panose="030F0902030302020204" pitchFamily="66" charset="0"/>
              </a:endParaRPr>
            </a:p>
            <a:p>
              <a:pPr eaLnBrk="0" hangingPunct="0"/>
              <a:endParaRPr lang="en-US" b="1" dirty="0"/>
            </a:p>
            <a:p>
              <a:pPr eaLnBrk="0" hangingPunct="0"/>
              <a:r>
                <a:rPr lang="tr-TR" b="1" dirty="0">
                  <a:latin typeface="Comic Sans MS" panose="030F0902030302020204" pitchFamily="66" charset="0"/>
                </a:rPr>
                <a:t>Ayni gen</a:t>
              </a:r>
            </a:p>
            <a:p>
              <a:pPr eaLnBrk="0" hangingPunct="0"/>
              <a:r>
                <a:rPr lang="tr-TR" b="1" dirty="0">
                  <a:latin typeface="Comic Sans MS" panose="030F0902030302020204" pitchFamily="66" charset="0"/>
                </a:rPr>
                <a:t>Ayni </a:t>
              </a:r>
              <a:r>
                <a:rPr lang="tr-TR" b="1" dirty="0" err="1">
                  <a:latin typeface="Comic Sans MS" panose="030F0902030302020204" pitchFamily="66" charset="0"/>
                </a:rPr>
                <a:t>alleller</a:t>
              </a:r>
              <a:endParaRPr lang="en-US" b="1" dirty="0">
                <a:latin typeface="Comic Sans MS" panose="030F0902030302020204" pitchFamily="66" charset="0"/>
              </a:endParaRPr>
            </a:p>
          </p:txBody>
        </p:sp>
      </p:grpSp>
      <p:sp>
        <p:nvSpPr>
          <p:cNvPr id="39967" name="Text Box 31"/>
          <p:cNvSpPr txBox="1">
            <a:spLocks noChangeArrowheads="1"/>
          </p:cNvSpPr>
          <p:nvPr/>
        </p:nvSpPr>
        <p:spPr bwMode="auto">
          <a:xfrm>
            <a:off x="2582130" y="1703557"/>
            <a:ext cx="753732" cy="338554"/>
          </a:xfrm>
          <a:prstGeom prst="rect">
            <a:avLst/>
          </a:prstGeom>
          <a:noFill/>
          <a:ln>
            <a:noFill/>
          </a:ln>
          <a:effectLst/>
          <a:extLst>
            <a:ext uri="{909E8E84-426E-40DD-AFC4-6F175D3DCCD1}">
              <a14:hiddenFill xmlns:a14="http://schemas.microsoft.com/office/drawing/2010/main">
                <a:solidFill>
                  <a:srgbClr val="FF8000"/>
                </a:solidFill>
              </a14:hiddenFill>
            </a:ext>
            <a:ext uri="{91240B29-F687-4F45-9708-019B960494DF}">
              <a14:hiddenLine xmlns:a14="http://schemas.microsoft.com/office/drawing/2010/main" w="9525">
                <a:solidFill>
                  <a:srgbClr val="FF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dirty="0">
                <a:latin typeface="Comic Sans MS" panose="030F0902030302020204" pitchFamily="66" charset="0"/>
              </a:rPr>
              <a:t>Gen X</a:t>
            </a:r>
          </a:p>
        </p:txBody>
      </p:sp>
      <p:sp>
        <p:nvSpPr>
          <p:cNvPr id="2" name="Slide Number Placeholder 1">
            <a:extLst>
              <a:ext uri="{FF2B5EF4-FFF2-40B4-BE49-F238E27FC236}">
                <a16:creationId xmlns:a16="http://schemas.microsoft.com/office/drawing/2014/main" id="{E5D52EC0-396E-7E46-82CB-EC23844CC4C7}"/>
              </a:ext>
            </a:extLst>
          </p:cNvPr>
          <p:cNvSpPr>
            <a:spLocks noGrp="1"/>
          </p:cNvSpPr>
          <p:nvPr>
            <p:ph type="sldNum" sz="quarter" idx="12"/>
          </p:nvPr>
        </p:nvSpPr>
        <p:spPr>
          <a:xfrm>
            <a:off x="7092280" y="500428"/>
            <a:ext cx="1905000" cy="457200"/>
          </a:xfrm>
        </p:spPr>
        <p:txBody>
          <a:bodyPr/>
          <a:lstStyle/>
          <a:p>
            <a:fld id="{4B00837D-AB71-4779-9842-1A8B73133140}" type="slidenum">
              <a:rPr lang="en-US" smtClean="0"/>
              <a:pPr/>
              <a:t>35</a:t>
            </a:fld>
            <a:endParaRPr lang="en-US"/>
          </a:p>
        </p:txBody>
      </p:sp>
    </p:spTree>
    <p:extLst>
      <p:ext uri="{BB962C8B-B14F-4D97-AF65-F5344CB8AC3E}">
        <p14:creationId xmlns:p14="http://schemas.microsoft.com/office/powerpoint/2010/main" val="3095269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9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99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9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214313" y="491208"/>
            <a:ext cx="7382023" cy="446252"/>
          </a:xfrm>
          <a:prstGeom prst="rect">
            <a:avLst/>
          </a:prstGeom>
          <a:noFill/>
          <a:ln w="9525">
            <a:noFill/>
            <a:miter lim="800000"/>
            <a:headEnd/>
            <a:tailEnd/>
          </a:ln>
        </p:spPr>
        <p:txBody>
          <a:bodyPr wrap="square" tIns="76176" rIns="28566" bIns="0" anchor="ctr">
            <a:spAutoFit/>
          </a:bodyPr>
          <a:lstStyle/>
          <a:p>
            <a:pPr algn="r" eaLnBrk="0" hangingPunct="0">
              <a:tabLst>
                <a:tab pos="4591050" algn="l"/>
              </a:tabLst>
            </a:pPr>
            <a:r>
              <a:rPr lang="tr-TR" sz="3600" i="1" dirty="0" err="1">
                <a:solidFill>
                  <a:srgbClr val="FFFF00"/>
                </a:solidFill>
                <a:latin typeface="Comic Sans MS" pitchFamily="66" charset="0"/>
                <a:cs typeface="Times New Roman" pitchFamily="18" charset="0"/>
              </a:rPr>
              <a:t>Mayozun</a:t>
            </a:r>
            <a:r>
              <a:rPr lang="tr-TR" sz="3600" i="1" dirty="0">
                <a:solidFill>
                  <a:srgbClr val="FFFF00"/>
                </a:solidFill>
                <a:latin typeface="Comic Sans MS" pitchFamily="66" charset="0"/>
                <a:cs typeface="Times New Roman" pitchFamily="18" charset="0"/>
              </a:rPr>
              <a:t> Genetik Önemi</a:t>
            </a:r>
          </a:p>
        </p:txBody>
      </p:sp>
      <p:sp>
        <p:nvSpPr>
          <p:cNvPr id="74754" name="Rectangle 3"/>
          <p:cNvSpPr>
            <a:spLocks noChangeArrowheads="1"/>
          </p:cNvSpPr>
          <p:nvPr/>
        </p:nvSpPr>
        <p:spPr bwMode="auto">
          <a:xfrm>
            <a:off x="676243" y="3861510"/>
            <a:ext cx="7711676" cy="1829796"/>
          </a:xfrm>
          <a:prstGeom prst="rect">
            <a:avLst/>
          </a:prstGeom>
          <a:noFill/>
          <a:ln w="9525">
            <a:noFill/>
            <a:miter lim="800000"/>
            <a:headEnd/>
            <a:tailEnd/>
          </a:ln>
        </p:spPr>
        <p:txBody>
          <a:bodyPr wrap="square">
            <a:spAutoFit/>
          </a:bodyPr>
          <a:lstStyle/>
          <a:p>
            <a:pPr algn="just">
              <a:lnSpc>
                <a:spcPct val="150000"/>
              </a:lnSpc>
            </a:pPr>
            <a:endParaRPr lang="tr-TR" sz="2400" dirty="0">
              <a:solidFill>
                <a:srgbClr val="002060"/>
              </a:solidFill>
              <a:latin typeface="Comic Sans MS" pitchFamily="66" charset="0"/>
              <a:cs typeface="Times New Roman" pitchFamily="18" charset="0"/>
            </a:endParaRPr>
          </a:p>
          <a:p>
            <a:pPr algn="just">
              <a:lnSpc>
                <a:spcPct val="150000"/>
              </a:lnSpc>
              <a:buFont typeface="Arial" charset="0"/>
              <a:buChar char="•"/>
            </a:pPr>
            <a:r>
              <a:rPr lang="tr-TR" sz="3200" dirty="0">
                <a:latin typeface="Comic Sans MS" panose="030F0902030302020204" pitchFamily="66" charset="0"/>
                <a:cs typeface="Times New Roman" pitchFamily="18" charset="0"/>
              </a:rPr>
              <a:t>Döller boyunca sabit kromozom sayısı</a:t>
            </a:r>
          </a:p>
          <a:p>
            <a:pPr algn="just">
              <a:lnSpc>
                <a:spcPct val="150000"/>
              </a:lnSpc>
              <a:buFont typeface="Arial" charset="0"/>
              <a:buChar char="•"/>
            </a:pPr>
            <a:r>
              <a:rPr lang="tr-TR" sz="3200" dirty="0">
                <a:latin typeface="Comic Sans MS" panose="030F0902030302020204" pitchFamily="66" charset="0"/>
                <a:cs typeface="Times New Roman" pitchFamily="18" charset="0"/>
              </a:rPr>
              <a:t>Genetik Çeşitlilik (bağımsız dağılım ve </a:t>
            </a:r>
            <a:r>
              <a:rPr lang="tr-TR" sz="3200" dirty="0" err="1">
                <a:latin typeface="Comic Sans MS" panose="030F0902030302020204" pitchFamily="66" charset="0"/>
                <a:cs typeface="Times New Roman" pitchFamily="18" charset="0"/>
              </a:rPr>
              <a:t>krossover</a:t>
            </a:r>
            <a:r>
              <a:rPr lang="tr-TR" sz="2800" dirty="0">
                <a:latin typeface="Comic Sans MS" panose="030F0902030302020204" pitchFamily="66" charset="0"/>
                <a:cs typeface="Times New Roman" pitchFamily="18" charset="0"/>
              </a:rPr>
              <a:t>)</a:t>
            </a:r>
          </a:p>
          <a:p>
            <a:pPr algn="just">
              <a:lnSpc>
                <a:spcPct val="150000"/>
              </a:lnSpc>
              <a:buFont typeface="Arial" charset="0"/>
              <a:buChar char="•"/>
            </a:pPr>
            <a:endParaRPr lang="tr-TR" sz="2800" dirty="0">
              <a:latin typeface="Comic Sans MS" panose="030F0902030302020204" pitchFamily="66" charset="0"/>
              <a:cs typeface="Times New Roman" pitchFamily="18" charset="0"/>
            </a:endParaRPr>
          </a:p>
        </p:txBody>
      </p:sp>
      <p:sp>
        <p:nvSpPr>
          <p:cNvPr id="2" name="Slide Number Placeholder 1">
            <a:extLst>
              <a:ext uri="{FF2B5EF4-FFF2-40B4-BE49-F238E27FC236}">
                <a16:creationId xmlns:a16="http://schemas.microsoft.com/office/drawing/2014/main" id="{F77493E1-1357-744E-88AD-1C49E970D0BB}"/>
              </a:ext>
            </a:extLst>
          </p:cNvPr>
          <p:cNvSpPr>
            <a:spLocks noGrp="1"/>
          </p:cNvSpPr>
          <p:nvPr>
            <p:ph type="sldNum" sz="quarter" idx="12"/>
          </p:nvPr>
        </p:nvSpPr>
        <p:spPr/>
        <p:txBody>
          <a:bodyPr/>
          <a:lstStyle/>
          <a:p>
            <a:fld id="{D57F1E4F-1CFF-5643-939E-02111984F565}" type="slidenum">
              <a:rPr lang="en-US" smtClean="0"/>
              <a:t>36</a:t>
            </a:fld>
            <a:endParaRPr lang="en-US" dirty="0"/>
          </a:p>
        </p:txBody>
      </p:sp>
      <p:sp>
        <p:nvSpPr>
          <p:cNvPr id="4" name="Rectangle 3">
            <a:hlinkClick r:id="rId3" tooltip="mayoz " highlightClick="1"/>
            <a:extLst>
              <a:ext uri="{FF2B5EF4-FFF2-40B4-BE49-F238E27FC236}">
                <a16:creationId xmlns:a16="http://schemas.microsoft.com/office/drawing/2014/main" id="{AC70FC0A-0EED-114F-9BFD-0BFDAC800CD4}"/>
              </a:ext>
            </a:extLst>
          </p:cNvPr>
          <p:cNvSpPr/>
          <p:nvPr/>
        </p:nvSpPr>
        <p:spPr>
          <a:xfrm>
            <a:off x="6876256" y="3224396"/>
            <a:ext cx="1829347" cy="420628"/>
          </a:xfrm>
          <a:prstGeom prst="rect">
            <a:avLst/>
          </a:prstGeom>
        </p:spPr>
        <p:txBody>
          <a:bodyPr wrap="none">
            <a:spAutoFit/>
          </a:bodyPr>
          <a:lstStyle/>
          <a:p>
            <a:r>
              <a:rPr lang="tr-TR" sz="3200" dirty="0" err="1">
                <a:solidFill>
                  <a:srgbClr val="FFFF00"/>
                </a:solidFill>
                <a:latin typeface="Comic Sans MS" panose="030F0902030302020204" pitchFamily="66" charset="0"/>
              </a:rPr>
              <a:t>Mayoz</a:t>
            </a:r>
            <a:r>
              <a:rPr lang="tr-TR" sz="3200" dirty="0">
                <a:solidFill>
                  <a:srgbClr val="FFFF00"/>
                </a:solidFill>
                <a:latin typeface="Comic Sans MS" panose="030F0902030302020204" pitchFamily="66" charset="0"/>
              </a:rPr>
              <a:t> video </a:t>
            </a:r>
          </a:p>
        </p:txBody>
      </p:sp>
      <p:pic>
        <p:nvPicPr>
          <p:cNvPr id="5" name="Picture 4">
            <a:extLst>
              <a:ext uri="{FF2B5EF4-FFF2-40B4-BE49-F238E27FC236}">
                <a16:creationId xmlns:a16="http://schemas.microsoft.com/office/drawing/2014/main" id="{3E61A444-BAA3-F347-AB6E-5CE94D8EF4A2}"/>
              </a:ext>
            </a:extLst>
          </p:cNvPr>
          <p:cNvPicPr>
            <a:picLocks noChangeAspect="1"/>
          </p:cNvPicPr>
          <p:nvPr/>
        </p:nvPicPr>
        <p:blipFill>
          <a:blip r:embed="rId4"/>
          <a:stretch>
            <a:fillRect/>
          </a:stretch>
        </p:blipFill>
        <p:spPr>
          <a:xfrm>
            <a:off x="214313" y="235916"/>
            <a:ext cx="3565599" cy="3565599"/>
          </a:xfrm>
          <a:prstGeom prst="rect">
            <a:avLst/>
          </a:prstGeom>
        </p:spPr>
      </p:pic>
    </p:spTree>
    <p:extLst>
      <p:ext uri="{BB962C8B-B14F-4D97-AF65-F5344CB8AC3E}">
        <p14:creationId xmlns:p14="http://schemas.microsoft.com/office/powerpoint/2010/main" val="1687374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1 Dikdörtgen"/>
          <p:cNvSpPr>
            <a:spLocks noChangeArrowheads="1"/>
          </p:cNvSpPr>
          <p:nvPr/>
        </p:nvSpPr>
        <p:spPr bwMode="auto">
          <a:xfrm>
            <a:off x="321484" y="4572670"/>
            <a:ext cx="8572500" cy="954107"/>
          </a:xfrm>
          <a:prstGeom prst="rect">
            <a:avLst/>
          </a:prstGeom>
          <a:noFill/>
          <a:ln w="9525">
            <a:noFill/>
            <a:miter lim="800000"/>
            <a:headEnd/>
            <a:tailEnd/>
          </a:ln>
        </p:spPr>
        <p:txBody>
          <a:bodyPr>
            <a:spAutoFit/>
          </a:bodyPr>
          <a:lstStyle/>
          <a:p>
            <a:pPr algn="ctr"/>
            <a:r>
              <a:rPr lang="tr-TR" sz="2800" dirty="0" err="1">
                <a:latin typeface="Comic Sans MS" pitchFamily="66" charset="0"/>
              </a:rPr>
              <a:t>Mayoz</a:t>
            </a:r>
            <a:r>
              <a:rPr lang="tr-TR" sz="2800" dirty="0">
                <a:latin typeface="Comic Sans MS" pitchFamily="66" charset="0"/>
              </a:rPr>
              <a:t> sırasında homolog kromozomların bağımsız ayrışımı ile birlikte her kromozom çifti arasında birden fazla </a:t>
            </a:r>
            <a:r>
              <a:rPr lang="tr-TR" sz="2800" dirty="0" err="1">
                <a:latin typeface="Comic Sans MS" pitchFamily="66" charset="0"/>
              </a:rPr>
              <a:t>krosingover</a:t>
            </a:r>
            <a:r>
              <a:rPr lang="tr-TR" sz="2800" dirty="0">
                <a:latin typeface="Comic Sans MS" pitchFamily="66" charset="0"/>
              </a:rPr>
              <a:t> meydana gelebilmesi çeşitliliği daha da artırır!!!</a:t>
            </a:r>
          </a:p>
        </p:txBody>
      </p:sp>
      <p:graphicFrame>
        <p:nvGraphicFramePr>
          <p:cNvPr id="6" name="5 Diyagram"/>
          <p:cNvGraphicFramePr/>
          <p:nvPr>
            <p:extLst>
              <p:ext uri="{D42A27DB-BD31-4B8C-83A1-F6EECF244321}">
                <p14:modId xmlns:p14="http://schemas.microsoft.com/office/powerpoint/2010/main" val="2126651008"/>
              </p:ext>
            </p:extLst>
          </p:nvPr>
        </p:nvGraphicFramePr>
        <p:xfrm>
          <a:off x="285750" y="500063"/>
          <a:ext cx="8643968" cy="304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C9CD2A8E-88F4-4F44-BD9A-D976F72047BD}"/>
              </a:ext>
            </a:extLst>
          </p:cNvPr>
          <p:cNvSpPr>
            <a:spLocks noGrp="1"/>
          </p:cNvSpPr>
          <p:nvPr>
            <p:ph type="sldNum" sz="quarter" idx="12"/>
          </p:nvPr>
        </p:nvSpPr>
        <p:spPr/>
        <p:txBody>
          <a:bodyPr/>
          <a:lstStyle/>
          <a:p>
            <a:fld id="{D57F1E4F-1CFF-5643-939E-02111984F565}" type="slidenum">
              <a:rPr lang="en-US" smtClean="0"/>
              <a:t>37</a:t>
            </a:fld>
            <a:endParaRPr lang="en-US" dirty="0"/>
          </a:p>
        </p:txBody>
      </p:sp>
      <p:sp>
        <p:nvSpPr>
          <p:cNvPr id="3" name="Smiley Face 2">
            <a:extLst>
              <a:ext uri="{FF2B5EF4-FFF2-40B4-BE49-F238E27FC236}">
                <a16:creationId xmlns:a16="http://schemas.microsoft.com/office/drawing/2014/main" id="{6582DD9C-0450-2A41-90CE-A429DA584E18}"/>
              </a:ext>
            </a:extLst>
          </p:cNvPr>
          <p:cNvSpPr/>
          <p:nvPr/>
        </p:nvSpPr>
        <p:spPr>
          <a:xfrm>
            <a:off x="7766431" y="5373216"/>
            <a:ext cx="914400" cy="914400"/>
          </a:xfrm>
          <a:prstGeom prst="smileyFace">
            <a:avLst>
              <a:gd name="adj" fmla="val 4653"/>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50420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yagram"/>
          <p:cNvGraphicFramePr/>
          <p:nvPr>
            <p:extLst>
              <p:ext uri="{D42A27DB-BD31-4B8C-83A1-F6EECF244321}">
                <p14:modId xmlns:p14="http://schemas.microsoft.com/office/powerpoint/2010/main" val="4056329718"/>
              </p:ext>
            </p:extLst>
          </p:nvPr>
        </p:nvGraphicFramePr>
        <p:xfrm>
          <a:off x="214282" y="214290"/>
          <a:ext cx="8572500" cy="628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5E16341D-10BC-F54E-8CF7-4AB8E00C0D3E}"/>
              </a:ext>
            </a:extLst>
          </p:cNvPr>
          <p:cNvSpPr>
            <a:spLocks noGrp="1"/>
          </p:cNvSpPr>
          <p:nvPr>
            <p:ph type="sldNum" sz="quarter" idx="12"/>
          </p:nvPr>
        </p:nvSpPr>
        <p:spPr/>
        <p:txBody>
          <a:bodyPr/>
          <a:lstStyle/>
          <a:p>
            <a:fld id="{D57F1E4F-1CFF-5643-939E-02111984F565}" type="slidenum">
              <a:rPr lang="en-US" smtClean="0"/>
              <a:t>38</a:t>
            </a:fld>
            <a:endParaRPr lang="en-US" dirty="0"/>
          </a:p>
        </p:txBody>
      </p:sp>
    </p:spTree>
    <p:extLst>
      <p:ext uri="{BB962C8B-B14F-4D97-AF65-F5344CB8AC3E}">
        <p14:creationId xmlns:p14="http://schemas.microsoft.com/office/powerpoint/2010/main" val="3426141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412597"/>
            <a:ext cx="6887740" cy="1301651"/>
          </a:xfrm>
        </p:spPr>
        <p:txBody>
          <a:bodyPr/>
          <a:lstStyle/>
          <a:p>
            <a:pPr algn="r"/>
            <a:r>
              <a:rPr lang="tr-TR" sz="3200" i="1" dirty="0">
                <a:latin typeface="Comic Sans MS" panose="030F0902030302020204" pitchFamily="66" charset="0"/>
              </a:rPr>
              <a:t>Bağımsız diziliş</a:t>
            </a:r>
            <a:endParaRPr lang="en-US" sz="3200" i="1" dirty="0">
              <a:latin typeface="Comic Sans MS" panose="030F0902030302020204" pitchFamily="66" charset="0"/>
            </a:endParaRPr>
          </a:p>
        </p:txBody>
      </p:sp>
      <p:pic>
        <p:nvPicPr>
          <p:cNvPr id="5837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777"/>
          <a:stretch>
            <a:fillRect/>
          </a:stretch>
        </p:blipFill>
        <p:spPr>
          <a:xfrm>
            <a:off x="685800" y="1227225"/>
            <a:ext cx="7198568" cy="5343438"/>
          </a:xfrm>
        </p:spPr>
      </p:pic>
      <p:sp>
        <p:nvSpPr>
          <p:cNvPr id="2" name="Slide Number Placeholder 1">
            <a:extLst>
              <a:ext uri="{FF2B5EF4-FFF2-40B4-BE49-F238E27FC236}">
                <a16:creationId xmlns:a16="http://schemas.microsoft.com/office/drawing/2014/main" id="{D474EECB-CA90-FD42-AFD5-28B834BEC4D3}"/>
              </a:ext>
            </a:extLst>
          </p:cNvPr>
          <p:cNvSpPr>
            <a:spLocks noGrp="1"/>
          </p:cNvSpPr>
          <p:nvPr>
            <p:ph type="sldNum" sz="quarter" idx="12"/>
          </p:nvPr>
        </p:nvSpPr>
        <p:spPr/>
        <p:txBody>
          <a:bodyPr/>
          <a:lstStyle/>
          <a:p>
            <a:fld id="{D57F1E4F-1CFF-5643-939E-02111984F565}" type="slidenum">
              <a:rPr lang="en-US" smtClean="0"/>
              <a:t>39</a:t>
            </a:fld>
            <a:endParaRPr lang="en-US" dirty="0"/>
          </a:p>
        </p:txBody>
      </p:sp>
    </p:spTree>
    <p:extLst>
      <p:ext uri="{BB962C8B-B14F-4D97-AF65-F5344CB8AC3E}">
        <p14:creationId xmlns:p14="http://schemas.microsoft.com/office/powerpoint/2010/main" val="147015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F0D5-D018-BE45-B74F-432B95D95DFF}"/>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087B57C9-F63D-2B4B-AE7A-38D5D9F339D8}"/>
              </a:ext>
            </a:extLst>
          </p:cNvPr>
          <p:cNvSpPr>
            <a:spLocks noGrp="1"/>
          </p:cNvSpPr>
          <p:nvPr>
            <p:ph idx="1"/>
          </p:nvPr>
        </p:nvSpPr>
        <p:spPr>
          <a:xfrm>
            <a:off x="755576" y="1484785"/>
            <a:ext cx="6783778" cy="4763622"/>
          </a:xfrm>
        </p:spPr>
        <p:txBody>
          <a:bodyPr/>
          <a:lstStyle/>
          <a:p>
            <a:endParaRPr lang="tr-TR" dirty="0"/>
          </a:p>
          <a:p>
            <a:r>
              <a:rPr lang="tr-TR" sz="2400" dirty="0"/>
              <a:t>İnsan bedenindeki toplam DNA uzunluğu = </a:t>
            </a:r>
          </a:p>
          <a:p>
            <a:pPr marL="0" indent="0">
              <a:buNone/>
            </a:pPr>
            <a:r>
              <a:rPr lang="tr-TR" sz="2400" dirty="0" err="1"/>
              <a:t>Pluto</a:t>
            </a:r>
            <a:r>
              <a:rPr lang="tr-TR" sz="2400" dirty="0"/>
              <a:t> – Güneş arası git-gel mesafesi </a:t>
            </a:r>
          </a:p>
          <a:p>
            <a:pPr marL="0" indent="0">
              <a:buNone/>
            </a:pPr>
            <a:endParaRPr lang="tr-TR" sz="2400" dirty="0"/>
          </a:p>
          <a:p>
            <a:pPr marL="0" indent="0">
              <a:buNone/>
            </a:pPr>
            <a:r>
              <a:rPr lang="tr-TR" sz="2400" dirty="0"/>
              <a:t>İnsan hücresi mikroskobik </a:t>
            </a:r>
          </a:p>
          <a:p>
            <a:pPr marL="0" indent="0">
              <a:buNone/>
            </a:pPr>
            <a:r>
              <a:rPr lang="tr-TR" sz="2400" dirty="0"/>
              <a:t>	DNA’mızı hasarsız hücre dışına çıkartırsak 1.20 m</a:t>
            </a:r>
          </a:p>
          <a:p>
            <a:pPr marL="0" indent="0">
              <a:buNone/>
            </a:pPr>
            <a:r>
              <a:rPr lang="tr-TR" sz="2400" dirty="0"/>
              <a:t>	5 milyon tane DNA ipliği dikiş iğnesinin deliğinden geçebilir.</a:t>
            </a:r>
          </a:p>
        </p:txBody>
      </p:sp>
      <p:sp>
        <p:nvSpPr>
          <p:cNvPr id="4" name="Slide Number Placeholder 3">
            <a:extLst>
              <a:ext uri="{FF2B5EF4-FFF2-40B4-BE49-F238E27FC236}">
                <a16:creationId xmlns:a16="http://schemas.microsoft.com/office/drawing/2014/main" id="{A638E3B5-638F-624D-8D54-5C786A16F79A}"/>
              </a:ext>
            </a:extLst>
          </p:cNvPr>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2343265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lide10"/>
          <p:cNvPicPr>
            <a:picLocks noChangeAspect="1" noChangeArrowheads="1"/>
          </p:cNvPicPr>
          <p:nvPr/>
        </p:nvPicPr>
        <p:blipFill rotWithShape="1">
          <a:blip r:embed="rId2">
            <a:extLst>
              <a:ext uri="{28A0092B-C50C-407E-A947-70E740481C1C}">
                <a14:useLocalDpi xmlns:a14="http://schemas.microsoft.com/office/drawing/2010/main" val="0"/>
              </a:ext>
            </a:extLst>
          </a:blip>
          <a:srcRect l="17820" t="25655" r="16474" b="29939"/>
          <a:stretch/>
        </p:blipFill>
        <p:spPr bwMode="auto">
          <a:xfrm>
            <a:off x="179513" y="1160241"/>
            <a:ext cx="8424936" cy="56638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C56DAF4-E365-294A-BF45-AC2D94999086}"/>
              </a:ext>
            </a:extLst>
          </p:cNvPr>
          <p:cNvSpPr>
            <a:spLocks noGrp="1"/>
          </p:cNvSpPr>
          <p:nvPr>
            <p:ph type="sldNum" sz="quarter" idx="12"/>
          </p:nvPr>
        </p:nvSpPr>
        <p:spPr/>
        <p:txBody>
          <a:bodyPr/>
          <a:lstStyle/>
          <a:p>
            <a:fld id="{D57F1E4F-1CFF-5643-939E-02111984F565}" type="slidenum">
              <a:rPr lang="en-US" smtClean="0"/>
              <a:t>40</a:t>
            </a:fld>
            <a:endParaRPr lang="en-US" dirty="0"/>
          </a:p>
        </p:txBody>
      </p:sp>
    </p:spTree>
    <p:extLst>
      <p:ext uri="{BB962C8B-B14F-4D97-AF65-F5344CB8AC3E}">
        <p14:creationId xmlns:p14="http://schemas.microsoft.com/office/powerpoint/2010/main" val="3724087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7962" y="358974"/>
            <a:ext cx="7389813" cy="779463"/>
          </a:xfrm>
        </p:spPr>
        <p:txBody>
          <a:bodyPr/>
          <a:lstStyle/>
          <a:p>
            <a:pPr algn="r"/>
            <a:r>
              <a:rPr lang="tr-TR" sz="3600" i="1" dirty="0" err="1">
                <a:latin typeface="Comic Sans MS" panose="030F0902030302020204" pitchFamily="66" charset="0"/>
              </a:rPr>
              <a:t>Krossingover</a:t>
            </a:r>
            <a:endParaRPr lang="en-US" sz="3600" i="1" dirty="0">
              <a:latin typeface="Comic Sans MS" panose="030F0902030302020204" pitchFamily="66" charset="0"/>
            </a:endParaRPr>
          </a:p>
        </p:txBody>
      </p:sp>
      <p:sp>
        <p:nvSpPr>
          <p:cNvPr id="54275" name="Rectangle 3"/>
          <p:cNvSpPr>
            <a:spLocks noGrp="1" noChangeArrowheads="1"/>
          </p:cNvSpPr>
          <p:nvPr>
            <p:ph type="body" sz="half" idx="1"/>
          </p:nvPr>
        </p:nvSpPr>
        <p:spPr>
          <a:xfrm>
            <a:off x="5543702" y="3196680"/>
            <a:ext cx="2036043" cy="664368"/>
          </a:xfrm>
        </p:spPr>
        <p:txBody>
          <a:bodyPr/>
          <a:lstStyle/>
          <a:p>
            <a:pPr marL="0" indent="0" algn="ctr">
              <a:buNone/>
            </a:pPr>
            <a:r>
              <a:rPr lang="tr-TR" dirty="0" err="1"/>
              <a:t>Mayoz</a:t>
            </a:r>
            <a:r>
              <a:rPr lang="tr-TR" dirty="0"/>
              <a:t> </a:t>
            </a:r>
            <a:r>
              <a:rPr lang="tr-TR" dirty="0" err="1"/>
              <a:t>profaz</a:t>
            </a:r>
            <a:endParaRPr lang="en-US" dirty="0"/>
          </a:p>
        </p:txBody>
      </p:sp>
      <p:sp>
        <p:nvSpPr>
          <p:cNvPr id="2" name="Slide Number Placeholder 1">
            <a:extLst>
              <a:ext uri="{FF2B5EF4-FFF2-40B4-BE49-F238E27FC236}">
                <a16:creationId xmlns:a16="http://schemas.microsoft.com/office/drawing/2014/main" id="{076EC25C-9052-3440-BED5-342D02E98FC7}"/>
              </a:ext>
            </a:extLst>
          </p:cNvPr>
          <p:cNvSpPr>
            <a:spLocks noGrp="1"/>
          </p:cNvSpPr>
          <p:nvPr>
            <p:ph type="sldNum" sz="quarter" idx="12"/>
          </p:nvPr>
        </p:nvSpPr>
        <p:spPr>
          <a:xfrm>
            <a:off x="7104063" y="368528"/>
            <a:ext cx="1905000" cy="457200"/>
          </a:xfrm>
        </p:spPr>
        <p:txBody>
          <a:bodyPr/>
          <a:lstStyle/>
          <a:p>
            <a:fld id="{0F7C2BAC-9FCB-4191-BCF2-9F56F1E3CF28}" type="slidenum">
              <a:rPr lang="en-US" smtClean="0"/>
              <a:pPr/>
              <a:t>41</a:t>
            </a:fld>
            <a:endParaRPr lang="en-US" dirty="0"/>
          </a:p>
        </p:txBody>
      </p:sp>
      <p:pic>
        <p:nvPicPr>
          <p:cNvPr id="4" name="Picture 3">
            <a:extLst>
              <a:ext uri="{FF2B5EF4-FFF2-40B4-BE49-F238E27FC236}">
                <a16:creationId xmlns:a16="http://schemas.microsoft.com/office/drawing/2014/main" id="{16B64851-B6B2-CB45-99E2-089E6E70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640" y="1681708"/>
            <a:ext cx="3200400" cy="3619500"/>
          </a:xfrm>
          <a:prstGeom prst="rect">
            <a:avLst/>
          </a:prstGeom>
        </p:spPr>
      </p:pic>
    </p:spTree>
    <p:extLst>
      <p:ext uri="{BB962C8B-B14F-4D97-AF65-F5344CB8AC3E}">
        <p14:creationId xmlns:p14="http://schemas.microsoft.com/office/powerpoint/2010/main" val="2068849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84163" y="241300"/>
            <a:ext cx="7772400" cy="1143000"/>
          </a:xfrm>
        </p:spPr>
        <p:txBody>
          <a:bodyPr/>
          <a:lstStyle/>
          <a:p>
            <a:r>
              <a:rPr lang="en-US" sz="3600" b="1"/>
              <a:t>Re</a:t>
            </a:r>
            <a:r>
              <a:rPr lang="tr-TR" sz="3600" b="1"/>
              <a:t>k</a:t>
            </a:r>
            <a:r>
              <a:rPr lang="en-US" sz="3600" b="1"/>
              <a:t>ombina</a:t>
            </a:r>
            <a:r>
              <a:rPr lang="tr-TR" sz="3600" b="1"/>
              <a:t>sy</a:t>
            </a:r>
            <a:r>
              <a:rPr lang="en-US" sz="3600" b="1"/>
              <a:t>on (</a:t>
            </a:r>
            <a:r>
              <a:rPr lang="tr-TR" sz="3600" b="1"/>
              <a:t>k</a:t>
            </a:r>
            <a:r>
              <a:rPr lang="en-US" sz="3600" b="1"/>
              <a:t>rossing over)</a:t>
            </a:r>
          </a:p>
        </p:txBody>
      </p:sp>
      <p:sp>
        <p:nvSpPr>
          <p:cNvPr id="55302" name="Freeform 6"/>
          <p:cNvSpPr>
            <a:spLocks/>
          </p:cNvSpPr>
          <p:nvPr/>
        </p:nvSpPr>
        <p:spPr bwMode="auto">
          <a:xfrm>
            <a:off x="5729288" y="3786188"/>
            <a:ext cx="571500" cy="644525"/>
          </a:xfrm>
          <a:custGeom>
            <a:avLst/>
            <a:gdLst>
              <a:gd name="T0" fmla="*/ 63 w 152"/>
              <a:gd name="T1" fmla="*/ 6 h 171"/>
              <a:gd name="T2" fmla="*/ 57 w 152"/>
              <a:gd name="T3" fmla="*/ 19 h 171"/>
              <a:gd name="T4" fmla="*/ 53 w 152"/>
              <a:gd name="T5" fmla="*/ 26 h 171"/>
              <a:gd name="T6" fmla="*/ 38 w 152"/>
              <a:gd name="T7" fmla="*/ 40 h 171"/>
              <a:gd name="T8" fmla="*/ 30 w 152"/>
              <a:gd name="T9" fmla="*/ 66 h 171"/>
              <a:gd name="T10" fmla="*/ 30 w 152"/>
              <a:gd name="T11" fmla="*/ 77 h 171"/>
              <a:gd name="T12" fmla="*/ 22 w 152"/>
              <a:gd name="T13" fmla="*/ 94 h 171"/>
              <a:gd name="T14" fmla="*/ 15 w 152"/>
              <a:gd name="T15" fmla="*/ 100 h 171"/>
              <a:gd name="T16" fmla="*/ 8 w 152"/>
              <a:gd name="T17" fmla="*/ 111 h 171"/>
              <a:gd name="T18" fmla="*/ 8 w 152"/>
              <a:gd name="T19" fmla="*/ 119 h 171"/>
              <a:gd name="T20" fmla="*/ 2 w 152"/>
              <a:gd name="T21" fmla="*/ 134 h 171"/>
              <a:gd name="T22" fmla="*/ 0 w 152"/>
              <a:gd name="T23" fmla="*/ 144 h 171"/>
              <a:gd name="T24" fmla="*/ 8 w 152"/>
              <a:gd name="T25" fmla="*/ 158 h 171"/>
              <a:gd name="T26" fmla="*/ 9 w 152"/>
              <a:gd name="T27" fmla="*/ 159 h 171"/>
              <a:gd name="T28" fmla="*/ 9 w 152"/>
              <a:gd name="T29" fmla="*/ 160 h 171"/>
              <a:gd name="T30" fmla="*/ 18 w 152"/>
              <a:gd name="T31" fmla="*/ 163 h 171"/>
              <a:gd name="T32" fmla="*/ 40 w 152"/>
              <a:gd name="T33" fmla="*/ 168 h 171"/>
              <a:gd name="T34" fmla="*/ 66 w 152"/>
              <a:gd name="T35" fmla="*/ 171 h 171"/>
              <a:gd name="T36" fmla="*/ 94 w 152"/>
              <a:gd name="T37" fmla="*/ 168 h 171"/>
              <a:gd name="T38" fmla="*/ 122 w 152"/>
              <a:gd name="T39" fmla="*/ 158 h 171"/>
              <a:gd name="T40" fmla="*/ 124 w 152"/>
              <a:gd name="T41" fmla="*/ 151 h 171"/>
              <a:gd name="T42" fmla="*/ 124 w 152"/>
              <a:gd name="T43" fmla="*/ 141 h 171"/>
              <a:gd name="T44" fmla="*/ 126 w 152"/>
              <a:gd name="T45" fmla="*/ 132 h 171"/>
              <a:gd name="T46" fmla="*/ 131 w 152"/>
              <a:gd name="T47" fmla="*/ 102 h 171"/>
              <a:gd name="T48" fmla="*/ 130 w 152"/>
              <a:gd name="T49" fmla="*/ 88 h 171"/>
              <a:gd name="T50" fmla="*/ 144 w 152"/>
              <a:gd name="T51" fmla="*/ 60 h 171"/>
              <a:gd name="T52" fmla="*/ 149 w 152"/>
              <a:gd name="T53" fmla="*/ 50 h 171"/>
              <a:gd name="T54" fmla="*/ 150 w 152"/>
              <a:gd name="T55" fmla="*/ 22 h 171"/>
              <a:gd name="T56" fmla="*/ 148 w 152"/>
              <a:gd name="T57" fmla="*/ 14 h 171"/>
              <a:gd name="T58" fmla="*/ 148 w 152"/>
              <a:gd name="T59" fmla="*/ 2 h 171"/>
              <a:gd name="T60" fmla="*/ 133 w 152"/>
              <a:gd name="T61" fmla="*/ 5 h 171"/>
              <a:gd name="T62" fmla="*/ 104 w 152"/>
              <a:gd name="T63" fmla="*/ 6 h 171"/>
              <a:gd name="T64" fmla="*/ 77 w 152"/>
              <a:gd name="T65" fmla="*/ 3 h 171"/>
              <a:gd name="T66" fmla="*/ 66 w 152"/>
              <a:gd name="T6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2" h="171">
                <a:moveTo>
                  <a:pt x="66" y="0"/>
                </a:moveTo>
                <a:lnTo>
                  <a:pt x="63" y="6"/>
                </a:lnTo>
                <a:lnTo>
                  <a:pt x="60" y="11"/>
                </a:lnTo>
                <a:lnTo>
                  <a:pt x="57" y="19"/>
                </a:lnTo>
                <a:lnTo>
                  <a:pt x="57" y="19"/>
                </a:lnTo>
                <a:lnTo>
                  <a:pt x="53" y="26"/>
                </a:lnTo>
                <a:lnTo>
                  <a:pt x="46" y="32"/>
                </a:lnTo>
                <a:lnTo>
                  <a:pt x="38" y="40"/>
                </a:lnTo>
                <a:lnTo>
                  <a:pt x="32" y="51"/>
                </a:lnTo>
                <a:lnTo>
                  <a:pt x="30" y="66"/>
                </a:lnTo>
                <a:lnTo>
                  <a:pt x="30" y="66"/>
                </a:lnTo>
                <a:lnTo>
                  <a:pt x="30" y="77"/>
                </a:lnTo>
                <a:lnTo>
                  <a:pt x="28" y="86"/>
                </a:lnTo>
                <a:lnTo>
                  <a:pt x="22" y="94"/>
                </a:lnTo>
                <a:lnTo>
                  <a:pt x="22" y="94"/>
                </a:lnTo>
                <a:lnTo>
                  <a:pt x="15" y="100"/>
                </a:lnTo>
                <a:lnTo>
                  <a:pt x="10" y="104"/>
                </a:lnTo>
                <a:lnTo>
                  <a:pt x="8" y="111"/>
                </a:lnTo>
                <a:lnTo>
                  <a:pt x="8" y="111"/>
                </a:lnTo>
                <a:lnTo>
                  <a:pt x="8" y="119"/>
                </a:lnTo>
                <a:lnTo>
                  <a:pt x="6" y="125"/>
                </a:lnTo>
                <a:lnTo>
                  <a:pt x="2" y="134"/>
                </a:lnTo>
                <a:lnTo>
                  <a:pt x="2" y="134"/>
                </a:lnTo>
                <a:lnTo>
                  <a:pt x="0" y="144"/>
                </a:lnTo>
                <a:lnTo>
                  <a:pt x="3" y="152"/>
                </a:lnTo>
                <a:lnTo>
                  <a:pt x="8" y="158"/>
                </a:lnTo>
                <a:lnTo>
                  <a:pt x="8" y="158"/>
                </a:lnTo>
                <a:lnTo>
                  <a:pt x="9" y="159"/>
                </a:lnTo>
                <a:lnTo>
                  <a:pt x="9" y="160"/>
                </a:lnTo>
                <a:lnTo>
                  <a:pt x="9" y="160"/>
                </a:lnTo>
                <a:lnTo>
                  <a:pt x="9" y="160"/>
                </a:lnTo>
                <a:lnTo>
                  <a:pt x="18" y="163"/>
                </a:lnTo>
                <a:lnTo>
                  <a:pt x="29" y="166"/>
                </a:lnTo>
                <a:lnTo>
                  <a:pt x="40" y="168"/>
                </a:lnTo>
                <a:lnTo>
                  <a:pt x="53" y="170"/>
                </a:lnTo>
                <a:lnTo>
                  <a:pt x="66" y="171"/>
                </a:lnTo>
                <a:lnTo>
                  <a:pt x="80" y="170"/>
                </a:lnTo>
                <a:lnTo>
                  <a:pt x="94" y="168"/>
                </a:lnTo>
                <a:lnTo>
                  <a:pt x="108" y="164"/>
                </a:lnTo>
                <a:lnTo>
                  <a:pt x="122" y="158"/>
                </a:lnTo>
                <a:lnTo>
                  <a:pt x="122" y="158"/>
                </a:lnTo>
                <a:lnTo>
                  <a:pt x="124" y="151"/>
                </a:lnTo>
                <a:lnTo>
                  <a:pt x="124" y="145"/>
                </a:lnTo>
                <a:lnTo>
                  <a:pt x="124" y="141"/>
                </a:lnTo>
                <a:lnTo>
                  <a:pt x="124" y="141"/>
                </a:lnTo>
                <a:lnTo>
                  <a:pt x="126" y="132"/>
                </a:lnTo>
                <a:lnTo>
                  <a:pt x="132" y="116"/>
                </a:lnTo>
                <a:lnTo>
                  <a:pt x="131" y="102"/>
                </a:lnTo>
                <a:lnTo>
                  <a:pt x="131" y="102"/>
                </a:lnTo>
                <a:lnTo>
                  <a:pt x="130" y="88"/>
                </a:lnTo>
                <a:lnTo>
                  <a:pt x="136" y="71"/>
                </a:lnTo>
                <a:lnTo>
                  <a:pt x="144" y="60"/>
                </a:lnTo>
                <a:lnTo>
                  <a:pt x="144" y="60"/>
                </a:lnTo>
                <a:lnTo>
                  <a:pt x="149" y="50"/>
                </a:lnTo>
                <a:lnTo>
                  <a:pt x="152" y="37"/>
                </a:lnTo>
                <a:lnTo>
                  <a:pt x="150" y="22"/>
                </a:lnTo>
                <a:lnTo>
                  <a:pt x="150" y="22"/>
                </a:lnTo>
                <a:lnTo>
                  <a:pt x="148" y="14"/>
                </a:lnTo>
                <a:lnTo>
                  <a:pt x="148" y="6"/>
                </a:lnTo>
                <a:lnTo>
                  <a:pt x="148" y="2"/>
                </a:lnTo>
                <a:lnTo>
                  <a:pt x="148" y="2"/>
                </a:lnTo>
                <a:lnTo>
                  <a:pt x="133" y="5"/>
                </a:lnTo>
                <a:lnTo>
                  <a:pt x="118" y="7"/>
                </a:lnTo>
                <a:lnTo>
                  <a:pt x="104" y="6"/>
                </a:lnTo>
                <a:lnTo>
                  <a:pt x="90" y="5"/>
                </a:lnTo>
                <a:lnTo>
                  <a:pt x="77" y="3"/>
                </a:lnTo>
                <a:lnTo>
                  <a:pt x="66" y="0"/>
                </a:lnTo>
                <a:lnTo>
                  <a:pt x="66" y="0"/>
                </a:lnTo>
                <a:close/>
              </a:path>
            </a:pathLst>
          </a:custGeom>
          <a:solidFill>
            <a:srgbClr val="FFFF00"/>
          </a:solidFill>
          <a:ln w="19050" cmpd="sng">
            <a:solidFill>
              <a:srgbClr val="0A50A1"/>
            </a:solidFill>
            <a:round/>
            <a:headEnd/>
            <a:tailEnd/>
          </a:ln>
        </p:spPr>
        <p:txBody>
          <a:bodyPr/>
          <a:lstStyle/>
          <a:p>
            <a:endParaRPr lang="tr-TR"/>
          </a:p>
        </p:txBody>
      </p:sp>
      <p:sp>
        <p:nvSpPr>
          <p:cNvPr id="55303" name="Freeform 7"/>
          <p:cNvSpPr>
            <a:spLocks/>
          </p:cNvSpPr>
          <p:nvPr/>
        </p:nvSpPr>
        <p:spPr bwMode="auto">
          <a:xfrm>
            <a:off x="5718175" y="1860550"/>
            <a:ext cx="515938" cy="536575"/>
          </a:xfrm>
          <a:custGeom>
            <a:avLst/>
            <a:gdLst>
              <a:gd name="T0" fmla="*/ 137 w 137"/>
              <a:gd name="T1" fmla="*/ 112 h 142"/>
              <a:gd name="T2" fmla="*/ 137 w 137"/>
              <a:gd name="T3" fmla="*/ 101 h 142"/>
              <a:gd name="T4" fmla="*/ 135 w 137"/>
              <a:gd name="T5" fmla="*/ 85 h 142"/>
              <a:gd name="T6" fmla="*/ 129 w 137"/>
              <a:gd name="T7" fmla="*/ 70 h 142"/>
              <a:gd name="T8" fmla="*/ 129 w 137"/>
              <a:gd name="T9" fmla="*/ 70 h 142"/>
              <a:gd name="T10" fmla="*/ 126 w 137"/>
              <a:gd name="T11" fmla="*/ 56 h 142"/>
              <a:gd name="T12" fmla="*/ 128 w 137"/>
              <a:gd name="T13" fmla="*/ 43 h 142"/>
              <a:gd name="T14" fmla="*/ 125 w 137"/>
              <a:gd name="T15" fmla="*/ 32 h 142"/>
              <a:gd name="T16" fmla="*/ 125 w 137"/>
              <a:gd name="T17" fmla="*/ 32 h 142"/>
              <a:gd name="T18" fmla="*/ 119 w 137"/>
              <a:gd name="T19" fmla="*/ 22 h 142"/>
              <a:gd name="T20" fmla="*/ 114 w 137"/>
              <a:gd name="T21" fmla="*/ 12 h 142"/>
              <a:gd name="T22" fmla="*/ 112 w 137"/>
              <a:gd name="T23" fmla="*/ 5 h 142"/>
              <a:gd name="T24" fmla="*/ 112 w 137"/>
              <a:gd name="T25" fmla="*/ 5 h 142"/>
              <a:gd name="T26" fmla="*/ 98 w 137"/>
              <a:gd name="T27" fmla="*/ 1 h 142"/>
              <a:gd name="T28" fmla="*/ 84 w 137"/>
              <a:gd name="T29" fmla="*/ 0 h 142"/>
              <a:gd name="T30" fmla="*/ 71 w 137"/>
              <a:gd name="T31" fmla="*/ 0 h 142"/>
              <a:gd name="T32" fmla="*/ 58 w 137"/>
              <a:gd name="T33" fmla="*/ 2 h 142"/>
              <a:gd name="T34" fmla="*/ 45 w 137"/>
              <a:gd name="T35" fmla="*/ 5 h 142"/>
              <a:gd name="T36" fmla="*/ 33 w 137"/>
              <a:gd name="T37" fmla="*/ 10 h 142"/>
              <a:gd name="T38" fmla="*/ 21 w 137"/>
              <a:gd name="T39" fmla="*/ 16 h 142"/>
              <a:gd name="T40" fmla="*/ 10 w 137"/>
              <a:gd name="T41" fmla="*/ 23 h 142"/>
              <a:gd name="T42" fmla="*/ 0 w 137"/>
              <a:gd name="T43" fmla="*/ 31 h 142"/>
              <a:gd name="T44" fmla="*/ 0 w 137"/>
              <a:gd name="T45" fmla="*/ 31 h 142"/>
              <a:gd name="T46" fmla="*/ 2 w 137"/>
              <a:gd name="T47" fmla="*/ 34 h 142"/>
              <a:gd name="T48" fmla="*/ 2 w 137"/>
              <a:gd name="T49" fmla="*/ 39 h 142"/>
              <a:gd name="T50" fmla="*/ 1 w 137"/>
              <a:gd name="T51" fmla="*/ 44 h 142"/>
              <a:gd name="T52" fmla="*/ 1 w 137"/>
              <a:gd name="T53" fmla="*/ 44 h 142"/>
              <a:gd name="T54" fmla="*/ 0 w 137"/>
              <a:gd name="T55" fmla="*/ 52 h 142"/>
              <a:gd name="T56" fmla="*/ 3 w 137"/>
              <a:gd name="T57" fmla="*/ 57 h 142"/>
              <a:gd name="T58" fmla="*/ 10 w 137"/>
              <a:gd name="T59" fmla="*/ 64 h 142"/>
              <a:gd name="T60" fmla="*/ 10 w 137"/>
              <a:gd name="T61" fmla="*/ 64 h 142"/>
              <a:gd name="T62" fmla="*/ 14 w 137"/>
              <a:gd name="T63" fmla="*/ 70 h 142"/>
              <a:gd name="T64" fmla="*/ 13 w 137"/>
              <a:gd name="T65" fmla="*/ 74 h 142"/>
              <a:gd name="T66" fmla="*/ 12 w 137"/>
              <a:gd name="T67" fmla="*/ 83 h 142"/>
              <a:gd name="T68" fmla="*/ 12 w 137"/>
              <a:gd name="T69" fmla="*/ 83 h 142"/>
              <a:gd name="T70" fmla="*/ 14 w 137"/>
              <a:gd name="T71" fmla="*/ 92 h 142"/>
              <a:gd name="T72" fmla="*/ 20 w 137"/>
              <a:gd name="T73" fmla="*/ 97 h 142"/>
              <a:gd name="T74" fmla="*/ 31 w 137"/>
              <a:gd name="T75" fmla="*/ 101 h 142"/>
              <a:gd name="T76" fmla="*/ 31 w 137"/>
              <a:gd name="T77" fmla="*/ 101 h 142"/>
              <a:gd name="T78" fmla="*/ 33 w 137"/>
              <a:gd name="T79" fmla="*/ 102 h 142"/>
              <a:gd name="T80" fmla="*/ 34 w 137"/>
              <a:gd name="T81" fmla="*/ 107 h 142"/>
              <a:gd name="T82" fmla="*/ 32 w 137"/>
              <a:gd name="T83" fmla="*/ 116 h 142"/>
              <a:gd name="T84" fmla="*/ 32 w 137"/>
              <a:gd name="T85" fmla="*/ 116 h 142"/>
              <a:gd name="T86" fmla="*/ 32 w 137"/>
              <a:gd name="T87" fmla="*/ 127 h 142"/>
              <a:gd name="T88" fmla="*/ 38 w 137"/>
              <a:gd name="T89" fmla="*/ 136 h 142"/>
              <a:gd name="T90" fmla="*/ 45 w 137"/>
              <a:gd name="T91" fmla="*/ 142 h 142"/>
              <a:gd name="T92" fmla="*/ 45 w 137"/>
              <a:gd name="T93" fmla="*/ 142 h 142"/>
              <a:gd name="T94" fmla="*/ 53 w 137"/>
              <a:gd name="T95" fmla="*/ 132 h 142"/>
              <a:gd name="T96" fmla="*/ 61 w 137"/>
              <a:gd name="T97" fmla="*/ 122 h 142"/>
              <a:gd name="T98" fmla="*/ 70 w 137"/>
              <a:gd name="T99" fmla="*/ 114 h 142"/>
              <a:gd name="T100" fmla="*/ 79 w 137"/>
              <a:gd name="T101" fmla="*/ 108 h 142"/>
              <a:gd name="T102" fmla="*/ 89 w 137"/>
              <a:gd name="T103" fmla="*/ 104 h 142"/>
              <a:gd name="T104" fmla="*/ 100 w 137"/>
              <a:gd name="T105" fmla="*/ 102 h 142"/>
              <a:gd name="T106" fmla="*/ 111 w 137"/>
              <a:gd name="T107" fmla="*/ 103 h 142"/>
              <a:gd name="T108" fmla="*/ 124 w 137"/>
              <a:gd name="T109" fmla="*/ 106 h 142"/>
              <a:gd name="T110" fmla="*/ 137 w 137"/>
              <a:gd name="T111" fmla="*/ 112 h 142"/>
              <a:gd name="T112" fmla="*/ 137 w 137"/>
              <a:gd name="T113"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42">
                <a:moveTo>
                  <a:pt x="137" y="112"/>
                </a:moveTo>
                <a:lnTo>
                  <a:pt x="137" y="101"/>
                </a:lnTo>
                <a:lnTo>
                  <a:pt x="135" y="85"/>
                </a:lnTo>
                <a:lnTo>
                  <a:pt x="129" y="70"/>
                </a:lnTo>
                <a:lnTo>
                  <a:pt x="129" y="70"/>
                </a:lnTo>
                <a:lnTo>
                  <a:pt x="126" y="56"/>
                </a:lnTo>
                <a:lnTo>
                  <a:pt x="128" y="43"/>
                </a:lnTo>
                <a:lnTo>
                  <a:pt x="125" y="32"/>
                </a:lnTo>
                <a:lnTo>
                  <a:pt x="125" y="32"/>
                </a:lnTo>
                <a:lnTo>
                  <a:pt x="119" y="22"/>
                </a:lnTo>
                <a:lnTo>
                  <a:pt x="114" y="12"/>
                </a:lnTo>
                <a:lnTo>
                  <a:pt x="112" y="5"/>
                </a:lnTo>
                <a:lnTo>
                  <a:pt x="112" y="5"/>
                </a:lnTo>
                <a:lnTo>
                  <a:pt x="98" y="1"/>
                </a:lnTo>
                <a:lnTo>
                  <a:pt x="84" y="0"/>
                </a:lnTo>
                <a:lnTo>
                  <a:pt x="71" y="0"/>
                </a:lnTo>
                <a:lnTo>
                  <a:pt x="58" y="2"/>
                </a:lnTo>
                <a:lnTo>
                  <a:pt x="45" y="5"/>
                </a:lnTo>
                <a:lnTo>
                  <a:pt x="33" y="10"/>
                </a:lnTo>
                <a:lnTo>
                  <a:pt x="21" y="16"/>
                </a:lnTo>
                <a:lnTo>
                  <a:pt x="10" y="23"/>
                </a:lnTo>
                <a:lnTo>
                  <a:pt x="0" y="31"/>
                </a:lnTo>
                <a:lnTo>
                  <a:pt x="0" y="31"/>
                </a:lnTo>
                <a:lnTo>
                  <a:pt x="2" y="34"/>
                </a:lnTo>
                <a:lnTo>
                  <a:pt x="2" y="39"/>
                </a:lnTo>
                <a:lnTo>
                  <a:pt x="1" y="44"/>
                </a:lnTo>
                <a:lnTo>
                  <a:pt x="1" y="44"/>
                </a:lnTo>
                <a:lnTo>
                  <a:pt x="0" y="52"/>
                </a:lnTo>
                <a:lnTo>
                  <a:pt x="3" y="57"/>
                </a:lnTo>
                <a:lnTo>
                  <a:pt x="10" y="64"/>
                </a:lnTo>
                <a:lnTo>
                  <a:pt x="10" y="64"/>
                </a:lnTo>
                <a:lnTo>
                  <a:pt x="14" y="70"/>
                </a:lnTo>
                <a:lnTo>
                  <a:pt x="13" y="74"/>
                </a:lnTo>
                <a:lnTo>
                  <a:pt x="12" y="83"/>
                </a:lnTo>
                <a:lnTo>
                  <a:pt x="12" y="83"/>
                </a:lnTo>
                <a:lnTo>
                  <a:pt x="14" y="92"/>
                </a:lnTo>
                <a:lnTo>
                  <a:pt x="20" y="97"/>
                </a:lnTo>
                <a:lnTo>
                  <a:pt x="31" y="101"/>
                </a:lnTo>
                <a:lnTo>
                  <a:pt x="31" y="101"/>
                </a:lnTo>
                <a:lnTo>
                  <a:pt x="33" y="102"/>
                </a:lnTo>
                <a:lnTo>
                  <a:pt x="34" y="107"/>
                </a:lnTo>
                <a:lnTo>
                  <a:pt x="32" y="116"/>
                </a:lnTo>
                <a:lnTo>
                  <a:pt x="32" y="116"/>
                </a:lnTo>
                <a:lnTo>
                  <a:pt x="32" y="127"/>
                </a:lnTo>
                <a:lnTo>
                  <a:pt x="38" y="136"/>
                </a:lnTo>
                <a:lnTo>
                  <a:pt x="45" y="142"/>
                </a:lnTo>
                <a:lnTo>
                  <a:pt x="45" y="142"/>
                </a:lnTo>
                <a:lnTo>
                  <a:pt x="53" y="132"/>
                </a:lnTo>
                <a:lnTo>
                  <a:pt x="61" y="122"/>
                </a:lnTo>
                <a:lnTo>
                  <a:pt x="70" y="114"/>
                </a:lnTo>
                <a:lnTo>
                  <a:pt x="79" y="108"/>
                </a:lnTo>
                <a:lnTo>
                  <a:pt x="89" y="104"/>
                </a:lnTo>
                <a:lnTo>
                  <a:pt x="100" y="102"/>
                </a:lnTo>
                <a:lnTo>
                  <a:pt x="111" y="103"/>
                </a:lnTo>
                <a:lnTo>
                  <a:pt x="124" y="106"/>
                </a:lnTo>
                <a:lnTo>
                  <a:pt x="137" y="112"/>
                </a:lnTo>
                <a:lnTo>
                  <a:pt x="137" y="112"/>
                </a:lnTo>
                <a:close/>
              </a:path>
            </a:pathLst>
          </a:custGeom>
          <a:solidFill>
            <a:srgbClr val="FFFF00"/>
          </a:solidFill>
          <a:ln w="19050" cmpd="sng">
            <a:solidFill>
              <a:srgbClr val="0A50A1"/>
            </a:solidFill>
            <a:round/>
            <a:headEnd/>
            <a:tailEnd/>
          </a:ln>
        </p:spPr>
        <p:txBody>
          <a:bodyPr/>
          <a:lstStyle/>
          <a:p>
            <a:endParaRPr lang="tr-TR"/>
          </a:p>
        </p:txBody>
      </p:sp>
      <p:sp>
        <p:nvSpPr>
          <p:cNvPr id="55304" name="Freeform 8"/>
          <p:cNvSpPr>
            <a:spLocks/>
          </p:cNvSpPr>
          <p:nvPr/>
        </p:nvSpPr>
        <p:spPr bwMode="auto">
          <a:xfrm>
            <a:off x="5638800" y="1296988"/>
            <a:ext cx="515938" cy="668337"/>
          </a:xfrm>
          <a:custGeom>
            <a:avLst/>
            <a:gdLst>
              <a:gd name="T0" fmla="*/ 132 w 137"/>
              <a:gd name="T1" fmla="*/ 151 h 178"/>
              <a:gd name="T2" fmla="*/ 132 w 137"/>
              <a:gd name="T3" fmla="*/ 150 h 178"/>
              <a:gd name="T4" fmla="*/ 136 w 137"/>
              <a:gd name="T5" fmla="*/ 140 h 178"/>
              <a:gd name="T6" fmla="*/ 133 w 137"/>
              <a:gd name="T7" fmla="*/ 118 h 178"/>
              <a:gd name="T8" fmla="*/ 126 w 137"/>
              <a:gd name="T9" fmla="*/ 111 h 178"/>
              <a:gd name="T10" fmla="*/ 112 w 137"/>
              <a:gd name="T11" fmla="*/ 96 h 178"/>
              <a:gd name="T12" fmla="*/ 113 w 137"/>
              <a:gd name="T13" fmla="*/ 83 h 178"/>
              <a:gd name="T14" fmla="*/ 109 w 137"/>
              <a:gd name="T15" fmla="*/ 56 h 178"/>
              <a:gd name="T16" fmla="*/ 103 w 137"/>
              <a:gd name="T17" fmla="*/ 45 h 178"/>
              <a:gd name="T18" fmla="*/ 89 w 137"/>
              <a:gd name="T19" fmla="*/ 20 h 178"/>
              <a:gd name="T20" fmla="*/ 73 w 137"/>
              <a:gd name="T21" fmla="*/ 6 h 178"/>
              <a:gd name="T22" fmla="*/ 57 w 137"/>
              <a:gd name="T23" fmla="*/ 0 h 178"/>
              <a:gd name="T24" fmla="*/ 41 w 137"/>
              <a:gd name="T25" fmla="*/ 1 h 178"/>
              <a:gd name="T26" fmla="*/ 27 w 137"/>
              <a:gd name="T27" fmla="*/ 9 h 178"/>
              <a:gd name="T28" fmla="*/ 16 w 137"/>
              <a:gd name="T29" fmla="*/ 20 h 178"/>
              <a:gd name="T30" fmla="*/ 9 w 137"/>
              <a:gd name="T31" fmla="*/ 34 h 178"/>
              <a:gd name="T32" fmla="*/ 9 w 137"/>
              <a:gd name="T33" fmla="*/ 49 h 178"/>
              <a:gd name="T34" fmla="*/ 6 w 137"/>
              <a:gd name="T35" fmla="*/ 63 h 178"/>
              <a:gd name="T36" fmla="*/ 0 w 137"/>
              <a:gd name="T37" fmla="*/ 91 h 178"/>
              <a:gd name="T38" fmla="*/ 3 w 137"/>
              <a:gd name="T39" fmla="*/ 106 h 178"/>
              <a:gd name="T40" fmla="*/ 8 w 137"/>
              <a:gd name="T41" fmla="*/ 135 h 178"/>
              <a:gd name="T42" fmla="*/ 13 w 137"/>
              <a:gd name="T43" fmla="*/ 141 h 178"/>
              <a:gd name="T44" fmla="*/ 13 w 137"/>
              <a:gd name="T45" fmla="*/ 154 h 178"/>
              <a:gd name="T46" fmla="*/ 11 w 137"/>
              <a:gd name="T47" fmla="*/ 163 h 178"/>
              <a:gd name="T48" fmla="*/ 17 w 137"/>
              <a:gd name="T49" fmla="*/ 174 h 178"/>
              <a:gd name="T50" fmla="*/ 18 w 137"/>
              <a:gd name="T51" fmla="*/ 175 h 178"/>
              <a:gd name="T52" fmla="*/ 21 w 137"/>
              <a:gd name="T53" fmla="*/ 178 h 178"/>
              <a:gd name="T54" fmla="*/ 31 w 137"/>
              <a:gd name="T55" fmla="*/ 170 h 178"/>
              <a:gd name="T56" fmla="*/ 54 w 137"/>
              <a:gd name="T57" fmla="*/ 157 h 178"/>
              <a:gd name="T58" fmla="*/ 79 w 137"/>
              <a:gd name="T59" fmla="*/ 149 h 178"/>
              <a:gd name="T60" fmla="*/ 105 w 137"/>
              <a:gd name="T61" fmla="*/ 147 h 178"/>
              <a:gd name="T62" fmla="*/ 133 w 137"/>
              <a:gd name="T63"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78">
                <a:moveTo>
                  <a:pt x="133" y="152"/>
                </a:moveTo>
                <a:lnTo>
                  <a:pt x="132" y="151"/>
                </a:lnTo>
                <a:lnTo>
                  <a:pt x="132" y="150"/>
                </a:lnTo>
                <a:lnTo>
                  <a:pt x="132" y="150"/>
                </a:lnTo>
                <a:lnTo>
                  <a:pt x="132" y="150"/>
                </a:lnTo>
                <a:lnTo>
                  <a:pt x="136" y="140"/>
                </a:lnTo>
                <a:lnTo>
                  <a:pt x="137" y="130"/>
                </a:lnTo>
                <a:lnTo>
                  <a:pt x="133" y="118"/>
                </a:lnTo>
                <a:lnTo>
                  <a:pt x="133" y="118"/>
                </a:lnTo>
                <a:lnTo>
                  <a:pt x="126" y="111"/>
                </a:lnTo>
                <a:lnTo>
                  <a:pt x="118" y="104"/>
                </a:lnTo>
                <a:lnTo>
                  <a:pt x="112" y="96"/>
                </a:lnTo>
                <a:lnTo>
                  <a:pt x="113" y="83"/>
                </a:lnTo>
                <a:lnTo>
                  <a:pt x="113" y="83"/>
                </a:lnTo>
                <a:lnTo>
                  <a:pt x="114" y="67"/>
                </a:lnTo>
                <a:lnTo>
                  <a:pt x="109" y="56"/>
                </a:lnTo>
                <a:lnTo>
                  <a:pt x="103" y="45"/>
                </a:lnTo>
                <a:lnTo>
                  <a:pt x="103" y="45"/>
                </a:lnTo>
                <a:lnTo>
                  <a:pt x="97" y="31"/>
                </a:lnTo>
                <a:lnTo>
                  <a:pt x="89" y="20"/>
                </a:lnTo>
                <a:lnTo>
                  <a:pt x="81" y="12"/>
                </a:lnTo>
                <a:lnTo>
                  <a:pt x="73" y="6"/>
                </a:lnTo>
                <a:lnTo>
                  <a:pt x="65" y="2"/>
                </a:lnTo>
                <a:lnTo>
                  <a:pt x="57" y="0"/>
                </a:lnTo>
                <a:lnTo>
                  <a:pt x="49" y="0"/>
                </a:lnTo>
                <a:lnTo>
                  <a:pt x="41" y="1"/>
                </a:lnTo>
                <a:lnTo>
                  <a:pt x="33" y="5"/>
                </a:lnTo>
                <a:lnTo>
                  <a:pt x="27" y="9"/>
                </a:lnTo>
                <a:lnTo>
                  <a:pt x="21" y="14"/>
                </a:lnTo>
                <a:lnTo>
                  <a:pt x="16" y="20"/>
                </a:lnTo>
                <a:lnTo>
                  <a:pt x="12" y="26"/>
                </a:lnTo>
                <a:lnTo>
                  <a:pt x="9" y="34"/>
                </a:lnTo>
                <a:lnTo>
                  <a:pt x="8" y="42"/>
                </a:lnTo>
                <a:lnTo>
                  <a:pt x="9" y="49"/>
                </a:lnTo>
                <a:lnTo>
                  <a:pt x="9" y="49"/>
                </a:lnTo>
                <a:lnTo>
                  <a:pt x="6" y="63"/>
                </a:lnTo>
                <a:lnTo>
                  <a:pt x="0" y="78"/>
                </a:lnTo>
                <a:lnTo>
                  <a:pt x="0" y="91"/>
                </a:lnTo>
                <a:lnTo>
                  <a:pt x="0" y="91"/>
                </a:lnTo>
                <a:lnTo>
                  <a:pt x="3" y="106"/>
                </a:lnTo>
                <a:lnTo>
                  <a:pt x="3" y="121"/>
                </a:lnTo>
                <a:lnTo>
                  <a:pt x="8" y="135"/>
                </a:lnTo>
                <a:lnTo>
                  <a:pt x="8" y="135"/>
                </a:lnTo>
                <a:lnTo>
                  <a:pt x="13" y="141"/>
                </a:lnTo>
                <a:lnTo>
                  <a:pt x="14" y="146"/>
                </a:lnTo>
                <a:lnTo>
                  <a:pt x="13" y="154"/>
                </a:lnTo>
                <a:lnTo>
                  <a:pt x="13" y="154"/>
                </a:lnTo>
                <a:lnTo>
                  <a:pt x="11" y="163"/>
                </a:lnTo>
                <a:lnTo>
                  <a:pt x="13" y="169"/>
                </a:lnTo>
                <a:lnTo>
                  <a:pt x="17" y="174"/>
                </a:lnTo>
                <a:lnTo>
                  <a:pt x="17" y="174"/>
                </a:lnTo>
                <a:lnTo>
                  <a:pt x="18" y="175"/>
                </a:lnTo>
                <a:lnTo>
                  <a:pt x="20" y="177"/>
                </a:lnTo>
                <a:lnTo>
                  <a:pt x="21" y="178"/>
                </a:lnTo>
                <a:lnTo>
                  <a:pt x="21" y="178"/>
                </a:lnTo>
                <a:lnTo>
                  <a:pt x="31" y="170"/>
                </a:lnTo>
                <a:lnTo>
                  <a:pt x="42" y="163"/>
                </a:lnTo>
                <a:lnTo>
                  <a:pt x="54" y="157"/>
                </a:lnTo>
                <a:lnTo>
                  <a:pt x="66" y="152"/>
                </a:lnTo>
                <a:lnTo>
                  <a:pt x="79" y="149"/>
                </a:lnTo>
                <a:lnTo>
                  <a:pt x="92" y="147"/>
                </a:lnTo>
                <a:lnTo>
                  <a:pt x="105" y="147"/>
                </a:lnTo>
                <a:lnTo>
                  <a:pt x="119" y="148"/>
                </a:lnTo>
                <a:lnTo>
                  <a:pt x="133" y="152"/>
                </a:lnTo>
                <a:lnTo>
                  <a:pt x="133" y="152"/>
                </a:lnTo>
                <a:close/>
              </a:path>
            </a:pathLst>
          </a:custGeom>
          <a:solidFill>
            <a:srgbClr val="FEFFE1"/>
          </a:solidFill>
          <a:ln w="19050" cmpd="sng">
            <a:solidFill>
              <a:srgbClr val="0A50A1"/>
            </a:solidFill>
            <a:round/>
            <a:headEnd/>
            <a:tailEnd/>
          </a:ln>
        </p:spPr>
        <p:txBody>
          <a:bodyPr/>
          <a:lstStyle/>
          <a:p>
            <a:endParaRPr lang="tr-TR"/>
          </a:p>
        </p:txBody>
      </p:sp>
      <p:sp>
        <p:nvSpPr>
          <p:cNvPr id="55305" name="Freeform 9"/>
          <p:cNvSpPr>
            <a:spLocks/>
          </p:cNvSpPr>
          <p:nvPr/>
        </p:nvSpPr>
        <p:spPr bwMode="auto">
          <a:xfrm>
            <a:off x="5689600" y="4378325"/>
            <a:ext cx="500063" cy="441325"/>
          </a:xfrm>
          <a:custGeom>
            <a:avLst/>
            <a:gdLst>
              <a:gd name="T0" fmla="*/ 20 w 133"/>
              <a:gd name="T1" fmla="*/ 2 h 117"/>
              <a:gd name="T2" fmla="*/ 22 w 133"/>
              <a:gd name="T3" fmla="*/ 8 h 117"/>
              <a:gd name="T4" fmla="*/ 21 w 133"/>
              <a:gd name="T5" fmla="*/ 15 h 117"/>
              <a:gd name="T6" fmla="*/ 15 w 133"/>
              <a:gd name="T7" fmla="*/ 19 h 117"/>
              <a:gd name="T8" fmla="*/ 15 w 133"/>
              <a:gd name="T9" fmla="*/ 19 h 117"/>
              <a:gd name="T10" fmla="*/ 8 w 133"/>
              <a:gd name="T11" fmla="*/ 27 h 117"/>
              <a:gd name="T12" fmla="*/ 4 w 133"/>
              <a:gd name="T13" fmla="*/ 37 h 117"/>
              <a:gd name="T14" fmla="*/ 5 w 133"/>
              <a:gd name="T15" fmla="*/ 45 h 117"/>
              <a:gd name="T16" fmla="*/ 5 w 133"/>
              <a:gd name="T17" fmla="*/ 45 h 117"/>
              <a:gd name="T18" fmla="*/ 4 w 133"/>
              <a:gd name="T19" fmla="*/ 54 h 117"/>
              <a:gd name="T20" fmla="*/ 2 w 133"/>
              <a:gd name="T21" fmla="*/ 69 h 117"/>
              <a:gd name="T22" fmla="*/ 0 w 133"/>
              <a:gd name="T23" fmla="*/ 85 h 117"/>
              <a:gd name="T24" fmla="*/ 5 w 133"/>
              <a:gd name="T25" fmla="*/ 95 h 117"/>
              <a:gd name="T26" fmla="*/ 5 w 133"/>
              <a:gd name="T27" fmla="*/ 95 h 117"/>
              <a:gd name="T28" fmla="*/ 14 w 133"/>
              <a:gd name="T29" fmla="*/ 104 h 117"/>
              <a:gd name="T30" fmla="*/ 20 w 133"/>
              <a:gd name="T31" fmla="*/ 111 h 117"/>
              <a:gd name="T32" fmla="*/ 32 w 133"/>
              <a:gd name="T33" fmla="*/ 113 h 117"/>
              <a:gd name="T34" fmla="*/ 32 w 133"/>
              <a:gd name="T35" fmla="*/ 113 h 117"/>
              <a:gd name="T36" fmla="*/ 49 w 133"/>
              <a:gd name="T37" fmla="*/ 114 h 117"/>
              <a:gd name="T38" fmla="*/ 63 w 133"/>
              <a:gd name="T39" fmla="*/ 117 h 117"/>
              <a:gd name="T40" fmla="*/ 74 w 133"/>
              <a:gd name="T41" fmla="*/ 115 h 117"/>
              <a:gd name="T42" fmla="*/ 74 w 133"/>
              <a:gd name="T43" fmla="*/ 115 h 117"/>
              <a:gd name="T44" fmla="*/ 87 w 133"/>
              <a:gd name="T45" fmla="*/ 106 h 117"/>
              <a:gd name="T46" fmla="*/ 95 w 133"/>
              <a:gd name="T47" fmla="*/ 101 h 117"/>
              <a:gd name="T48" fmla="*/ 103 w 133"/>
              <a:gd name="T49" fmla="*/ 99 h 117"/>
              <a:gd name="T50" fmla="*/ 103 w 133"/>
              <a:gd name="T51" fmla="*/ 99 h 117"/>
              <a:gd name="T52" fmla="*/ 111 w 133"/>
              <a:gd name="T53" fmla="*/ 94 h 117"/>
              <a:gd name="T54" fmla="*/ 120 w 133"/>
              <a:gd name="T55" fmla="*/ 85 h 117"/>
              <a:gd name="T56" fmla="*/ 127 w 133"/>
              <a:gd name="T57" fmla="*/ 76 h 117"/>
              <a:gd name="T58" fmla="*/ 127 w 133"/>
              <a:gd name="T59" fmla="*/ 76 h 117"/>
              <a:gd name="T60" fmla="*/ 131 w 133"/>
              <a:gd name="T61" fmla="*/ 65 h 117"/>
              <a:gd name="T62" fmla="*/ 133 w 133"/>
              <a:gd name="T63" fmla="*/ 51 h 117"/>
              <a:gd name="T64" fmla="*/ 131 w 133"/>
              <a:gd name="T65" fmla="*/ 39 h 117"/>
              <a:gd name="T66" fmla="*/ 131 w 133"/>
              <a:gd name="T67" fmla="*/ 39 h 117"/>
              <a:gd name="T68" fmla="*/ 126 w 133"/>
              <a:gd name="T69" fmla="*/ 29 h 117"/>
              <a:gd name="T70" fmla="*/ 124 w 133"/>
              <a:gd name="T71" fmla="*/ 22 h 117"/>
              <a:gd name="T72" fmla="*/ 127 w 133"/>
              <a:gd name="T73" fmla="*/ 14 h 117"/>
              <a:gd name="T74" fmla="*/ 127 w 133"/>
              <a:gd name="T75" fmla="*/ 14 h 117"/>
              <a:gd name="T76" fmla="*/ 129 w 133"/>
              <a:gd name="T77" fmla="*/ 10 h 117"/>
              <a:gd name="T78" fmla="*/ 131 w 133"/>
              <a:gd name="T79" fmla="*/ 5 h 117"/>
              <a:gd name="T80" fmla="*/ 133 w 133"/>
              <a:gd name="T81" fmla="*/ 0 h 117"/>
              <a:gd name="T82" fmla="*/ 133 w 133"/>
              <a:gd name="T83" fmla="*/ 0 h 117"/>
              <a:gd name="T84" fmla="*/ 119 w 133"/>
              <a:gd name="T85" fmla="*/ 6 h 117"/>
              <a:gd name="T86" fmla="*/ 105 w 133"/>
              <a:gd name="T87" fmla="*/ 10 h 117"/>
              <a:gd name="T88" fmla="*/ 91 w 133"/>
              <a:gd name="T89" fmla="*/ 12 h 117"/>
              <a:gd name="T90" fmla="*/ 77 w 133"/>
              <a:gd name="T91" fmla="*/ 13 h 117"/>
              <a:gd name="T92" fmla="*/ 64 w 133"/>
              <a:gd name="T93" fmla="*/ 12 h 117"/>
              <a:gd name="T94" fmla="*/ 51 w 133"/>
              <a:gd name="T95" fmla="*/ 10 h 117"/>
              <a:gd name="T96" fmla="*/ 40 w 133"/>
              <a:gd name="T97" fmla="*/ 8 h 117"/>
              <a:gd name="T98" fmla="*/ 29 w 133"/>
              <a:gd name="T99" fmla="*/ 5 h 117"/>
              <a:gd name="T100" fmla="*/ 20 w 133"/>
              <a:gd name="T101" fmla="*/ 2 h 117"/>
              <a:gd name="T102" fmla="*/ 20 w 133"/>
              <a:gd name="T103"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 h="117">
                <a:moveTo>
                  <a:pt x="20" y="2"/>
                </a:moveTo>
                <a:lnTo>
                  <a:pt x="22" y="8"/>
                </a:lnTo>
                <a:lnTo>
                  <a:pt x="21" y="15"/>
                </a:lnTo>
                <a:lnTo>
                  <a:pt x="15" y="19"/>
                </a:lnTo>
                <a:lnTo>
                  <a:pt x="15" y="19"/>
                </a:lnTo>
                <a:lnTo>
                  <a:pt x="8" y="27"/>
                </a:lnTo>
                <a:lnTo>
                  <a:pt x="4" y="37"/>
                </a:lnTo>
                <a:lnTo>
                  <a:pt x="5" y="45"/>
                </a:lnTo>
                <a:lnTo>
                  <a:pt x="5" y="45"/>
                </a:lnTo>
                <a:lnTo>
                  <a:pt x="4" y="54"/>
                </a:lnTo>
                <a:lnTo>
                  <a:pt x="2" y="69"/>
                </a:lnTo>
                <a:lnTo>
                  <a:pt x="0" y="85"/>
                </a:lnTo>
                <a:lnTo>
                  <a:pt x="5" y="95"/>
                </a:lnTo>
                <a:lnTo>
                  <a:pt x="5" y="95"/>
                </a:lnTo>
                <a:lnTo>
                  <a:pt x="14" y="104"/>
                </a:lnTo>
                <a:lnTo>
                  <a:pt x="20" y="111"/>
                </a:lnTo>
                <a:lnTo>
                  <a:pt x="32" y="113"/>
                </a:lnTo>
                <a:lnTo>
                  <a:pt x="32" y="113"/>
                </a:lnTo>
                <a:lnTo>
                  <a:pt x="49" y="114"/>
                </a:lnTo>
                <a:lnTo>
                  <a:pt x="63" y="117"/>
                </a:lnTo>
                <a:lnTo>
                  <a:pt x="74" y="115"/>
                </a:lnTo>
                <a:lnTo>
                  <a:pt x="74" y="115"/>
                </a:lnTo>
                <a:lnTo>
                  <a:pt x="87" y="106"/>
                </a:lnTo>
                <a:lnTo>
                  <a:pt x="95" y="101"/>
                </a:lnTo>
                <a:lnTo>
                  <a:pt x="103" y="99"/>
                </a:lnTo>
                <a:lnTo>
                  <a:pt x="103" y="99"/>
                </a:lnTo>
                <a:lnTo>
                  <a:pt x="111" y="94"/>
                </a:lnTo>
                <a:lnTo>
                  <a:pt x="120" y="85"/>
                </a:lnTo>
                <a:lnTo>
                  <a:pt x="127" y="76"/>
                </a:lnTo>
                <a:lnTo>
                  <a:pt x="127" y="76"/>
                </a:lnTo>
                <a:lnTo>
                  <a:pt x="131" y="65"/>
                </a:lnTo>
                <a:lnTo>
                  <a:pt x="133" y="51"/>
                </a:lnTo>
                <a:lnTo>
                  <a:pt x="131" y="39"/>
                </a:lnTo>
                <a:lnTo>
                  <a:pt x="131" y="39"/>
                </a:lnTo>
                <a:lnTo>
                  <a:pt x="126" y="29"/>
                </a:lnTo>
                <a:lnTo>
                  <a:pt x="124" y="22"/>
                </a:lnTo>
                <a:lnTo>
                  <a:pt x="127" y="14"/>
                </a:lnTo>
                <a:lnTo>
                  <a:pt x="127" y="14"/>
                </a:lnTo>
                <a:lnTo>
                  <a:pt x="129" y="10"/>
                </a:lnTo>
                <a:lnTo>
                  <a:pt x="131" y="5"/>
                </a:lnTo>
                <a:lnTo>
                  <a:pt x="133" y="0"/>
                </a:lnTo>
                <a:lnTo>
                  <a:pt x="133" y="0"/>
                </a:lnTo>
                <a:lnTo>
                  <a:pt x="119" y="6"/>
                </a:lnTo>
                <a:lnTo>
                  <a:pt x="105" y="10"/>
                </a:lnTo>
                <a:lnTo>
                  <a:pt x="91" y="12"/>
                </a:lnTo>
                <a:lnTo>
                  <a:pt x="77" y="13"/>
                </a:lnTo>
                <a:lnTo>
                  <a:pt x="64" y="12"/>
                </a:lnTo>
                <a:lnTo>
                  <a:pt x="51" y="10"/>
                </a:lnTo>
                <a:lnTo>
                  <a:pt x="40" y="8"/>
                </a:lnTo>
                <a:lnTo>
                  <a:pt x="29" y="5"/>
                </a:lnTo>
                <a:lnTo>
                  <a:pt x="20" y="2"/>
                </a:lnTo>
                <a:lnTo>
                  <a:pt x="20" y="2"/>
                </a:lnTo>
                <a:close/>
              </a:path>
            </a:pathLst>
          </a:custGeom>
          <a:solidFill>
            <a:srgbClr val="FEFFE1"/>
          </a:solidFill>
          <a:ln w="19050" cmpd="sng">
            <a:solidFill>
              <a:srgbClr val="0A50A1"/>
            </a:solidFill>
            <a:round/>
            <a:headEnd/>
            <a:tailEnd/>
          </a:ln>
        </p:spPr>
        <p:txBody>
          <a:bodyPr/>
          <a:lstStyle/>
          <a:p>
            <a:endParaRPr lang="tr-TR"/>
          </a:p>
        </p:txBody>
      </p:sp>
      <p:sp>
        <p:nvSpPr>
          <p:cNvPr id="55306" name="Freeform 10"/>
          <p:cNvSpPr>
            <a:spLocks/>
          </p:cNvSpPr>
          <p:nvPr/>
        </p:nvSpPr>
        <p:spPr bwMode="auto">
          <a:xfrm>
            <a:off x="5888038" y="2235200"/>
            <a:ext cx="488950" cy="1563688"/>
          </a:xfrm>
          <a:custGeom>
            <a:avLst/>
            <a:gdLst>
              <a:gd name="T0" fmla="*/ 106 w 130"/>
              <a:gd name="T1" fmla="*/ 408 h 415"/>
              <a:gd name="T2" fmla="*/ 106 w 130"/>
              <a:gd name="T3" fmla="*/ 407 h 415"/>
              <a:gd name="T4" fmla="*/ 108 w 130"/>
              <a:gd name="T5" fmla="*/ 398 h 415"/>
              <a:gd name="T6" fmla="*/ 114 w 130"/>
              <a:gd name="T7" fmla="*/ 377 h 415"/>
              <a:gd name="T8" fmla="*/ 116 w 130"/>
              <a:gd name="T9" fmla="*/ 358 h 415"/>
              <a:gd name="T10" fmla="*/ 123 w 130"/>
              <a:gd name="T11" fmla="*/ 339 h 415"/>
              <a:gd name="T12" fmla="*/ 127 w 130"/>
              <a:gd name="T13" fmla="*/ 291 h 415"/>
              <a:gd name="T14" fmla="*/ 124 w 130"/>
              <a:gd name="T15" fmla="*/ 264 h 415"/>
              <a:gd name="T16" fmla="*/ 120 w 130"/>
              <a:gd name="T17" fmla="*/ 223 h 415"/>
              <a:gd name="T18" fmla="*/ 123 w 130"/>
              <a:gd name="T19" fmla="*/ 181 h 415"/>
              <a:gd name="T20" fmla="*/ 130 w 130"/>
              <a:gd name="T21" fmla="*/ 153 h 415"/>
              <a:gd name="T22" fmla="*/ 117 w 130"/>
              <a:gd name="T23" fmla="*/ 128 h 415"/>
              <a:gd name="T24" fmla="*/ 115 w 130"/>
              <a:gd name="T25" fmla="*/ 103 h 415"/>
              <a:gd name="T26" fmla="*/ 103 w 130"/>
              <a:gd name="T27" fmla="*/ 77 h 415"/>
              <a:gd name="T28" fmla="*/ 98 w 130"/>
              <a:gd name="T29" fmla="*/ 60 h 415"/>
              <a:gd name="T30" fmla="*/ 98 w 130"/>
              <a:gd name="T31" fmla="*/ 57 h 415"/>
              <a:gd name="T32" fmla="*/ 92 w 130"/>
              <a:gd name="T33" fmla="*/ 11 h 415"/>
              <a:gd name="T34" fmla="*/ 92 w 130"/>
              <a:gd name="T35" fmla="*/ 11 h 415"/>
              <a:gd name="T36" fmla="*/ 79 w 130"/>
              <a:gd name="T37" fmla="*/ 4 h 415"/>
              <a:gd name="T38" fmla="*/ 44 w 130"/>
              <a:gd name="T39" fmla="*/ 2 h 415"/>
              <a:gd name="T40" fmla="*/ 16 w 130"/>
              <a:gd name="T41" fmla="*/ 20 h 415"/>
              <a:gd name="T42" fmla="*/ 0 w 130"/>
              <a:gd name="T43" fmla="*/ 40 h 415"/>
              <a:gd name="T44" fmla="*/ 2 w 130"/>
              <a:gd name="T45" fmla="*/ 41 h 415"/>
              <a:gd name="T46" fmla="*/ 3 w 130"/>
              <a:gd name="T47" fmla="*/ 52 h 415"/>
              <a:gd name="T48" fmla="*/ 3 w 130"/>
              <a:gd name="T49" fmla="*/ 64 h 415"/>
              <a:gd name="T50" fmla="*/ 11 w 130"/>
              <a:gd name="T51" fmla="*/ 74 h 415"/>
              <a:gd name="T52" fmla="*/ 13 w 130"/>
              <a:gd name="T53" fmla="*/ 101 h 415"/>
              <a:gd name="T54" fmla="*/ 22 w 130"/>
              <a:gd name="T55" fmla="*/ 120 h 415"/>
              <a:gd name="T56" fmla="*/ 35 w 130"/>
              <a:gd name="T57" fmla="*/ 129 h 415"/>
              <a:gd name="T58" fmla="*/ 37 w 130"/>
              <a:gd name="T59" fmla="*/ 136 h 415"/>
              <a:gd name="T60" fmla="*/ 42 w 130"/>
              <a:gd name="T61" fmla="*/ 168 h 415"/>
              <a:gd name="T62" fmla="*/ 52 w 130"/>
              <a:gd name="T63" fmla="*/ 184 h 415"/>
              <a:gd name="T64" fmla="*/ 62 w 130"/>
              <a:gd name="T65" fmla="*/ 194 h 415"/>
              <a:gd name="T66" fmla="*/ 74 w 130"/>
              <a:gd name="T67" fmla="*/ 240 h 415"/>
              <a:gd name="T68" fmla="*/ 59 w 130"/>
              <a:gd name="T69" fmla="*/ 265 h 415"/>
              <a:gd name="T70" fmla="*/ 37 w 130"/>
              <a:gd name="T71" fmla="*/ 297 h 415"/>
              <a:gd name="T72" fmla="*/ 36 w 130"/>
              <a:gd name="T73" fmla="*/ 326 h 415"/>
              <a:gd name="T74" fmla="*/ 37 w 130"/>
              <a:gd name="T75" fmla="*/ 353 h 415"/>
              <a:gd name="T76" fmla="*/ 33 w 130"/>
              <a:gd name="T77" fmla="*/ 371 h 415"/>
              <a:gd name="T78" fmla="*/ 24 w 130"/>
              <a:gd name="T79" fmla="*/ 400 h 415"/>
              <a:gd name="T80" fmla="*/ 24 w 130"/>
              <a:gd name="T81" fmla="*/ 406 h 415"/>
              <a:gd name="T82" fmla="*/ 35 w 130"/>
              <a:gd name="T83" fmla="*/ 411 h 415"/>
              <a:gd name="T84" fmla="*/ 76 w 130"/>
              <a:gd name="T85" fmla="*/ 415 h 415"/>
              <a:gd name="T86" fmla="*/ 106 w 130"/>
              <a:gd name="T87" fmla="*/ 4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415">
                <a:moveTo>
                  <a:pt x="106" y="410"/>
                </a:moveTo>
                <a:lnTo>
                  <a:pt x="106" y="408"/>
                </a:lnTo>
                <a:lnTo>
                  <a:pt x="106" y="408"/>
                </a:lnTo>
                <a:lnTo>
                  <a:pt x="106" y="407"/>
                </a:lnTo>
                <a:lnTo>
                  <a:pt x="106" y="407"/>
                </a:lnTo>
                <a:lnTo>
                  <a:pt x="106" y="407"/>
                </a:lnTo>
                <a:lnTo>
                  <a:pt x="106" y="406"/>
                </a:lnTo>
                <a:lnTo>
                  <a:pt x="107" y="402"/>
                </a:lnTo>
                <a:lnTo>
                  <a:pt x="108" y="398"/>
                </a:lnTo>
                <a:lnTo>
                  <a:pt x="108" y="398"/>
                </a:lnTo>
                <a:lnTo>
                  <a:pt x="113" y="388"/>
                </a:lnTo>
                <a:lnTo>
                  <a:pt x="114" y="377"/>
                </a:lnTo>
                <a:lnTo>
                  <a:pt x="115" y="365"/>
                </a:lnTo>
                <a:lnTo>
                  <a:pt x="115" y="365"/>
                </a:lnTo>
                <a:lnTo>
                  <a:pt x="116" y="358"/>
                </a:lnTo>
                <a:lnTo>
                  <a:pt x="119" y="350"/>
                </a:lnTo>
                <a:lnTo>
                  <a:pt x="123" y="339"/>
                </a:lnTo>
                <a:lnTo>
                  <a:pt x="123" y="339"/>
                </a:lnTo>
                <a:lnTo>
                  <a:pt x="125" y="328"/>
                </a:lnTo>
                <a:lnTo>
                  <a:pt x="127" y="310"/>
                </a:lnTo>
                <a:lnTo>
                  <a:pt x="127" y="291"/>
                </a:lnTo>
                <a:lnTo>
                  <a:pt x="126" y="274"/>
                </a:lnTo>
                <a:lnTo>
                  <a:pt x="124" y="264"/>
                </a:lnTo>
                <a:lnTo>
                  <a:pt x="124" y="264"/>
                </a:lnTo>
                <a:lnTo>
                  <a:pt x="122" y="256"/>
                </a:lnTo>
                <a:lnTo>
                  <a:pt x="120" y="241"/>
                </a:lnTo>
                <a:lnTo>
                  <a:pt x="120" y="223"/>
                </a:lnTo>
                <a:lnTo>
                  <a:pt x="120" y="205"/>
                </a:lnTo>
                <a:lnTo>
                  <a:pt x="121" y="190"/>
                </a:lnTo>
                <a:lnTo>
                  <a:pt x="123" y="181"/>
                </a:lnTo>
                <a:lnTo>
                  <a:pt x="123" y="181"/>
                </a:lnTo>
                <a:lnTo>
                  <a:pt x="127" y="168"/>
                </a:lnTo>
                <a:lnTo>
                  <a:pt x="130" y="153"/>
                </a:lnTo>
                <a:lnTo>
                  <a:pt x="125" y="141"/>
                </a:lnTo>
                <a:lnTo>
                  <a:pt x="125" y="141"/>
                </a:lnTo>
                <a:lnTo>
                  <a:pt x="117" y="128"/>
                </a:lnTo>
                <a:lnTo>
                  <a:pt x="115" y="114"/>
                </a:lnTo>
                <a:lnTo>
                  <a:pt x="115" y="103"/>
                </a:lnTo>
                <a:lnTo>
                  <a:pt x="115" y="103"/>
                </a:lnTo>
                <a:lnTo>
                  <a:pt x="115" y="94"/>
                </a:lnTo>
                <a:lnTo>
                  <a:pt x="111" y="85"/>
                </a:lnTo>
                <a:lnTo>
                  <a:pt x="103" y="77"/>
                </a:lnTo>
                <a:lnTo>
                  <a:pt x="103" y="77"/>
                </a:lnTo>
                <a:lnTo>
                  <a:pt x="98" y="69"/>
                </a:lnTo>
                <a:lnTo>
                  <a:pt x="98" y="60"/>
                </a:lnTo>
                <a:lnTo>
                  <a:pt x="98" y="57"/>
                </a:lnTo>
                <a:lnTo>
                  <a:pt x="98" y="57"/>
                </a:lnTo>
                <a:lnTo>
                  <a:pt x="98" y="57"/>
                </a:lnTo>
                <a:lnTo>
                  <a:pt x="99" y="49"/>
                </a:lnTo>
                <a:lnTo>
                  <a:pt x="99" y="31"/>
                </a:lnTo>
                <a:lnTo>
                  <a:pt x="92" y="11"/>
                </a:lnTo>
                <a:lnTo>
                  <a:pt x="92" y="11"/>
                </a:lnTo>
                <a:lnTo>
                  <a:pt x="92" y="11"/>
                </a:lnTo>
                <a:lnTo>
                  <a:pt x="92" y="11"/>
                </a:lnTo>
                <a:lnTo>
                  <a:pt x="92" y="10"/>
                </a:lnTo>
                <a:lnTo>
                  <a:pt x="92" y="10"/>
                </a:lnTo>
                <a:lnTo>
                  <a:pt x="79" y="4"/>
                </a:lnTo>
                <a:lnTo>
                  <a:pt x="66" y="1"/>
                </a:lnTo>
                <a:lnTo>
                  <a:pt x="55" y="0"/>
                </a:lnTo>
                <a:lnTo>
                  <a:pt x="44" y="2"/>
                </a:lnTo>
                <a:lnTo>
                  <a:pt x="34" y="6"/>
                </a:lnTo>
                <a:lnTo>
                  <a:pt x="25" y="12"/>
                </a:lnTo>
                <a:lnTo>
                  <a:pt x="16" y="20"/>
                </a:lnTo>
                <a:lnTo>
                  <a:pt x="8" y="30"/>
                </a:lnTo>
                <a:lnTo>
                  <a:pt x="0" y="40"/>
                </a:lnTo>
                <a:lnTo>
                  <a:pt x="0" y="40"/>
                </a:lnTo>
                <a:lnTo>
                  <a:pt x="1" y="40"/>
                </a:lnTo>
                <a:lnTo>
                  <a:pt x="1" y="41"/>
                </a:lnTo>
                <a:lnTo>
                  <a:pt x="2" y="41"/>
                </a:lnTo>
                <a:lnTo>
                  <a:pt x="2" y="41"/>
                </a:lnTo>
                <a:lnTo>
                  <a:pt x="4" y="45"/>
                </a:lnTo>
                <a:lnTo>
                  <a:pt x="3" y="52"/>
                </a:lnTo>
                <a:lnTo>
                  <a:pt x="2" y="59"/>
                </a:lnTo>
                <a:lnTo>
                  <a:pt x="2" y="59"/>
                </a:lnTo>
                <a:lnTo>
                  <a:pt x="3" y="64"/>
                </a:lnTo>
                <a:lnTo>
                  <a:pt x="5" y="68"/>
                </a:lnTo>
                <a:lnTo>
                  <a:pt x="11" y="74"/>
                </a:lnTo>
                <a:lnTo>
                  <a:pt x="11" y="74"/>
                </a:lnTo>
                <a:lnTo>
                  <a:pt x="16" y="81"/>
                </a:lnTo>
                <a:lnTo>
                  <a:pt x="16" y="88"/>
                </a:lnTo>
                <a:lnTo>
                  <a:pt x="13" y="101"/>
                </a:lnTo>
                <a:lnTo>
                  <a:pt x="13" y="101"/>
                </a:lnTo>
                <a:lnTo>
                  <a:pt x="15" y="113"/>
                </a:lnTo>
                <a:lnTo>
                  <a:pt x="22" y="120"/>
                </a:lnTo>
                <a:lnTo>
                  <a:pt x="30" y="126"/>
                </a:lnTo>
                <a:lnTo>
                  <a:pt x="30" y="126"/>
                </a:lnTo>
                <a:lnTo>
                  <a:pt x="35" y="129"/>
                </a:lnTo>
                <a:lnTo>
                  <a:pt x="37" y="130"/>
                </a:lnTo>
                <a:lnTo>
                  <a:pt x="37" y="136"/>
                </a:lnTo>
                <a:lnTo>
                  <a:pt x="37" y="136"/>
                </a:lnTo>
                <a:lnTo>
                  <a:pt x="35" y="151"/>
                </a:lnTo>
                <a:lnTo>
                  <a:pt x="36" y="161"/>
                </a:lnTo>
                <a:lnTo>
                  <a:pt x="42" y="168"/>
                </a:lnTo>
                <a:lnTo>
                  <a:pt x="42" y="168"/>
                </a:lnTo>
                <a:lnTo>
                  <a:pt x="48" y="176"/>
                </a:lnTo>
                <a:lnTo>
                  <a:pt x="52" y="184"/>
                </a:lnTo>
                <a:lnTo>
                  <a:pt x="60" y="188"/>
                </a:lnTo>
                <a:lnTo>
                  <a:pt x="60" y="188"/>
                </a:lnTo>
                <a:lnTo>
                  <a:pt x="62" y="194"/>
                </a:lnTo>
                <a:lnTo>
                  <a:pt x="67" y="207"/>
                </a:lnTo>
                <a:lnTo>
                  <a:pt x="72" y="224"/>
                </a:lnTo>
                <a:lnTo>
                  <a:pt x="74" y="240"/>
                </a:lnTo>
                <a:lnTo>
                  <a:pt x="70" y="253"/>
                </a:lnTo>
                <a:lnTo>
                  <a:pt x="70" y="253"/>
                </a:lnTo>
                <a:lnTo>
                  <a:pt x="59" y="265"/>
                </a:lnTo>
                <a:lnTo>
                  <a:pt x="49" y="275"/>
                </a:lnTo>
                <a:lnTo>
                  <a:pt x="40" y="285"/>
                </a:lnTo>
                <a:lnTo>
                  <a:pt x="37" y="297"/>
                </a:lnTo>
                <a:lnTo>
                  <a:pt x="37" y="297"/>
                </a:lnTo>
                <a:lnTo>
                  <a:pt x="36" y="313"/>
                </a:lnTo>
                <a:lnTo>
                  <a:pt x="36" y="326"/>
                </a:lnTo>
                <a:lnTo>
                  <a:pt x="38" y="341"/>
                </a:lnTo>
                <a:lnTo>
                  <a:pt x="38" y="341"/>
                </a:lnTo>
                <a:lnTo>
                  <a:pt x="37" y="353"/>
                </a:lnTo>
                <a:lnTo>
                  <a:pt x="34" y="361"/>
                </a:lnTo>
                <a:lnTo>
                  <a:pt x="33" y="371"/>
                </a:lnTo>
                <a:lnTo>
                  <a:pt x="33" y="371"/>
                </a:lnTo>
                <a:lnTo>
                  <a:pt x="30" y="378"/>
                </a:lnTo>
                <a:lnTo>
                  <a:pt x="25" y="386"/>
                </a:lnTo>
                <a:lnTo>
                  <a:pt x="24" y="400"/>
                </a:lnTo>
                <a:lnTo>
                  <a:pt x="24" y="400"/>
                </a:lnTo>
                <a:lnTo>
                  <a:pt x="24" y="403"/>
                </a:lnTo>
                <a:lnTo>
                  <a:pt x="24" y="406"/>
                </a:lnTo>
                <a:lnTo>
                  <a:pt x="24" y="408"/>
                </a:lnTo>
                <a:lnTo>
                  <a:pt x="24" y="408"/>
                </a:lnTo>
                <a:lnTo>
                  <a:pt x="35" y="411"/>
                </a:lnTo>
                <a:lnTo>
                  <a:pt x="48" y="413"/>
                </a:lnTo>
                <a:lnTo>
                  <a:pt x="62" y="414"/>
                </a:lnTo>
                <a:lnTo>
                  <a:pt x="76" y="415"/>
                </a:lnTo>
                <a:lnTo>
                  <a:pt x="91" y="413"/>
                </a:lnTo>
                <a:lnTo>
                  <a:pt x="106" y="410"/>
                </a:lnTo>
                <a:lnTo>
                  <a:pt x="106" y="410"/>
                </a:lnTo>
                <a:close/>
              </a:path>
            </a:pathLst>
          </a:custGeom>
          <a:solidFill>
            <a:srgbClr val="FEFFE1"/>
          </a:solidFill>
          <a:ln w="19050" cmpd="sng">
            <a:solidFill>
              <a:srgbClr val="0A50A1"/>
            </a:solidFill>
            <a:round/>
            <a:headEnd/>
            <a:tailEnd/>
          </a:ln>
        </p:spPr>
        <p:txBody>
          <a:bodyPr/>
          <a:lstStyle/>
          <a:p>
            <a:endParaRPr lang="tr-TR"/>
          </a:p>
        </p:txBody>
      </p:sp>
      <p:sp>
        <p:nvSpPr>
          <p:cNvPr id="55307" name="Freeform 11"/>
          <p:cNvSpPr>
            <a:spLocks/>
          </p:cNvSpPr>
          <p:nvPr/>
        </p:nvSpPr>
        <p:spPr bwMode="auto">
          <a:xfrm>
            <a:off x="6070600" y="2847975"/>
            <a:ext cx="325438" cy="436563"/>
          </a:xfrm>
          <a:custGeom>
            <a:avLst/>
            <a:gdLst>
              <a:gd name="T0" fmla="*/ 44 w 87"/>
              <a:gd name="T1" fmla="*/ 116 h 116"/>
              <a:gd name="T2" fmla="*/ 55 w 87"/>
              <a:gd name="T3" fmla="*/ 114 h 116"/>
              <a:gd name="T4" fmla="*/ 66 w 87"/>
              <a:gd name="T5" fmla="*/ 108 h 116"/>
              <a:gd name="T6" fmla="*/ 75 w 87"/>
              <a:gd name="T7" fmla="*/ 99 h 116"/>
              <a:gd name="T8" fmla="*/ 81 w 87"/>
              <a:gd name="T9" fmla="*/ 87 h 116"/>
              <a:gd name="T10" fmla="*/ 86 w 87"/>
              <a:gd name="T11" fmla="*/ 73 h 116"/>
              <a:gd name="T12" fmla="*/ 87 w 87"/>
              <a:gd name="T13" fmla="*/ 58 h 116"/>
              <a:gd name="T14" fmla="*/ 87 w 87"/>
              <a:gd name="T15" fmla="*/ 58 h 116"/>
              <a:gd name="T16" fmla="*/ 86 w 87"/>
              <a:gd name="T17" fmla="*/ 42 h 116"/>
              <a:gd name="T18" fmla="*/ 81 w 87"/>
              <a:gd name="T19" fmla="*/ 29 h 116"/>
              <a:gd name="T20" fmla="*/ 75 w 87"/>
              <a:gd name="T21" fmla="*/ 17 h 116"/>
              <a:gd name="T22" fmla="*/ 66 w 87"/>
              <a:gd name="T23" fmla="*/ 8 h 116"/>
              <a:gd name="T24" fmla="*/ 55 w 87"/>
              <a:gd name="T25" fmla="*/ 2 h 116"/>
              <a:gd name="T26" fmla="*/ 44 w 87"/>
              <a:gd name="T27" fmla="*/ 0 h 116"/>
              <a:gd name="T28" fmla="*/ 44 w 87"/>
              <a:gd name="T29" fmla="*/ 0 h 116"/>
              <a:gd name="T30" fmla="*/ 32 w 87"/>
              <a:gd name="T31" fmla="*/ 2 h 116"/>
              <a:gd name="T32" fmla="*/ 22 w 87"/>
              <a:gd name="T33" fmla="*/ 8 h 116"/>
              <a:gd name="T34" fmla="*/ 13 w 87"/>
              <a:gd name="T35" fmla="*/ 17 h 116"/>
              <a:gd name="T36" fmla="*/ 6 w 87"/>
              <a:gd name="T37" fmla="*/ 29 h 116"/>
              <a:gd name="T38" fmla="*/ 2 w 87"/>
              <a:gd name="T39" fmla="*/ 42 h 116"/>
              <a:gd name="T40" fmla="*/ 0 w 87"/>
              <a:gd name="T41" fmla="*/ 58 h 116"/>
              <a:gd name="T42" fmla="*/ 0 w 87"/>
              <a:gd name="T43" fmla="*/ 58 h 116"/>
              <a:gd name="T44" fmla="*/ 2 w 87"/>
              <a:gd name="T45" fmla="*/ 73 h 116"/>
              <a:gd name="T46" fmla="*/ 6 w 87"/>
              <a:gd name="T47" fmla="*/ 87 h 116"/>
              <a:gd name="T48" fmla="*/ 13 w 87"/>
              <a:gd name="T49" fmla="*/ 99 h 116"/>
              <a:gd name="T50" fmla="*/ 22 w 87"/>
              <a:gd name="T51" fmla="*/ 108 h 116"/>
              <a:gd name="T52" fmla="*/ 32 w 87"/>
              <a:gd name="T53" fmla="*/ 114 h 116"/>
              <a:gd name="T54" fmla="*/ 44 w 87"/>
              <a:gd name="T55" fmla="*/ 116 h 116"/>
              <a:gd name="T56" fmla="*/ 44 w 87"/>
              <a:gd name="T5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16">
                <a:moveTo>
                  <a:pt x="44" y="116"/>
                </a:moveTo>
                <a:lnTo>
                  <a:pt x="55" y="114"/>
                </a:lnTo>
                <a:lnTo>
                  <a:pt x="66" y="108"/>
                </a:lnTo>
                <a:lnTo>
                  <a:pt x="75" y="99"/>
                </a:lnTo>
                <a:lnTo>
                  <a:pt x="81" y="87"/>
                </a:lnTo>
                <a:lnTo>
                  <a:pt x="86" y="73"/>
                </a:lnTo>
                <a:lnTo>
                  <a:pt x="87" y="58"/>
                </a:lnTo>
                <a:lnTo>
                  <a:pt x="87" y="58"/>
                </a:lnTo>
                <a:lnTo>
                  <a:pt x="86" y="42"/>
                </a:lnTo>
                <a:lnTo>
                  <a:pt x="81" y="29"/>
                </a:lnTo>
                <a:lnTo>
                  <a:pt x="75" y="17"/>
                </a:lnTo>
                <a:lnTo>
                  <a:pt x="66" y="8"/>
                </a:lnTo>
                <a:lnTo>
                  <a:pt x="55" y="2"/>
                </a:lnTo>
                <a:lnTo>
                  <a:pt x="44" y="0"/>
                </a:lnTo>
                <a:lnTo>
                  <a:pt x="44" y="0"/>
                </a:lnTo>
                <a:lnTo>
                  <a:pt x="32" y="2"/>
                </a:lnTo>
                <a:lnTo>
                  <a:pt x="22" y="8"/>
                </a:lnTo>
                <a:lnTo>
                  <a:pt x="13" y="17"/>
                </a:lnTo>
                <a:lnTo>
                  <a:pt x="6" y="29"/>
                </a:lnTo>
                <a:lnTo>
                  <a:pt x="2" y="42"/>
                </a:lnTo>
                <a:lnTo>
                  <a:pt x="0" y="58"/>
                </a:lnTo>
                <a:lnTo>
                  <a:pt x="0" y="58"/>
                </a:lnTo>
                <a:lnTo>
                  <a:pt x="2" y="73"/>
                </a:lnTo>
                <a:lnTo>
                  <a:pt x="6" y="87"/>
                </a:lnTo>
                <a:lnTo>
                  <a:pt x="13" y="99"/>
                </a:lnTo>
                <a:lnTo>
                  <a:pt x="22" y="108"/>
                </a:lnTo>
                <a:lnTo>
                  <a:pt x="32" y="114"/>
                </a:lnTo>
                <a:lnTo>
                  <a:pt x="44" y="116"/>
                </a:lnTo>
                <a:lnTo>
                  <a:pt x="44" y="116"/>
                </a:lnTo>
                <a:close/>
              </a:path>
            </a:pathLst>
          </a:custGeom>
          <a:solidFill>
            <a:srgbClr val="CBCBCB"/>
          </a:solidFill>
          <a:ln w="19050" cmpd="sng">
            <a:solidFill>
              <a:schemeClr val="bg2"/>
            </a:solidFill>
            <a:round/>
            <a:headEnd/>
            <a:tailEnd/>
          </a:ln>
        </p:spPr>
        <p:txBody>
          <a:bodyPr/>
          <a:lstStyle/>
          <a:p>
            <a:endParaRPr lang="tr-TR"/>
          </a:p>
        </p:txBody>
      </p:sp>
      <p:sp>
        <p:nvSpPr>
          <p:cNvPr id="55308" name="Text Box 12"/>
          <p:cNvSpPr txBox="1">
            <a:spLocks noChangeArrowheads="1"/>
          </p:cNvSpPr>
          <p:nvPr/>
        </p:nvSpPr>
        <p:spPr bwMode="auto">
          <a:xfrm>
            <a:off x="5672138" y="1443038"/>
            <a:ext cx="314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A</a:t>
            </a:r>
          </a:p>
        </p:txBody>
      </p:sp>
      <p:sp>
        <p:nvSpPr>
          <p:cNvPr id="55309" name="Text Box 13"/>
          <p:cNvSpPr txBox="1">
            <a:spLocks noChangeArrowheads="1"/>
          </p:cNvSpPr>
          <p:nvPr/>
        </p:nvSpPr>
        <p:spPr bwMode="auto">
          <a:xfrm>
            <a:off x="5799138" y="1874838"/>
            <a:ext cx="415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B</a:t>
            </a:r>
          </a:p>
        </p:txBody>
      </p:sp>
      <p:sp>
        <p:nvSpPr>
          <p:cNvPr id="55310" name="Text Box 14"/>
          <p:cNvSpPr txBox="1">
            <a:spLocks noChangeArrowheads="1"/>
          </p:cNvSpPr>
          <p:nvPr/>
        </p:nvSpPr>
        <p:spPr bwMode="auto">
          <a:xfrm>
            <a:off x="5930900" y="2389188"/>
            <a:ext cx="365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C</a:t>
            </a:r>
          </a:p>
        </p:txBody>
      </p:sp>
      <p:sp>
        <p:nvSpPr>
          <p:cNvPr id="55311" name="Text Box 15"/>
          <p:cNvSpPr txBox="1">
            <a:spLocks noChangeArrowheads="1"/>
          </p:cNvSpPr>
          <p:nvPr/>
        </p:nvSpPr>
        <p:spPr bwMode="auto">
          <a:xfrm>
            <a:off x="6008688" y="3317875"/>
            <a:ext cx="377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D</a:t>
            </a:r>
          </a:p>
        </p:txBody>
      </p:sp>
      <p:sp>
        <p:nvSpPr>
          <p:cNvPr id="55312" name="Text Box 16"/>
          <p:cNvSpPr txBox="1">
            <a:spLocks noChangeArrowheads="1"/>
          </p:cNvSpPr>
          <p:nvPr/>
        </p:nvSpPr>
        <p:spPr bwMode="auto">
          <a:xfrm>
            <a:off x="5849938" y="3919538"/>
            <a:ext cx="384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E</a:t>
            </a:r>
          </a:p>
        </p:txBody>
      </p:sp>
      <p:sp>
        <p:nvSpPr>
          <p:cNvPr id="55313" name="Text Box 17"/>
          <p:cNvSpPr txBox="1">
            <a:spLocks noChangeArrowheads="1"/>
          </p:cNvSpPr>
          <p:nvPr/>
        </p:nvSpPr>
        <p:spPr bwMode="auto">
          <a:xfrm>
            <a:off x="5765800" y="4413250"/>
            <a:ext cx="387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F</a:t>
            </a:r>
          </a:p>
        </p:txBody>
      </p:sp>
      <p:sp>
        <p:nvSpPr>
          <p:cNvPr id="55314" name="Freeform 18"/>
          <p:cNvSpPr>
            <a:spLocks/>
          </p:cNvSpPr>
          <p:nvPr/>
        </p:nvSpPr>
        <p:spPr bwMode="auto">
          <a:xfrm>
            <a:off x="8085138" y="1963738"/>
            <a:ext cx="463550" cy="488950"/>
          </a:xfrm>
          <a:custGeom>
            <a:avLst/>
            <a:gdLst>
              <a:gd name="T0" fmla="*/ 2 w 123"/>
              <a:gd name="T1" fmla="*/ 99 h 130"/>
              <a:gd name="T2" fmla="*/ 0 w 123"/>
              <a:gd name="T3" fmla="*/ 88 h 130"/>
              <a:gd name="T4" fmla="*/ 1 w 123"/>
              <a:gd name="T5" fmla="*/ 77 h 130"/>
              <a:gd name="T6" fmla="*/ 8 w 123"/>
              <a:gd name="T7" fmla="*/ 67 h 130"/>
              <a:gd name="T8" fmla="*/ 8 w 123"/>
              <a:gd name="T9" fmla="*/ 67 h 130"/>
              <a:gd name="T10" fmla="*/ 14 w 123"/>
              <a:gd name="T11" fmla="*/ 55 h 130"/>
              <a:gd name="T12" fmla="*/ 14 w 123"/>
              <a:gd name="T13" fmla="*/ 41 h 130"/>
              <a:gd name="T14" fmla="*/ 18 w 123"/>
              <a:gd name="T15" fmla="*/ 28 h 130"/>
              <a:gd name="T16" fmla="*/ 18 w 123"/>
              <a:gd name="T17" fmla="*/ 28 h 130"/>
              <a:gd name="T18" fmla="*/ 23 w 123"/>
              <a:gd name="T19" fmla="*/ 19 h 130"/>
              <a:gd name="T20" fmla="*/ 22 w 123"/>
              <a:gd name="T21" fmla="*/ 10 h 130"/>
              <a:gd name="T22" fmla="*/ 24 w 123"/>
              <a:gd name="T23" fmla="*/ 2 h 130"/>
              <a:gd name="T24" fmla="*/ 24 w 123"/>
              <a:gd name="T25" fmla="*/ 2 h 130"/>
              <a:gd name="T26" fmla="*/ 41 w 123"/>
              <a:gd name="T27" fmla="*/ 0 h 130"/>
              <a:gd name="T28" fmla="*/ 57 w 123"/>
              <a:gd name="T29" fmla="*/ 0 h 130"/>
              <a:gd name="T30" fmla="*/ 71 w 123"/>
              <a:gd name="T31" fmla="*/ 2 h 130"/>
              <a:gd name="T32" fmla="*/ 83 w 123"/>
              <a:gd name="T33" fmla="*/ 5 h 130"/>
              <a:gd name="T34" fmla="*/ 94 w 123"/>
              <a:gd name="T35" fmla="*/ 10 h 130"/>
              <a:gd name="T36" fmla="*/ 104 w 123"/>
              <a:gd name="T37" fmla="*/ 16 h 130"/>
              <a:gd name="T38" fmla="*/ 111 w 123"/>
              <a:gd name="T39" fmla="*/ 22 h 130"/>
              <a:gd name="T40" fmla="*/ 118 w 123"/>
              <a:gd name="T41" fmla="*/ 28 h 130"/>
              <a:gd name="T42" fmla="*/ 118 w 123"/>
              <a:gd name="T43" fmla="*/ 28 h 130"/>
              <a:gd name="T44" fmla="*/ 118 w 123"/>
              <a:gd name="T45" fmla="*/ 31 h 130"/>
              <a:gd name="T46" fmla="*/ 119 w 123"/>
              <a:gd name="T47" fmla="*/ 36 h 130"/>
              <a:gd name="T48" fmla="*/ 122 w 123"/>
              <a:gd name="T49" fmla="*/ 41 h 130"/>
              <a:gd name="T50" fmla="*/ 122 w 123"/>
              <a:gd name="T51" fmla="*/ 41 h 130"/>
              <a:gd name="T52" fmla="*/ 123 w 123"/>
              <a:gd name="T53" fmla="*/ 45 h 130"/>
              <a:gd name="T54" fmla="*/ 123 w 123"/>
              <a:gd name="T55" fmla="*/ 54 h 130"/>
              <a:gd name="T56" fmla="*/ 120 w 123"/>
              <a:gd name="T57" fmla="*/ 63 h 130"/>
              <a:gd name="T58" fmla="*/ 120 w 123"/>
              <a:gd name="T59" fmla="*/ 63 h 130"/>
              <a:gd name="T60" fmla="*/ 116 w 123"/>
              <a:gd name="T61" fmla="*/ 72 h 130"/>
              <a:gd name="T62" fmla="*/ 114 w 123"/>
              <a:gd name="T63" fmla="*/ 81 h 130"/>
              <a:gd name="T64" fmla="*/ 114 w 123"/>
              <a:gd name="T65" fmla="*/ 92 h 130"/>
              <a:gd name="T66" fmla="*/ 114 w 123"/>
              <a:gd name="T67" fmla="*/ 92 h 130"/>
              <a:gd name="T68" fmla="*/ 111 w 123"/>
              <a:gd name="T69" fmla="*/ 105 h 130"/>
              <a:gd name="T70" fmla="*/ 107 w 123"/>
              <a:gd name="T71" fmla="*/ 119 h 130"/>
              <a:gd name="T72" fmla="*/ 101 w 123"/>
              <a:gd name="T73" fmla="*/ 127 h 130"/>
              <a:gd name="T74" fmla="*/ 101 w 123"/>
              <a:gd name="T75" fmla="*/ 127 h 130"/>
              <a:gd name="T76" fmla="*/ 101 w 123"/>
              <a:gd name="T77" fmla="*/ 128 h 130"/>
              <a:gd name="T78" fmla="*/ 100 w 123"/>
              <a:gd name="T79" fmla="*/ 129 h 130"/>
              <a:gd name="T80" fmla="*/ 100 w 123"/>
              <a:gd name="T81" fmla="*/ 130 h 130"/>
              <a:gd name="T82" fmla="*/ 100 w 123"/>
              <a:gd name="T83" fmla="*/ 130 h 130"/>
              <a:gd name="T84" fmla="*/ 91 w 123"/>
              <a:gd name="T85" fmla="*/ 123 h 130"/>
              <a:gd name="T86" fmla="*/ 80 w 123"/>
              <a:gd name="T87" fmla="*/ 116 h 130"/>
              <a:gd name="T88" fmla="*/ 69 w 123"/>
              <a:gd name="T89" fmla="*/ 110 h 130"/>
              <a:gd name="T90" fmla="*/ 57 w 123"/>
              <a:gd name="T91" fmla="*/ 104 h 130"/>
              <a:gd name="T92" fmla="*/ 44 w 123"/>
              <a:gd name="T93" fmla="*/ 100 h 130"/>
              <a:gd name="T94" fmla="*/ 31 w 123"/>
              <a:gd name="T95" fmla="*/ 98 h 130"/>
              <a:gd name="T96" fmla="*/ 16 w 123"/>
              <a:gd name="T97" fmla="*/ 97 h 130"/>
              <a:gd name="T98" fmla="*/ 2 w 123"/>
              <a:gd name="T99" fmla="*/ 99 h 130"/>
              <a:gd name="T100" fmla="*/ 2 w 123"/>
              <a:gd name="T101" fmla="*/ 9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30">
                <a:moveTo>
                  <a:pt x="2" y="99"/>
                </a:moveTo>
                <a:lnTo>
                  <a:pt x="0" y="88"/>
                </a:lnTo>
                <a:lnTo>
                  <a:pt x="1" y="77"/>
                </a:lnTo>
                <a:lnTo>
                  <a:pt x="8" y="67"/>
                </a:lnTo>
                <a:lnTo>
                  <a:pt x="8" y="67"/>
                </a:lnTo>
                <a:lnTo>
                  <a:pt x="14" y="55"/>
                </a:lnTo>
                <a:lnTo>
                  <a:pt x="14" y="41"/>
                </a:lnTo>
                <a:lnTo>
                  <a:pt x="18" y="28"/>
                </a:lnTo>
                <a:lnTo>
                  <a:pt x="18" y="28"/>
                </a:lnTo>
                <a:lnTo>
                  <a:pt x="23" y="19"/>
                </a:lnTo>
                <a:lnTo>
                  <a:pt x="22" y="10"/>
                </a:lnTo>
                <a:lnTo>
                  <a:pt x="24" y="2"/>
                </a:lnTo>
                <a:lnTo>
                  <a:pt x="24" y="2"/>
                </a:lnTo>
                <a:lnTo>
                  <a:pt x="41" y="0"/>
                </a:lnTo>
                <a:lnTo>
                  <a:pt x="57" y="0"/>
                </a:lnTo>
                <a:lnTo>
                  <a:pt x="71" y="2"/>
                </a:lnTo>
                <a:lnTo>
                  <a:pt x="83" y="5"/>
                </a:lnTo>
                <a:lnTo>
                  <a:pt x="94" y="10"/>
                </a:lnTo>
                <a:lnTo>
                  <a:pt x="104" y="16"/>
                </a:lnTo>
                <a:lnTo>
                  <a:pt x="111" y="22"/>
                </a:lnTo>
                <a:lnTo>
                  <a:pt x="118" y="28"/>
                </a:lnTo>
                <a:lnTo>
                  <a:pt x="118" y="28"/>
                </a:lnTo>
                <a:lnTo>
                  <a:pt x="118" y="31"/>
                </a:lnTo>
                <a:lnTo>
                  <a:pt x="119" y="36"/>
                </a:lnTo>
                <a:lnTo>
                  <a:pt x="122" y="41"/>
                </a:lnTo>
                <a:lnTo>
                  <a:pt x="122" y="41"/>
                </a:lnTo>
                <a:lnTo>
                  <a:pt x="123" y="45"/>
                </a:lnTo>
                <a:lnTo>
                  <a:pt x="123" y="54"/>
                </a:lnTo>
                <a:lnTo>
                  <a:pt x="120" y="63"/>
                </a:lnTo>
                <a:lnTo>
                  <a:pt x="120" y="63"/>
                </a:lnTo>
                <a:lnTo>
                  <a:pt x="116" y="72"/>
                </a:lnTo>
                <a:lnTo>
                  <a:pt x="114" y="81"/>
                </a:lnTo>
                <a:lnTo>
                  <a:pt x="114" y="92"/>
                </a:lnTo>
                <a:lnTo>
                  <a:pt x="114" y="92"/>
                </a:lnTo>
                <a:lnTo>
                  <a:pt x="111" y="105"/>
                </a:lnTo>
                <a:lnTo>
                  <a:pt x="107" y="119"/>
                </a:lnTo>
                <a:lnTo>
                  <a:pt x="101" y="127"/>
                </a:lnTo>
                <a:lnTo>
                  <a:pt x="101" y="127"/>
                </a:lnTo>
                <a:lnTo>
                  <a:pt x="101" y="128"/>
                </a:lnTo>
                <a:lnTo>
                  <a:pt x="100" y="129"/>
                </a:lnTo>
                <a:lnTo>
                  <a:pt x="100" y="130"/>
                </a:lnTo>
                <a:lnTo>
                  <a:pt x="100" y="130"/>
                </a:lnTo>
                <a:lnTo>
                  <a:pt x="91" y="123"/>
                </a:lnTo>
                <a:lnTo>
                  <a:pt x="80" y="116"/>
                </a:lnTo>
                <a:lnTo>
                  <a:pt x="69" y="110"/>
                </a:lnTo>
                <a:lnTo>
                  <a:pt x="57" y="104"/>
                </a:lnTo>
                <a:lnTo>
                  <a:pt x="44" y="100"/>
                </a:lnTo>
                <a:lnTo>
                  <a:pt x="31" y="98"/>
                </a:lnTo>
                <a:lnTo>
                  <a:pt x="16" y="97"/>
                </a:lnTo>
                <a:lnTo>
                  <a:pt x="2" y="99"/>
                </a:lnTo>
                <a:lnTo>
                  <a:pt x="2" y="99"/>
                </a:lnTo>
                <a:close/>
              </a:path>
            </a:pathLst>
          </a:custGeom>
          <a:solidFill>
            <a:srgbClr val="3CA538"/>
          </a:solidFill>
          <a:ln w="19050" cmpd="sng">
            <a:solidFill>
              <a:srgbClr val="1E5215"/>
            </a:solidFill>
            <a:round/>
            <a:headEnd/>
            <a:tailEnd/>
          </a:ln>
        </p:spPr>
        <p:txBody>
          <a:bodyPr/>
          <a:lstStyle/>
          <a:p>
            <a:endParaRPr lang="tr-TR"/>
          </a:p>
        </p:txBody>
      </p:sp>
      <p:sp>
        <p:nvSpPr>
          <p:cNvPr id="55315" name="Freeform 19"/>
          <p:cNvSpPr>
            <a:spLocks/>
          </p:cNvSpPr>
          <p:nvPr/>
        </p:nvSpPr>
        <p:spPr bwMode="auto">
          <a:xfrm>
            <a:off x="8175625" y="1427163"/>
            <a:ext cx="417513" cy="639762"/>
          </a:xfrm>
          <a:custGeom>
            <a:avLst/>
            <a:gdLst>
              <a:gd name="T0" fmla="*/ 0 w 111"/>
              <a:gd name="T1" fmla="*/ 144 h 170"/>
              <a:gd name="T2" fmla="*/ 1 w 111"/>
              <a:gd name="T3" fmla="*/ 143 h 170"/>
              <a:gd name="T4" fmla="*/ 3 w 111"/>
              <a:gd name="T5" fmla="*/ 142 h 170"/>
              <a:gd name="T6" fmla="*/ 6 w 111"/>
              <a:gd name="T7" fmla="*/ 142 h 170"/>
              <a:gd name="T8" fmla="*/ 6 w 111"/>
              <a:gd name="T9" fmla="*/ 142 h 170"/>
              <a:gd name="T10" fmla="*/ 7 w 111"/>
              <a:gd name="T11" fmla="*/ 140 h 170"/>
              <a:gd name="T12" fmla="*/ 8 w 111"/>
              <a:gd name="T13" fmla="*/ 138 h 170"/>
              <a:gd name="T14" fmla="*/ 9 w 111"/>
              <a:gd name="T15" fmla="*/ 136 h 170"/>
              <a:gd name="T16" fmla="*/ 9 w 111"/>
              <a:gd name="T17" fmla="*/ 136 h 170"/>
              <a:gd name="T18" fmla="*/ 11 w 111"/>
              <a:gd name="T19" fmla="*/ 122 h 170"/>
              <a:gd name="T20" fmla="*/ 13 w 111"/>
              <a:gd name="T21" fmla="*/ 109 h 170"/>
              <a:gd name="T22" fmla="*/ 9 w 111"/>
              <a:gd name="T23" fmla="*/ 95 h 170"/>
              <a:gd name="T24" fmla="*/ 9 w 111"/>
              <a:gd name="T25" fmla="*/ 95 h 170"/>
              <a:gd name="T26" fmla="*/ 7 w 111"/>
              <a:gd name="T27" fmla="*/ 89 h 170"/>
              <a:gd name="T28" fmla="*/ 8 w 111"/>
              <a:gd name="T29" fmla="*/ 80 h 170"/>
              <a:gd name="T30" fmla="*/ 11 w 111"/>
              <a:gd name="T31" fmla="*/ 68 h 170"/>
              <a:gd name="T32" fmla="*/ 15 w 111"/>
              <a:gd name="T33" fmla="*/ 55 h 170"/>
              <a:gd name="T34" fmla="*/ 21 w 111"/>
              <a:gd name="T35" fmla="*/ 41 h 170"/>
              <a:gd name="T36" fmla="*/ 28 w 111"/>
              <a:gd name="T37" fmla="*/ 28 h 170"/>
              <a:gd name="T38" fmla="*/ 37 w 111"/>
              <a:gd name="T39" fmla="*/ 16 h 170"/>
              <a:gd name="T40" fmla="*/ 47 w 111"/>
              <a:gd name="T41" fmla="*/ 7 h 170"/>
              <a:gd name="T42" fmla="*/ 59 w 111"/>
              <a:gd name="T43" fmla="*/ 1 h 170"/>
              <a:gd name="T44" fmla="*/ 59 w 111"/>
              <a:gd name="T45" fmla="*/ 1 h 170"/>
              <a:gd name="T46" fmla="*/ 69 w 111"/>
              <a:gd name="T47" fmla="*/ 0 h 170"/>
              <a:gd name="T48" fmla="*/ 79 w 111"/>
              <a:gd name="T49" fmla="*/ 2 h 170"/>
              <a:gd name="T50" fmla="*/ 87 w 111"/>
              <a:gd name="T51" fmla="*/ 7 h 170"/>
              <a:gd name="T52" fmla="*/ 95 w 111"/>
              <a:gd name="T53" fmla="*/ 14 h 170"/>
              <a:gd name="T54" fmla="*/ 101 w 111"/>
              <a:gd name="T55" fmla="*/ 24 h 170"/>
              <a:gd name="T56" fmla="*/ 106 w 111"/>
              <a:gd name="T57" fmla="*/ 35 h 170"/>
              <a:gd name="T58" fmla="*/ 109 w 111"/>
              <a:gd name="T59" fmla="*/ 46 h 170"/>
              <a:gd name="T60" fmla="*/ 111 w 111"/>
              <a:gd name="T61" fmla="*/ 59 h 170"/>
              <a:gd name="T62" fmla="*/ 111 w 111"/>
              <a:gd name="T63" fmla="*/ 71 h 170"/>
              <a:gd name="T64" fmla="*/ 109 w 111"/>
              <a:gd name="T65" fmla="*/ 82 h 170"/>
              <a:gd name="T66" fmla="*/ 109 w 111"/>
              <a:gd name="T67" fmla="*/ 82 h 170"/>
              <a:gd name="T68" fmla="*/ 106 w 111"/>
              <a:gd name="T69" fmla="*/ 87 h 170"/>
              <a:gd name="T70" fmla="*/ 104 w 111"/>
              <a:gd name="T71" fmla="*/ 93 h 170"/>
              <a:gd name="T72" fmla="*/ 106 w 111"/>
              <a:gd name="T73" fmla="*/ 104 h 170"/>
              <a:gd name="T74" fmla="*/ 106 w 111"/>
              <a:gd name="T75" fmla="*/ 104 h 170"/>
              <a:gd name="T76" fmla="*/ 106 w 111"/>
              <a:gd name="T77" fmla="*/ 114 h 170"/>
              <a:gd name="T78" fmla="*/ 102 w 111"/>
              <a:gd name="T79" fmla="*/ 119 h 170"/>
              <a:gd name="T80" fmla="*/ 98 w 111"/>
              <a:gd name="T81" fmla="*/ 127 h 170"/>
              <a:gd name="T82" fmla="*/ 101 w 111"/>
              <a:gd name="T83" fmla="*/ 139 h 170"/>
              <a:gd name="T84" fmla="*/ 101 w 111"/>
              <a:gd name="T85" fmla="*/ 139 h 170"/>
              <a:gd name="T86" fmla="*/ 103 w 111"/>
              <a:gd name="T87" fmla="*/ 152 h 170"/>
              <a:gd name="T88" fmla="*/ 98 w 111"/>
              <a:gd name="T89" fmla="*/ 161 h 170"/>
              <a:gd name="T90" fmla="*/ 94 w 111"/>
              <a:gd name="T91" fmla="*/ 170 h 170"/>
              <a:gd name="T92" fmla="*/ 94 w 111"/>
              <a:gd name="T93" fmla="*/ 170 h 170"/>
              <a:gd name="T94" fmla="*/ 87 w 111"/>
              <a:gd name="T95" fmla="*/ 164 h 170"/>
              <a:gd name="T96" fmla="*/ 80 w 111"/>
              <a:gd name="T97" fmla="*/ 158 h 170"/>
              <a:gd name="T98" fmla="*/ 70 w 111"/>
              <a:gd name="T99" fmla="*/ 152 h 170"/>
              <a:gd name="T100" fmla="*/ 59 w 111"/>
              <a:gd name="T101" fmla="*/ 147 h 170"/>
              <a:gd name="T102" fmla="*/ 47 w 111"/>
              <a:gd name="T103" fmla="*/ 144 h 170"/>
              <a:gd name="T104" fmla="*/ 33 w 111"/>
              <a:gd name="T105" fmla="*/ 142 h 170"/>
              <a:gd name="T106" fmla="*/ 17 w 111"/>
              <a:gd name="T107" fmla="*/ 142 h 170"/>
              <a:gd name="T108" fmla="*/ 0 w 111"/>
              <a:gd name="T109" fmla="*/ 144 h 170"/>
              <a:gd name="T110" fmla="*/ 0 w 111"/>
              <a:gd name="T111" fmla="*/ 14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 h="170">
                <a:moveTo>
                  <a:pt x="0" y="144"/>
                </a:moveTo>
                <a:lnTo>
                  <a:pt x="1" y="143"/>
                </a:lnTo>
                <a:lnTo>
                  <a:pt x="3" y="142"/>
                </a:lnTo>
                <a:lnTo>
                  <a:pt x="6" y="142"/>
                </a:lnTo>
                <a:lnTo>
                  <a:pt x="6" y="142"/>
                </a:lnTo>
                <a:lnTo>
                  <a:pt x="7" y="140"/>
                </a:lnTo>
                <a:lnTo>
                  <a:pt x="8" y="138"/>
                </a:lnTo>
                <a:lnTo>
                  <a:pt x="9" y="136"/>
                </a:lnTo>
                <a:lnTo>
                  <a:pt x="9" y="136"/>
                </a:lnTo>
                <a:lnTo>
                  <a:pt x="11" y="122"/>
                </a:lnTo>
                <a:lnTo>
                  <a:pt x="13" y="109"/>
                </a:lnTo>
                <a:lnTo>
                  <a:pt x="9" y="95"/>
                </a:lnTo>
                <a:lnTo>
                  <a:pt x="9" y="95"/>
                </a:lnTo>
                <a:lnTo>
                  <a:pt x="7" y="89"/>
                </a:lnTo>
                <a:lnTo>
                  <a:pt x="8" y="80"/>
                </a:lnTo>
                <a:lnTo>
                  <a:pt x="11" y="68"/>
                </a:lnTo>
                <a:lnTo>
                  <a:pt x="15" y="55"/>
                </a:lnTo>
                <a:lnTo>
                  <a:pt x="21" y="41"/>
                </a:lnTo>
                <a:lnTo>
                  <a:pt x="28" y="28"/>
                </a:lnTo>
                <a:lnTo>
                  <a:pt x="37" y="16"/>
                </a:lnTo>
                <a:lnTo>
                  <a:pt x="47" y="7"/>
                </a:lnTo>
                <a:lnTo>
                  <a:pt x="59" y="1"/>
                </a:lnTo>
                <a:lnTo>
                  <a:pt x="59" y="1"/>
                </a:lnTo>
                <a:lnTo>
                  <a:pt x="69" y="0"/>
                </a:lnTo>
                <a:lnTo>
                  <a:pt x="79" y="2"/>
                </a:lnTo>
                <a:lnTo>
                  <a:pt x="87" y="7"/>
                </a:lnTo>
                <a:lnTo>
                  <a:pt x="95" y="14"/>
                </a:lnTo>
                <a:lnTo>
                  <a:pt x="101" y="24"/>
                </a:lnTo>
                <a:lnTo>
                  <a:pt x="106" y="35"/>
                </a:lnTo>
                <a:lnTo>
                  <a:pt x="109" y="46"/>
                </a:lnTo>
                <a:lnTo>
                  <a:pt x="111" y="59"/>
                </a:lnTo>
                <a:lnTo>
                  <a:pt x="111" y="71"/>
                </a:lnTo>
                <a:lnTo>
                  <a:pt x="109" y="82"/>
                </a:lnTo>
                <a:lnTo>
                  <a:pt x="109" y="82"/>
                </a:lnTo>
                <a:lnTo>
                  <a:pt x="106" y="87"/>
                </a:lnTo>
                <a:lnTo>
                  <a:pt x="104" y="93"/>
                </a:lnTo>
                <a:lnTo>
                  <a:pt x="106" y="104"/>
                </a:lnTo>
                <a:lnTo>
                  <a:pt x="106" y="104"/>
                </a:lnTo>
                <a:lnTo>
                  <a:pt x="106" y="114"/>
                </a:lnTo>
                <a:lnTo>
                  <a:pt x="102" y="119"/>
                </a:lnTo>
                <a:lnTo>
                  <a:pt x="98" y="127"/>
                </a:lnTo>
                <a:lnTo>
                  <a:pt x="101" y="139"/>
                </a:lnTo>
                <a:lnTo>
                  <a:pt x="101" y="139"/>
                </a:lnTo>
                <a:lnTo>
                  <a:pt x="103" y="152"/>
                </a:lnTo>
                <a:lnTo>
                  <a:pt x="98" y="161"/>
                </a:lnTo>
                <a:lnTo>
                  <a:pt x="94" y="170"/>
                </a:lnTo>
                <a:lnTo>
                  <a:pt x="94" y="170"/>
                </a:lnTo>
                <a:lnTo>
                  <a:pt x="87" y="164"/>
                </a:lnTo>
                <a:lnTo>
                  <a:pt x="80" y="158"/>
                </a:lnTo>
                <a:lnTo>
                  <a:pt x="70" y="152"/>
                </a:lnTo>
                <a:lnTo>
                  <a:pt x="59" y="147"/>
                </a:lnTo>
                <a:lnTo>
                  <a:pt x="47" y="144"/>
                </a:lnTo>
                <a:lnTo>
                  <a:pt x="33" y="142"/>
                </a:lnTo>
                <a:lnTo>
                  <a:pt x="17" y="142"/>
                </a:lnTo>
                <a:lnTo>
                  <a:pt x="0" y="144"/>
                </a:lnTo>
                <a:lnTo>
                  <a:pt x="0" y="144"/>
                </a:lnTo>
                <a:close/>
              </a:path>
            </a:pathLst>
          </a:custGeom>
          <a:solidFill>
            <a:srgbClr val="9DD688"/>
          </a:solidFill>
          <a:ln w="19050" cmpd="sng">
            <a:solidFill>
              <a:srgbClr val="1E5215"/>
            </a:solidFill>
            <a:round/>
            <a:headEnd/>
            <a:tailEnd/>
          </a:ln>
        </p:spPr>
        <p:txBody>
          <a:bodyPr/>
          <a:lstStyle/>
          <a:p>
            <a:endParaRPr lang="tr-TR"/>
          </a:p>
        </p:txBody>
      </p:sp>
      <p:sp>
        <p:nvSpPr>
          <p:cNvPr id="55316" name="Freeform 20"/>
          <p:cNvSpPr>
            <a:spLocks/>
          </p:cNvSpPr>
          <p:nvPr/>
        </p:nvSpPr>
        <p:spPr bwMode="auto">
          <a:xfrm>
            <a:off x="8085138" y="3865563"/>
            <a:ext cx="511175" cy="628650"/>
          </a:xfrm>
          <a:custGeom>
            <a:avLst/>
            <a:gdLst>
              <a:gd name="T0" fmla="*/ 86 w 136"/>
              <a:gd name="T1" fmla="*/ 0 h 166"/>
              <a:gd name="T2" fmla="*/ 87 w 136"/>
              <a:gd name="T3" fmla="*/ 2 h 166"/>
              <a:gd name="T4" fmla="*/ 88 w 136"/>
              <a:gd name="T5" fmla="*/ 3 h 166"/>
              <a:gd name="T6" fmla="*/ 88 w 136"/>
              <a:gd name="T7" fmla="*/ 6 h 166"/>
              <a:gd name="T8" fmla="*/ 88 w 136"/>
              <a:gd name="T9" fmla="*/ 6 h 166"/>
              <a:gd name="T10" fmla="*/ 92 w 136"/>
              <a:gd name="T11" fmla="*/ 13 h 166"/>
              <a:gd name="T12" fmla="*/ 101 w 136"/>
              <a:gd name="T13" fmla="*/ 29 h 166"/>
              <a:gd name="T14" fmla="*/ 105 w 136"/>
              <a:gd name="T15" fmla="*/ 45 h 166"/>
              <a:gd name="T16" fmla="*/ 105 w 136"/>
              <a:gd name="T17" fmla="*/ 45 h 166"/>
              <a:gd name="T18" fmla="*/ 106 w 136"/>
              <a:gd name="T19" fmla="*/ 58 h 166"/>
              <a:gd name="T20" fmla="*/ 111 w 136"/>
              <a:gd name="T21" fmla="*/ 71 h 166"/>
              <a:gd name="T22" fmla="*/ 120 w 136"/>
              <a:gd name="T23" fmla="*/ 82 h 166"/>
              <a:gd name="T24" fmla="*/ 120 w 136"/>
              <a:gd name="T25" fmla="*/ 82 h 166"/>
              <a:gd name="T26" fmla="*/ 127 w 136"/>
              <a:gd name="T27" fmla="*/ 90 h 166"/>
              <a:gd name="T28" fmla="*/ 133 w 136"/>
              <a:gd name="T29" fmla="*/ 101 h 166"/>
              <a:gd name="T30" fmla="*/ 136 w 136"/>
              <a:gd name="T31" fmla="*/ 115 h 166"/>
              <a:gd name="T32" fmla="*/ 136 w 136"/>
              <a:gd name="T33" fmla="*/ 129 h 166"/>
              <a:gd name="T34" fmla="*/ 132 w 136"/>
              <a:gd name="T35" fmla="*/ 141 h 166"/>
              <a:gd name="T36" fmla="*/ 132 w 136"/>
              <a:gd name="T37" fmla="*/ 141 h 166"/>
              <a:gd name="T38" fmla="*/ 132 w 136"/>
              <a:gd name="T39" fmla="*/ 142 h 166"/>
              <a:gd name="T40" fmla="*/ 133 w 136"/>
              <a:gd name="T41" fmla="*/ 143 h 166"/>
              <a:gd name="T42" fmla="*/ 134 w 136"/>
              <a:gd name="T43" fmla="*/ 146 h 166"/>
              <a:gd name="T44" fmla="*/ 134 w 136"/>
              <a:gd name="T45" fmla="*/ 146 h 166"/>
              <a:gd name="T46" fmla="*/ 125 w 136"/>
              <a:gd name="T47" fmla="*/ 152 h 166"/>
              <a:gd name="T48" fmla="*/ 116 w 136"/>
              <a:gd name="T49" fmla="*/ 158 h 166"/>
              <a:gd name="T50" fmla="*/ 106 w 136"/>
              <a:gd name="T51" fmla="*/ 162 h 166"/>
              <a:gd name="T52" fmla="*/ 96 w 136"/>
              <a:gd name="T53" fmla="*/ 165 h 166"/>
              <a:gd name="T54" fmla="*/ 84 w 136"/>
              <a:gd name="T55" fmla="*/ 166 h 166"/>
              <a:gd name="T56" fmla="*/ 71 w 136"/>
              <a:gd name="T57" fmla="*/ 165 h 166"/>
              <a:gd name="T58" fmla="*/ 56 w 136"/>
              <a:gd name="T59" fmla="*/ 161 h 166"/>
              <a:gd name="T60" fmla="*/ 38 w 136"/>
              <a:gd name="T61" fmla="*/ 155 h 166"/>
              <a:gd name="T62" fmla="*/ 38 w 136"/>
              <a:gd name="T63" fmla="*/ 155 h 166"/>
              <a:gd name="T64" fmla="*/ 38 w 136"/>
              <a:gd name="T65" fmla="*/ 155 h 166"/>
              <a:gd name="T66" fmla="*/ 38 w 136"/>
              <a:gd name="T67" fmla="*/ 155 h 166"/>
              <a:gd name="T68" fmla="*/ 38 w 136"/>
              <a:gd name="T69" fmla="*/ 155 h 166"/>
              <a:gd name="T70" fmla="*/ 38 w 136"/>
              <a:gd name="T71" fmla="*/ 155 h 166"/>
              <a:gd name="T72" fmla="*/ 36 w 136"/>
              <a:gd name="T73" fmla="*/ 149 h 166"/>
              <a:gd name="T74" fmla="*/ 33 w 136"/>
              <a:gd name="T75" fmla="*/ 137 h 166"/>
              <a:gd name="T76" fmla="*/ 32 w 136"/>
              <a:gd name="T77" fmla="*/ 125 h 166"/>
              <a:gd name="T78" fmla="*/ 32 w 136"/>
              <a:gd name="T79" fmla="*/ 125 h 166"/>
              <a:gd name="T80" fmla="*/ 27 w 136"/>
              <a:gd name="T81" fmla="*/ 112 h 166"/>
              <a:gd name="T82" fmla="*/ 16 w 136"/>
              <a:gd name="T83" fmla="*/ 96 h 166"/>
              <a:gd name="T84" fmla="*/ 10 w 136"/>
              <a:gd name="T85" fmla="*/ 81 h 166"/>
              <a:gd name="T86" fmla="*/ 10 w 136"/>
              <a:gd name="T87" fmla="*/ 81 h 166"/>
              <a:gd name="T88" fmla="*/ 7 w 136"/>
              <a:gd name="T89" fmla="*/ 68 h 166"/>
              <a:gd name="T90" fmla="*/ 3 w 136"/>
              <a:gd name="T91" fmla="*/ 53 h 166"/>
              <a:gd name="T92" fmla="*/ 0 w 136"/>
              <a:gd name="T93" fmla="*/ 38 h 166"/>
              <a:gd name="T94" fmla="*/ 2 w 136"/>
              <a:gd name="T95" fmla="*/ 25 h 166"/>
              <a:gd name="T96" fmla="*/ 2 w 136"/>
              <a:gd name="T97" fmla="*/ 25 h 166"/>
              <a:gd name="T98" fmla="*/ 18 w 136"/>
              <a:gd name="T99" fmla="*/ 26 h 166"/>
              <a:gd name="T100" fmla="*/ 34 w 136"/>
              <a:gd name="T101" fmla="*/ 25 h 166"/>
              <a:gd name="T102" fmla="*/ 47 w 136"/>
              <a:gd name="T103" fmla="*/ 22 h 166"/>
              <a:gd name="T104" fmla="*/ 59 w 136"/>
              <a:gd name="T105" fmla="*/ 18 h 166"/>
              <a:gd name="T106" fmla="*/ 69 w 136"/>
              <a:gd name="T107" fmla="*/ 13 h 166"/>
              <a:gd name="T108" fmla="*/ 78 w 136"/>
              <a:gd name="T109" fmla="*/ 7 h 166"/>
              <a:gd name="T110" fmla="*/ 86 w 136"/>
              <a:gd name="T111" fmla="*/ 0 h 166"/>
              <a:gd name="T112" fmla="*/ 86 w 136"/>
              <a:gd name="T11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 h="166">
                <a:moveTo>
                  <a:pt x="86" y="0"/>
                </a:moveTo>
                <a:lnTo>
                  <a:pt x="87" y="2"/>
                </a:lnTo>
                <a:lnTo>
                  <a:pt x="88" y="3"/>
                </a:lnTo>
                <a:lnTo>
                  <a:pt x="88" y="6"/>
                </a:lnTo>
                <a:lnTo>
                  <a:pt x="88" y="6"/>
                </a:lnTo>
                <a:lnTo>
                  <a:pt x="92" y="13"/>
                </a:lnTo>
                <a:lnTo>
                  <a:pt x="101" y="29"/>
                </a:lnTo>
                <a:lnTo>
                  <a:pt x="105" y="45"/>
                </a:lnTo>
                <a:lnTo>
                  <a:pt x="105" y="45"/>
                </a:lnTo>
                <a:lnTo>
                  <a:pt x="106" y="58"/>
                </a:lnTo>
                <a:lnTo>
                  <a:pt x="111" y="71"/>
                </a:lnTo>
                <a:lnTo>
                  <a:pt x="120" y="82"/>
                </a:lnTo>
                <a:lnTo>
                  <a:pt x="120" y="82"/>
                </a:lnTo>
                <a:lnTo>
                  <a:pt x="127" y="90"/>
                </a:lnTo>
                <a:lnTo>
                  <a:pt x="133" y="101"/>
                </a:lnTo>
                <a:lnTo>
                  <a:pt x="136" y="115"/>
                </a:lnTo>
                <a:lnTo>
                  <a:pt x="136" y="129"/>
                </a:lnTo>
                <a:lnTo>
                  <a:pt x="132" y="141"/>
                </a:lnTo>
                <a:lnTo>
                  <a:pt x="132" y="141"/>
                </a:lnTo>
                <a:lnTo>
                  <a:pt x="132" y="142"/>
                </a:lnTo>
                <a:lnTo>
                  <a:pt x="133" y="143"/>
                </a:lnTo>
                <a:lnTo>
                  <a:pt x="134" y="146"/>
                </a:lnTo>
                <a:lnTo>
                  <a:pt x="134" y="146"/>
                </a:lnTo>
                <a:lnTo>
                  <a:pt x="125" y="152"/>
                </a:lnTo>
                <a:lnTo>
                  <a:pt x="116" y="158"/>
                </a:lnTo>
                <a:lnTo>
                  <a:pt x="106" y="162"/>
                </a:lnTo>
                <a:lnTo>
                  <a:pt x="96" y="165"/>
                </a:lnTo>
                <a:lnTo>
                  <a:pt x="84" y="166"/>
                </a:lnTo>
                <a:lnTo>
                  <a:pt x="71" y="165"/>
                </a:lnTo>
                <a:lnTo>
                  <a:pt x="56" y="161"/>
                </a:lnTo>
                <a:lnTo>
                  <a:pt x="38" y="155"/>
                </a:lnTo>
                <a:lnTo>
                  <a:pt x="38" y="155"/>
                </a:lnTo>
                <a:lnTo>
                  <a:pt x="38" y="155"/>
                </a:lnTo>
                <a:lnTo>
                  <a:pt x="38" y="155"/>
                </a:lnTo>
                <a:lnTo>
                  <a:pt x="38" y="155"/>
                </a:lnTo>
                <a:lnTo>
                  <a:pt x="38" y="155"/>
                </a:lnTo>
                <a:lnTo>
                  <a:pt x="36" y="149"/>
                </a:lnTo>
                <a:lnTo>
                  <a:pt x="33" y="137"/>
                </a:lnTo>
                <a:lnTo>
                  <a:pt x="32" y="125"/>
                </a:lnTo>
                <a:lnTo>
                  <a:pt x="32" y="125"/>
                </a:lnTo>
                <a:lnTo>
                  <a:pt x="27" y="112"/>
                </a:lnTo>
                <a:lnTo>
                  <a:pt x="16" y="96"/>
                </a:lnTo>
                <a:lnTo>
                  <a:pt x="10" y="81"/>
                </a:lnTo>
                <a:lnTo>
                  <a:pt x="10" y="81"/>
                </a:lnTo>
                <a:lnTo>
                  <a:pt x="7" y="68"/>
                </a:lnTo>
                <a:lnTo>
                  <a:pt x="3" y="53"/>
                </a:lnTo>
                <a:lnTo>
                  <a:pt x="0" y="38"/>
                </a:lnTo>
                <a:lnTo>
                  <a:pt x="2" y="25"/>
                </a:lnTo>
                <a:lnTo>
                  <a:pt x="2" y="25"/>
                </a:lnTo>
                <a:lnTo>
                  <a:pt x="18" y="26"/>
                </a:lnTo>
                <a:lnTo>
                  <a:pt x="34" y="25"/>
                </a:lnTo>
                <a:lnTo>
                  <a:pt x="47" y="22"/>
                </a:lnTo>
                <a:lnTo>
                  <a:pt x="59" y="18"/>
                </a:lnTo>
                <a:lnTo>
                  <a:pt x="69" y="13"/>
                </a:lnTo>
                <a:lnTo>
                  <a:pt x="78" y="7"/>
                </a:lnTo>
                <a:lnTo>
                  <a:pt x="86" y="0"/>
                </a:lnTo>
                <a:lnTo>
                  <a:pt x="86" y="0"/>
                </a:lnTo>
                <a:close/>
              </a:path>
            </a:pathLst>
          </a:custGeom>
          <a:solidFill>
            <a:srgbClr val="3CA538"/>
          </a:solidFill>
          <a:ln w="19050" cmpd="sng">
            <a:solidFill>
              <a:srgbClr val="1E5215"/>
            </a:solidFill>
            <a:round/>
            <a:headEnd/>
            <a:tailEnd/>
          </a:ln>
        </p:spPr>
        <p:txBody>
          <a:bodyPr/>
          <a:lstStyle/>
          <a:p>
            <a:endParaRPr lang="tr-TR"/>
          </a:p>
        </p:txBody>
      </p:sp>
      <p:sp>
        <p:nvSpPr>
          <p:cNvPr id="55317" name="Freeform 21"/>
          <p:cNvSpPr>
            <a:spLocks/>
          </p:cNvSpPr>
          <p:nvPr/>
        </p:nvSpPr>
        <p:spPr bwMode="auto">
          <a:xfrm>
            <a:off x="8223250" y="4424363"/>
            <a:ext cx="401638" cy="417512"/>
          </a:xfrm>
          <a:custGeom>
            <a:avLst/>
            <a:gdLst>
              <a:gd name="T0" fmla="*/ 99 w 106"/>
              <a:gd name="T1" fmla="*/ 0 h 111"/>
              <a:gd name="T2" fmla="*/ 100 w 106"/>
              <a:gd name="T3" fmla="*/ 7 h 111"/>
              <a:gd name="T4" fmla="*/ 101 w 106"/>
              <a:gd name="T5" fmla="*/ 16 h 111"/>
              <a:gd name="T6" fmla="*/ 100 w 106"/>
              <a:gd name="T7" fmla="*/ 27 h 111"/>
              <a:gd name="T8" fmla="*/ 100 w 106"/>
              <a:gd name="T9" fmla="*/ 27 h 111"/>
              <a:gd name="T10" fmla="*/ 97 w 106"/>
              <a:gd name="T11" fmla="*/ 41 h 111"/>
              <a:gd name="T12" fmla="*/ 97 w 106"/>
              <a:gd name="T13" fmla="*/ 51 h 111"/>
              <a:gd name="T14" fmla="*/ 102 w 106"/>
              <a:gd name="T15" fmla="*/ 62 h 111"/>
              <a:gd name="T16" fmla="*/ 102 w 106"/>
              <a:gd name="T17" fmla="*/ 62 h 111"/>
              <a:gd name="T18" fmla="*/ 105 w 106"/>
              <a:gd name="T19" fmla="*/ 74 h 111"/>
              <a:gd name="T20" fmla="*/ 106 w 106"/>
              <a:gd name="T21" fmla="*/ 88 h 111"/>
              <a:gd name="T22" fmla="*/ 102 w 106"/>
              <a:gd name="T23" fmla="*/ 101 h 111"/>
              <a:gd name="T24" fmla="*/ 92 w 106"/>
              <a:gd name="T25" fmla="*/ 109 h 111"/>
              <a:gd name="T26" fmla="*/ 92 w 106"/>
              <a:gd name="T27" fmla="*/ 109 h 111"/>
              <a:gd name="T28" fmla="*/ 76 w 106"/>
              <a:gd name="T29" fmla="*/ 111 h 111"/>
              <a:gd name="T30" fmla="*/ 60 w 106"/>
              <a:gd name="T31" fmla="*/ 108 h 111"/>
              <a:gd name="T32" fmla="*/ 46 w 106"/>
              <a:gd name="T33" fmla="*/ 102 h 111"/>
              <a:gd name="T34" fmla="*/ 37 w 106"/>
              <a:gd name="T35" fmla="*/ 95 h 111"/>
              <a:gd name="T36" fmla="*/ 37 w 106"/>
              <a:gd name="T37" fmla="*/ 95 h 111"/>
              <a:gd name="T38" fmla="*/ 26 w 106"/>
              <a:gd name="T39" fmla="*/ 83 h 111"/>
              <a:gd name="T40" fmla="*/ 13 w 106"/>
              <a:gd name="T41" fmla="*/ 70 h 111"/>
              <a:gd name="T42" fmla="*/ 6 w 106"/>
              <a:gd name="T43" fmla="*/ 59 h 111"/>
              <a:gd name="T44" fmla="*/ 6 w 106"/>
              <a:gd name="T45" fmla="*/ 59 h 111"/>
              <a:gd name="T46" fmla="*/ 3 w 106"/>
              <a:gd name="T47" fmla="*/ 45 h 111"/>
              <a:gd name="T48" fmla="*/ 0 w 106"/>
              <a:gd name="T49" fmla="*/ 25 h 111"/>
              <a:gd name="T50" fmla="*/ 3 w 106"/>
              <a:gd name="T51" fmla="*/ 9 h 111"/>
              <a:gd name="T52" fmla="*/ 3 w 106"/>
              <a:gd name="T53" fmla="*/ 9 h 111"/>
              <a:gd name="T54" fmla="*/ 21 w 106"/>
              <a:gd name="T55" fmla="*/ 15 h 111"/>
              <a:gd name="T56" fmla="*/ 36 w 106"/>
              <a:gd name="T57" fmla="*/ 19 h 111"/>
              <a:gd name="T58" fmla="*/ 49 w 106"/>
              <a:gd name="T59" fmla="*/ 20 h 111"/>
              <a:gd name="T60" fmla="*/ 61 w 106"/>
              <a:gd name="T61" fmla="*/ 19 h 111"/>
              <a:gd name="T62" fmla="*/ 71 w 106"/>
              <a:gd name="T63" fmla="*/ 16 h 111"/>
              <a:gd name="T64" fmla="*/ 81 w 106"/>
              <a:gd name="T65" fmla="*/ 12 h 111"/>
              <a:gd name="T66" fmla="*/ 90 w 106"/>
              <a:gd name="T67" fmla="*/ 6 h 111"/>
              <a:gd name="T68" fmla="*/ 99 w 106"/>
              <a:gd name="T69" fmla="*/ 0 h 111"/>
              <a:gd name="T70" fmla="*/ 99 w 106"/>
              <a:gd name="T7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11">
                <a:moveTo>
                  <a:pt x="99" y="0"/>
                </a:moveTo>
                <a:lnTo>
                  <a:pt x="100" y="7"/>
                </a:lnTo>
                <a:lnTo>
                  <a:pt x="101" y="16"/>
                </a:lnTo>
                <a:lnTo>
                  <a:pt x="100" y="27"/>
                </a:lnTo>
                <a:lnTo>
                  <a:pt x="100" y="27"/>
                </a:lnTo>
                <a:lnTo>
                  <a:pt x="97" y="41"/>
                </a:lnTo>
                <a:lnTo>
                  <a:pt x="97" y="51"/>
                </a:lnTo>
                <a:lnTo>
                  <a:pt x="102" y="62"/>
                </a:lnTo>
                <a:lnTo>
                  <a:pt x="102" y="62"/>
                </a:lnTo>
                <a:lnTo>
                  <a:pt x="105" y="74"/>
                </a:lnTo>
                <a:lnTo>
                  <a:pt x="106" y="88"/>
                </a:lnTo>
                <a:lnTo>
                  <a:pt x="102" y="101"/>
                </a:lnTo>
                <a:lnTo>
                  <a:pt x="92" y="109"/>
                </a:lnTo>
                <a:lnTo>
                  <a:pt x="92" y="109"/>
                </a:lnTo>
                <a:lnTo>
                  <a:pt x="76" y="111"/>
                </a:lnTo>
                <a:lnTo>
                  <a:pt x="60" y="108"/>
                </a:lnTo>
                <a:lnTo>
                  <a:pt x="46" y="102"/>
                </a:lnTo>
                <a:lnTo>
                  <a:pt x="37" y="95"/>
                </a:lnTo>
                <a:lnTo>
                  <a:pt x="37" y="95"/>
                </a:lnTo>
                <a:lnTo>
                  <a:pt x="26" y="83"/>
                </a:lnTo>
                <a:lnTo>
                  <a:pt x="13" y="70"/>
                </a:lnTo>
                <a:lnTo>
                  <a:pt x="6" y="59"/>
                </a:lnTo>
                <a:lnTo>
                  <a:pt x="6" y="59"/>
                </a:lnTo>
                <a:lnTo>
                  <a:pt x="3" y="45"/>
                </a:lnTo>
                <a:lnTo>
                  <a:pt x="0" y="25"/>
                </a:lnTo>
                <a:lnTo>
                  <a:pt x="3" y="9"/>
                </a:lnTo>
                <a:lnTo>
                  <a:pt x="3" y="9"/>
                </a:lnTo>
                <a:lnTo>
                  <a:pt x="21" y="15"/>
                </a:lnTo>
                <a:lnTo>
                  <a:pt x="36" y="19"/>
                </a:lnTo>
                <a:lnTo>
                  <a:pt x="49" y="20"/>
                </a:lnTo>
                <a:lnTo>
                  <a:pt x="61" y="19"/>
                </a:lnTo>
                <a:lnTo>
                  <a:pt x="71" y="16"/>
                </a:lnTo>
                <a:lnTo>
                  <a:pt x="81" y="12"/>
                </a:lnTo>
                <a:lnTo>
                  <a:pt x="90" y="6"/>
                </a:lnTo>
                <a:lnTo>
                  <a:pt x="99" y="0"/>
                </a:lnTo>
                <a:lnTo>
                  <a:pt x="99" y="0"/>
                </a:lnTo>
                <a:close/>
              </a:path>
            </a:pathLst>
          </a:custGeom>
          <a:solidFill>
            <a:srgbClr val="9DD688"/>
          </a:solidFill>
          <a:ln w="19050" cmpd="sng">
            <a:solidFill>
              <a:srgbClr val="1E5215"/>
            </a:solidFill>
            <a:round/>
            <a:headEnd/>
            <a:tailEnd/>
          </a:ln>
        </p:spPr>
        <p:txBody>
          <a:bodyPr/>
          <a:lstStyle/>
          <a:p>
            <a:endParaRPr lang="tr-TR"/>
          </a:p>
        </p:txBody>
      </p:sp>
      <p:sp>
        <p:nvSpPr>
          <p:cNvPr id="55318" name="Freeform 22"/>
          <p:cNvSpPr>
            <a:spLocks/>
          </p:cNvSpPr>
          <p:nvPr/>
        </p:nvSpPr>
        <p:spPr bwMode="auto">
          <a:xfrm>
            <a:off x="7934325" y="2328863"/>
            <a:ext cx="527050" cy="1635125"/>
          </a:xfrm>
          <a:custGeom>
            <a:avLst/>
            <a:gdLst>
              <a:gd name="T0" fmla="*/ 6 w 140"/>
              <a:gd name="T1" fmla="*/ 272 h 434"/>
              <a:gd name="T2" fmla="*/ 3 w 140"/>
              <a:gd name="T3" fmla="*/ 245 h 434"/>
              <a:gd name="T4" fmla="*/ 0 w 140"/>
              <a:gd name="T5" fmla="*/ 211 h 434"/>
              <a:gd name="T6" fmla="*/ 0 w 140"/>
              <a:gd name="T7" fmla="*/ 191 h 434"/>
              <a:gd name="T8" fmla="*/ 4 w 140"/>
              <a:gd name="T9" fmla="*/ 169 h 434"/>
              <a:gd name="T10" fmla="*/ 4 w 140"/>
              <a:gd name="T11" fmla="*/ 169 h 434"/>
              <a:gd name="T12" fmla="*/ 6 w 140"/>
              <a:gd name="T13" fmla="*/ 144 h 434"/>
              <a:gd name="T14" fmla="*/ 19 w 140"/>
              <a:gd name="T15" fmla="*/ 110 h 434"/>
              <a:gd name="T16" fmla="*/ 23 w 140"/>
              <a:gd name="T17" fmla="*/ 101 h 434"/>
              <a:gd name="T18" fmla="*/ 24 w 140"/>
              <a:gd name="T19" fmla="*/ 80 h 434"/>
              <a:gd name="T20" fmla="*/ 22 w 140"/>
              <a:gd name="T21" fmla="*/ 69 h 434"/>
              <a:gd name="T22" fmla="*/ 29 w 140"/>
              <a:gd name="T23" fmla="*/ 41 h 434"/>
              <a:gd name="T24" fmla="*/ 38 w 140"/>
              <a:gd name="T25" fmla="*/ 30 h 434"/>
              <a:gd name="T26" fmla="*/ 43 w 140"/>
              <a:gd name="T27" fmla="*/ 6 h 434"/>
              <a:gd name="T28" fmla="*/ 43 w 140"/>
              <a:gd name="T29" fmla="*/ 5 h 434"/>
              <a:gd name="T30" fmla="*/ 42 w 140"/>
              <a:gd name="T31" fmla="*/ 2 h 434"/>
              <a:gd name="T32" fmla="*/ 56 w 140"/>
              <a:gd name="T33" fmla="*/ 0 h 434"/>
              <a:gd name="T34" fmla="*/ 84 w 140"/>
              <a:gd name="T35" fmla="*/ 3 h 434"/>
              <a:gd name="T36" fmla="*/ 109 w 140"/>
              <a:gd name="T37" fmla="*/ 13 h 434"/>
              <a:gd name="T38" fmla="*/ 131 w 140"/>
              <a:gd name="T39" fmla="*/ 26 h 434"/>
              <a:gd name="T40" fmla="*/ 140 w 140"/>
              <a:gd name="T41" fmla="*/ 33 h 434"/>
              <a:gd name="T42" fmla="*/ 132 w 140"/>
              <a:gd name="T43" fmla="*/ 50 h 434"/>
              <a:gd name="T44" fmla="*/ 125 w 140"/>
              <a:gd name="T45" fmla="*/ 57 h 434"/>
              <a:gd name="T46" fmla="*/ 114 w 140"/>
              <a:gd name="T47" fmla="*/ 76 h 434"/>
              <a:gd name="T48" fmla="*/ 112 w 140"/>
              <a:gd name="T49" fmla="*/ 84 h 434"/>
              <a:gd name="T50" fmla="*/ 110 w 140"/>
              <a:gd name="T51" fmla="*/ 107 h 434"/>
              <a:gd name="T52" fmla="*/ 105 w 140"/>
              <a:gd name="T53" fmla="*/ 116 h 434"/>
              <a:gd name="T54" fmla="*/ 90 w 140"/>
              <a:gd name="T55" fmla="*/ 122 h 434"/>
              <a:gd name="T56" fmla="*/ 87 w 140"/>
              <a:gd name="T57" fmla="*/ 133 h 434"/>
              <a:gd name="T58" fmla="*/ 79 w 140"/>
              <a:gd name="T59" fmla="*/ 162 h 434"/>
              <a:gd name="T60" fmla="*/ 72 w 140"/>
              <a:gd name="T61" fmla="*/ 171 h 434"/>
              <a:gd name="T62" fmla="*/ 57 w 140"/>
              <a:gd name="T63" fmla="*/ 189 h 434"/>
              <a:gd name="T64" fmla="*/ 55 w 140"/>
              <a:gd name="T65" fmla="*/ 196 h 434"/>
              <a:gd name="T66" fmla="*/ 52 w 140"/>
              <a:gd name="T67" fmla="*/ 218 h 434"/>
              <a:gd name="T68" fmla="*/ 53 w 140"/>
              <a:gd name="T69" fmla="*/ 252 h 434"/>
              <a:gd name="T70" fmla="*/ 60 w 140"/>
              <a:gd name="T71" fmla="*/ 264 h 434"/>
              <a:gd name="T72" fmla="*/ 79 w 140"/>
              <a:gd name="T73" fmla="*/ 286 h 434"/>
              <a:gd name="T74" fmla="*/ 81 w 140"/>
              <a:gd name="T75" fmla="*/ 306 h 434"/>
              <a:gd name="T76" fmla="*/ 81 w 140"/>
              <a:gd name="T77" fmla="*/ 335 h 434"/>
              <a:gd name="T78" fmla="*/ 90 w 140"/>
              <a:gd name="T79" fmla="*/ 349 h 434"/>
              <a:gd name="T80" fmla="*/ 110 w 140"/>
              <a:gd name="T81" fmla="*/ 377 h 434"/>
              <a:gd name="T82" fmla="*/ 113 w 140"/>
              <a:gd name="T83" fmla="*/ 392 h 434"/>
              <a:gd name="T84" fmla="*/ 121 w 140"/>
              <a:gd name="T85" fmla="*/ 405 h 434"/>
              <a:gd name="T86" fmla="*/ 126 w 140"/>
              <a:gd name="T87" fmla="*/ 408 h 434"/>
              <a:gd name="T88" fmla="*/ 109 w 140"/>
              <a:gd name="T89" fmla="*/ 421 h 434"/>
              <a:gd name="T90" fmla="*/ 87 w 140"/>
              <a:gd name="T91" fmla="*/ 430 h 434"/>
              <a:gd name="T92" fmla="*/ 58 w 140"/>
              <a:gd name="T93" fmla="*/ 434 h 434"/>
              <a:gd name="T94" fmla="*/ 42 w 140"/>
              <a:gd name="T95" fmla="*/ 433 h 434"/>
              <a:gd name="T96" fmla="*/ 43 w 140"/>
              <a:gd name="T97" fmla="*/ 432 h 434"/>
              <a:gd name="T98" fmla="*/ 43 w 140"/>
              <a:gd name="T99" fmla="*/ 432 h 434"/>
              <a:gd name="T100" fmla="*/ 31 w 140"/>
              <a:gd name="T101" fmla="*/ 416 h 434"/>
              <a:gd name="T102" fmla="*/ 27 w 140"/>
              <a:gd name="T103" fmla="*/ 401 h 434"/>
              <a:gd name="T104" fmla="*/ 19 w 140"/>
              <a:gd name="T105" fmla="*/ 379 h 434"/>
              <a:gd name="T106" fmla="*/ 18 w 140"/>
              <a:gd name="T107" fmla="*/ 368 h 434"/>
              <a:gd name="T108" fmla="*/ 14 w 140"/>
              <a:gd name="T109" fmla="*/ 340 h 434"/>
              <a:gd name="T110" fmla="*/ 12 w 140"/>
              <a:gd name="T111" fmla="*/ 312 h 434"/>
              <a:gd name="T112" fmla="*/ 12 w 140"/>
              <a:gd name="T113" fmla="*/ 301 h 434"/>
              <a:gd name="T114" fmla="*/ 5 w 140"/>
              <a:gd name="T115" fmla="*/ 28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434">
                <a:moveTo>
                  <a:pt x="5" y="280"/>
                </a:moveTo>
                <a:lnTo>
                  <a:pt x="6" y="272"/>
                </a:lnTo>
                <a:lnTo>
                  <a:pt x="5" y="261"/>
                </a:lnTo>
                <a:lnTo>
                  <a:pt x="3" y="245"/>
                </a:lnTo>
                <a:lnTo>
                  <a:pt x="1" y="229"/>
                </a:lnTo>
                <a:lnTo>
                  <a:pt x="0" y="211"/>
                </a:lnTo>
                <a:lnTo>
                  <a:pt x="0" y="211"/>
                </a:lnTo>
                <a:lnTo>
                  <a:pt x="0" y="191"/>
                </a:lnTo>
                <a:lnTo>
                  <a:pt x="2" y="175"/>
                </a:lnTo>
                <a:lnTo>
                  <a:pt x="4" y="169"/>
                </a:lnTo>
                <a:lnTo>
                  <a:pt x="4" y="169"/>
                </a:lnTo>
                <a:lnTo>
                  <a:pt x="4" y="169"/>
                </a:lnTo>
                <a:lnTo>
                  <a:pt x="4" y="161"/>
                </a:lnTo>
                <a:lnTo>
                  <a:pt x="6" y="144"/>
                </a:lnTo>
                <a:lnTo>
                  <a:pt x="11" y="125"/>
                </a:lnTo>
                <a:lnTo>
                  <a:pt x="19" y="110"/>
                </a:lnTo>
                <a:lnTo>
                  <a:pt x="19" y="110"/>
                </a:lnTo>
                <a:lnTo>
                  <a:pt x="23" y="101"/>
                </a:lnTo>
                <a:lnTo>
                  <a:pt x="24" y="90"/>
                </a:lnTo>
                <a:lnTo>
                  <a:pt x="24" y="80"/>
                </a:lnTo>
                <a:lnTo>
                  <a:pt x="24" y="80"/>
                </a:lnTo>
                <a:lnTo>
                  <a:pt x="22" y="69"/>
                </a:lnTo>
                <a:lnTo>
                  <a:pt x="22" y="54"/>
                </a:lnTo>
                <a:lnTo>
                  <a:pt x="29" y="41"/>
                </a:lnTo>
                <a:lnTo>
                  <a:pt x="29" y="41"/>
                </a:lnTo>
                <a:lnTo>
                  <a:pt x="38" y="30"/>
                </a:lnTo>
                <a:lnTo>
                  <a:pt x="42" y="17"/>
                </a:lnTo>
                <a:lnTo>
                  <a:pt x="43" y="6"/>
                </a:lnTo>
                <a:lnTo>
                  <a:pt x="43" y="6"/>
                </a:lnTo>
                <a:lnTo>
                  <a:pt x="43" y="5"/>
                </a:lnTo>
                <a:lnTo>
                  <a:pt x="42" y="3"/>
                </a:lnTo>
                <a:lnTo>
                  <a:pt x="42" y="2"/>
                </a:lnTo>
                <a:lnTo>
                  <a:pt x="42" y="2"/>
                </a:lnTo>
                <a:lnTo>
                  <a:pt x="56" y="0"/>
                </a:lnTo>
                <a:lnTo>
                  <a:pt x="71" y="1"/>
                </a:lnTo>
                <a:lnTo>
                  <a:pt x="84" y="3"/>
                </a:lnTo>
                <a:lnTo>
                  <a:pt x="97" y="7"/>
                </a:lnTo>
                <a:lnTo>
                  <a:pt x="109" y="13"/>
                </a:lnTo>
                <a:lnTo>
                  <a:pt x="120" y="19"/>
                </a:lnTo>
                <a:lnTo>
                  <a:pt x="131" y="26"/>
                </a:lnTo>
                <a:lnTo>
                  <a:pt x="140" y="33"/>
                </a:lnTo>
                <a:lnTo>
                  <a:pt x="140" y="33"/>
                </a:lnTo>
                <a:lnTo>
                  <a:pt x="137" y="41"/>
                </a:lnTo>
                <a:lnTo>
                  <a:pt x="132" y="50"/>
                </a:lnTo>
                <a:lnTo>
                  <a:pt x="125" y="57"/>
                </a:lnTo>
                <a:lnTo>
                  <a:pt x="125" y="57"/>
                </a:lnTo>
                <a:lnTo>
                  <a:pt x="118" y="66"/>
                </a:lnTo>
                <a:lnTo>
                  <a:pt x="114" y="76"/>
                </a:lnTo>
                <a:lnTo>
                  <a:pt x="112" y="84"/>
                </a:lnTo>
                <a:lnTo>
                  <a:pt x="112" y="84"/>
                </a:lnTo>
                <a:lnTo>
                  <a:pt x="112" y="94"/>
                </a:lnTo>
                <a:lnTo>
                  <a:pt x="110" y="107"/>
                </a:lnTo>
                <a:lnTo>
                  <a:pt x="105" y="116"/>
                </a:lnTo>
                <a:lnTo>
                  <a:pt x="105" y="116"/>
                </a:lnTo>
                <a:lnTo>
                  <a:pt x="97" y="119"/>
                </a:lnTo>
                <a:lnTo>
                  <a:pt x="90" y="122"/>
                </a:lnTo>
                <a:lnTo>
                  <a:pt x="87" y="133"/>
                </a:lnTo>
                <a:lnTo>
                  <a:pt x="87" y="133"/>
                </a:lnTo>
                <a:lnTo>
                  <a:pt x="85" y="149"/>
                </a:lnTo>
                <a:lnTo>
                  <a:pt x="79" y="162"/>
                </a:lnTo>
                <a:lnTo>
                  <a:pt x="72" y="171"/>
                </a:lnTo>
                <a:lnTo>
                  <a:pt x="72" y="171"/>
                </a:lnTo>
                <a:lnTo>
                  <a:pt x="63" y="180"/>
                </a:lnTo>
                <a:lnTo>
                  <a:pt x="57" y="189"/>
                </a:lnTo>
                <a:lnTo>
                  <a:pt x="55" y="196"/>
                </a:lnTo>
                <a:lnTo>
                  <a:pt x="55" y="196"/>
                </a:lnTo>
                <a:lnTo>
                  <a:pt x="54" y="203"/>
                </a:lnTo>
                <a:lnTo>
                  <a:pt x="52" y="218"/>
                </a:lnTo>
                <a:lnTo>
                  <a:pt x="51" y="235"/>
                </a:lnTo>
                <a:lnTo>
                  <a:pt x="53" y="252"/>
                </a:lnTo>
                <a:lnTo>
                  <a:pt x="60" y="264"/>
                </a:lnTo>
                <a:lnTo>
                  <a:pt x="60" y="264"/>
                </a:lnTo>
                <a:lnTo>
                  <a:pt x="70" y="272"/>
                </a:lnTo>
                <a:lnTo>
                  <a:pt x="79" y="286"/>
                </a:lnTo>
                <a:lnTo>
                  <a:pt x="81" y="306"/>
                </a:lnTo>
                <a:lnTo>
                  <a:pt x="81" y="306"/>
                </a:lnTo>
                <a:lnTo>
                  <a:pt x="79" y="324"/>
                </a:lnTo>
                <a:lnTo>
                  <a:pt x="81" y="335"/>
                </a:lnTo>
                <a:lnTo>
                  <a:pt x="90" y="349"/>
                </a:lnTo>
                <a:lnTo>
                  <a:pt x="90" y="349"/>
                </a:lnTo>
                <a:lnTo>
                  <a:pt x="103" y="365"/>
                </a:lnTo>
                <a:lnTo>
                  <a:pt x="110" y="377"/>
                </a:lnTo>
                <a:lnTo>
                  <a:pt x="113" y="392"/>
                </a:lnTo>
                <a:lnTo>
                  <a:pt x="113" y="392"/>
                </a:lnTo>
                <a:lnTo>
                  <a:pt x="116" y="401"/>
                </a:lnTo>
                <a:lnTo>
                  <a:pt x="121" y="405"/>
                </a:lnTo>
                <a:lnTo>
                  <a:pt x="126" y="408"/>
                </a:lnTo>
                <a:lnTo>
                  <a:pt x="126" y="408"/>
                </a:lnTo>
                <a:lnTo>
                  <a:pt x="118" y="415"/>
                </a:lnTo>
                <a:lnTo>
                  <a:pt x="109" y="421"/>
                </a:lnTo>
                <a:lnTo>
                  <a:pt x="99" y="426"/>
                </a:lnTo>
                <a:lnTo>
                  <a:pt x="87" y="430"/>
                </a:lnTo>
                <a:lnTo>
                  <a:pt x="74" y="433"/>
                </a:lnTo>
                <a:lnTo>
                  <a:pt x="58" y="434"/>
                </a:lnTo>
                <a:lnTo>
                  <a:pt x="42" y="433"/>
                </a:lnTo>
                <a:lnTo>
                  <a:pt x="42" y="433"/>
                </a:lnTo>
                <a:lnTo>
                  <a:pt x="42" y="433"/>
                </a:lnTo>
                <a:lnTo>
                  <a:pt x="43" y="432"/>
                </a:lnTo>
                <a:lnTo>
                  <a:pt x="43" y="432"/>
                </a:lnTo>
                <a:lnTo>
                  <a:pt x="43" y="432"/>
                </a:lnTo>
                <a:lnTo>
                  <a:pt x="39" y="427"/>
                </a:lnTo>
                <a:lnTo>
                  <a:pt x="31" y="416"/>
                </a:lnTo>
                <a:lnTo>
                  <a:pt x="27" y="401"/>
                </a:lnTo>
                <a:lnTo>
                  <a:pt x="27" y="401"/>
                </a:lnTo>
                <a:lnTo>
                  <a:pt x="25" y="389"/>
                </a:lnTo>
                <a:lnTo>
                  <a:pt x="19" y="379"/>
                </a:lnTo>
                <a:lnTo>
                  <a:pt x="18" y="368"/>
                </a:lnTo>
                <a:lnTo>
                  <a:pt x="18" y="368"/>
                </a:lnTo>
                <a:lnTo>
                  <a:pt x="18" y="356"/>
                </a:lnTo>
                <a:lnTo>
                  <a:pt x="14" y="340"/>
                </a:lnTo>
                <a:lnTo>
                  <a:pt x="11" y="324"/>
                </a:lnTo>
                <a:lnTo>
                  <a:pt x="12" y="312"/>
                </a:lnTo>
                <a:lnTo>
                  <a:pt x="12" y="312"/>
                </a:lnTo>
                <a:lnTo>
                  <a:pt x="12" y="301"/>
                </a:lnTo>
                <a:lnTo>
                  <a:pt x="5" y="292"/>
                </a:lnTo>
                <a:lnTo>
                  <a:pt x="5" y="280"/>
                </a:lnTo>
                <a:lnTo>
                  <a:pt x="5" y="280"/>
                </a:lnTo>
                <a:close/>
              </a:path>
            </a:pathLst>
          </a:custGeom>
          <a:solidFill>
            <a:srgbClr val="9DD688"/>
          </a:solidFill>
          <a:ln w="19050" cmpd="sng">
            <a:solidFill>
              <a:srgbClr val="1E5215"/>
            </a:solidFill>
            <a:round/>
            <a:headEnd/>
            <a:tailEnd/>
          </a:ln>
        </p:spPr>
        <p:txBody>
          <a:bodyPr/>
          <a:lstStyle/>
          <a:p>
            <a:endParaRPr lang="tr-TR"/>
          </a:p>
        </p:txBody>
      </p:sp>
      <p:sp>
        <p:nvSpPr>
          <p:cNvPr id="55319" name="Freeform 23"/>
          <p:cNvSpPr>
            <a:spLocks/>
          </p:cNvSpPr>
          <p:nvPr/>
        </p:nvSpPr>
        <p:spPr bwMode="auto">
          <a:xfrm>
            <a:off x="7905750" y="2917825"/>
            <a:ext cx="325438" cy="438150"/>
          </a:xfrm>
          <a:custGeom>
            <a:avLst/>
            <a:gdLst>
              <a:gd name="T0" fmla="*/ 44 w 87"/>
              <a:gd name="T1" fmla="*/ 116 h 116"/>
              <a:gd name="T2" fmla="*/ 55 w 87"/>
              <a:gd name="T3" fmla="*/ 114 h 116"/>
              <a:gd name="T4" fmla="*/ 65 w 87"/>
              <a:gd name="T5" fmla="*/ 108 h 116"/>
              <a:gd name="T6" fmla="*/ 74 w 87"/>
              <a:gd name="T7" fmla="*/ 99 h 116"/>
              <a:gd name="T8" fmla="*/ 81 w 87"/>
              <a:gd name="T9" fmla="*/ 87 h 116"/>
              <a:gd name="T10" fmla="*/ 86 w 87"/>
              <a:gd name="T11" fmla="*/ 73 h 116"/>
              <a:gd name="T12" fmla="*/ 87 w 87"/>
              <a:gd name="T13" fmla="*/ 58 h 116"/>
              <a:gd name="T14" fmla="*/ 87 w 87"/>
              <a:gd name="T15" fmla="*/ 58 h 116"/>
              <a:gd name="T16" fmla="*/ 86 w 87"/>
              <a:gd name="T17" fmla="*/ 42 h 116"/>
              <a:gd name="T18" fmla="*/ 81 w 87"/>
              <a:gd name="T19" fmla="*/ 29 h 116"/>
              <a:gd name="T20" fmla="*/ 74 w 87"/>
              <a:gd name="T21" fmla="*/ 17 h 116"/>
              <a:gd name="T22" fmla="*/ 65 w 87"/>
              <a:gd name="T23" fmla="*/ 8 h 116"/>
              <a:gd name="T24" fmla="*/ 55 w 87"/>
              <a:gd name="T25" fmla="*/ 2 h 116"/>
              <a:gd name="T26" fmla="*/ 44 w 87"/>
              <a:gd name="T27" fmla="*/ 0 h 116"/>
              <a:gd name="T28" fmla="*/ 44 w 87"/>
              <a:gd name="T29" fmla="*/ 0 h 116"/>
              <a:gd name="T30" fmla="*/ 32 w 87"/>
              <a:gd name="T31" fmla="*/ 2 h 116"/>
              <a:gd name="T32" fmla="*/ 21 w 87"/>
              <a:gd name="T33" fmla="*/ 8 h 116"/>
              <a:gd name="T34" fmla="*/ 13 w 87"/>
              <a:gd name="T35" fmla="*/ 17 h 116"/>
              <a:gd name="T36" fmla="*/ 6 w 87"/>
              <a:gd name="T37" fmla="*/ 29 h 116"/>
              <a:gd name="T38" fmla="*/ 1 w 87"/>
              <a:gd name="T39" fmla="*/ 42 h 116"/>
              <a:gd name="T40" fmla="*/ 0 w 87"/>
              <a:gd name="T41" fmla="*/ 58 h 116"/>
              <a:gd name="T42" fmla="*/ 0 w 87"/>
              <a:gd name="T43" fmla="*/ 58 h 116"/>
              <a:gd name="T44" fmla="*/ 1 w 87"/>
              <a:gd name="T45" fmla="*/ 73 h 116"/>
              <a:gd name="T46" fmla="*/ 6 w 87"/>
              <a:gd name="T47" fmla="*/ 87 h 116"/>
              <a:gd name="T48" fmla="*/ 13 w 87"/>
              <a:gd name="T49" fmla="*/ 99 h 116"/>
              <a:gd name="T50" fmla="*/ 21 w 87"/>
              <a:gd name="T51" fmla="*/ 108 h 116"/>
              <a:gd name="T52" fmla="*/ 32 w 87"/>
              <a:gd name="T53" fmla="*/ 114 h 116"/>
              <a:gd name="T54" fmla="*/ 44 w 87"/>
              <a:gd name="T55" fmla="*/ 116 h 116"/>
              <a:gd name="T56" fmla="*/ 44 w 87"/>
              <a:gd name="T5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16">
                <a:moveTo>
                  <a:pt x="44" y="116"/>
                </a:moveTo>
                <a:lnTo>
                  <a:pt x="55" y="114"/>
                </a:lnTo>
                <a:lnTo>
                  <a:pt x="65" y="108"/>
                </a:lnTo>
                <a:lnTo>
                  <a:pt x="74" y="99"/>
                </a:lnTo>
                <a:lnTo>
                  <a:pt x="81" y="87"/>
                </a:lnTo>
                <a:lnTo>
                  <a:pt x="86" y="73"/>
                </a:lnTo>
                <a:lnTo>
                  <a:pt x="87" y="58"/>
                </a:lnTo>
                <a:lnTo>
                  <a:pt x="87" y="58"/>
                </a:lnTo>
                <a:lnTo>
                  <a:pt x="86" y="42"/>
                </a:lnTo>
                <a:lnTo>
                  <a:pt x="81" y="29"/>
                </a:lnTo>
                <a:lnTo>
                  <a:pt x="74" y="17"/>
                </a:lnTo>
                <a:lnTo>
                  <a:pt x="65" y="8"/>
                </a:lnTo>
                <a:lnTo>
                  <a:pt x="55" y="2"/>
                </a:lnTo>
                <a:lnTo>
                  <a:pt x="44" y="0"/>
                </a:lnTo>
                <a:lnTo>
                  <a:pt x="44" y="0"/>
                </a:lnTo>
                <a:lnTo>
                  <a:pt x="32" y="2"/>
                </a:lnTo>
                <a:lnTo>
                  <a:pt x="21" y="8"/>
                </a:lnTo>
                <a:lnTo>
                  <a:pt x="13" y="17"/>
                </a:lnTo>
                <a:lnTo>
                  <a:pt x="6" y="29"/>
                </a:lnTo>
                <a:lnTo>
                  <a:pt x="1" y="42"/>
                </a:lnTo>
                <a:lnTo>
                  <a:pt x="0" y="58"/>
                </a:lnTo>
                <a:lnTo>
                  <a:pt x="0" y="58"/>
                </a:lnTo>
                <a:lnTo>
                  <a:pt x="1" y="73"/>
                </a:lnTo>
                <a:lnTo>
                  <a:pt x="6" y="87"/>
                </a:lnTo>
                <a:lnTo>
                  <a:pt x="13" y="99"/>
                </a:lnTo>
                <a:lnTo>
                  <a:pt x="21" y="108"/>
                </a:lnTo>
                <a:lnTo>
                  <a:pt x="32" y="114"/>
                </a:lnTo>
                <a:lnTo>
                  <a:pt x="44" y="116"/>
                </a:lnTo>
                <a:lnTo>
                  <a:pt x="44" y="116"/>
                </a:lnTo>
                <a:close/>
              </a:path>
            </a:pathLst>
          </a:custGeom>
          <a:solidFill>
            <a:srgbClr val="CBCBCB"/>
          </a:solidFill>
          <a:ln w="19050" cmpd="sng">
            <a:solidFill>
              <a:schemeClr val="bg2"/>
            </a:solidFill>
            <a:round/>
            <a:headEnd/>
            <a:tailEnd/>
          </a:ln>
        </p:spPr>
        <p:txBody>
          <a:bodyPr/>
          <a:lstStyle/>
          <a:p>
            <a:endParaRPr lang="tr-TR"/>
          </a:p>
        </p:txBody>
      </p:sp>
      <p:sp>
        <p:nvSpPr>
          <p:cNvPr id="55320" name="Text Box 24"/>
          <p:cNvSpPr txBox="1">
            <a:spLocks noChangeArrowheads="1"/>
          </p:cNvSpPr>
          <p:nvPr/>
        </p:nvSpPr>
        <p:spPr bwMode="auto">
          <a:xfrm>
            <a:off x="8213725" y="1512888"/>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a</a:t>
            </a:r>
          </a:p>
        </p:txBody>
      </p:sp>
      <p:sp>
        <p:nvSpPr>
          <p:cNvPr id="55321" name="Text Box 25"/>
          <p:cNvSpPr txBox="1">
            <a:spLocks noChangeArrowheads="1"/>
          </p:cNvSpPr>
          <p:nvPr/>
        </p:nvSpPr>
        <p:spPr bwMode="auto">
          <a:xfrm>
            <a:off x="8164513" y="1981200"/>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b</a:t>
            </a:r>
          </a:p>
        </p:txBody>
      </p:sp>
      <p:sp>
        <p:nvSpPr>
          <p:cNvPr id="55322" name="Text Box 26"/>
          <p:cNvSpPr txBox="1">
            <a:spLocks noChangeArrowheads="1"/>
          </p:cNvSpPr>
          <p:nvPr/>
        </p:nvSpPr>
        <p:spPr bwMode="auto">
          <a:xfrm>
            <a:off x="8050213" y="2355850"/>
            <a:ext cx="358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c</a:t>
            </a:r>
          </a:p>
        </p:txBody>
      </p:sp>
      <p:sp>
        <p:nvSpPr>
          <p:cNvPr id="55323" name="Text Box 27"/>
          <p:cNvSpPr txBox="1">
            <a:spLocks noChangeArrowheads="1"/>
          </p:cNvSpPr>
          <p:nvPr/>
        </p:nvSpPr>
        <p:spPr bwMode="auto">
          <a:xfrm>
            <a:off x="7989888" y="3541713"/>
            <a:ext cx="342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d</a:t>
            </a:r>
          </a:p>
        </p:txBody>
      </p:sp>
      <p:sp>
        <p:nvSpPr>
          <p:cNvPr id="55324" name="Text Box 28"/>
          <p:cNvSpPr txBox="1">
            <a:spLocks noChangeArrowheads="1"/>
          </p:cNvSpPr>
          <p:nvPr/>
        </p:nvSpPr>
        <p:spPr bwMode="auto">
          <a:xfrm>
            <a:off x="8183563" y="3962400"/>
            <a:ext cx="301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e</a:t>
            </a:r>
          </a:p>
        </p:txBody>
      </p:sp>
      <p:sp>
        <p:nvSpPr>
          <p:cNvPr id="55325" name="Text Box 29"/>
          <p:cNvSpPr txBox="1">
            <a:spLocks noChangeArrowheads="1"/>
          </p:cNvSpPr>
          <p:nvPr/>
        </p:nvSpPr>
        <p:spPr bwMode="auto">
          <a:xfrm>
            <a:off x="8332788" y="44513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f</a:t>
            </a:r>
          </a:p>
        </p:txBody>
      </p:sp>
      <p:sp>
        <p:nvSpPr>
          <p:cNvPr id="55326" name="Freeform 30"/>
          <p:cNvSpPr>
            <a:spLocks/>
          </p:cNvSpPr>
          <p:nvPr/>
        </p:nvSpPr>
        <p:spPr bwMode="auto">
          <a:xfrm>
            <a:off x="7192963" y="2366963"/>
            <a:ext cx="671512" cy="1603375"/>
          </a:xfrm>
          <a:custGeom>
            <a:avLst/>
            <a:gdLst>
              <a:gd name="T0" fmla="*/ 174 w 178"/>
              <a:gd name="T1" fmla="*/ 264 h 427"/>
              <a:gd name="T2" fmla="*/ 177 w 178"/>
              <a:gd name="T3" fmla="*/ 233 h 427"/>
              <a:gd name="T4" fmla="*/ 176 w 178"/>
              <a:gd name="T5" fmla="*/ 196 h 427"/>
              <a:gd name="T6" fmla="*/ 170 w 178"/>
              <a:gd name="T7" fmla="*/ 177 h 427"/>
              <a:gd name="T8" fmla="*/ 160 w 178"/>
              <a:gd name="T9" fmla="*/ 156 h 427"/>
              <a:gd name="T10" fmla="*/ 160 w 178"/>
              <a:gd name="T11" fmla="*/ 156 h 427"/>
              <a:gd name="T12" fmla="*/ 156 w 178"/>
              <a:gd name="T13" fmla="*/ 135 h 427"/>
              <a:gd name="T14" fmla="*/ 140 w 178"/>
              <a:gd name="T15" fmla="*/ 107 h 427"/>
              <a:gd name="T16" fmla="*/ 130 w 178"/>
              <a:gd name="T17" fmla="*/ 99 h 427"/>
              <a:gd name="T18" fmla="*/ 117 w 178"/>
              <a:gd name="T19" fmla="*/ 77 h 427"/>
              <a:gd name="T20" fmla="*/ 115 w 178"/>
              <a:gd name="T21" fmla="*/ 67 h 427"/>
              <a:gd name="T22" fmla="*/ 99 w 178"/>
              <a:gd name="T23" fmla="*/ 43 h 427"/>
              <a:gd name="T24" fmla="*/ 87 w 178"/>
              <a:gd name="T25" fmla="*/ 33 h 427"/>
              <a:gd name="T26" fmla="*/ 71 w 178"/>
              <a:gd name="T27" fmla="*/ 4 h 427"/>
              <a:gd name="T28" fmla="*/ 71 w 178"/>
              <a:gd name="T29" fmla="*/ 3 h 427"/>
              <a:gd name="T30" fmla="*/ 69 w 178"/>
              <a:gd name="T31" fmla="*/ 0 h 427"/>
              <a:gd name="T32" fmla="*/ 56 w 178"/>
              <a:gd name="T33" fmla="*/ 6 h 427"/>
              <a:gd name="T34" fmla="*/ 35 w 178"/>
              <a:gd name="T35" fmla="*/ 23 h 427"/>
              <a:gd name="T36" fmla="*/ 19 w 178"/>
              <a:gd name="T37" fmla="*/ 44 h 427"/>
              <a:gd name="T38" fmla="*/ 6 w 178"/>
              <a:gd name="T39" fmla="*/ 65 h 427"/>
              <a:gd name="T40" fmla="*/ 0 w 178"/>
              <a:gd name="T41" fmla="*/ 74 h 427"/>
              <a:gd name="T42" fmla="*/ 13 w 178"/>
              <a:gd name="T43" fmla="*/ 88 h 427"/>
              <a:gd name="T44" fmla="*/ 21 w 178"/>
              <a:gd name="T45" fmla="*/ 93 h 427"/>
              <a:gd name="T46" fmla="*/ 31 w 178"/>
              <a:gd name="T47" fmla="*/ 101 h 427"/>
              <a:gd name="T48" fmla="*/ 32 w 178"/>
              <a:gd name="T49" fmla="*/ 105 h 427"/>
              <a:gd name="T50" fmla="*/ 38 w 178"/>
              <a:gd name="T51" fmla="*/ 120 h 427"/>
              <a:gd name="T52" fmla="*/ 44 w 178"/>
              <a:gd name="T53" fmla="*/ 126 h 427"/>
              <a:gd name="T54" fmla="*/ 61 w 178"/>
              <a:gd name="T55" fmla="*/ 135 h 427"/>
              <a:gd name="T56" fmla="*/ 68 w 178"/>
              <a:gd name="T57" fmla="*/ 147 h 427"/>
              <a:gd name="T58" fmla="*/ 85 w 178"/>
              <a:gd name="T59" fmla="*/ 171 h 427"/>
              <a:gd name="T60" fmla="*/ 96 w 178"/>
              <a:gd name="T61" fmla="*/ 177 h 427"/>
              <a:gd name="T62" fmla="*/ 115 w 178"/>
              <a:gd name="T63" fmla="*/ 190 h 427"/>
              <a:gd name="T64" fmla="*/ 119 w 178"/>
              <a:gd name="T65" fmla="*/ 196 h 427"/>
              <a:gd name="T66" fmla="*/ 124 w 178"/>
              <a:gd name="T67" fmla="*/ 216 h 427"/>
              <a:gd name="T68" fmla="*/ 125 w 178"/>
              <a:gd name="T69" fmla="*/ 245 h 427"/>
              <a:gd name="T70" fmla="*/ 119 w 178"/>
              <a:gd name="T71" fmla="*/ 256 h 427"/>
              <a:gd name="T72" fmla="*/ 100 w 178"/>
              <a:gd name="T73" fmla="*/ 278 h 427"/>
              <a:gd name="T74" fmla="*/ 97 w 178"/>
              <a:gd name="T75" fmla="*/ 299 h 427"/>
              <a:gd name="T76" fmla="*/ 98 w 178"/>
              <a:gd name="T77" fmla="*/ 328 h 427"/>
              <a:gd name="T78" fmla="*/ 89 w 178"/>
              <a:gd name="T79" fmla="*/ 342 h 427"/>
              <a:gd name="T80" fmla="*/ 69 w 178"/>
              <a:gd name="T81" fmla="*/ 370 h 427"/>
              <a:gd name="T82" fmla="*/ 65 w 178"/>
              <a:gd name="T83" fmla="*/ 384 h 427"/>
              <a:gd name="T84" fmla="*/ 58 w 178"/>
              <a:gd name="T85" fmla="*/ 398 h 427"/>
              <a:gd name="T86" fmla="*/ 53 w 178"/>
              <a:gd name="T87" fmla="*/ 401 h 427"/>
              <a:gd name="T88" fmla="*/ 69 w 178"/>
              <a:gd name="T89" fmla="*/ 414 h 427"/>
              <a:gd name="T90" fmla="*/ 92 w 178"/>
              <a:gd name="T91" fmla="*/ 423 h 427"/>
              <a:gd name="T92" fmla="*/ 120 w 178"/>
              <a:gd name="T93" fmla="*/ 427 h 427"/>
              <a:gd name="T94" fmla="*/ 137 w 178"/>
              <a:gd name="T95" fmla="*/ 426 h 427"/>
              <a:gd name="T96" fmla="*/ 136 w 178"/>
              <a:gd name="T97" fmla="*/ 425 h 427"/>
              <a:gd name="T98" fmla="*/ 136 w 178"/>
              <a:gd name="T99" fmla="*/ 425 h 427"/>
              <a:gd name="T100" fmla="*/ 148 w 178"/>
              <a:gd name="T101" fmla="*/ 409 h 427"/>
              <a:gd name="T102" fmla="*/ 151 w 178"/>
              <a:gd name="T103" fmla="*/ 394 h 427"/>
              <a:gd name="T104" fmla="*/ 160 w 178"/>
              <a:gd name="T105" fmla="*/ 372 h 427"/>
              <a:gd name="T106" fmla="*/ 161 w 178"/>
              <a:gd name="T107" fmla="*/ 361 h 427"/>
              <a:gd name="T108" fmla="*/ 165 w 178"/>
              <a:gd name="T109" fmla="*/ 333 h 427"/>
              <a:gd name="T110" fmla="*/ 167 w 178"/>
              <a:gd name="T111" fmla="*/ 305 h 427"/>
              <a:gd name="T112" fmla="*/ 167 w 178"/>
              <a:gd name="T113" fmla="*/ 294 h 427"/>
              <a:gd name="T114" fmla="*/ 174 w 178"/>
              <a:gd name="T115" fmla="*/ 27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 h="427">
                <a:moveTo>
                  <a:pt x="174" y="273"/>
                </a:moveTo>
                <a:lnTo>
                  <a:pt x="174" y="264"/>
                </a:lnTo>
                <a:lnTo>
                  <a:pt x="175" y="250"/>
                </a:lnTo>
                <a:lnTo>
                  <a:pt x="177" y="233"/>
                </a:lnTo>
                <a:lnTo>
                  <a:pt x="178" y="214"/>
                </a:lnTo>
                <a:lnTo>
                  <a:pt x="176" y="196"/>
                </a:lnTo>
                <a:lnTo>
                  <a:pt x="176" y="196"/>
                </a:lnTo>
                <a:lnTo>
                  <a:pt x="170" y="177"/>
                </a:lnTo>
                <a:lnTo>
                  <a:pt x="164" y="162"/>
                </a:lnTo>
                <a:lnTo>
                  <a:pt x="160" y="156"/>
                </a:lnTo>
                <a:lnTo>
                  <a:pt x="160" y="156"/>
                </a:lnTo>
                <a:lnTo>
                  <a:pt x="160" y="156"/>
                </a:lnTo>
                <a:lnTo>
                  <a:pt x="160" y="150"/>
                </a:lnTo>
                <a:lnTo>
                  <a:pt x="156" y="135"/>
                </a:lnTo>
                <a:lnTo>
                  <a:pt x="150" y="119"/>
                </a:lnTo>
                <a:lnTo>
                  <a:pt x="140" y="107"/>
                </a:lnTo>
                <a:lnTo>
                  <a:pt x="140" y="107"/>
                </a:lnTo>
                <a:lnTo>
                  <a:pt x="130" y="99"/>
                </a:lnTo>
                <a:lnTo>
                  <a:pt x="121" y="87"/>
                </a:lnTo>
                <a:lnTo>
                  <a:pt x="117" y="77"/>
                </a:lnTo>
                <a:lnTo>
                  <a:pt x="117" y="77"/>
                </a:lnTo>
                <a:lnTo>
                  <a:pt x="115" y="67"/>
                </a:lnTo>
                <a:lnTo>
                  <a:pt x="109" y="53"/>
                </a:lnTo>
                <a:lnTo>
                  <a:pt x="99" y="43"/>
                </a:lnTo>
                <a:lnTo>
                  <a:pt x="99" y="43"/>
                </a:lnTo>
                <a:lnTo>
                  <a:pt x="87" y="33"/>
                </a:lnTo>
                <a:lnTo>
                  <a:pt x="77" y="17"/>
                </a:lnTo>
                <a:lnTo>
                  <a:pt x="71" y="4"/>
                </a:lnTo>
                <a:lnTo>
                  <a:pt x="71" y="4"/>
                </a:lnTo>
                <a:lnTo>
                  <a:pt x="71" y="3"/>
                </a:lnTo>
                <a:lnTo>
                  <a:pt x="70" y="1"/>
                </a:lnTo>
                <a:lnTo>
                  <a:pt x="69" y="0"/>
                </a:lnTo>
                <a:lnTo>
                  <a:pt x="69" y="0"/>
                </a:lnTo>
                <a:lnTo>
                  <a:pt x="56" y="6"/>
                </a:lnTo>
                <a:lnTo>
                  <a:pt x="45" y="14"/>
                </a:lnTo>
                <a:lnTo>
                  <a:pt x="35" y="23"/>
                </a:lnTo>
                <a:lnTo>
                  <a:pt x="27" y="33"/>
                </a:lnTo>
                <a:lnTo>
                  <a:pt x="19" y="44"/>
                </a:lnTo>
                <a:lnTo>
                  <a:pt x="13" y="54"/>
                </a:lnTo>
                <a:lnTo>
                  <a:pt x="6" y="65"/>
                </a:lnTo>
                <a:lnTo>
                  <a:pt x="0" y="74"/>
                </a:lnTo>
                <a:lnTo>
                  <a:pt x="0" y="74"/>
                </a:lnTo>
                <a:lnTo>
                  <a:pt x="5" y="80"/>
                </a:lnTo>
                <a:lnTo>
                  <a:pt x="13" y="88"/>
                </a:lnTo>
                <a:lnTo>
                  <a:pt x="21" y="93"/>
                </a:lnTo>
                <a:lnTo>
                  <a:pt x="21" y="93"/>
                </a:lnTo>
                <a:lnTo>
                  <a:pt x="28" y="97"/>
                </a:lnTo>
                <a:lnTo>
                  <a:pt x="31" y="101"/>
                </a:lnTo>
                <a:lnTo>
                  <a:pt x="32" y="105"/>
                </a:lnTo>
                <a:lnTo>
                  <a:pt x="32" y="105"/>
                </a:lnTo>
                <a:lnTo>
                  <a:pt x="34" y="112"/>
                </a:lnTo>
                <a:lnTo>
                  <a:pt x="38" y="120"/>
                </a:lnTo>
                <a:lnTo>
                  <a:pt x="44" y="126"/>
                </a:lnTo>
                <a:lnTo>
                  <a:pt x="44" y="126"/>
                </a:lnTo>
                <a:lnTo>
                  <a:pt x="52" y="129"/>
                </a:lnTo>
                <a:lnTo>
                  <a:pt x="61" y="135"/>
                </a:lnTo>
                <a:lnTo>
                  <a:pt x="68" y="147"/>
                </a:lnTo>
                <a:lnTo>
                  <a:pt x="68" y="147"/>
                </a:lnTo>
                <a:lnTo>
                  <a:pt x="75" y="161"/>
                </a:lnTo>
                <a:lnTo>
                  <a:pt x="85" y="171"/>
                </a:lnTo>
                <a:lnTo>
                  <a:pt x="96" y="177"/>
                </a:lnTo>
                <a:lnTo>
                  <a:pt x="96" y="177"/>
                </a:lnTo>
                <a:lnTo>
                  <a:pt x="106" y="183"/>
                </a:lnTo>
                <a:lnTo>
                  <a:pt x="115" y="190"/>
                </a:lnTo>
                <a:lnTo>
                  <a:pt x="119" y="196"/>
                </a:lnTo>
                <a:lnTo>
                  <a:pt x="119" y="196"/>
                </a:lnTo>
                <a:lnTo>
                  <a:pt x="121" y="203"/>
                </a:lnTo>
                <a:lnTo>
                  <a:pt x="124" y="216"/>
                </a:lnTo>
                <a:lnTo>
                  <a:pt x="126" y="231"/>
                </a:lnTo>
                <a:lnTo>
                  <a:pt x="125" y="245"/>
                </a:lnTo>
                <a:lnTo>
                  <a:pt x="119" y="256"/>
                </a:lnTo>
                <a:lnTo>
                  <a:pt x="119" y="256"/>
                </a:lnTo>
                <a:lnTo>
                  <a:pt x="109" y="265"/>
                </a:lnTo>
                <a:lnTo>
                  <a:pt x="100" y="278"/>
                </a:lnTo>
                <a:lnTo>
                  <a:pt x="97" y="299"/>
                </a:lnTo>
                <a:lnTo>
                  <a:pt x="97" y="299"/>
                </a:lnTo>
                <a:lnTo>
                  <a:pt x="99" y="317"/>
                </a:lnTo>
                <a:lnTo>
                  <a:pt x="98" y="328"/>
                </a:lnTo>
                <a:lnTo>
                  <a:pt x="89" y="342"/>
                </a:lnTo>
                <a:lnTo>
                  <a:pt x="89" y="342"/>
                </a:lnTo>
                <a:lnTo>
                  <a:pt x="76" y="357"/>
                </a:lnTo>
                <a:lnTo>
                  <a:pt x="69" y="370"/>
                </a:lnTo>
                <a:lnTo>
                  <a:pt x="65" y="384"/>
                </a:lnTo>
                <a:lnTo>
                  <a:pt x="65" y="384"/>
                </a:lnTo>
                <a:lnTo>
                  <a:pt x="62" y="393"/>
                </a:lnTo>
                <a:lnTo>
                  <a:pt x="58" y="398"/>
                </a:lnTo>
                <a:lnTo>
                  <a:pt x="53" y="401"/>
                </a:lnTo>
                <a:lnTo>
                  <a:pt x="53" y="401"/>
                </a:lnTo>
                <a:lnTo>
                  <a:pt x="60" y="408"/>
                </a:lnTo>
                <a:lnTo>
                  <a:pt x="69" y="414"/>
                </a:lnTo>
                <a:lnTo>
                  <a:pt x="80" y="419"/>
                </a:lnTo>
                <a:lnTo>
                  <a:pt x="92" y="423"/>
                </a:lnTo>
                <a:lnTo>
                  <a:pt x="105" y="426"/>
                </a:lnTo>
                <a:lnTo>
                  <a:pt x="120" y="427"/>
                </a:lnTo>
                <a:lnTo>
                  <a:pt x="137" y="426"/>
                </a:lnTo>
                <a:lnTo>
                  <a:pt x="137" y="426"/>
                </a:lnTo>
                <a:lnTo>
                  <a:pt x="136" y="425"/>
                </a:lnTo>
                <a:lnTo>
                  <a:pt x="136" y="425"/>
                </a:lnTo>
                <a:lnTo>
                  <a:pt x="136" y="425"/>
                </a:lnTo>
                <a:lnTo>
                  <a:pt x="136" y="425"/>
                </a:lnTo>
                <a:lnTo>
                  <a:pt x="140" y="420"/>
                </a:lnTo>
                <a:lnTo>
                  <a:pt x="148" y="409"/>
                </a:lnTo>
                <a:lnTo>
                  <a:pt x="151" y="394"/>
                </a:lnTo>
                <a:lnTo>
                  <a:pt x="151" y="394"/>
                </a:lnTo>
                <a:lnTo>
                  <a:pt x="154" y="381"/>
                </a:lnTo>
                <a:lnTo>
                  <a:pt x="160" y="372"/>
                </a:lnTo>
                <a:lnTo>
                  <a:pt x="161" y="361"/>
                </a:lnTo>
                <a:lnTo>
                  <a:pt x="161" y="361"/>
                </a:lnTo>
                <a:lnTo>
                  <a:pt x="160" y="349"/>
                </a:lnTo>
                <a:lnTo>
                  <a:pt x="165" y="333"/>
                </a:lnTo>
                <a:lnTo>
                  <a:pt x="168" y="317"/>
                </a:lnTo>
                <a:lnTo>
                  <a:pt x="167" y="305"/>
                </a:lnTo>
                <a:lnTo>
                  <a:pt x="167" y="305"/>
                </a:lnTo>
                <a:lnTo>
                  <a:pt x="167" y="294"/>
                </a:lnTo>
                <a:lnTo>
                  <a:pt x="173" y="285"/>
                </a:lnTo>
                <a:lnTo>
                  <a:pt x="174" y="273"/>
                </a:lnTo>
                <a:lnTo>
                  <a:pt x="174" y="273"/>
                </a:lnTo>
                <a:close/>
              </a:path>
            </a:pathLst>
          </a:custGeom>
          <a:solidFill>
            <a:srgbClr val="9DD688"/>
          </a:solidFill>
          <a:ln w="19050" cmpd="sng">
            <a:solidFill>
              <a:srgbClr val="1E5215"/>
            </a:solidFill>
            <a:round/>
            <a:headEnd/>
            <a:tailEnd/>
          </a:ln>
        </p:spPr>
        <p:txBody>
          <a:bodyPr/>
          <a:lstStyle/>
          <a:p>
            <a:endParaRPr lang="tr-TR"/>
          </a:p>
        </p:txBody>
      </p:sp>
      <p:sp>
        <p:nvSpPr>
          <p:cNvPr id="55327" name="Freeform 31"/>
          <p:cNvSpPr>
            <a:spLocks/>
          </p:cNvSpPr>
          <p:nvPr/>
        </p:nvSpPr>
        <p:spPr bwMode="auto">
          <a:xfrm>
            <a:off x="6911975" y="2071688"/>
            <a:ext cx="539750" cy="595312"/>
          </a:xfrm>
          <a:custGeom>
            <a:avLst/>
            <a:gdLst>
              <a:gd name="T0" fmla="*/ 143 w 143"/>
              <a:gd name="T1" fmla="*/ 79 h 159"/>
              <a:gd name="T2" fmla="*/ 137 w 143"/>
              <a:gd name="T3" fmla="*/ 66 h 159"/>
              <a:gd name="T4" fmla="*/ 127 w 143"/>
              <a:gd name="T5" fmla="*/ 52 h 159"/>
              <a:gd name="T6" fmla="*/ 114 w 143"/>
              <a:gd name="T7" fmla="*/ 45 h 159"/>
              <a:gd name="T8" fmla="*/ 114 w 143"/>
              <a:gd name="T9" fmla="*/ 45 h 159"/>
              <a:gd name="T10" fmla="*/ 102 w 143"/>
              <a:gd name="T11" fmla="*/ 38 h 159"/>
              <a:gd name="T12" fmla="*/ 94 w 143"/>
              <a:gd name="T13" fmla="*/ 26 h 159"/>
              <a:gd name="T14" fmla="*/ 84 w 143"/>
              <a:gd name="T15" fmla="*/ 19 h 159"/>
              <a:gd name="T16" fmla="*/ 84 w 143"/>
              <a:gd name="T17" fmla="*/ 19 h 159"/>
              <a:gd name="T18" fmla="*/ 75 w 143"/>
              <a:gd name="T19" fmla="*/ 13 h 159"/>
              <a:gd name="T20" fmla="*/ 70 w 143"/>
              <a:gd name="T21" fmla="*/ 5 h 159"/>
              <a:gd name="T22" fmla="*/ 65 w 143"/>
              <a:gd name="T23" fmla="*/ 0 h 159"/>
              <a:gd name="T24" fmla="*/ 65 w 143"/>
              <a:gd name="T25" fmla="*/ 0 h 159"/>
              <a:gd name="T26" fmla="*/ 49 w 143"/>
              <a:gd name="T27" fmla="*/ 7 h 159"/>
              <a:gd name="T28" fmla="*/ 36 w 143"/>
              <a:gd name="T29" fmla="*/ 16 h 159"/>
              <a:gd name="T30" fmla="*/ 26 w 143"/>
              <a:gd name="T31" fmla="*/ 25 h 159"/>
              <a:gd name="T32" fmla="*/ 17 w 143"/>
              <a:gd name="T33" fmla="*/ 35 h 159"/>
              <a:gd name="T34" fmla="*/ 10 w 143"/>
              <a:gd name="T35" fmla="*/ 45 h 159"/>
              <a:gd name="T36" fmla="*/ 6 w 143"/>
              <a:gd name="T37" fmla="*/ 55 h 159"/>
              <a:gd name="T38" fmla="*/ 2 w 143"/>
              <a:gd name="T39" fmla="*/ 64 h 159"/>
              <a:gd name="T40" fmla="*/ 0 w 143"/>
              <a:gd name="T41" fmla="*/ 72 h 159"/>
              <a:gd name="T42" fmla="*/ 0 w 143"/>
              <a:gd name="T43" fmla="*/ 72 h 159"/>
              <a:gd name="T44" fmla="*/ 2 w 143"/>
              <a:gd name="T45" fmla="*/ 75 h 159"/>
              <a:gd name="T46" fmla="*/ 4 w 143"/>
              <a:gd name="T47" fmla="*/ 80 h 159"/>
              <a:gd name="T48" fmla="*/ 4 w 143"/>
              <a:gd name="T49" fmla="*/ 86 h 159"/>
              <a:gd name="T50" fmla="*/ 4 w 143"/>
              <a:gd name="T51" fmla="*/ 86 h 159"/>
              <a:gd name="T52" fmla="*/ 5 w 143"/>
              <a:gd name="T53" fmla="*/ 89 h 159"/>
              <a:gd name="T54" fmla="*/ 10 w 143"/>
              <a:gd name="T55" fmla="*/ 97 h 159"/>
              <a:gd name="T56" fmla="*/ 18 w 143"/>
              <a:gd name="T57" fmla="*/ 103 h 159"/>
              <a:gd name="T58" fmla="*/ 18 w 143"/>
              <a:gd name="T59" fmla="*/ 103 h 159"/>
              <a:gd name="T60" fmla="*/ 26 w 143"/>
              <a:gd name="T61" fmla="*/ 109 h 159"/>
              <a:gd name="T62" fmla="*/ 33 w 143"/>
              <a:gd name="T63" fmla="*/ 116 h 159"/>
              <a:gd name="T64" fmla="*/ 39 w 143"/>
              <a:gd name="T65" fmla="*/ 124 h 159"/>
              <a:gd name="T66" fmla="*/ 39 w 143"/>
              <a:gd name="T67" fmla="*/ 124 h 159"/>
              <a:gd name="T68" fmla="*/ 49 w 143"/>
              <a:gd name="T69" fmla="*/ 136 h 159"/>
              <a:gd name="T70" fmla="*/ 65 w 143"/>
              <a:gd name="T71" fmla="*/ 151 h 159"/>
              <a:gd name="T72" fmla="*/ 77 w 143"/>
              <a:gd name="T73" fmla="*/ 157 h 159"/>
              <a:gd name="T74" fmla="*/ 77 w 143"/>
              <a:gd name="T75" fmla="*/ 157 h 159"/>
              <a:gd name="T76" fmla="*/ 77 w 143"/>
              <a:gd name="T77" fmla="*/ 157 h 159"/>
              <a:gd name="T78" fmla="*/ 78 w 143"/>
              <a:gd name="T79" fmla="*/ 158 h 159"/>
              <a:gd name="T80" fmla="*/ 79 w 143"/>
              <a:gd name="T81" fmla="*/ 159 h 159"/>
              <a:gd name="T82" fmla="*/ 79 w 143"/>
              <a:gd name="T83" fmla="*/ 159 h 159"/>
              <a:gd name="T84" fmla="*/ 83 w 143"/>
              <a:gd name="T85" fmla="*/ 148 h 159"/>
              <a:gd name="T86" fmla="*/ 88 w 143"/>
              <a:gd name="T87" fmla="*/ 136 h 159"/>
              <a:gd name="T88" fmla="*/ 93 w 143"/>
              <a:gd name="T89" fmla="*/ 125 h 159"/>
              <a:gd name="T90" fmla="*/ 100 w 143"/>
              <a:gd name="T91" fmla="*/ 114 h 159"/>
              <a:gd name="T92" fmla="*/ 109 w 143"/>
              <a:gd name="T93" fmla="*/ 103 h 159"/>
              <a:gd name="T94" fmla="*/ 119 w 143"/>
              <a:gd name="T95" fmla="*/ 93 h 159"/>
              <a:gd name="T96" fmla="*/ 130 w 143"/>
              <a:gd name="T97" fmla="*/ 85 h 159"/>
              <a:gd name="T98" fmla="*/ 143 w 143"/>
              <a:gd name="T99" fmla="*/ 79 h 159"/>
              <a:gd name="T100" fmla="*/ 143 w 143"/>
              <a:gd name="T101"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3" h="159">
                <a:moveTo>
                  <a:pt x="143" y="79"/>
                </a:moveTo>
                <a:lnTo>
                  <a:pt x="137" y="66"/>
                </a:lnTo>
                <a:lnTo>
                  <a:pt x="127" y="52"/>
                </a:lnTo>
                <a:lnTo>
                  <a:pt x="114" y="45"/>
                </a:lnTo>
                <a:lnTo>
                  <a:pt x="114" y="45"/>
                </a:lnTo>
                <a:lnTo>
                  <a:pt x="102" y="38"/>
                </a:lnTo>
                <a:lnTo>
                  <a:pt x="94" y="26"/>
                </a:lnTo>
                <a:lnTo>
                  <a:pt x="84" y="19"/>
                </a:lnTo>
                <a:lnTo>
                  <a:pt x="84" y="19"/>
                </a:lnTo>
                <a:lnTo>
                  <a:pt x="75" y="13"/>
                </a:lnTo>
                <a:lnTo>
                  <a:pt x="70" y="5"/>
                </a:lnTo>
                <a:lnTo>
                  <a:pt x="65" y="0"/>
                </a:lnTo>
                <a:lnTo>
                  <a:pt x="65" y="0"/>
                </a:lnTo>
                <a:lnTo>
                  <a:pt x="49" y="7"/>
                </a:lnTo>
                <a:lnTo>
                  <a:pt x="36" y="16"/>
                </a:lnTo>
                <a:lnTo>
                  <a:pt x="26" y="25"/>
                </a:lnTo>
                <a:lnTo>
                  <a:pt x="17" y="35"/>
                </a:lnTo>
                <a:lnTo>
                  <a:pt x="10" y="45"/>
                </a:lnTo>
                <a:lnTo>
                  <a:pt x="6" y="55"/>
                </a:lnTo>
                <a:lnTo>
                  <a:pt x="2" y="64"/>
                </a:lnTo>
                <a:lnTo>
                  <a:pt x="0" y="72"/>
                </a:lnTo>
                <a:lnTo>
                  <a:pt x="0" y="72"/>
                </a:lnTo>
                <a:lnTo>
                  <a:pt x="2" y="75"/>
                </a:lnTo>
                <a:lnTo>
                  <a:pt x="4" y="80"/>
                </a:lnTo>
                <a:lnTo>
                  <a:pt x="4" y="86"/>
                </a:lnTo>
                <a:lnTo>
                  <a:pt x="4" y="86"/>
                </a:lnTo>
                <a:lnTo>
                  <a:pt x="5" y="89"/>
                </a:lnTo>
                <a:lnTo>
                  <a:pt x="10" y="97"/>
                </a:lnTo>
                <a:lnTo>
                  <a:pt x="18" y="103"/>
                </a:lnTo>
                <a:lnTo>
                  <a:pt x="18" y="103"/>
                </a:lnTo>
                <a:lnTo>
                  <a:pt x="26" y="109"/>
                </a:lnTo>
                <a:lnTo>
                  <a:pt x="33" y="116"/>
                </a:lnTo>
                <a:lnTo>
                  <a:pt x="39" y="124"/>
                </a:lnTo>
                <a:lnTo>
                  <a:pt x="39" y="124"/>
                </a:lnTo>
                <a:lnTo>
                  <a:pt x="49" y="136"/>
                </a:lnTo>
                <a:lnTo>
                  <a:pt x="65" y="151"/>
                </a:lnTo>
                <a:lnTo>
                  <a:pt x="77" y="157"/>
                </a:lnTo>
                <a:lnTo>
                  <a:pt x="77" y="157"/>
                </a:lnTo>
                <a:lnTo>
                  <a:pt x="77" y="157"/>
                </a:lnTo>
                <a:lnTo>
                  <a:pt x="78" y="158"/>
                </a:lnTo>
                <a:lnTo>
                  <a:pt x="79" y="159"/>
                </a:lnTo>
                <a:lnTo>
                  <a:pt x="79" y="159"/>
                </a:lnTo>
                <a:lnTo>
                  <a:pt x="83" y="148"/>
                </a:lnTo>
                <a:lnTo>
                  <a:pt x="88" y="136"/>
                </a:lnTo>
                <a:lnTo>
                  <a:pt x="93" y="125"/>
                </a:lnTo>
                <a:lnTo>
                  <a:pt x="100" y="114"/>
                </a:lnTo>
                <a:lnTo>
                  <a:pt x="109" y="103"/>
                </a:lnTo>
                <a:lnTo>
                  <a:pt x="119" y="93"/>
                </a:lnTo>
                <a:lnTo>
                  <a:pt x="130" y="85"/>
                </a:lnTo>
                <a:lnTo>
                  <a:pt x="143" y="79"/>
                </a:lnTo>
                <a:lnTo>
                  <a:pt x="143" y="79"/>
                </a:lnTo>
                <a:close/>
              </a:path>
            </a:pathLst>
          </a:custGeom>
          <a:solidFill>
            <a:srgbClr val="FFFF00"/>
          </a:solidFill>
          <a:ln w="19050" cmpd="sng">
            <a:solidFill>
              <a:srgbClr val="0A50A1"/>
            </a:solidFill>
            <a:round/>
            <a:headEnd/>
            <a:tailEnd/>
          </a:ln>
        </p:spPr>
        <p:txBody>
          <a:bodyPr/>
          <a:lstStyle/>
          <a:p>
            <a:endParaRPr lang="tr-TR"/>
          </a:p>
        </p:txBody>
      </p:sp>
      <p:sp>
        <p:nvSpPr>
          <p:cNvPr id="55328" name="Freeform 32"/>
          <p:cNvSpPr>
            <a:spLocks/>
          </p:cNvSpPr>
          <p:nvPr/>
        </p:nvSpPr>
        <p:spPr bwMode="auto">
          <a:xfrm>
            <a:off x="6475413" y="1643063"/>
            <a:ext cx="682625" cy="698500"/>
          </a:xfrm>
          <a:custGeom>
            <a:avLst/>
            <a:gdLst>
              <a:gd name="T0" fmla="*/ 181 w 181"/>
              <a:gd name="T1" fmla="*/ 113 h 185"/>
              <a:gd name="T2" fmla="*/ 179 w 181"/>
              <a:gd name="T3" fmla="*/ 112 h 185"/>
              <a:gd name="T4" fmla="*/ 177 w 181"/>
              <a:gd name="T5" fmla="*/ 113 h 185"/>
              <a:gd name="T6" fmla="*/ 174 w 181"/>
              <a:gd name="T7" fmla="*/ 114 h 185"/>
              <a:gd name="T8" fmla="*/ 174 w 181"/>
              <a:gd name="T9" fmla="*/ 114 h 185"/>
              <a:gd name="T10" fmla="*/ 173 w 181"/>
              <a:gd name="T11" fmla="*/ 113 h 185"/>
              <a:gd name="T12" fmla="*/ 170 w 181"/>
              <a:gd name="T13" fmla="*/ 112 h 185"/>
              <a:gd name="T14" fmla="*/ 169 w 181"/>
              <a:gd name="T15" fmla="*/ 111 h 185"/>
              <a:gd name="T16" fmla="*/ 169 w 181"/>
              <a:gd name="T17" fmla="*/ 111 h 185"/>
              <a:gd name="T18" fmla="*/ 165 w 181"/>
              <a:gd name="T19" fmla="*/ 103 h 185"/>
              <a:gd name="T20" fmla="*/ 159 w 181"/>
              <a:gd name="T21" fmla="*/ 91 h 185"/>
              <a:gd name="T22" fmla="*/ 153 w 181"/>
              <a:gd name="T23" fmla="*/ 77 h 185"/>
              <a:gd name="T24" fmla="*/ 146 w 181"/>
              <a:gd name="T25" fmla="*/ 62 h 185"/>
              <a:gd name="T26" fmla="*/ 137 w 181"/>
              <a:gd name="T27" fmla="*/ 50 h 185"/>
              <a:gd name="T28" fmla="*/ 126 w 181"/>
              <a:gd name="T29" fmla="*/ 41 h 185"/>
              <a:gd name="T30" fmla="*/ 126 w 181"/>
              <a:gd name="T31" fmla="*/ 41 h 185"/>
              <a:gd name="T32" fmla="*/ 121 w 181"/>
              <a:gd name="T33" fmla="*/ 37 h 185"/>
              <a:gd name="T34" fmla="*/ 113 w 181"/>
              <a:gd name="T35" fmla="*/ 32 h 185"/>
              <a:gd name="T36" fmla="*/ 102 w 181"/>
              <a:gd name="T37" fmla="*/ 26 h 185"/>
              <a:gd name="T38" fmla="*/ 90 w 181"/>
              <a:gd name="T39" fmla="*/ 18 h 185"/>
              <a:gd name="T40" fmla="*/ 77 w 181"/>
              <a:gd name="T41" fmla="*/ 12 h 185"/>
              <a:gd name="T42" fmla="*/ 63 w 181"/>
              <a:gd name="T43" fmla="*/ 6 h 185"/>
              <a:gd name="T44" fmla="*/ 49 w 181"/>
              <a:gd name="T45" fmla="*/ 2 h 185"/>
              <a:gd name="T46" fmla="*/ 35 w 181"/>
              <a:gd name="T47" fmla="*/ 0 h 185"/>
              <a:gd name="T48" fmla="*/ 22 w 181"/>
              <a:gd name="T49" fmla="*/ 2 h 185"/>
              <a:gd name="T50" fmla="*/ 22 w 181"/>
              <a:gd name="T51" fmla="*/ 2 h 185"/>
              <a:gd name="T52" fmla="*/ 13 w 181"/>
              <a:gd name="T53" fmla="*/ 7 h 185"/>
              <a:gd name="T54" fmla="*/ 6 w 181"/>
              <a:gd name="T55" fmla="*/ 14 h 185"/>
              <a:gd name="T56" fmla="*/ 2 w 181"/>
              <a:gd name="T57" fmla="*/ 22 h 185"/>
              <a:gd name="T58" fmla="*/ 0 w 181"/>
              <a:gd name="T59" fmla="*/ 33 h 185"/>
              <a:gd name="T60" fmla="*/ 0 w 181"/>
              <a:gd name="T61" fmla="*/ 44 h 185"/>
              <a:gd name="T62" fmla="*/ 2 w 181"/>
              <a:gd name="T63" fmla="*/ 56 h 185"/>
              <a:gd name="T64" fmla="*/ 5 w 181"/>
              <a:gd name="T65" fmla="*/ 67 h 185"/>
              <a:gd name="T66" fmla="*/ 11 w 181"/>
              <a:gd name="T67" fmla="*/ 78 h 185"/>
              <a:gd name="T68" fmla="*/ 17 w 181"/>
              <a:gd name="T69" fmla="*/ 89 h 185"/>
              <a:gd name="T70" fmla="*/ 25 w 181"/>
              <a:gd name="T71" fmla="*/ 98 h 185"/>
              <a:gd name="T72" fmla="*/ 25 w 181"/>
              <a:gd name="T73" fmla="*/ 98 h 185"/>
              <a:gd name="T74" fmla="*/ 34 w 181"/>
              <a:gd name="T75" fmla="*/ 104 h 185"/>
              <a:gd name="T76" fmla="*/ 48 w 181"/>
              <a:gd name="T77" fmla="*/ 113 h 185"/>
              <a:gd name="T78" fmla="*/ 62 w 181"/>
              <a:gd name="T79" fmla="*/ 124 h 185"/>
              <a:gd name="T80" fmla="*/ 70 w 181"/>
              <a:gd name="T81" fmla="*/ 137 h 185"/>
              <a:gd name="T82" fmla="*/ 70 w 181"/>
              <a:gd name="T83" fmla="*/ 137 h 185"/>
              <a:gd name="T84" fmla="*/ 75 w 181"/>
              <a:gd name="T85" fmla="*/ 145 h 185"/>
              <a:gd name="T86" fmla="*/ 82 w 181"/>
              <a:gd name="T87" fmla="*/ 148 h 185"/>
              <a:gd name="T88" fmla="*/ 89 w 181"/>
              <a:gd name="T89" fmla="*/ 152 h 185"/>
              <a:gd name="T90" fmla="*/ 93 w 181"/>
              <a:gd name="T91" fmla="*/ 164 h 185"/>
              <a:gd name="T92" fmla="*/ 93 w 181"/>
              <a:gd name="T93" fmla="*/ 164 h 185"/>
              <a:gd name="T94" fmla="*/ 99 w 181"/>
              <a:gd name="T95" fmla="*/ 176 h 185"/>
              <a:gd name="T96" fmla="*/ 108 w 181"/>
              <a:gd name="T97" fmla="*/ 181 h 185"/>
              <a:gd name="T98" fmla="*/ 116 w 181"/>
              <a:gd name="T99" fmla="*/ 185 h 185"/>
              <a:gd name="T100" fmla="*/ 116 w 181"/>
              <a:gd name="T101" fmla="*/ 185 h 185"/>
              <a:gd name="T102" fmla="*/ 118 w 181"/>
              <a:gd name="T103" fmla="*/ 177 h 185"/>
              <a:gd name="T104" fmla="*/ 122 w 181"/>
              <a:gd name="T105" fmla="*/ 168 h 185"/>
              <a:gd name="T106" fmla="*/ 126 w 181"/>
              <a:gd name="T107" fmla="*/ 158 h 185"/>
              <a:gd name="T108" fmla="*/ 133 w 181"/>
              <a:gd name="T109" fmla="*/ 148 h 185"/>
              <a:gd name="T110" fmla="*/ 142 w 181"/>
              <a:gd name="T111" fmla="*/ 138 h 185"/>
              <a:gd name="T112" fmla="*/ 152 w 181"/>
              <a:gd name="T113" fmla="*/ 129 h 185"/>
              <a:gd name="T114" fmla="*/ 165 w 181"/>
              <a:gd name="T115" fmla="*/ 120 h 185"/>
              <a:gd name="T116" fmla="*/ 181 w 181"/>
              <a:gd name="T117" fmla="*/ 113 h 185"/>
              <a:gd name="T118" fmla="*/ 181 w 181"/>
              <a:gd name="T119" fmla="*/ 11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185">
                <a:moveTo>
                  <a:pt x="181" y="113"/>
                </a:moveTo>
                <a:lnTo>
                  <a:pt x="179" y="112"/>
                </a:lnTo>
                <a:lnTo>
                  <a:pt x="177" y="113"/>
                </a:lnTo>
                <a:lnTo>
                  <a:pt x="174" y="114"/>
                </a:lnTo>
                <a:lnTo>
                  <a:pt x="174" y="114"/>
                </a:lnTo>
                <a:lnTo>
                  <a:pt x="173" y="113"/>
                </a:lnTo>
                <a:lnTo>
                  <a:pt x="170" y="112"/>
                </a:lnTo>
                <a:lnTo>
                  <a:pt x="169" y="111"/>
                </a:lnTo>
                <a:lnTo>
                  <a:pt x="169" y="111"/>
                </a:lnTo>
                <a:lnTo>
                  <a:pt x="165" y="103"/>
                </a:lnTo>
                <a:lnTo>
                  <a:pt x="159" y="91"/>
                </a:lnTo>
                <a:lnTo>
                  <a:pt x="153" y="77"/>
                </a:lnTo>
                <a:lnTo>
                  <a:pt x="146" y="62"/>
                </a:lnTo>
                <a:lnTo>
                  <a:pt x="137" y="50"/>
                </a:lnTo>
                <a:lnTo>
                  <a:pt x="126" y="41"/>
                </a:lnTo>
                <a:lnTo>
                  <a:pt x="126" y="41"/>
                </a:lnTo>
                <a:lnTo>
                  <a:pt x="121" y="37"/>
                </a:lnTo>
                <a:lnTo>
                  <a:pt x="113" y="32"/>
                </a:lnTo>
                <a:lnTo>
                  <a:pt x="102" y="26"/>
                </a:lnTo>
                <a:lnTo>
                  <a:pt x="90" y="18"/>
                </a:lnTo>
                <a:lnTo>
                  <a:pt x="77" y="12"/>
                </a:lnTo>
                <a:lnTo>
                  <a:pt x="63" y="6"/>
                </a:lnTo>
                <a:lnTo>
                  <a:pt x="49" y="2"/>
                </a:lnTo>
                <a:lnTo>
                  <a:pt x="35" y="0"/>
                </a:lnTo>
                <a:lnTo>
                  <a:pt x="22" y="2"/>
                </a:lnTo>
                <a:lnTo>
                  <a:pt x="22" y="2"/>
                </a:lnTo>
                <a:lnTo>
                  <a:pt x="13" y="7"/>
                </a:lnTo>
                <a:lnTo>
                  <a:pt x="6" y="14"/>
                </a:lnTo>
                <a:lnTo>
                  <a:pt x="2" y="22"/>
                </a:lnTo>
                <a:lnTo>
                  <a:pt x="0" y="33"/>
                </a:lnTo>
                <a:lnTo>
                  <a:pt x="0" y="44"/>
                </a:lnTo>
                <a:lnTo>
                  <a:pt x="2" y="56"/>
                </a:lnTo>
                <a:lnTo>
                  <a:pt x="5" y="67"/>
                </a:lnTo>
                <a:lnTo>
                  <a:pt x="11" y="78"/>
                </a:lnTo>
                <a:lnTo>
                  <a:pt x="17" y="89"/>
                </a:lnTo>
                <a:lnTo>
                  <a:pt x="25" y="98"/>
                </a:lnTo>
                <a:lnTo>
                  <a:pt x="25" y="98"/>
                </a:lnTo>
                <a:lnTo>
                  <a:pt x="34" y="104"/>
                </a:lnTo>
                <a:lnTo>
                  <a:pt x="48" y="113"/>
                </a:lnTo>
                <a:lnTo>
                  <a:pt x="62" y="124"/>
                </a:lnTo>
                <a:lnTo>
                  <a:pt x="70" y="137"/>
                </a:lnTo>
                <a:lnTo>
                  <a:pt x="70" y="137"/>
                </a:lnTo>
                <a:lnTo>
                  <a:pt x="75" y="145"/>
                </a:lnTo>
                <a:lnTo>
                  <a:pt x="82" y="148"/>
                </a:lnTo>
                <a:lnTo>
                  <a:pt x="89" y="152"/>
                </a:lnTo>
                <a:lnTo>
                  <a:pt x="93" y="164"/>
                </a:lnTo>
                <a:lnTo>
                  <a:pt x="93" y="164"/>
                </a:lnTo>
                <a:lnTo>
                  <a:pt x="99" y="176"/>
                </a:lnTo>
                <a:lnTo>
                  <a:pt x="108" y="181"/>
                </a:lnTo>
                <a:lnTo>
                  <a:pt x="116" y="185"/>
                </a:lnTo>
                <a:lnTo>
                  <a:pt x="116" y="185"/>
                </a:lnTo>
                <a:lnTo>
                  <a:pt x="118" y="177"/>
                </a:lnTo>
                <a:lnTo>
                  <a:pt x="122" y="168"/>
                </a:lnTo>
                <a:lnTo>
                  <a:pt x="126" y="158"/>
                </a:lnTo>
                <a:lnTo>
                  <a:pt x="133" y="148"/>
                </a:lnTo>
                <a:lnTo>
                  <a:pt x="142" y="138"/>
                </a:lnTo>
                <a:lnTo>
                  <a:pt x="152" y="129"/>
                </a:lnTo>
                <a:lnTo>
                  <a:pt x="165" y="120"/>
                </a:lnTo>
                <a:lnTo>
                  <a:pt x="181" y="113"/>
                </a:lnTo>
                <a:lnTo>
                  <a:pt x="181" y="113"/>
                </a:lnTo>
                <a:close/>
              </a:path>
            </a:pathLst>
          </a:custGeom>
          <a:solidFill>
            <a:srgbClr val="FFFF9E"/>
          </a:solidFill>
          <a:ln w="19050" cmpd="sng">
            <a:solidFill>
              <a:srgbClr val="0A50A1"/>
            </a:solidFill>
            <a:round/>
            <a:headEnd/>
            <a:tailEnd/>
          </a:ln>
        </p:spPr>
        <p:txBody>
          <a:bodyPr/>
          <a:lstStyle/>
          <a:p>
            <a:endParaRPr lang="tr-TR"/>
          </a:p>
        </p:txBody>
      </p:sp>
      <p:sp>
        <p:nvSpPr>
          <p:cNvPr id="55329" name="Freeform 33"/>
          <p:cNvSpPr>
            <a:spLocks/>
          </p:cNvSpPr>
          <p:nvPr/>
        </p:nvSpPr>
        <p:spPr bwMode="auto">
          <a:xfrm>
            <a:off x="7197725" y="3878263"/>
            <a:ext cx="515938" cy="622300"/>
          </a:xfrm>
          <a:custGeom>
            <a:avLst/>
            <a:gdLst>
              <a:gd name="T0" fmla="*/ 51 w 137"/>
              <a:gd name="T1" fmla="*/ 0 h 166"/>
              <a:gd name="T2" fmla="*/ 50 w 137"/>
              <a:gd name="T3" fmla="*/ 2 h 166"/>
              <a:gd name="T4" fmla="*/ 49 w 137"/>
              <a:gd name="T5" fmla="*/ 3 h 166"/>
              <a:gd name="T6" fmla="*/ 49 w 137"/>
              <a:gd name="T7" fmla="*/ 5 h 166"/>
              <a:gd name="T8" fmla="*/ 49 w 137"/>
              <a:gd name="T9" fmla="*/ 5 h 166"/>
              <a:gd name="T10" fmla="*/ 45 w 137"/>
              <a:gd name="T11" fmla="*/ 13 h 166"/>
              <a:gd name="T12" fmla="*/ 36 w 137"/>
              <a:gd name="T13" fmla="*/ 28 h 166"/>
              <a:gd name="T14" fmla="*/ 32 w 137"/>
              <a:gd name="T15" fmla="*/ 45 h 166"/>
              <a:gd name="T16" fmla="*/ 32 w 137"/>
              <a:gd name="T17" fmla="*/ 45 h 166"/>
              <a:gd name="T18" fmla="*/ 31 w 137"/>
              <a:gd name="T19" fmla="*/ 58 h 166"/>
              <a:gd name="T20" fmla="*/ 26 w 137"/>
              <a:gd name="T21" fmla="*/ 71 h 166"/>
              <a:gd name="T22" fmla="*/ 17 w 137"/>
              <a:gd name="T23" fmla="*/ 81 h 166"/>
              <a:gd name="T24" fmla="*/ 17 w 137"/>
              <a:gd name="T25" fmla="*/ 81 h 166"/>
              <a:gd name="T26" fmla="*/ 10 w 137"/>
              <a:gd name="T27" fmla="*/ 89 h 166"/>
              <a:gd name="T28" fmla="*/ 4 w 137"/>
              <a:gd name="T29" fmla="*/ 101 h 166"/>
              <a:gd name="T30" fmla="*/ 1 w 137"/>
              <a:gd name="T31" fmla="*/ 115 h 166"/>
              <a:gd name="T32" fmla="*/ 0 w 137"/>
              <a:gd name="T33" fmla="*/ 128 h 166"/>
              <a:gd name="T34" fmla="*/ 5 w 137"/>
              <a:gd name="T35" fmla="*/ 141 h 166"/>
              <a:gd name="T36" fmla="*/ 5 w 137"/>
              <a:gd name="T37" fmla="*/ 141 h 166"/>
              <a:gd name="T38" fmla="*/ 4 w 137"/>
              <a:gd name="T39" fmla="*/ 141 h 166"/>
              <a:gd name="T40" fmla="*/ 4 w 137"/>
              <a:gd name="T41" fmla="*/ 143 h 166"/>
              <a:gd name="T42" fmla="*/ 3 w 137"/>
              <a:gd name="T43" fmla="*/ 145 h 166"/>
              <a:gd name="T44" fmla="*/ 3 w 137"/>
              <a:gd name="T45" fmla="*/ 145 h 166"/>
              <a:gd name="T46" fmla="*/ 12 w 137"/>
              <a:gd name="T47" fmla="*/ 152 h 166"/>
              <a:gd name="T48" fmla="*/ 21 w 137"/>
              <a:gd name="T49" fmla="*/ 158 h 166"/>
              <a:gd name="T50" fmla="*/ 30 w 137"/>
              <a:gd name="T51" fmla="*/ 162 h 166"/>
              <a:gd name="T52" fmla="*/ 41 w 137"/>
              <a:gd name="T53" fmla="*/ 165 h 166"/>
              <a:gd name="T54" fmla="*/ 53 w 137"/>
              <a:gd name="T55" fmla="*/ 166 h 166"/>
              <a:gd name="T56" fmla="*/ 66 w 137"/>
              <a:gd name="T57" fmla="*/ 165 h 166"/>
              <a:gd name="T58" fmla="*/ 81 w 137"/>
              <a:gd name="T59" fmla="*/ 161 h 166"/>
              <a:gd name="T60" fmla="*/ 98 w 137"/>
              <a:gd name="T61" fmla="*/ 154 h 166"/>
              <a:gd name="T62" fmla="*/ 98 w 137"/>
              <a:gd name="T63" fmla="*/ 154 h 166"/>
              <a:gd name="T64" fmla="*/ 98 w 137"/>
              <a:gd name="T65" fmla="*/ 154 h 166"/>
              <a:gd name="T66" fmla="*/ 98 w 137"/>
              <a:gd name="T67" fmla="*/ 154 h 166"/>
              <a:gd name="T68" fmla="*/ 98 w 137"/>
              <a:gd name="T69" fmla="*/ 154 h 166"/>
              <a:gd name="T70" fmla="*/ 98 w 137"/>
              <a:gd name="T71" fmla="*/ 154 h 166"/>
              <a:gd name="T72" fmla="*/ 101 w 137"/>
              <a:gd name="T73" fmla="*/ 149 h 166"/>
              <a:gd name="T74" fmla="*/ 104 w 137"/>
              <a:gd name="T75" fmla="*/ 137 h 166"/>
              <a:gd name="T76" fmla="*/ 105 w 137"/>
              <a:gd name="T77" fmla="*/ 124 h 166"/>
              <a:gd name="T78" fmla="*/ 105 w 137"/>
              <a:gd name="T79" fmla="*/ 124 h 166"/>
              <a:gd name="T80" fmla="*/ 110 w 137"/>
              <a:gd name="T81" fmla="*/ 111 h 166"/>
              <a:gd name="T82" fmla="*/ 121 w 137"/>
              <a:gd name="T83" fmla="*/ 95 h 166"/>
              <a:gd name="T84" fmla="*/ 127 w 137"/>
              <a:gd name="T85" fmla="*/ 80 h 166"/>
              <a:gd name="T86" fmla="*/ 127 w 137"/>
              <a:gd name="T87" fmla="*/ 80 h 166"/>
              <a:gd name="T88" fmla="*/ 129 w 137"/>
              <a:gd name="T89" fmla="*/ 68 h 166"/>
              <a:gd name="T90" fmla="*/ 134 w 137"/>
              <a:gd name="T91" fmla="*/ 53 h 166"/>
              <a:gd name="T92" fmla="*/ 137 w 137"/>
              <a:gd name="T93" fmla="*/ 38 h 166"/>
              <a:gd name="T94" fmla="*/ 135 w 137"/>
              <a:gd name="T95" fmla="*/ 25 h 166"/>
              <a:gd name="T96" fmla="*/ 135 w 137"/>
              <a:gd name="T97" fmla="*/ 25 h 166"/>
              <a:gd name="T98" fmla="*/ 118 w 137"/>
              <a:gd name="T99" fmla="*/ 26 h 166"/>
              <a:gd name="T100" fmla="*/ 103 w 137"/>
              <a:gd name="T101" fmla="*/ 25 h 166"/>
              <a:gd name="T102" fmla="*/ 90 w 137"/>
              <a:gd name="T103" fmla="*/ 22 h 166"/>
              <a:gd name="T104" fmla="*/ 78 w 137"/>
              <a:gd name="T105" fmla="*/ 18 h 166"/>
              <a:gd name="T106" fmla="*/ 67 w 137"/>
              <a:gd name="T107" fmla="*/ 13 h 166"/>
              <a:gd name="T108" fmla="*/ 58 w 137"/>
              <a:gd name="T109" fmla="*/ 7 h 166"/>
              <a:gd name="T110" fmla="*/ 51 w 137"/>
              <a:gd name="T111" fmla="*/ 0 h 166"/>
              <a:gd name="T112" fmla="*/ 51 w 137"/>
              <a:gd name="T11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66">
                <a:moveTo>
                  <a:pt x="51" y="0"/>
                </a:moveTo>
                <a:lnTo>
                  <a:pt x="50" y="2"/>
                </a:lnTo>
                <a:lnTo>
                  <a:pt x="49" y="3"/>
                </a:lnTo>
                <a:lnTo>
                  <a:pt x="49" y="5"/>
                </a:lnTo>
                <a:lnTo>
                  <a:pt x="49" y="5"/>
                </a:lnTo>
                <a:lnTo>
                  <a:pt x="45" y="13"/>
                </a:lnTo>
                <a:lnTo>
                  <a:pt x="36" y="28"/>
                </a:lnTo>
                <a:lnTo>
                  <a:pt x="32" y="45"/>
                </a:lnTo>
                <a:lnTo>
                  <a:pt x="32" y="45"/>
                </a:lnTo>
                <a:lnTo>
                  <a:pt x="31" y="58"/>
                </a:lnTo>
                <a:lnTo>
                  <a:pt x="26" y="71"/>
                </a:lnTo>
                <a:lnTo>
                  <a:pt x="17" y="81"/>
                </a:lnTo>
                <a:lnTo>
                  <a:pt x="17" y="81"/>
                </a:lnTo>
                <a:lnTo>
                  <a:pt x="10" y="89"/>
                </a:lnTo>
                <a:lnTo>
                  <a:pt x="4" y="101"/>
                </a:lnTo>
                <a:lnTo>
                  <a:pt x="1" y="115"/>
                </a:lnTo>
                <a:lnTo>
                  <a:pt x="0" y="128"/>
                </a:lnTo>
                <a:lnTo>
                  <a:pt x="5" y="141"/>
                </a:lnTo>
                <a:lnTo>
                  <a:pt x="5" y="141"/>
                </a:lnTo>
                <a:lnTo>
                  <a:pt x="4" y="141"/>
                </a:lnTo>
                <a:lnTo>
                  <a:pt x="4" y="143"/>
                </a:lnTo>
                <a:lnTo>
                  <a:pt x="3" y="145"/>
                </a:lnTo>
                <a:lnTo>
                  <a:pt x="3" y="145"/>
                </a:lnTo>
                <a:lnTo>
                  <a:pt x="12" y="152"/>
                </a:lnTo>
                <a:lnTo>
                  <a:pt x="21" y="158"/>
                </a:lnTo>
                <a:lnTo>
                  <a:pt x="30" y="162"/>
                </a:lnTo>
                <a:lnTo>
                  <a:pt x="41" y="165"/>
                </a:lnTo>
                <a:lnTo>
                  <a:pt x="53" y="166"/>
                </a:lnTo>
                <a:lnTo>
                  <a:pt x="66" y="165"/>
                </a:lnTo>
                <a:lnTo>
                  <a:pt x="81" y="161"/>
                </a:lnTo>
                <a:lnTo>
                  <a:pt x="98" y="154"/>
                </a:lnTo>
                <a:lnTo>
                  <a:pt x="98" y="154"/>
                </a:lnTo>
                <a:lnTo>
                  <a:pt x="98" y="154"/>
                </a:lnTo>
                <a:lnTo>
                  <a:pt x="98" y="154"/>
                </a:lnTo>
                <a:lnTo>
                  <a:pt x="98" y="154"/>
                </a:lnTo>
                <a:lnTo>
                  <a:pt x="98" y="154"/>
                </a:lnTo>
                <a:lnTo>
                  <a:pt x="101" y="149"/>
                </a:lnTo>
                <a:lnTo>
                  <a:pt x="104" y="137"/>
                </a:lnTo>
                <a:lnTo>
                  <a:pt x="105" y="124"/>
                </a:lnTo>
                <a:lnTo>
                  <a:pt x="105" y="124"/>
                </a:lnTo>
                <a:lnTo>
                  <a:pt x="110" y="111"/>
                </a:lnTo>
                <a:lnTo>
                  <a:pt x="121" y="95"/>
                </a:lnTo>
                <a:lnTo>
                  <a:pt x="127" y="80"/>
                </a:lnTo>
                <a:lnTo>
                  <a:pt x="127" y="80"/>
                </a:lnTo>
                <a:lnTo>
                  <a:pt x="129" y="68"/>
                </a:lnTo>
                <a:lnTo>
                  <a:pt x="134" y="53"/>
                </a:lnTo>
                <a:lnTo>
                  <a:pt x="137" y="38"/>
                </a:lnTo>
                <a:lnTo>
                  <a:pt x="135" y="25"/>
                </a:lnTo>
                <a:lnTo>
                  <a:pt x="135" y="25"/>
                </a:lnTo>
                <a:lnTo>
                  <a:pt x="118" y="26"/>
                </a:lnTo>
                <a:lnTo>
                  <a:pt x="103" y="25"/>
                </a:lnTo>
                <a:lnTo>
                  <a:pt x="90" y="22"/>
                </a:lnTo>
                <a:lnTo>
                  <a:pt x="78" y="18"/>
                </a:lnTo>
                <a:lnTo>
                  <a:pt x="67" y="13"/>
                </a:lnTo>
                <a:lnTo>
                  <a:pt x="58" y="7"/>
                </a:lnTo>
                <a:lnTo>
                  <a:pt x="51" y="0"/>
                </a:lnTo>
                <a:lnTo>
                  <a:pt x="51" y="0"/>
                </a:lnTo>
                <a:close/>
              </a:path>
            </a:pathLst>
          </a:custGeom>
          <a:solidFill>
            <a:srgbClr val="3CA538"/>
          </a:solidFill>
          <a:ln w="19050" cmpd="sng">
            <a:solidFill>
              <a:srgbClr val="1E5215"/>
            </a:solidFill>
            <a:round/>
            <a:headEnd/>
            <a:tailEnd/>
          </a:ln>
        </p:spPr>
        <p:txBody>
          <a:bodyPr/>
          <a:lstStyle/>
          <a:p>
            <a:endParaRPr lang="tr-TR"/>
          </a:p>
        </p:txBody>
      </p:sp>
      <p:sp>
        <p:nvSpPr>
          <p:cNvPr id="55330" name="Freeform 34"/>
          <p:cNvSpPr>
            <a:spLocks/>
          </p:cNvSpPr>
          <p:nvPr/>
        </p:nvSpPr>
        <p:spPr bwMode="auto">
          <a:xfrm>
            <a:off x="7181850" y="4421188"/>
            <a:ext cx="401638" cy="425450"/>
          </a:xfrm>
          <a:custGeom>
            <a:avLst/>
            <a:gdLst>
              <a:gd name="T0" fmla="*/ 8 w 107"/>
              <a:gd name="T1" fmla="*/ 0 h 112"/>
              <a:gd name="T2" fmla="*/ 6 w 107"/>
              <a:gd name="T3" fmla="*/ 7 h 112"/>
              <a:gd name="T4" fmla="*/ 5 w 107"/>
              <a:gd name="T5" fmla="*/ 17 h 112"/>
              <a:gd name="T6" fmla="*/ 7 w 107"/>
              <a:gd name="T7" fmla="*/ 28 h 112"/>
              <a:gd name="T8" fmla="*/ 7 w 107"/>
              <a:gd name="T9" fmla="*/ 28 h 112"/>
              <a:gd name="T10" fmla="*/ 10 w 107"/>
              <a:gd name="T11" fmla="*/ 42 h 112"/>
              <a:gd name="T12" fmla="*/ 9 w 107"/>
              <a:gd name="T13" fmla="*/ 52 h 112"/>
              <a:gd name="T14" fmla="*/ 5 w 107"/>
              <a:gd name="T15" fmla="*/ 63 h 112"/>
              <a:gd name="T16" fmla="*/ 5 w 107"/>
              <a:gd name="T17" fmla="*/ 63 h 112"/>
              <a:gd name="T18" fmla="*/ 1 w 107"/>
              <a:gd name="T19" fmla="*/ 75 h 112"/>
              <a:gd name="T20" fmla="*/ 0 w 107"/>
              <a:gd name="T21" fmla="*/ 89 h 112"/>
              <a:gd name="T22" fmla="*/ 4 w 107"/>
              <a:gd name="T23" fmla="*/ 102 h 112"/>
              <a:gd name="T24" fmla="*/ 15 w 107"/>
              <a:gd name="T25" fmla="*/ 110 h 112"/>
              <a:gd name="T26" fmla="*/ 15 w 107"/>
              <a:gd name="T27" fmla="*/ 110 h 112"/>
              <a:gd name="T28" fmla="*/ 30 w 107"/>
              <a:gd name="T29" fmla="*/ 112 h 112"/>
              <a:gd name="T30" fmla="*/ 47 w 107"/>
              <a:gd name="T31" fmla="*/ 109 h 112"/>
              <a:gd name="T32" fmla="*/ 61 w 107"/>
              <a:gd name="T33" fmla="*/ 103 h 112"/>
              <a:gd name="T34" fmla="*/ 69 w 107"/>
              <a:gd name="T35" fmla="*/ 96 h 112"/>
              <a:gd name="T36" fmla="*/ 69 w 107"/>
              <a:gd name="T37" fmla="*/ 96 h 112"/>
              <a:gd name="T38" fmla="*/ 80 w 107"/>
              <a:gd name="T39" fmla="*/ 84 h 112"/>
              <a:gd name="T40" fmla="*/ 93 w 107"/>
              <a:gd name="T41" fmla="*/ 71 h 112"/>
              <a:gd name="T42" fmla="*/ 100 w 107"/>
              <a:gd name="T43" fmla="*/ 60 h 112"/>
              <a:gd name="T44" fmla="*/ 100 w 107"/>
              <a:gd name="T45" fmla="*/ 60 h 112"/>
              <a:gd name="T46" fmla="*/ 103 w 107"/>
              <a:gd name="T47" fmla="*/ 46 h 112"/>
              <a:gd name="T48" fmla="*/ 107 w 107"/>
              <a:gd name="T49" fmla="*/ 26 h 112"/>
              <a:gd name="T50" fmla="*/ 103 w 107"/>
              <a:gd name="T51" fmla="*/ 9 h 112"/>
              <a:gd name="T52" fmla="*/ 103 w 107"/>
              <a:gd name="T53" fmla="*/ 9 h 112"/>
              <a:gd name="T54" fmla="*/ 86 w 107"/>
              <a:gd name="T55" fmla="*/ 16 h 112"/>
              <a:gd name="T56" fmla="*/ 71 w 107"/>
              <a:gd name="T57" fmla="*/ 20 h 112"/>
              <a:gd name="T58" fmla="*/ 58 w 107"/>
              <a:gd name="T59" fmla="*/ 21 h 112"/>
              <a:gd name="T60" fmla="*/ 46 w 107"/>
              <a:gd name="T61" fmla="*/ 20 h 112"/>
              <a:gd name="T62" fmla="*/ 35 w 107"/>
              <a:gd name="T63" fmla="*/ 17 h 112"/>
              <a:gd name="T64" fmla="*/ 26 w 107"/>
              <a:gd name="T65" fmla="*/ 13 h 112"/>
              <a:gd name="T66" fmla="*/ 17 w 107"/>
              <a:gd name="T67" fmla="*/ 7 h 112"/>
              <a:gd name="T68" fmla="*/ 8 w 107"/>
              <a:gd name="T69" fmla="*/ 0 h 112"/>
              <a:gd name="T70" fmla="*/ 8 w 107"/>
              <a:gd name="T7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12">
                <a:moveTo>
                  <a:pt x="8" y="0"/>
                </a:moveTo>
                <a:lnTo>
                  <a:pt x="6" y="7"/>
                </a:lnTo>
                <a:lnTo>
                  <a:pt x="5" y="17"/>
                </a:lnTo>
                <a:lnTo>
                  <a:pt x="7" y="28"/>
                </a:lnTo>
                <a:lnTo>
                  <a:pt x="7" y="28"/>
                </a:lnTo>
                <a:lnTo>
                  <a:pt x="10" y="42"/>
                </a:lnTo>
                <a:lnTo>
                  <a:pt x="9" y="52"/>
                </a:lnTo>
                <a:lnTo>
                  <a:pt x="5" y="63"/>
                </a:lnTo>
                <a:lnTo>
                  <a:pt x="5" y="63"/>
                </a:lnTo>
                <a:lnTo>
                  <a:pt x="1" y="75"/>
                </a:lnTo>
                <a:lnTo>
                  <a:pt x="0" y="89"/>
                </a:lnTo>
                <a:lnTo>
                  <a:pt x="4" y="102"/>
                </a:lnTo>
                <a:lnTo>
                  <a:pt x="15" y="110"/>
                </a:lnTo>
                <a:lnTo>
                  <a:pt x="15" y="110"/>
                </a:lnTo>
                <a:lnTo>
                  <a:pt x="30" y="112"/>
                </a:lnTo>
                <a:lnTo>
                  <a:pt x="47" y="109"/>
                </a:lnTo>
                <a:lnTo>
                  <a:pt x="61" y="103"/>
                </a:lnTo>
                <a:lnTo>
                  <a:pt x="69" y="96"/>
                </a:lnTo>
                <a:lnTo>
                  <a:pt x="69" y="96"/>
                </a:lnTo>
                <a:lnTo>
                  <a:pt x="80" y="84"/>
                </a:lnTo>
                <a:lnTo>
                  <a:pt x="93" y="71"/>
                </a:lnTo>
                <a:lnTo>
                  <a:pt x="100" y="60"/>
                </a:lnTo>
                <a:lnTo>
                  <a:pt x="100" y="60"/>
                </a:lnTo>
                <a:lnTo>
                  <a:pt x="103" y="46"/>
                </a:lnTo>
                <a:lnTo>
                  <a:pt x="107" y="26"/>
                </a:lnTo>
                <a:lnTo>
                  <a:pt x="103" y="9"/>
                </a:lnTo>
                <a:lnTo>
                  <a:pt x="103" y="9"/>
                </a:lnTo>
                <a:lnTo>
                  <a:pt x="86" y="16"/>
                </a:lnTo>
                <a:lnTo>
                  <a:pt x="71" y="20"/>
                </a:lnTo>
                <a:lnTo>
                  <a:pt x="58" y="21"/>
                </a:lnTo>
                <a:lnTo>
                  <a:pt x="46" y="20"/>
                </a:lnTo>
                <a:lnTo>
                  <a:pt x="35" y="17"/>
                </a:lnTo>
                <a:lnTo>
                  <a:pt x="26" y="13"/>
                </a:lnTo>
                <a:lnTo>
                  <a:pt x="17" y="7"/>
                </a:lnTo>
                <a:lnTo>
                  <a:pt x="8" y="0"/>
                </a:lnTo>
                <a:lnTo>
                  <a:pt x="8" y="0"/>
                </a:lnTo>
                <a:close/>
              </a:path>
            </a:pathLst>
          </a:custGeom>
          <a:solidFill>
            <a:srgbClr val="9DD688"/>
          </a:solidFill>
          <a:ln w="19050" cmpd="sng">
            <a:solidFill>
              <a:srgbClr val="1E5215"/>
            </a:solidFill>
            <a:round/>
            <a:headEnd/>
            <a:tailEnd/>
          </a:ln>
        </p:spPr>
        <p:txBody>
          <a:bodyPr/>
          <a:lstStyle/>
          <a:p>
            <a:endParaRPr lang="tr-TR"/>
          </a:p>
        </p:txBody>
      </p:sp>
      <p:sp>
        <p:nvSpPr>
          <p:cNvPr id="55331" name="Freeform 35"/>
          <p:cNvSpPr>
            <a:spLocks/>
          </p:cNvSpPr>
          <p:nvPr/>
        </p:nvSpPr>
        <p:spPr bwMode="auto">
          <a:xfrm>
            <a:off x="7562850" y="2933700"/>
            <a:ext cx="333375" cy="436563"/>
          </a:xfrm>
          <a:custGeom>
            <a:avLst/>
            <a:gdLst>
              <a:gd name="T0" fmla="*/ 44 w 88"/>
              <a:gd name="T1" fmla="*/ 116 h 116"/>
              <a:gd name="T2" fmla="*/ 33 w 88"/>
              <a:gd name="T3" fmla="*/ 113 h 116"/>
              <a:gd name="T4" fmla="*/ 22 w 88"/>
              <a:gd name="T5" fmla="*/ 107 h 116"/>
              <a:gd name="T6" fmla="*/ 13 w 88"/>
              <a:gd name="T7" fmla="*/ 99 h 116"/>
              <a:gd name="T8" fmla="*/ 7 w 88"/>
              <a:gd name="T9" fmla="*/ 87 h 116"/>
              <a:gd name="T10" fmla="*/ 2 w 88"/>
              <a:gd name="T11" fmla="*/ 73 h 116"/>
              <a:gd name="T12" fmla="*/ 0 w 88"/>
              <a:gd name="T13" fmla="*/ 58 h 116"/>
              <a:gd name="T14" fmla="*/ 0 w 88"/>
              <a:gd name="T15" fmla="*/ 58 h 116"/>
              <a:gd name="T16" fmla="*/ 2 w 88"/>
              <a:gd name="T17" fmla="*/ 42 h 116"/>
              <a:gd name="T18" fmla="*/ 7 w 88"/>
              <a:gd name="T19" fmla="*/ 28 h 116"/>
              <a:gd name="T20" fmla="*/ 13 w 88"/>
              <a:gd name="T21" fmla="*/ 17 h 116"/>
              <a:gd name="T22" fmla="*/ 22 w 88"/>
              <a:gd name="T23" fmla="*/ 7 h 116"/>
              <a:gd name="T24" fmla="*/ 33 w 88"/>
              <a:gd name="T25" fmla="*/ 2 h 116"/>
              <a:gd name="T26" fmla="*/ 44 w 88"/>
              <a:gd name="T27" fmla="*/ 0 h 116"/>
              <a:gd name="T28" fmla="*/ 44 w 88"/>
              <a:gd name="T29" fmla="*/ 0 h 116"/>
              <a:gd name="T30" fmla="*/ 56 w 88"/>
              <a:gd name="T31" fmla="*/ 2 h 116"/>
              <a:gd name="T32" fmla="*/ 67 w 88"/>
              <a:gd name="T33" fmla="*/ 7 h 116"/>
              <a:gd name="T34" fmla="*/ 75 w 88"/>
              <a:gd name="T35" fmla="*/ 17 h 116"/>
              <a:gd name="T36" fmla="*/ 82 w 88"/>
              <a:gd name="T37" fmla="*/ 28 h 116"/>
              <a:gd name="T38" fmla="*/ 86 w 88"/>
              <a:gd name="T39" fmla="*/ 42 h 116"/>
              <a:gd name="T40" fmla="*/ 88 w 88"/>
              <a:gd name="T41" fmla="*/ 58 h 116"/>
              <a:gd name="T42" fmla="*/ 88 w 88"/>
              <a:gd name="T43" fmla="*/ 58 h 116"/>
              <a:gd name="T44" fmla="*/ 86 w 88"/>
              <a:gd name="T45" fmla="*/ 73 h 116"/>
              <a:gd name="T46" fmla="*/ 82 w 88"/>
              <a:gd name="T47" fmla="*/ 87 h 116"/>
              <a:gd name="T48" fmla="*/ 75 w 88"/>
              <a:gd name="T49" fmla="*/ 99 h 116"/>
              <a:gd name="T50" fmla="*/ 67 w 88"/>
              <a:gd name="T51" fmla="*/ 107 h 116"/>
              <a:gd name="T52" fmla="*/ 56 w 88"/>
              <a:gd name="T53" fmla="*/ 113 h 116"/>
              <a:gd name="T54" fmla="*/ 44 w 88"/>
              <a:gd name="T55" fmla="*/ 116 h 116"/>
              <a:gd name="T56" fmla="*/ 44 w 88"/>
              <a:gd name="T5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116">
                <a:moveTo>
                  <a:pt x="44" y="116"/>
                </a:moveTo>
                <a:lnTo>
                  <a:pt x="33" y="113"/>
                </a:lnTo>
                <a:lnTo>
                  <a:pt x="22" y="107"/>
                </a:lnTo>
                <a:lnTo>
                  <a:pt x="13" y="99"/>
                </a:lnTo>
                <a:lnTo>
                  <a:pt x="7" y="87"/>
                </a:lnTo>
                <a:lnTo>
                  <a:pt x="2" y="73"/>
                </a:lnTo>
                <a:lnTo>
                  <a:pt x="0" y="58"/>
                </a:lnTo>
                <a:lnTo>
                  <a:pt x="0" y="58"/>
                </a:lnTo>
                <a:lnTo>
                  <a:pt x="2" y="42"/>
                </a:lnTo>
                <a:lnTo>
                  <a:pt x="7" y="28"/>
                </a:lnTo>
                <a:lnTo>
                  <a:pt x="13" y="17"/>
                </a:lnTo>
                <a:lnTo>
                  <a:pt x="22" y="7"/>
                </a:lnTo>
                <a:lnTo>
                  <a:pt x="33" y="2"/>
                </a:lnTo>
                <a:lnTo>
                  <a:pt x="44" y="0"/>
                </a:lnTo>
                <a:lnTo>
                  <a:pt x="44" y="0"/>
                </a:lnTo>
                <a:lnTo>
                  <a:pt x="56" y="2"/>
                </a:lnTo>
                <a:lnTo>
                  <a:pt x="67" y="7"/>
                </a:lnTo>
                <a:lnTo>
                  <a:pt x="75" y="17"/>
                </a:lnTo>
                <a:lnTo>
                  <a:pt x="82" y="28"/>
                </a:lnTo>
                <a:lnTo>
                  <a:pt x="86" y="42"/>
                </a:lnTo>
                <a:lnTo>
                  <a:pt x="88" y="58"/>
                </a:lnTo>
                <a:lnTo>
                  <a:pt x="88" y="58"/>
                </a:lnTo>
                <a:lnTo>
                  <a:pt x="86" y="73"/>
                </a:lnTo>
                <a:lnTo>
                  <a:pt x="82" y="87"/>
                </a:lnTo>
                <a:lnTo>
                  <a:pt x="75" y="99"/>
                </a:lnTo>
                <a:lnTo>
                  <a:pt x="67" y="107"/>
                </a:lnTo>
                <a:lnTo>
                  <a:pt x="56" y="113"/>
                </a:lnTo>
                <a:lnTo>
                  <a:pt x="44" y="116"/>
                </a:lnTo>
                <a:lnTo>
                  <a:pt x="44" y="116"/>
                </a:lnTo>
                <a:close/>
              </a:path>
            </a:pathLst>
          </a:custGeom>
          <a:solidFill>
            <a:srgbClr val="CBCBCB"/>
          </a:solidFill>
          <a:ln w="19050" cmpd="sng">
            <a:solidFill>
              <a:schemeClr val="bg2"/>
            </a:solidFill>
            <a:round/>
            <a:headEnd/>
            <a:tailEnd/>
          </a:ln>
        </p:spPr>
        <p:txBody>
          <a:bodyPr/>
          <a:lstStyle/>
          <a:p>
            <a:endParaRPr lang="tr-TR"/>
          </a:p>
        </p:txBody>
      </p:sp>
      <p:sp>
        <p:nvSpPr>
          <p:cNvPr id="55332" name="Text Box 36"/>
          <p:cNvSpPr txBox="1">
            <a:spLocks noChangeArrowheads="1"/>
          </p:cNvSpPr>
          <p:nvPr/>
        </p:nvSpPr>
        <p:spPr bwMode="auto">
          <a:xfrm>
            <a:off x="7313613" y="2484438"/>
            <a:ext cx="315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c</a:t>
            </a:r>
          </a:p>
        </p:txBody>
      </p:sp>
      <p:sp>
        <p:nvSpPr>
          <p:cNvPr id="55333" name="Text Box 37"/>
          <p:cNvSpPr txBox="1">
            <a:spLocks noChangeArrowheads="1"/>
          </p:cNvSpPr>
          <p:nvPr/>
        </p:nvSpPr>
        <p:spPr bwMode="auto">
          <a:xfrm>
            <a:off x="7439025" y="3563938"/>
            <a:ext cx="433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d</a:t>
            </a:r>
          </a:p>
        </p:txBody>
      </p:sp>
      <p:sp>
        <p:nvSpPr>
          <p:cNvPr id="55334" name="Text Box 38"/>
          <p:cNvSpPr txBox="1">
            <a:spLocks noChangeArrowheads="1"/>
          </p:cNvSpPr>
          <p:nvPr/>
        </p:nvSpPr>
        <p:spPr bwMode="auto">
          <a:xfrm>
            <a:off x="7270750" y="3995738"/>
            <a:ext cx="363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e</a:t>
            </a:r>
          </a:p>
        </p:txBody>
      </p:sp>
      <p:sp>
        <p:nvSpPr>
          <p:cNvPr id="55335" name="Text Box 39"/>
          <p:cNvSpPr txBox="1">
            <a:spLocks noChangeArrowheads="1"/>
          </p:cNvSpPr>
          <p:nvPr/>
        </p:nvSpPr>
        <p:spPr bwMode="auto">
          <a:xfrm>
            <a:off x="7210425" y="4449763"/>
            <a:ext cx="319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f</a:t>
            </a:r>
          </a:p>
        </p:txBody>
      </p:sp>
      <p:sp>
        <p:nvSpPr>
          <p:cNvPr id="55336" name="Text Box 40"/>
          <p:cNvSpPr txBox="1">
            <a:spLocks noChangeArrowheads="1"/>
          </p:cNvSpPr>
          <p:nvPr/>
        </p:nvSpPr>
        <p:spPr bwMode="auto">
          <a:xfrm rot="-2834986">
            <a:off x="6542882" y="1678781"/>
            <a:ext cx="309562" cy="396875"/>
          </a:xfrm>
          <a:prstGeom prst="rect">
            <a:avLst/>
          </a:prstGeom>
          <a:noFill/>
          <a:ln>
            <a:noFill/>
          </a:ln>
          <a:effectLst/>
          <a:extLst>
            <a:ext uri="{909E8E84-426E-40DD-AFC4-6F175D3DCCD1}">
              <a14:hiddenFill xmlns:a14="http://schemas.microsoft.com/office/drawing/2010/main">
                <a:solidFill>
                  <a:srgbClr val="FEFFE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A</a:t>
            </a:r>
          </a:p>
        </p:txBody>
      </p:sp>
      <p:sp>
        <p:nvSpPr>
          <p:cNvPr id="55337" name="Text Box 41"/>
          <p:cNvSpPr txBox="1">
            <a:spLocks noChangeArrowheads="1"/>
          </p:cNvSpPr>
          <p:nvPr/>
        </p:nvSpPr>
        <p:spPr bwMode="auto">
          <a:xfrm rot="-2985839">
            <a:off x="7081838" y="2216150"/>
            <a:ext cx="342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B</a:t>
            </a:r>
          </a:p>
        </p:txBody>
      </p:sp>
      <p:sp>
        <p:nvSpPr>
          <p:cNvPr id="55338" name="Freeform 42"/>
          <p:cNvSpPr>
            <a:spLocks/>
          </p:cNvSpPr>
          <p:nvPr/>
        </p:nvSpPr>
        <p:spPr bwMode="auto">
          <a:xfrm>
            <a:off x="6494463" y="3787775"/>
            <a:ext cx="571500" cy="642938"/>
          </a:xfrm>
          <a:custGeom>
            <a:avLst/>
            <a:gdLst>
              <a:gd name="T0" fmla="*/ 89 w 152"/>
              <a:gd name="T1" fmla="*/ 6 h 171"/>
              <a:gd name="T2" fmla="*/ 95 w 152"/>
              <a:gd name="T3" fmla="*/ 18 h 171"/>
              <a:gd name="T4" fmla="*/ 98 w 152"/>
              <a:gd name="T5" fmla="*/ 25 h 171"/>
              <a:gd name="T6" fmla="*/ 114 w 152"/>
              <a:gd name="T7" fmla="*/ 40 h 171"/>
              <a:gd name="T8" fmla="*/ 122 w 152"/>
              <a:gd name="T9" fmla="*/ 66 h 171"/>
              <a:gd name="T10" fmla="*/ 122 w 152"/>
              <a:gd name="T11" fmla="*/ 77 h 171"/>
              <a:gd name="T12" fmla="*/ 129 w 152"/>
              <a:gd name="T13" fmla="*/ 94 h 171"/>
              <a:gd name="T14" fmla="*/ 137 w 152"/>
              <a:gd name="T15" fmla="*/ 100 h 171"/>
              <a:gd name="T16" fmla="*/ 144 w 152"/>
              <a:gd name="T17" fmla="*/ 111 h 171"/>
              <a:gd name="T18" fmla="*/ 144 w 152"/>
              <a:gd name="T19" fmla="*/ 118 h 171"/>
              <a:gd name="T20" fmla="*/ 150 w 152"/>
              <a:gd name="T21" fmla="*/ 134 h 171"/>
              <a:gd name="T22" fmla="*/ 152 w 152"/>
              <a:gd name="T23" fmla="*/ 144 h 171"/>
              <a:gd name="T24" fmla="*/ 144 w 152"/>
              <a:gd name="T25" fmla="*/ 158 h 171"/>
              <a:gd name="T26" fmla="*/ 143 w 152"/>
              <a:gd name="T27" fmla="*/ 159 h 171"/>
              <a:gd name="T28" fmla="*/ 142 w 152"/>
              <a:gd name="T29" fmla="*/ 160 h 171"/>
              <a:gd name="T30" fmla="*/ 133 w 152"/>
              <a:gd name="T31" fmla="*/ 163 h 171"/>
              <a:gd name="T32" fmla="*/ 112 w 152"/>
              <a:gd name="T33" fmla="*/ 168 h 171"/>
              <a:gd name="T34" fmla="*/ 86 w 152"/>
              <a:gd name="T35" fmla="*/ 171 h 171"/>
              <a:gd name="T36" fmla="*/ 58 w 152"/>
              <a:gd name="T37" fmla="*/ 168 h 171"/>
              <a:gd name="T38" fmla="*/ 30 w 152"/>
              <a:gd name="T39" fmla="*/ 158 h 171"/>
              <a:gd name="T40" fmla="*/ 28 w 152"/>
              <a:gd name="T41" fmla="*/ 151 h 171"/>
              <a:gd name="T42" fmla="*/ 28 w 152"/>
              <a:gd name="T43" fmla="*/ 141 h 171"/>
              <a:gd name="T44" fmla="*/ 26 w 152"/>
              <a:gd name="T45" fmla="*/ 131 h 171"/>
              <a:gd name="T46" fmla="*/ 21 w 152"/>
              <a:gd name="T47" fmla="*/ 102 h 171"/>
              <a:gd name="T48" fmla="*/ 22 w 152"/>
              <a:gd name="T49" fmla="*/ 87 h 171"/>
              <a:gd name="T50" fmla="*/ 8 w 152"/>
              <a:gd name="T51" fmla="*/ 59 h 171"/>
              <a:gd name="T52" fmla="*/ 2 w 152"/>
              <a:gd name="T53" fmla="*/ 49 h 171"/>
              <a:gd name="T54" fmla="*/ 1 w 152"/>
              <a:gd name="T55" fmla="*/ 22 h 171"/>
              <a:gd name="T56" fmla="*/ 3 w 152"/>
              <a:gd name="T57" fmla="*/ 13 h 171"/>
              <a:gd name="T58" fmla="*/ 4 w 152"/>
              <a:gd name="T59" fmla="*/ 2 h 171"/>
              <a:gd name="T60" fmla="*/ 19 w 152"/>
              <a:gd name="T61" fmla="*/ 5 h 171"/>
              <a:gd name="T62" fmla="*/ 48 w 152"/>
              <a:gd name="T63" fmla="*/ 6 h 171"/>
              <a:gd name="T64" fmla="*/ 75 w 152"/>
              <a:gd name="T65" fmla="*/ 3 h 171"/>
              <a:gd name="T66" fmla="*/ 86 w 152"/>
              <a:gd name="T6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2" h="171">
                <a:moveTo>
                  <a:pt x="86" y="0"/>
                </a:moveTo>
                <a:lnTo>
                  <a:pt x="89" y="6"/>
                </a:lnTo>
                <a:lnTo>
                  <a:pt x="92" y="11"/>
                </a:lnTo>
                <a:lnTo>
                  <a:pt x="95" y="18"/>
                </a:lnTo>
                <a:lnTo>
                  <a:pt x="95" y="18"/>
                </a:lnTo>
                <a:lnTo>
                  <a:pt x="98" y="25"/>
                </a:lnTo>
                <a:lnTo>
                  <a:pt x="106" y="32"/>
                </a:lnTo>
                <a:lnTo>
                  <a:pt x="114" y="40"/>
                </a:lnTo>
                <a:lnTo>
                  <a:pt x="120" y="50"/>
                </a:lnTo>
                <a:lnTo>
                  <a:pt x="122" y="66"/>
                </a:lnTo>
                <a:lnTo>
                  <a:pt x="122" y="66"/>
                </a:lnTo>
                <a:lnTo>
                  <a:pt x="122" y="77"/>
                </a:lnTo>
                <a:lnTo>
                  <a:pt x="124" y="86"/>
                </a:lnTo>
                <a:lnTo>
                  <a:pt x="129" y="94"/>
                </a:lnTo>
                <a:lnTo>
                  <a:pt x="129" y="94"/>
                </a:lnTo>
                <a:lnTo>
                  <a:pt x="137" y="100"/>
                </a:lnTo>
                <a:lnTo>
                  <a:pt x="142" y="104"/>
                </a:lnTo>
                <a:lnTo>
                  <a:pt x="144" y="111"/>
                </a:lnTo>
                <a:lnTo>
                  <a:pt x="144" y="111"/>
                </a:lnTo>
                <a:lnTo>
                  <a:pt x="144" y="118"/>
                </a:lnTo>
                <a:lnTo>
                  <a:pt x="146" y="125"/>
                </a:lnTo>
                <a:lnTo>
                  <a:pt x="150" y="134"/>
                </a:lnTo>
                <a:lnTo>
                  <a:pt x="150" y="134"/>
                </a:lnTo>
                <a:lnTo>
                  <a:pt x="152" y="144"/>
                </a:lnTo>
                <a:lnTo>
                  <a:pt x="148" y="152"/>
                </a:lnTo>
                <a:lnTo>
                  <a:pt x="144" y="158"/>
                </a:lnTo>
                <a:lnTo>
                  <a:pt x="144" y="158"/>
                </a:lnTo>
                <a:lnTo>
                  <a:pt x="143" y="159"/>
                </a:lnTo>
                <a:lnTo>
                  <a:pt x="143" y="159"/>
                </a:lnTo>
                <a:lnTo>
                  <a:pt x="142" y="160"/>
                </a:lnTo>
                <a:lnTo>
                  <a:pt x="142" y="160"/>
                </a:lnTo>
                <a:lnTo>
                  <a:pt x="133" y="163"/>
                </a:lnTo>
                <a:lnTo>
                  <a:pt x="123" y="166"/>
                </a:lnTo>
                <a:lnTo>
                  <a:pt x="112" y="168"/>
                </a:lnTo>
                <a:lnTo>
                  <a:pt x="99" y="170"/>
                </a:lnTo>
                <a:lnTo>
                  <a:pt x="86" y="171"/>
                </a:lnTo>
                <a:lnTo>
                  <a:pt x="72" y="170"/>
                </a:lnTo>
                <a:lnTo>
                  <a:pt x="58" y="168"/>
                </a:lnTo>
                <a:lnTo>
                  <a:pt x="44" y="164"/>
                </a:lnTo>
                <a:lnTo>
                  <a:pt x="30" y="158"/>
                </a:lnTo>
                <a:lnTo>
                  <a:pt x="30" y="158"/>
                </a:lnTo>
                <a:lnTo>
                  <a:pt x="28" y="151"/>
                </a:lnTo>
                <a:lnTo>
                  <a:pt x="28" y="145"/>
                </a:lnTo>
                <a:lnTo>
                  <a:pt x="28" y="141"/>
                </a:lnTo>
                <a:lnTo>
                  <a:pt x="28" y="141"/>
                </a:lnTo>
                <a:lnTo>
                  <a:pt x="26" y="131"/>
                </a:lnTo>
                <a:lnTo>
                  <a:pt x="20" y="116"/>
                </a:lnTo>
                <a:lnTo>
                  <a:pt x="21" y="102"/>
                </a:lnTo>
                <a:lnTo>
                  <a:pt x="21" y="102"/>
                </a:lnTo>
                <a:lnTo>
                  <a:pt x="22" y="87"/>
                </a:lnTo>
                <a:lnTo>
                  <a:pt x="15" y="71"/>
                </a:lnTo>
                <a:lnTo>
                  <a:pt x="8" y="59"/>
                </a:lnTo>
                <a:lnTo>
                  <a:pt x="8" y="59"/>
                </a:lnTo>
                <a:lnTo>
                  <a:pt x="2" y="49"/>
                </a:lnTo>
                <a:lnTo>
                  <a:pt x="0" y="36"/>
                </a:lnTo>
                <a:lnTo>
                  <a:pt x="1" y="22"/>
                </a:lnTo>
                <a:lnTo>
                  <a:pt x="1" y="22"/>
                </a:lnTo>
                <a:lnTo>
                  <a:pt x="3" y="13"/>
                </a:lnTo>
                <a:lnTo>
                  <a:pt x="4" y="6"/>
                </a:lnTo>
                <a:lnTo>
                  <a:pt x="4" y="2"/>
                </a:lnTo>
                <a:lnTo>
                  <a:pt x="4" y="2"/>
                </a:lnTo>
                <a:lnTo>
                  <a:pt x="19" y="5"/>
                </a:lnTo>
                <a:lnTo>
                  <a:pt x="34" y="7"/>
                </a:lnTo>
                <a:lnTo>
                  <a:pt x="48" y="6"/>
                </a:lnTo>
                <a:lnTo>
                  <a:pt x="62" y="5"/>
                </a:lnTo>
                <a:lnTo>
                  <a:pt x="75" y="3"/>
                </a:lnTo>
                <a:lnTo>
                  <a:pt x="86" y="0"/>
                </a:lnTo>
                <a:lnTo>
                  <a:pt x="86" y="0"/>
                </a:lnTo>
                <a:close/>
              </a:path>
            </a:pathLst>
          </a:custGeom>
          <a:solidFill>
            <a:srgbClr val="FFFF00"/>
          </a:solidFill>
          <a:ln w="19050" cmpd="sng">
            <a:solidFill>
              <a:srgbClr val="0A50A1"/>
            </a:solidFill>
            <a:round/>
            <a:headEnd/>
            <a:tailEnd/>
          </a:ln>
        </p:spPr>
        <p:txBody>
          <a:bodyPr/>
          <a:lstStyle/>
          <a:p>
            <a:endParaRPr lang="tr-TR"/>
          </a:p>
        </p:txBody>
      </p:sp>
      <p:sp>
        <p:nvSpPr>
          <p:cNvPr id="55339" name="Freeform 43"/>
          <p:cNvSpPr>
            <a:spLocks/>
          </p:cNvSpPr>
          <p:nvPr/>
        </p:nvSpPr>
        <p:spPr bwMode="auto">
          <a:xfrm>
            <a:off x="6700838" y="1946275"/>
            <a:ext cx="579437" cy="563563"/>
          </a:xfrm>
          <a:custGeom>
            <a:avLst/>
            <a:gdLst>
              <a:gd name="T0" fmla="*/ 0 w 154"/>
              <a:gd name="T1" fmla="*/ 94 h 150"/>
              <a:gd name="T2" fmla="*/ 3 w 154"/>
              <a:gd name="T3" fmla="*/ 83 h 150"/>
              <a:gd name="T4" fmla="*/ 10 w 154"/>
              <a:gd name="T5" fmla="*/ 69 h 150"/>
              <a:gd name="T6" fmla="*/ 20 w 154"/>
              <a:gd name="T7" fmla="*/ 57 h 150"/>
              <a:gd name="T8" fmla="*/ 20 w 154"/>
              <a:gd name="T9" fmla="*/ 57 h 150"/>
              <a:gd name="T10" fmla="*/ 27 w 154"/>
              <a:gd name="T11" fmla="*/ 44 h 150"/>
              <a:gd name="T12" fmla="*/ 29 w 154"/>
              <a:gd name="T13" fmla="*/ 31 h 150"/>
              <a:gd name="T14" fmla="*/ 35 w 154"/>
              <a:gd name="T15" fmla="*/ 21 h 150"/>
              <a:gd name="T16" fmla="*/ 35 w 154"/>
              <a:gd name="T17" fmla="*/ 21 h 150"/>
              <a:gd name="T18" fmla="*/ 43 w 154"/>
              <a:gd name="T19" fmla="*/ 14 h 150"/>
              <a:gd name="T20" fmla="*/ 51 w 154"/>
              <a:gd name="T21" fmla="*/ 6 h 150"/>
              <a:gd name="T22" fmla="*/ 55 w 154"/>
              <a:gd name="T23" fmla="*/ 0 h 150"/>
              <a:gd name="T24" fmla="*/ 55 w 154"/>
              <a:gd name="T25" fmla="*/ 0 h 150"/>
              <a:gd name="T26" fmla="*/ 69 w 154"/>
              <a:gd name="T27" fmla="*/ 0 h 150"/>
              <a:gd name="T28" fmla="*/ 83 w 154"/>
              <a:gd name="T29" fmla="*/ 3 h 150"/>
              <a:gd name="T30" fmla="*/ 96 w 154"/>
              <a:gd name="T31" fmla="*/ 7 h 150"/>
              <a:gd name="T32" fmla="*/ 108 w 154"/>
              <a:gd name="T33" fmla="*/ 12 h 150"/>
              <a:gd name="T34" fmla="*/ 119 w 154"/>
              <a:gd name="T35" fmla="*/ 19 h 150"/>
              <a:gd name="T36" fmla="*/ 129 w 154"/>
              <a:gd name="T37" fmla="*/ 28 h 150"/>
              <a:gd name="T38" fmla="*/ 139 w 154"/>
              <a:gd name="T39" fmla="*/ 37 h 150"/>
              <a:gd name="T40" fmla="*/ 147 w 154"/>
              <a:gd name="T41" fmla="*/ 47 h 150"/>
              <a:gd name="T42" fmla="*/ 154 w 154"/>
              <a:gd name="T43" fmla="*/ 57 h 150"/>
              <a:gd name="T44" fmla="*/ 154 w 154"/>
              <a:gd name="T45" fmla="*/ 57 h 150"/>
              <a:gd name="T46" fmla="*/ 152 w 154"/>
              <a:gd name="T47" fmla="*/ 60 h 150"/>
              <a:gd name="T48" fmla="*/ 150 w 154"/>
              <a:gd name="T49" fmla="*/ 64 h 150"/>
              <a:gd name="T50" fmla="*/ 150 w 154"/>
              <a:gd name="T51" fmla="*/ 70 h 150"/>
              <a:gd name="T52" fmla="*/ 150 w 154"/>
              <a:gd name="T53" fmla="*/ 70 h 150"/>
              <a:gd name="T54" fmla="*/ 148 w 154"/>
              <a:gd name="T55" fmla="*/ 78 h 150"/>
              <a:gd name="T56" fmla="*/ 144 w 154"/>
              <a:gd name="T57" fmla="*/ 81 h 150"/>
              <a:gd name="T58" fmla="*/ 135 w 154"/>
              <a:gd name="T59" fmla="*/ 85 h 150"/>
              <a:gd name="T60" fmla="*/ 135 w 154"/>
              <a:gd name="T61" fmla="*/ 85 h 150"/>
              <a:gd name="T62" fmla="*/ 130 w 154"/>
              <a:gd name="T63" fmla="*/ 90 h 150"/>
              <a:gd name="T64" fmla="*/ 129 w 154"/>
              <a:gd name="T65" fmla="*/ 95 h 150"/>
              <a:gd name="T66" fmla="*/ 127 w 154"/>
              <a:gd name="T67" fmla="*/ 103 h 150"/>
              <a:gd name="T68" fmla="*/ 127 w 154"/>
              <a:gd name="T69" fmla="*/ 103 h 150"/>
              <a:gd name="T70" fmla="*/ 123 w 154"/>
              <a:gd name="T71" fmla="*/ 111 h 150"/>
              <a:gd name="T72" fmla="*/ 116 w 154"/>
              <a:gd name="T73" fmla="*/ 114 h 150"/>
              <a:gd name="T74" fmla="*/ 105 w 154"/>
              <a:gd name="T75" fmla="*/ 115 h 150"/>
              <a:gd name="T76" fmla="*/ 105 w 154"/>
              <a:gd name="T77" fmla="*/ 115 h 150"/>
              <a:gd name="T78" fmla="*/ 102 w 154"/>
              <a:gd name="T79" fmla="*/ 116 h 150"/>
              <a:gd name="T80" fmla="*/ 100 w 154"/>
              <a:gd name="T81" fmla="*/ 119 h 150"/>
              <a:gd name="T82" fmla="*/ 99 w 154"/>
              <a:gd name="T83" fmla="*/ 129 h 150"/>
              <a:gd name="T84" fmla="*/ 99 w 154"/>
              <a:gd name="T85" fmla="*/ 129 h 150"/>
              <a:gd name="T86" fmla="*/ 96 w 154"/>
              <a:gd name="T87" fmla="*/ 139 h 150"/>
              <a:gd name="T88" fmla="*/ 87 w 154"/>
              <a:gd name="T89" fmla="*/ 146 h 150"/>
              <a:gd name="T90" fmla="*/ 79 w 154"/>
              <a:gd name="T91" fmla="*/ 150 h 150"/>
              <a:gd name="T92" fmla="*/ 79 w 154"/>
              <a:gd name="T93" fmla="*/ 150 h 150"/>
              <a:gd name="T94" fmla="*/ 75 w 154"/>
              <a:gd name="T95" fmla="*/ 138 h 150"/>
              <a:gd name="T96" fmla="*/ 69 w 154"/>
              <a:gd name="T97" fmla="*/ 127 h 150"/>
              <a:gd name="T98" fmla="*/ 63 w 154"/>
              <a:gd name="T99" fmla="*/ 116 h 150"/>
              <a:gd name="T100" fmla="*/ 56 w 154"/>
              <a:gd name="T101" fmla="*/ 108 h 150"/>
              <a:gd name="T102" fmla="*/ 48 w 154"/>
              <a:gd name="T103" fmla="*/ 101 h 150"/>
              <a:gd name="T104" fmla="*/ 38 w 154"/>
              <a:gd name="T105" fmla="*/ 96 h 150"/>
              <a:gd name="T106" fmla="*/ 27 w 154"/>
              <a:gd name="T107" fmla="*/ 93 h 150"/>
              <a:gd name="T108" fmla="*/ 14 w 154"/>
              <a:gd name="T109" fmla="*/ 92 h 150"/>
              <a:gd name="T110" fmla="*/ 0 w 154"/>
              <a:gd name="T111" fmla="*/ 94 h 150"/>
              <a:gd name="T112" fmla="*/ 0 w 154"/>
              <a:gd name="T113" fmla="*/ 9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150">
                <a:moveTo>
                  <a:pt x="0" y="94"/>
                </a:moveTo>
                <a:lnTo>
                  <a:pt x="3" y="83"/>
                </a:lnTo>
                <a:lnTo>
                  <a:pt x="10" y="69"/>
                </a:lnTo>
                <a:lnTo>
                  <a:pt x="20" y="57"/>
                </a:lnTo>
                <a:lnTo>
                  <a:pt x="20" y="57"/>
                </a:lnTo>
                <a:lnTo>
                  <a:pt x="27" y="44"/>
                </a:lnTo>
                <a:lnTo>
                  <a:pt x="29" y="31"/>
                </a:lnTo>
                <a:lnTo>
                  <a:pt x="35" y="21"/>
                </a:lnTo>
                <a:lnTo>
                  <a:pt x="35" y="21"/>
                </a:lnTo>
                <a:lnTo>
                  <a:pt x="43" y="14"/>
                </a:lnTo>
                <a:lnTo>
                  <a:pt x="51" y="6"/>
                </a:lnTo>
                <a:lnTo>
                  <a:pt x="55" y="0"/>
                </a:lnTo>
                <a:lnTo>
                  <a:pt x="55" y="0"/>
                </a:lnTo>
                <a:lnTo>
                  <a:pt x="69" y="0"/>
                </a:lnTo>
                <a:lnTo>
                  <a:pt x="83" y="3"/>
                </a:lnTo>
                <a:lnTo>
                  <a:pt x="96" y="7"/>
                </a:lnTo>
                <a:lnTo>
                  <a:pt x="108" y="12"/>
                </a:lnTo>
                <a:lnTo>
                  <a:pt x="119" y="19"/>
                </a:lnTo>
                <a:lnTo>
                  <a:pt x="129" y="28"/>
                </a:lnTo>
                <a:lnTo>
                  <a:pt x="139" y="37"/>
                </a:lnTo>
                <a:lnTo>
                  <a:pt x="147" y="47"/>
                </a:lnTo>
                <a:lnTo>
                  <a:pt x="154" y="57"/>
                </a:lnTo>
                <a:lnTo>
                  <a:pt x="154" y="57"/>
                </a:lnTo>
                <a:lnTo>
                  <a:pt x="152" y="60"/>
                </a:lnTo>
                <a:lnTo>
                  <a:pt x="150" y="64"/>
                </a:lnTo>
                <a:lnTo>
                  <a:pt x="150" y="70"/>
                </a:lnTo>
                <a:lnTo>
                  <a:pt x="150" y="70"/>
                </a:lnTo>
                <a:lnTo>
                  <a:pt x="148" y="78"/>
                </a:lnTo>
                <a:lnTo>
                  <a:pt x="144" y="81"/>
                </a:lnTo>
                <a:lnTo>
                  <a:pt x="135" y="85"/>
                </a:lnTo>
                <a:lnTo>
                  <a:pt x="135" y="85"/>
                </a:lnTo>
                <a:lnTo>
                  <a:pt x="130" y="90"/>
                </a:lnTo>
                <a:lnTo>
                  <a:pt x="129" y="95"/>
                </a:lnTo>
                <a:lnTo>
                  <a:pt x="127" y="103"/>
                </a:lnTo>
                <a:lnTo>
                  <a:pt x="127" y="103"/>
                </a:lnTo>
                <a:lnTo>
                  <a:pt x="123" y="111"/>
                </a:lnTo>
                <a:lnTo>
                  <a:pt x="116" y="114"/>
                </a:lnTo>
                <a:lnTo>
                  <a:pt x="105" y="115"/>
                </a:lnTo>
                <a:lnTo>
                  <a:pt x="105" y="115"/>
                </a:lnTo>
                <a:lnTo>
                  <a:pt x="102" y="116"/>
                </a:lnTo>
                <a:lnTo>
                  <a:pt x="100" y="119"/>
                </a:lnTo>
                <a:lnTo>
                  <a:pt x="99" y="129"/>
                </a:lnTo>
                <a:lnTo>
                  <a:pt x="99" y="129"/>
                </a:lnTo>
                <a:lnTo>
                  <a:pt x="96" y="139"/>
                </a:lnTo>
                <a:lnTo>
                  <a:pt x="87" y="146"/>
                </a:lnTo>
                <a:lnTo>
                  <a:pt x="79" y="150"/>
                </a:lnTo>
                <a:lnTo>
                  <a:pt x="79" y="150"/>
                </a:lnTo>
                <a:lnTo>
                  <a:pt x="75" y="138"/>
                </a:lnTo>
                <a:lnTo>
                  <a:pt x="69" y="127"/>
                </a:lnTo>
                <a:lnTo>
                  <a:pt x="63" y="116"/>
                </a:lnTo>
                <a:lnTo>
                  <a:pt x="56" y="108"/>
                </a:lnTo>
                <a:lnTo>
                  <a:pt x="48" y="101"/>
                </a:lnTo>
                <a:lnTo>
                  <a:pt x="38" y="96"/>
                </a:lnTo>
                <a:lnTo>
                  <a:pt x="27" y="93"/>
                </a:lnTo>
                <a:lnTo>
                  <a:pt x="14" y="92"/>
                </a:lnTo>
                <a:lnTo>
                  <a:pt x="0" y="94"/>
                </a:lnTo>
                <a:lnTo>
                  <a:pt x="0" y="94"/>
                </a:lnTo>
                <a:close/>
              </a:path>
            </a:pathLst>
          </a:custGeom>
          <a:solidFill>
            <a:srgbClr val="3CA538"/>
          </a:solidFill>
          <a:ln w="19050" cmpd="sng">
            <a:solidFill>
              <a:srgbClr val="1E5215"/>
            </a:solidFill>
            <a:round/>
            <a:headEnd/>
            <a:tailEnd/>
          </a:ln>
        </p:spPr>
        <p:txBody>
          <a:bodyPr/>
          <a:lstStyle/>
          <a:p>
            <a:endParaRPr lang="tr-TR"/>
          </a:p>
        </p:txBody>
      </p:sp>
      <p:sp>
        <p:nvSpPr>
          <p:cNvPr id="55340" name="Freeform 44"/>
          <p:cNvSpPr>
            <a:spLocks/>
          </p:cNvSpPr>
          <p:nvPr/>
        </p:nvSpPr>
        <p:spPr bwMode="auto">
          <a:xfrm>
            <a:off x="6907213" y="1509713"/>
            <a:ext cx="574675" cy="650875"/>
          </a:xfrm>
          <a:custGeom>
            <a:avLst/>
            <a:gdLst>
              <a:gd name="T0" fmla="*/ 1 w 153"/>
              <a:gd name="T1" fmla="*/ 115 h 173"/>
              <a:gd name="T2" fmla="*/ 2 w 153"/>
              <a:gd name="T3" fmla="*/ 114 h 173"/>
              <a:gd name="T4" fmla="*/ 1 w 153"/>
              <a:gd name="T5" fmla="*/ 103 h 173"/>
              <a:gd name="T6" fmla="*/ 10 w 153"/>
              <a:gd name="T7" fmla="*/ 83 h 173"/>
              <a:gd name="T8" fmla="*/ 19 w 153"/>
              <a:gd name="T9" fmla="*/ 78 h 173"/>
              <a:gd name="T10" fmla="*/ 36 w 153"/>
              <a:gd name="T11" fmla="*/ 68 h 173"/>
              <a:gd name="T12" fmla="*/ 40 w 153"/>
              <a:gd name="T13" fmla="*/ 55 h 173"/>
              <a:gd name="T14" fmla="*/ 50 w 153"/>
              <a:gd name="T15" fmla="*/ 30 h 173"/>
              <a:gd name="T16" fmla="*/ 60 w 153"/>
              <a:gd name="T17" fmla="*/ 22 h 173"/>
              <a:gd name="T18" fmla="*/ 74 w 153"/>
              <a:gd name="T19" fmla="*/ 11 h 173"/>
              <a:gd name="T20" fmla="*/ 92 w 153"/>
              <a:gd name="T21" fmla="*/ 3 h 173"/>
              <a:gd name="T22" fmla="*/ 111 w 153"/>
              <a:gd name="T23" fmla="*/ 0 h 173"/>
              <a:gd name="T24" fmla="*/ 129 w 153"/>
              <a:gd name="T25" fmla="*/ 2 h 173"/>
              <a:gd name="T26" fmla="*/ 143 w 153"/>
              <a:gd name="T27" fmla="*/ 9 h 173"/>
              <a:gd name="T28" fmla="*/ 152 w 153"/>
              <a:gd name="T29" fmla="*/ 22 h 173"/>
              <a:gd name="T30" fmla="*/ 152 w 153"/>
              <a:gd name="T31" fmla="*/ 41 h 173"/>
              <a:gd name="T32" fmla="*/ 148 w 153"/>
              <a:gd name="T33" fmla="*/ 53 h 173"/>
              <a:gd name="T34" fmla="*/ 149 w 153"/>
              <a:gd name="T35" fmla="*/ 84 h 173"/>
              <a:gd name="T36" fmla="*/ 145 w 153"/>
              <a:gd name="T37" fmla="*/ 96 h 173"/>
              <a:gd name="T38" fmla="*/ 130 w 153"/>
              <a:gd name="T39" fmla="*/ 120 h 173"/>
              <a:gd name="T40" fmla="*/ 121 w 153"/>
              <a:gd name="T41" fmla="*/ 130 h 173"/>
              <a:gd name="T42" fmla="*/ 114 w 153"/>
              <a:gd name="T43" fmla="*/ 143 h 173"/>
              <a:gd name="T44" fmla="*/ 114 w 153"/>
              <a:gd name="T45" fmla="*/ 153 h 173"/>
              <a:gd name="T46" fmla="*/ 109 w 153"/>
              <a:gd name="T47" fmla="*/ 167 h 173"/>
              <a:gd name="T48" fmla="*/ 105 w 153"/>
              <a:gd name="T49" fmla="*/ 170 h 173"/>
              <a:gd name="T50" fmla="*/ 101 w 153"/>
              <a:gd name="T51" fmla="*/ 172 h 173"/>
              <a:gd name="T52" fmla="*/ 99 w 153"/>
              <a:gd name="T53" fmla="*/ 173 h 173"/>
              <a:gd name="T54" fmla="*/ 84 w 153"/>
              <a:gd name="T55" fmla="*/ 153 h 173"/>
              <a:gd name="T56" fmla="*/ 64 w 153"/>
              <a:gd name="T57" fmla="*/ 135 h 173"/>
              <a:gd name="T58" fmla="*/ 41 w 153"/>
              <a:gd name="T59" fmla="*/ 123 h 173"/>
              <a:gd name="T60" fmla="*/ 14 w 153"/>
              <a:gd name="T61" fmla="*/ 116 h 173"/>
              <a:gd name="T62" fmla="*/ 0 w 153"/>
              <a:gd name="T63" fmla="*/ 1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173">
                <a:moveTo>
                  <a:pt x="0" y="116"/>
                </a:moveTo>
                <a:lnTo>
                  <a:pt x="1" y="115"/>
                </a:lnTo>
                <a:lnTo>
                  <a:pt x="2" y="114"/>
                </a:lnTo>
                <a:lnTo>
                  <a:pt x="2" y="114"/>
                </a:lnTo>
                <a:lnTo>
                  <a:pt x="2" y="114"/>
                </a:lnTo>
                <a:lnTo>
                  <a:pt x="1" y="103"/>
                </a:lnTo>
                <a:lnTo>
                  <a:pt x="2" y="93"/>
                </a:lnTo>
                <a:lnTo>
                  <a:pt x="10" y="83"/>
                </a:lnTo>
                <a:lnTo>
                  <a:pt x="10" y="83"/>
                </a:lnTo>
                <a:lnTo>
                  <a:pt x="19" y="78"/>
                </a:lnTo>
                <a:lnTo>
                  <a:pt x="29" y="74"/>
                </a:lnTo>
                <a:lnTo>
                  <a:pt x="36" y="68"/>
                </a:lnTo>
                <a:lnTo>
                  <a:pt x="40" y="55"/>
                </a:lnTo>
                <a:lnTo>
                  <a:pt x="40" y="55"/>
                </a:lnTo>
                <a:lnTo>
                  <a:pt x="43" y="40"/>
                </a:lnTo>
                <a:lnTo>
                  <a:pt x="50" y="30"/>
                </a:lnTo>
                <a:lnTo>
                  <a:pt x="60" y="22"/>
                </a:lnTo>
                <a:lnTo>
                  <a:pt x="60" y="22"/>
                </a:lnTo>
                <a:lnTo>
                  <a:pt x="67" y="16"/>
                </a:lnTo>
                <a:lnTo>
                  <a:pt x="74" y="11"/>
                </a:lnTo>
                <a:lnTo>
                  <a:pt x="83" y="7"/>
                </a:lnTo>
                <a:lnTo>
                  <a:pt x="92" y="3"/>
                </a:lnTo>
                <a:lnTo>
                  <a:pt x="102" y="1"/>
                </a:lnTo>
                <a:lnTo>
                  <a:pt x="111" y="0"/>
                </a:lnTo>
                <a:lnTo>
                  <a:pt x="120" y="1"/>
                </a:lnTo>
                <a:lnTo>
                  <a:pt x="129" y="2"/>
                </a:lnTo>
                <a:lnTo>
                  <a:pt x="137" y="5"/>
                </a:lnTo>
                <a:lnTo>
                  <a:pt x="143" y="9"/>
                </a:lnTo>
                <a:lnTo>
                  <a:pt x="148" y="15"/>
                </a:lnTo>
                <a:lnTo>
                  <a:pt x="152" y="22"/>
                </a:lnTo>
                <a:lnTo>
                  <a:pt x="153" y="31"/>
                </a:lnTo>
                <a:lnTo>
                  <a:pt x="152" y="41"/>
                </a:lnTo>
                <a:lnTo>
                  <a:pt x="148" y="53"/>
                </a:lnTo>
                <a:lnTo>
                  <a:pt x="148" y="53"/>
                </a:lnTo>
                <a:lnTo>
                  <a:pt x="148" y="68"/>
                </a:lnTo>
                <a:lnTo>
                  <a:pt x="149" y="84"/>
                </a:lnTo>
                <a:lnTo>
                  <a:pt x="145" y="96"/>
                </a:lnTo>
                <a:lnTo>
                  <a:pt x="145" y="96"/>
                </a:lnTo>
                <a:lnTo>
                  <a:pt x="136" y="108"/>
                </a:lnTo>
                <a:lnTo>
                  <a:pt x="130" y="120"/>
                </a:lnTo>
                <a:lnTo>
                  <a:pt x="121" y="130"/>
                </a:lnTo>
                <a:lnTo>
                  <a:pt x="121" y="130"/>
                </a:lnTo>
                <a:lnTo>
                  <a:pt x="115" y="136"/>
                </a:lnTo>
                <a:lnTo>
                  <a:pt x="114" y="143"/>
                </a:lnTo>
                <a:lnTo>
                  <a:pt x="114" y="153"/>
                </a:lnTo>
                <a:lnTo>
                  <a:pt x="114" y="153"/>
                </a:lnTo>
                <a:lnTo>
                  <a:pt x="113" y="162"/>
                </a:lnTo>
                <a:lnTo>
                  <a:pt x="109" y="167"/>
                </a:lnTo>
                <a:lnTo>
                  <a:pt x="105" y="170"/>
                </a:lnTo>
                <a:lnTo>
                  <a:pt x="105" y="170"/>
                </a:lnTo>
                <a:lnTo>
                  <a:pt x="103" y="171"/>
                </a:lnTo>
                <a:lnTo>
                  <a:pt x="101" y="172"/>
                </a:lnTo>
                <a:lnTo>
                  <a:pt x="99" y="173"/>
                </a:lnTo>
                <a:lnTo>
                  <a:pt x="99" y="173"/>
                </a:lnTo>
                <a:lnTo>
                  <a:pt x="92" y="163"/>
                </a:lnTo>
                <a:lnTo>
                  <a:pt x="84" y="153"/>
                </a:lnTo>
                <a:lnTo>
                  <a:pt x="74" y="144"/>
                </a:lnTo>
                <a:lnTo>
                  <a:pt x="64" y="135"/>
                </a:lnTo>
                <a:lnTo>
                  <a:pt x="53" y="128"/>
                </a:lnTo>
                <a:lnTo>
                  <a:pt x="41" y="123"/>
                </a:lnTo>
                <a:lnTo>
                  <a:pt x="28" y="119"/>
                </a:lnTo>
                <a:lnTo>
                  <a:pt x="14" y="116"/>
                </a:lnTo>
                <a:lnTo>
                  <a:pt x="0" y="116"/>
                </a:lnTo>
                <a:lnTo>
                  <a:pt x="0" y="116"/>
                </a:lnTo>
                <a:close/>
              </a:path>
            </a:pathLst>
          </a:custGeom>
          <a:solidFill>
            <a:srgbClr val="9DD688"/>
          </a:solidFill>
          <a:ln w="19050" cmpd="sng">
            <a:solidFill>
              <a:srgbClr val="1E5215"/>
            </a:solidFill>
            <a:round/>
            <a:headEnd/>
            <a:tailEnd/>
          </a:ln>
        </p:spPr>
        <p:txBody>
          <a:bodyPr/>
          <a:lstStyle/>
          <a:p>
            <a:endParaRPr lang="tr-TR"/>
          </a:p>
        </p:txBody>
      </p:sp>
      <p:sp>
        <p:nvSpPr>
          <p:cNvPr id="55341" name="Freeform 45"/>
          <p:cNvSpPr>
            <a:spLocks/>
          </p:cNvSpPr>
          <p:nvPr/>
        </p:nvSpPr>
        <p:spPr bwMode="auto">
          <a:xfrm>
            <a:off x="6605588" y="4383088"/>
            <a:ext cx="500062" cy="439737"/>
          </a:xfrm>
          <a:custGeom>
            <a:avLst/>
            <a:gdLst>
              <a:gd name="T0" fmla="*/ 112 w 132"/>
              <a:gd name="T1" fmla="*/ 2 h 117"/>
              <a:gd name="T2" fmla="*/ 111 w 132"/>
              <a:gd name="T3" fmla="*/ 8 h 117"/>
              <a:gd name="T4" fmla="*/ 112 w 132"/>
              <a:gd name="T5" fmla="*/ 15 h 117"/>
              <a:gd name="T6" fmla="*/ 118 w 132"/>
              <a:gd name="T7" fmla="*/ 19 h 117"/>
              <a:gd name="T8" fmla="*/ 118 w 132"/>
              <a:gd name="T9" fmla="*/ 19 h 117"/>
              <a:gd name="T10" fmla="*/ 125 w 132"/>
              <a:gd name="T11" fmla="*/ 26 h 117"/>
              <a:gd name="T12" fmla="*/ 128 w 132"/>
              <a:gd name="T13" fmla="*/ 37 h 117"/>
              <a:gd name="T14" fmla="*/ 128 w 132"/>
              <a:gd name="T15" fmla="*/ 45 h 117"/>
              <a:gd name="T16" fmla="*/ 128 w 132"/>
              <a:gd name="T17" fmla="*/ 45 h 117"/>
              <a:gd name="T18" fmla="*/ 128 w 132"/>
              <a:gd name="T19" fmla="*/ 54 h 117"/>
              <a:gd name="T20" fmla="*/ 131 w 132"/>
              <a:gd name="T21" fmla="*/ 69 h 117"/>
              <a:gd name="T22" fmla="*/ 132 w 132"/>
              <a:gd name="T23" fmla="*/ 84 h 117"/>
              <a:gd name="T24" fmla="*/ 128 w 132"/>
              <a:gd name="T25" fmla="*/ 95 h 117"/>
              <a:gd name="T26" fmla="*/ 128 w 132"/>
              <a:gd name="T27" fmla="*/ 95 h 117"/>
              <a:gd name="T28" fmla="*/ 119 w 132"/>
              <a:gd name="T29" fmla="*/ 103 h 117"/>
              <a:gd name="T30" fmla="*/ 113 w 132"/>
              <a:gd name="T31" fmla="*/ 111 h 117"/>
              <a:gd name="T32" fmla="*/ 101 w 132"/>
              <a:gd name="T33" fmla="*/ 113 h 117"/>
              <a:gd name="T34" fmla="*/ 101 w 132"/>
              <a:gd name="T35" fmla="*/ 113 h 117"/>
              <a:gd name="T36" fmla="*/ 84 w 132"/>
              <a:gd name="T37" fmla="*/ 114 h 117"/>
              <a:gd name="T38" fmla="*/ 69 w 132"/>
              <a:gd name="T39" fmla="*/ 117 h 117"/>
              <a:gd name="T40" fmla="*/ 59 w 132"/>
              <a:gd name="T41" fmla="*/ 115 h 117"/>
              <a:gd name="T42" fmla="*/ 59 w 132"/>
              <a:gd name="T43" fmla="*/ 115 h 117"/>
              <a:gd name="T44" fmla="*/ 46 w 132"/>
              <a:gd name="T45" fmla="*/ 106 h 117"/>
              <a:gd name="T46" fmla="*/ 38 w 132"/>
              <a:gd name="T47" fmla="*/ 101 h 117"/>
              <a:gd name="T48" fmla="*/ 30 w 132"/>
              <a:gd name="T49" fmla="*/ 98 h 117"/>
              <a:gd name="T50" fmla="*/ 30 w 132"/>
              <a:gd name="T51" fmla="*/ 98 h 117"/>
              <a:gd name="T52" fmla="*/ 22 w 132"/>
              <a:gd name="T53" fmla="*/ 94 h 117"/>
              <a:gd name="T54" fmla="*/ 13 w 132"/>
              <a:gd name="T55" fmla="*/ 85 h 117"/>
              <a:gd name="T56" fmla="*/ 6 w 132"/>
              <a:gd name="T57" fmla="*/ 76 h 117"/>
              <a:gd name="T58" fmla="*/ 6 w 132"/>
              <a:gd name="T59" fmla="*/ 76 h 117"/>
              <a:gd name="T60" fmla="*/ 1 w 132"/>
              <a:gd name="T61" fmla="*/ 64 h 117"/>
              <a:gd name="T62" fmla="*/ 0 w 132"/>
              <a:gd name="T63" fmla="*/ 51 h 117"/>
              <a:gd name="T64" fmla="*/ 2 w 132"/>
              <a:gd name="T65" fmla="*/ 38 h 117"/>
              <a:gd name="T66" fmla="*/ 2 w 132"/>
              <a:gd name="T67" fmla="*/ 38 h 117"/>
              <a:gd name="T68" fmla="*/ 6 w 132"/>
              <a:gd name="T69" fmla="*/ 29 h 117"/>
              <a:gd name="T70" fmla="*/ 8 w 132"/>
              <a:gd name="T71" fmla="*/ 22 h 117"/>
              <a:gd name="T72" fmla="*/ 6 w 132"/>
              <a:gd name="T73" fmla="*/ 14 h 117"/>
              <a:gd name="T74" fmla="*/ 6 w 132"/>
              <a:gd name="T75" fmla="*/ 14 h 117"/>
              <a:gd name="T76" fmla="*/ 4 w 132"/>
              <a:gd name="T77" fmla="*/ 10 h 117"/>
              <a:gd name="T78" fmla="*/ 2 w 132"/>
              <a:gd name="T79" fmla="*/ 5 h 117"/>
              <a:gd name="T80" fmla="*/ 0 w 132"/>
              <a:gd name="T81" fmla="*/ 0 h 117"/>
              <a:gd name="T82" fmla="*/ 0 w 132"/>
              <a:gd name="T83" fmla="*/ 0 h 117"/>
              <a:gd name="T84" fmla="*/ 14 w 132"/>
              <a:gd name="T85" fmla="*/ 6 h 117"/>
              <a:gd name="T86" fmla="*/ 28 w 132"/>
              <a:gd name="T87" fmla="*/ 10 h 117"/>
              <a:gd name="T88" fmla="*/ 42 w 132"/>
              <a:gd name="T89" fmla="*/ 12 h 117"/>
              <a:gd name="T90" fmla="*/ 56 w 132"/>
              <a:gd name="T91" fmla="*/ 13 h 117"/>
              <a:gd name="T92" fmla="*/ 69 w 132"/>
              <a:gd name="T93" fmla="*/ 12 h 117"/>
              <a:gd name="T94" fmla="*/ 82 w 132"/>
              <a:gd name="T95" fmla="*/ 10 h 117"/>
              <a:gd name="T96" fmla="*/ 93 w 132"/>
              <a:gd name="T97" fmla="*/ 8 h 117"/>
              <a:gd name="T98" fmla="*/ 103 w 132"/>
              <a:gd name="T99" fmla="*/ 5 h 117"/>
              <a:gd name="T100" fmla="*/ 112 w 132"/>
              <a:gd name="T101" fmla="*/ 2 h 117"/>
              <a:gd name="T102" fmla="*/ 112 w 132"/>
              <a:gd name="T103"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 h="117">
                <a:moveTo>
                  <a:pt x="112" y="2"/>
                </a:moveTo>
                <a:lnTo>
                  <a:pt x="111" y="8"/>
                </a:lnTo>
                <a:lnTo>
                  <a:pt x="112" y="15"/>
                </a:lnTo>
                <a:lnTo>
                  <a:pt x="118" y="19"/>
                </a:lnTo>
                <a:lnTo>
                  <a:pt x="118" y="19"/>
                </a:lnTo>
                <a:lnTo>
                  <a:pt x="125" y="26"/>
                </a:lnTo>
                <a:lnTo>
                  <a:pt x="128" y="37"/>
                </a:lnTo>
                <a:lnTo>
                  <a:pt x="128" y="45"/>
                </a:lnTo>
                <a:lnTo>
                  <a:pt x="128" y="45"/>
                </a:lnTo>
                <a:lnTo>
                  <a:pt x="128" y="54"/>
                </a:lnTo>
                <a:lnTo>
                  <a:pt x="131" y="69"/>
                </a:lnTo>
                <a:lnTo>
                  <a:pt x="132" y="84"/>
                </a:lnTo>
                <a:lnTo>
                  <a:pt x="128" y="95"/>
                </a:lnTo>
                <a:lnTo>
                  <a:pt x="128" y="95"/>
                </a:lnTo>
                <a:lnTo>
                  <a:pt x="119" y="103"/>
                </a:lnTo>
                <a:lnTo>
                  <a:pt x="113" y="111"/>
                </a:lnTo>
                <a:lnTo>
                  <a:pt x="101" y="113"/>
                </a:lnTo>
                <a:lnTo>
                  <a:pt x="101" y="113"/>
                </a:lnTo>
                <a:lnTo>
                  <a:pt x="84" y="114"/>
                </a:lnTo>
                <a:lnTo>
                  <a:pt x="69" y="117"/>
                </a:lnTo>
                <a:lnTo>
                  <a:pt x="59" y="115"/>
                </a:lnTo>
                <a:lnTo>
                  <a:pt x="59" y="115"/>
                </a:lnTo>
                <a:lnTo>
                  <a:pt x="46" y="106"/>
                </a:lnTo>
                <a:lnTo>
                  <a:pt x="38" y="101"/>
                </a:lnTo>
                <a:lnTo>
                  <a:pt x="30" y="98"/>
                </a:lnTo>
                <a:lnTo>
                  <a:pt x="30" y="98"/>
                </a:lnTo>
                <a:lnTo>
                  <a:pt x="22" y="94"/>
                </a:lnTo>
                <a:lnTo>
                  <a:pt x="13" y="85"/>
                </a:lnTo>
                <a:lnTo>
                  <a:pt x="6" y="76"/>
                </a:lnTo>
                <a:lnTo>
                  <a:pt x="6" y="76"/>
                </a:lnTo>
                <a:lnTo>
                  <a:pt x="1" y="64"/>
                </a:lnTo>
                <a:lnTo>
                  <a:pt x="0" y="51"/>
                </a:lnTo>
                <a:lnTo>
                  <a:pt x="2" y="38"/>
                </a:lnTo>
                <a:lnTo>
                  <a:pt x="2" y="38"/>
                </a:lnTo>
                <a:lnTo>
                  <a:pt x="6" y="29"/>
                </a:lnTo>
                <a:lnTo>
                  <a:pt x="8" y="22"/>
                </a:lnTo>
                <a:lnTo>
                  <a:pt x="6" y="14"/>
                </a:lnTo>
                <a:lnTo>
                  <a:pt x="6" y="14"/>
                </a:lnTo>
                <a:lnTo>
                  <a:pt x="4" y="10"/>
                </a:lnTo>
                <a:lnTo>
                  <a:pt x="2" y="5"/>
                </a:lnTo>
                <a:lnTo>
                  <a:pt x="0" y="0"/>
                </a:lnTo>
                <a:lnTo>
                  <a:pt x="0" y="0"/>
                </a:lnTo>
                <a:lnTo>
                  <a:pt x="14" y="6"/>
                </a:lnTo>
                <a:lnTo>
                  <a:pt x="28" y="10"/>
                </a:lnTo>
                <a:lnTo>
                  <a:pt x="42" y="12"/>
                </a:lnTo>
                <a:lnTo>
                  <a:pt x="56" y="13"/>
                </a:lnTo>
                <a:lnTo>
                  <a:pt x="69" y="12"/>
                </a:lnTo>
                <a:lnTo>
                  <a:pt x="82" y="10"/>
                </a:lnTo>
                <a:lnTo>
                  <a:pt x="93" y="8"/>
                </a:lnTo>
                <a:lnTo>
                  <a:pt x="103" y="5"/>
                </a:lnTo>
                <a:lnTo>
                  <a:pt x="112" y="2"/>
                </a:lnTo>
                <a:lnTo>
                  <a:pt x="112" y="2"/>
                </a:lnTo>
                <a:close/>
              </a:path>
            </a:pathLst>
          </a:custGeom>
          <a:solidFill>
            <a:srgbClr val="FEFFE1"/>
          </a:solidFill>
          <a:ln w="19050" cmpd="sng">
            <a:solidFill>
              <a:srgbClr val="0A50A1"/>
            </a:solidFill>
            <a:round/>
            <a:headEnd/>
            <a:tailEnd/>
          </a:ln>
        </p:spPr>
        <p:txBody>
          <a:bodyPr/>
          <a:lstStyle/>
          <a:p>
            <a:endParaRPr lang="tr-TR"/>
          </a:p>
        </p:txBody>
      </p:sp>
      <p:sp>
        <p:nvSpPr>
          <p:cNvPr id="55342" name="Freeform 46"/>
          <p:cNvSpPr>
            <a:spLocks/>
          </p:cNvSpPr>
          <p:nvPr/>
        </p:nvSpPr>
        <p:spPr bwMode="auto">
          <a:xfrm>
            <a:off x="6430963" y="2290763"/>
            <a:ext cx="566737" cy="1524000"/>
          </a:xfrm>
          <a:custGeom>
            <a:avLst/>
            <a:gdLst>
              <a:gd name="T0" fmla="*/ 21 w 151"/>
              <a:gd name="T1" fmla="*/ 397 h 404"/>
              <a:gd name="T2" fmla="*/ 21 w 151"/>
              <a:gd name="T3" fmla="*/ 396 h 404"/>
              <a:gd name="T4" fmla="*/ 16 w 151"/>
              <a:gd name="T5" fmla="*/ 385 h 404"/>
              <a:gd name="T6" fmla="*/ 12 w 151"/>
              <a:gd name="T7" fmla="*/ 366 h 404"/>
              <a:gd name="T8" fmla="*/ 11 w 151"/>
              <a:gd name="T9" fmla="*/ 347 h 404"/>
              <a:gd name="T10" fmla="*/ 4 w 151"/>
              <a:gd name="T11" fmla="*/ 328 h 404"/>
              <a:gd name="T12" fmla="*/ 0 w 151"/>
              <a:gd name="T13" fmla="*/ 280 h 404"/>
              <a:gd name="T14" fmla="*/ 3 w 151"/>
              <a:gd name="T15" fmla="*/ 253 h 404"/>
              <a:gd name="T16" fmla="*/ 10 w 151"/>
              <a:gd name="T17" fmla="*/ 210 h 404"/>
              <a:gd name="T18" fmla="*/ 12 w 151"/>
              <a:gd name="T19" fmla="*/ 165 h 404"/>
              <a:gd name="T20" fmla="*/ 9 w 151"/>
              <a:gd name="T21" fmla="*/ 137 h 404"/>
              <a:gd name="T22" fmla="*/ 26 w 151"/>
              <a:gd name="T23" fmla="*/ 114 h 404"/>
              <a:gd name="T24" fmla="*/ 33 w 151"/>
              <a:gd name="T25" fmla="*/ 89 h 404"/>
              <a:gd name="T26" fmla="*/ 41 w 151"/>
              <a:gd name="T27" fmla="*/ 63 h 404"/>
              <a:gd name="T28" fmla="*/ 52 w 151"/>
              <a:gd name="T29" fmla="*/ 49 h 404"/>
              <a:gd name="T30" fmla="*/ 52 w 151"/>
              <a:gd name="T31" fmla="*/ 45 h 404"/>
              <a:gd name="T32" fmla="*/ 72 w 151"/>
              <a:gd name="T33" fmla="*/ 4 h 404"/>
              <a:gd name="T34" fmla="*/ 72 w 151"/>
              <a:gd name="T35" fmla="*/ 3 h 404"/>
              <a:gd name="T36" fmla="*/ 86 w 151"/>
              <a:gd name="T37" fmla="*/ 0 h 404"/>
              <a:gd name="T38" fmla="*/ 120 w 151"/>
              <a:gd name="T39" fmla="*/ 9 h 404"/>
              <a:gd name="T40" fmla="*/ 141 w 151"/>
              <a:gd name="T41" fmla="*/ 35 h 404"/>
              <a:gd name="T42" fmla="*/ 151 w 151"/>
              <a:gd name="T43" fmla="*/ 58 h 404"/>
              <a:gd name="T44" fmla="*/ 149 w 151"/>
              <a:gd name="T45" fmla="*/ 58 h 404"/>
              <a:gd name="T46" fmla="*/ 145 w 151"/>
              <a:gd name="T47" fmla="*/ 69 h 404"/>
              <a:gd name="T48" fmla="*/ 144 w 151"/>
              <a:gd name="T49" fmla="*/ 77 h 404"/>
              <a:gd name="T50" fmla="*/ 140 w 151"/>
              <a:gd name="T51" fmla="*/ 79 h 404"/>
              <a:gd name="T52" fmla="*/ 133 w 151"/>
              <a:gd name="T53" fmla="*/ 105 h 404"/>
              <a:gd name="T54" fmla="*/ 122 w 151"/>
              <a:gd name="T55" fmla="*/ 122 h 404"/>
              <a:gd name="T56" fmla="*/ 107 w 151"/>
              <a:gd name="T57" fmla="*/ 128 h 404"/>
              <a:gd name="T58" fmla="*/ 104 w 151"/>
              <a:gd name="T59" fmla="*/ 135 h 404"/>
              <a:gd name="T60" fmla="*/ 94 w 151"/>
              <a:gd name="T61" fmla="*/ 166 h 404"/>
              <a:gd name="T62" fmla="*/ 82 w 151"/>
              <a:gd name="T63" fmla="*/ 180 h 404"/>
              <a:gd name="T64" fmla="*/ 70 w 151"/>
              <a:gd name="T65" fmla="*/ 187 h 404"/>
              <a:gd name="T66" fmla="*/ 53 w 151"/>
              <a:gd name="T67" fmla="*/ 230 h 404"/>
              <a:gd name="T68" fmla="*/ 67 w 151"/>
              <a:gd name="T69" fmla="*/ 254 h 404"/>
              <a:gd name="T70" fmla="*/ 90 w 151"/>
              <a:gd name="T71" fmla="*/ 286 h 404"/>
              <a:gd name="T72" fmla="*/ 90 w 151"/>
              <a:gd name="T73" fmla="*/ 315 h 404"/>
              <a:gd name="T74" fmla="*/ 90 w 151"/>
              <a:gd name="T75" fmla="*/ 339 h 404"/>
              <a:gd name="T76" fmla="*/ 94 w 151"/>
              <a:gd name="T77" fmla="*/ 366 h 404"/>
              <a:gd name="T78" fmla="*/ 103 w 151"/>
              <a:gd name="T79" fmla="*/ 388 h 404"/>
              <a:gd name="T80" fmla="*/ 103 w 151"/>
              <a:gd name="T81" fmla="*/ 394 h 404"/>
              <a:gd name="T82" fmla="*/ 92 w 151"/>
              <a:gd name="T83" fmla="*/ 400 h 404"/>
              <a:gd name="T84" fmla="*/ 51 w 151"/>
              <a:gd name="T85" fmla="*/ 404 h 404"/>
              <a:gd name="T86" fmla="*/ 21 w 151"/>
              <a:gd name="T87" fmla="*/ 39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1" h="404">
                <a:moveTo>
                  <a:pt x="21" y="399"/>
                </a:moveTo>
                <a:lnTo>
                  <a:pt x="21" y="397"/>
                </a:lnTo>
                <a:lnTo>
                  <a:pt x="21" y="397"/>
                </a:lnTo>
                <a:lnTo>
                  <a:pt x="21" y="396"/>
                </a:lnTo>
                <a:lnTo>
                  <a:pt x="21" y="396"/>
                </a:lnTo>
                <a:lnTo>
                  <a:pt x="21" y="396"/>
                </a:lnTo>
                <a:lnTo>
                  <a:pt x="20" y="394"/>
                </a:lnTo>
                <a:lnTo>
                  <a:pt x="19" y="390"/>
                </a:lnTo>
                <a:lnTo>
                  <a:pt x="16" y="385"/>
                </a:lnTo>
                <a:lnTo>
                  <a:pt x="16" y="385"/>
                </a:lnTo>
                <a:lnTo>
                  <a:pt x="12" y="376"/>
                </a:lnTo>
                <a:lnTo>
                  <a:pt x="12" y="366"/>
                </a:lnTo>
                <a:lnTo>
                  <a:pt x="12" y="354"/>
                </a:lnTo>
                <a:lnTo>
                  <a:pt x="12" y="354"/>
                </a:lnTo>
                <a:lnTo>
                  <a:pt x="11" y="347"/>
                </a:lnTo>
                <a:lnTo>
                  <a:pt x="8" y="339"/>
                </a:lnTo>
                <a:lnTo>
                  <a:pt x="4" y="328"/>
                </a:lnTo>
                <a:lnTo>
                  <a:pt x="4" y="328"/>
                </a:lnTo>
                <a:lnTo>
                  <a:pt x="2" y="317"/>
                </a:lnTo>
                <a:lnTo>
                  <a:pt x="0" y="299"/>
                </a:lnTo>
                <a:lnTo>
                  <a:pt x="0" y="280"/>
                </a:lnTo>
                <a:lnTo>
                  <a:pt x="1" y="263"/>
                </a:lnTo>
                <a:lnTo>
                  <a:pt x="3" y="253"/>
                </a:lnTo>
                <a:lnTo>
                  <a:pt x="3" y="253"/>
                </a:lnTo>
                <a:lnTo>
                  <a:pt x="6" y="244"/>
                </a:lnTo>
                <a:lnTo>
                  <a:pt x="8" y="228"/>
                </a:lnTo>
                <a:lnTo>
                  <a:pt x="10" y="210"/>
                </a:lnTo>
                <a:lnTo>
                  <a:pt x="12" y="191"/>
                </a:lnTo>
                <a:lnTo>
                  <a:pt x="13" y="175"/>
                </a:lnTo>
                <a:lnTo>
                  <a:pt x="12" y="165"/>
                </a:lnTo>
                <a:lnTo>
                  <a:pt x="12" y="165"/>
                </a:lnTo>
                <a:lnTo>
                  <a:pt x="10" y="151"/>
                </a:lnTo>
                <a:lnTo>
                  <a:pt x="9" y="137"/>
                </a:lnTo>
                <a:lnTo>
                  <a:pt x="16" y="126"/>
                </a:lnTo>
                <a:lnTo>
                  <a:pt x="16" y="126"/>
                </a:lnTo>
                <a:lnTo>
                  <a:pt x="26" y="114"/>
                </a:lnTo>
                <a:lnTo>
                  <a:pt x="32" y="101"/>
                </a:lnTo>
                <a:lnTo>
                  <a:pt x="33" y="89"/>
                </a:lnTo>
                <a:lnTo>
                  <a:pt x="33" y="89"/>
                </a:lnTo>
                <a:lnTo>
                  <a:pt x="33" y="80"/>
                </a:lnTo>
                <a:lnTo>
                  <a:pt x="35" y="70"/>
                </a:lnTo>
                <a:lnTo>
                  <a:pt x="41" y="63"/>
                </a:lnTo>
                <a:lnTo>
                  <a:pt x="41" y="63"/>
                </a:lnTo>
                <a:lnTo>
                  <a:pt x="49" y="57"/>
                </a:lnTo>
                <a:lnTo>
                  <a:pt x="52" y="49"/>
                </a:lnTo>
                <a:lnTo>
                  <a:pt x="52" y="45"/>
                </a:lnTo>
                <a:lnTo>
                  <a:pt x="52" y="45"/>
                </a:lnTo>
                <a:lnTo>
                  <a:pt x="52" y="45"/>
                </a:lnTo>
                <a:lnTo>
                  <a:pt x="53" y="37"/>
                </a:lnTo>
                <a:lnTo>
                  <a:pt x="59" y="21"/>
                </a:lnTo>
                <a:lnTo>
                  <a:pt x="72" y="4"/>
                </a:lnTo>
                <a:lnTo>
                  <a:pt x="72" y="4"/>
                </a:lnTo>
                <a:lnTo>
                  <a:pt x="72" y="4"/>
                </a:lnTo>
                <a:lnTo>
                  <a:pt x="72" y="3"/>
                </a:lnTo>
                <a:lnTo>
                  <a:pt x="72" y="2"/>
                </a:lnTo>
                <a:lnTo>
                  <a:pt x="72" y="2"/>
                </a:lnTo>
                <a:lnTo>
                  <a:pt x="86" y="0"/>
                </a:lnTo>
                <a:lnTo>
                  <a:pt x="99" y="1"/>
                </a:lnTo>
                <a:lnTo>
                  <a:pt x="110" y="4"/>
                </a:lnTo>
                <a:lnTo>
                  <a:pt x="120" y="9"/>
                </a:lnTo>
                <a:lnTo>
                  <a:pt x="128" y="16"/>
                </a:lnTo>
                <a:lnTo>
                  <a:pt x="135" y="24"/>
                </a:lnTo>
                <a:lnTo>
                  <a:pt x="141" y="35"/>
                </a:lnTo>
                <a:lnTo>
                  <a:pt x="147" y="46"/>
                </a:lnTo>
                <a:lnTo>
                  <a:pt x="151" y="58"/>
                </a:lnTo>
                <a:lnTo>
                  <a:pt x="151" y="58"/>
                </a:lnTo>
                <a:lnTo>
                  <a:pt x="150" y="58"/>
                </a:lnTo>
                <a:lnTo>
                  <a:pt x="149" y="58"/>
                </a:lnTo>
                <a:lnTo>
                  <a:pt x="149" y="58"/>
                </a:lnTo>
                <a:lnTo>
                  <a:pt x="149" y="58"/>
                </a:lnTo>
                <a:lnTo>
                  <a:pt x="146" y="62"/>
                </a:lnTo>
                <a:lnTo>
                  <a:pt x="145" y="69"/>
                </a:lnTo>
                <a:lnTo>
                  <a:pt x="143" y="76"/>
                </a:lnTo>
                <a:lnTo>
                  <a:pt x="143" y="76"/>
                </a:lnTo>
                <a:lnTo>
                  <a:pt x="144" y="77"/>
                </a:lnTo>
                <a:lnTo>
                  <a:pt x="144" y="76"/>
                </a:lnTo>
                <a:lnTo>
                  <a:pt x="140" y="79"/>
                </a:lnTo>
                <a:lnTo>
                  <a:pt x="140" y="79"/>
                </a:lnTo>
                <a:lnTo>
                  <a:pt x="134" y="84"/>
                </a:lnTo>
                <a:lnTo>
                  <a:pt x="133" y="92"/>
                </a:lnTo>
                <a:lnTo>
                  <a:pt x="133" y="105"/>
                </a:lnTo>
                <a:lnTo>
                  <a:pt x="133" y="105"/>
                </a:lnTo>
                <a:lnTo>
                  <a:pt x="130" y="117"/>
                </a:lnTo>
                <a:lnTo>
                  <a:pt x="122" y="122"/>
                </a:lnTo>
                <a:lnTo>
                  <a:pt x="112" y="126"/>
                </a:lnTo>
                <a:lnTo>
                  <a:pt x="112" y="126"/>
                </a:lnTo>
                <a:lnTo>
                  <a:pt x="107" y="128"/>
                </a:lnTo>
                <a:lnTo>
                  <a:pt x="105" y="130"/>
                </a:lnTo>
                <a:lnTo>
                  <a:pt x="104" y="135"/>
                </a:lnTo>
                <a:lnTo>
                  <a:pt x="104" y="135"/>
                </a:lnTo>
                <a:lnTo>
                  <a:pt x="103" y="150"/>
                </a:lnTo>
                <a:lnTo>
                  <a:pt x="101" y="159"/>
                </a:lnTo>
                <a:lnTo>
                  <a:pt x="94" y="166"/>
                </a:lnTo>
                <a:lnTo>
                  <a:pt x="94" y="166"/>
                </a:lnTo>
                <a:lnTo>
                  <a:pt x="87" y="173"/>
                </a:lnTo>
                <a:lnTo>
                  <a:pt x="82" y="180"/>
                </a:lnTo>
                <a:lnTo>
                  <a:pt x="73" y="183"/>
                </a:lnTo>
                <a:lnTo>
                  <a:pt x="73" y="183"/>
                </a:lnTo>
                <a:lnTo>
                  <a:pt x="70" y="187"/>
                </a:lnTo>
                <a:lnTo>
                  <a:pt x="64" y="199"/>
                </a:lnTo>
                <a:lnTo>
                  <a:pt x="57" y="214"/>
                </a:lnTo>
                <a:lnTo>
                  <a:pt x="53" y="230"/>
                </a:lnTo>
                <a:lnTo>
                  <a:pt x="57" y="242"/>
                </a:lnTo>
                <a:lnTo>
                  <a:pt x="57" y="242"/>
                </a:lnTo>
                <a:lnTo>
                  <a:pt x="67" y="254"/>
                </a:lnTo>
                <a:lnTo>
                  <a:pt x="78" y="264"/>
                </a:lnTo>
                <a:lnTo>
                  <a:pt x="87" y="274"/>
                </a:lnTo>
                <a:lnTo>
                  <a:pt x="90" y="286"/>
                </a:lnTo>
                <a:lnTo>
                  <a:pt x="90" y="286"/>
                </a:lnTo>
                <a:lnTo>
                  <a:pt x="91" y="302"/>
                </a:lnTo>
                <a:lnTo>
                  <a:pt x="90" y="315"/>
                </a:lnTo>
                <a:lnTo>
                  <a:pt x="89" y="329"/>
                </a:lnTo>
                <a:lnTo>
                  <a:pt x="89" y="329"/>
                </a:lnTo>
                <a:lnTo>
                  <a:pt x="90" y="339"/>
                </a:lnTo>
                <a:lnTo>
                  <a:pt x="94" y="349"/>
                </a:lnTo>
                <a:lnTo>
                  <a:pt x="94" y="366"/>
                </a:lnTo>
                <a:lnTo>
                  <a:pt x="94" y="366"/>
                </a:lnTo>
                <a:lnTo>
                  <a:pt x="96" y="371"/>
                </a:lnTo>
                <a:lnTo>
                  <a:pt x="102" y="376"/>
                </a:lnTo>
                <a:lnTo>
                  <a:pt x="103" y="388"/>
                </a:lnTo>
                <a:lnTo>
                  <a:pt x="103" y="388"/>
                </a:lnTo>
                <a:lnTo>
                  <a:pt x="103" y="392"/>
                </a:lnTo>
                <a:lnTo>
                  <a:pt x="103" y="394"/>
                </a:lnTo>
                <a:lnTo>
                  <a:pt x="103" y="397"/>
                </a:lnTo>
                <a:lnTo>
                  <a:pt x="103" y="397"/>
                </a:lnTo>
                <a:lnTo>
                  <a:pt x="92" y="400"/>
                </a:lnTo>
                <a:lnTo>
                  <a:pt x="79" y="402"/>
                </a:lnTo>
                <a:lnTo>
                  <a:pt x="65" y="403"/>
                </a:lnTo>
                <a:lnTo>
                  <a:pt x="51" y="404"/>
                </a:lnTo>
                <a:lnTo>
                  <a:pt x="36" y="402"/>
                </a:lnTo>
                <a:lnTo>
                  <a:pt x="21" y="399"/>
                </a:lnTo>
                <a:lnTo>
                  <a:pt x="21" y="399"/>
                </a:lnTo>
                <a:close/>
              </a:path>
            </a:pathLst>
          </a:custGeom>
          <a:solidFill>
            <a:srgbClr val="FEFFE1"/>
          </a:solidFill>
          <a:ln w="19050" cmpd="sng">
            <a:solidFill>
              <a:srgbClr val="0A50A1"/>
            </a:solidFill>
            <a:round/>
            <a:headEnd/>
            <a:tailEnd/>
          </a:ln>
        </p:spPr>
        <p:txBody>
          <a:bodyPr/>
          <a:lstStyle/>
          <a:p>
            <a:endParaRPr lang="tr-TR"/>
          </a:p>
        </p:txBody>
      </p:sp>
      <p:sp>
        <p:nvSpPr>
          <p:cNvPr id="55343" name="Freeform 47"/>
          <p:cNvSpPr>
            <a:spLocks/>
          </p:cNvSpPr>
          <p:nvPr/>
        </p:nvSpPr>
        <p:spPr bwMode="auto">
          <a:xfrm>
            <a:off x="6394450" y="2854325"/>
            <a:ext cx="333375" cy="436563"/>
          </a:xfrm>
          <a:custGeom>
            <a:avLst/>
            <a:gdLst>
              <a:gd name="T0" fmla="*/ 44 w 88"/>
              <a:gd name="T1" fmla="*/ 116 h 116"/>
              <a:gd name="T2" fmla="*/ 32 w 88"/>
              <a:gd name="T3" fmla="*/ 113 h 116"/>
              <a:gd name="T4" fmla="*/ 22 w 88"/>
              <a:gd name="T5" fmla="*/ 107 h 116"/>
              <a:gd name="T6" fmla="*/ 13 w 88"/>
              <a:gd name="T7" fmla="*/ 99 h 116"/>
              <a:gd name="T8" fmla="*/ 7 w 88"/>
              <a:gd name="T9" fmla="*/ 87 h 116"/>
              <a:gd name="T10" fmla="*/ 2 w 88"/>
              <a:gd name="T11" fmla="*/ 73 h 116"/>
              <a:gd name="T12" fmla="*/ 0 w 88"/>
              <a:gd name="T13" fmla="*/ 58 h 116"/>
              <a:gd name="T14" fmla="*/ 0 w 88"/>
              <a:gd name="T15" fmla="*/ 58 h 116"/>
              <a:gd name="T16" fmla="*/ 2 w 88"/>
              <a:gd name="T17" fmla="*/ 42 h 116"/>
              <a:gd name="T18" fmla="*/ 7 w 88"/>
              <a:gd name="T19" fmla="*/ 28 h 116"/>
              <a:gd name="T20" fmla="*/ 13 w 88"/>
              <a:gd name="T21" fmla="*/ 17 h 116"/>
              <a:gd name="T22" fmla="*/ 22 w 88"/>
              <a:gd name="T23" fmla="*/ 7 h 116"/>
              <a:gd name="T24" fmla="*/ 32 w 88"/>
              <a:gd name="T25" fmla="*/ 2 h 116"/>
              <a:gd name="T26" fmla="*/ 44 w 88"/>
              <a:gd name="T27" fmla="*/ 0 h 116"/>
              <a:gd name="T28" fmla="*/ 44 w 88"/>
              <a:gd name="T29" fmla="*/ 0 h 116"/>
              <a:gd name="T30" fmla="*/ 56 w 88"/>
              <a:gd name="T31" fmla="*/ 2 h 116"/>
              <a:gd name="T32" fmla="*/ 66 w 88"/>
              <a:gd name="T33" fmla="*/ 7 h 116"/>
              <a:gd name="T34" fmla="*/ 75 w 88"/>
              <a:gd name="T35" fmla="*/ 17 h 116"/>
              <a:gd name="T36" fmla="*/ 82 w 88"/>
              <a:gd name="T37" fmla="*/ 28 h 116"/>
              <a:gd name="T38" fmla="*/ 86 w 88"/>
              <a:gd name="T39" fmla="*/ 42 h 116"/>
              <a:gd name="T40" fmla="*/ 88 w 88"/>
              <a:gd name="T41" fmla="*/ 58 h 116"/>
              <a:gd name="T42" fmla="*/ 88 w 88"/>
              <a:gd name="T43" fmla="*/ 58 h 116"/>
              <a:gd name="T44" fmla="*/ 86 w 88"/>
              <a:gd name="T45" fmla="*/ 73 h 116"/>
              <a:gd name="T46" fmla="*/ 82 w 88"/>
              <a:gd name="T47" fmla="*/ 87 h 116"/>
              <a:gd name="T48" fmla="*/ 75 w 88"/>
              <a:gd name="T49" fmla="*/ 99 h 116"/>
              <a:gd name="T50" fmla="*/ 66 w 88"/>
              <a:gd name="T51" fmla="*/ 107 h 116"/>
              <a:gd name="T52" fmla="*/ 56 w 88"/>
              <a:gd name="T53" fmla="*/ 113 h 116"/>
              <a:gd name="T54" fmla="*/ 44 w 88"/>
              <a:gd name="T55" fmla="*/ 116 h 116"/>
              <a:gd name="T56" fmla="*/ 44 w 88"/>
              <a:gd name="T5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116">
                <a:moveTo>
                  <a:pt x="44" y="116"/>
                </a:moveTo>
                <a:lnTo>
                  <a:pt x="32" y="113"/>
                </a:lnTo>
                <a:lnTo>
                  <a:pt x="22" y="107"/>
                </a:lnTo>
                <a:lnTo>
                  <a:pt x="13" y="99"/>
                </a:lnTo>
                <a:lnTo>
                  <a:pt x="7" y="87"/>
                </a:lnTo>
                <a:lnTo>
                  <a:pt x="2" y="73"/>
                </a:lnTo>
                <a:lnTo>
                  <a:pt x="0" y="58"/>
                </a:lnTo>
                <a:lnTo>
                  <a:pt x="0" y="58"/>
                </a:lnTo>
                <a:lnTo>
                  <a:pt x="2" y="42"/>
                </a:lnTo>
                <a:lnTo>
                  <a:pt x="7" y="28"/>
                </a:lnTo>
                <a:lnTo>
                  <a:pt x="13" y="17"/>
                </a:lnTo>
                <a:lnTo>
                  <a:pt x="22" y="7"/>
                </a:lnTo>
                <a:lnTo>
                  <a:pt x="32" y="2"/>
                </a:lnTo>
                <a:lnTo>
                  <a:pt x="44" y="0"/>
                </a:lnTo>
                <a:lnTo>
                  <a:pt x="44" y="0"/>
                </a:lnTo>
                <a:lnTo>
                  <a:pt x="56" y="2"/>
                </a:lnTo>
                <a:lnTo>
                  <a:pt x="66" y="7"/>
                </a:lnTo>
                <a:lnTo>
                  <a:pt x="75" y="17"/>
                </a:lnTo>
                <a:lnTo>
                  <a:pt x="82" y="28"/>
                </a:lnTo>
                <a:lnTo>
                  <a:pt x="86" y="42"/>
                </a:lnTo>
                <a:lnTo>
                  <a:pt x="88" y="58"/>
                </a:lnTo>
                <a:lnTo>
                  <a:pt x="88" y="58"/>
                </a:lnTo>
                <a:lnTo>
                  <a:pt x="86" y="73"/>
                </a:lnTo>
                <a:lnTo>
                  <a:pt x="82" y="87"/>
                </a:lnTo>
                <a:lnTo>
                  <a:pt x="75" y="99"/>
                </a:lnTo>
                <a:lnTo>
                  <a:pt x="66" y="107"/>
                </a:lnTo>
                <a:lnTo>
                  <a:pt x="56" y="113"/>
                </a:lnTo>
                <a:lnTo>
                  <a:pt x="44" y="116"/>
                </a:lnTo>
                <a:lnTo>
                  <a:pt x="44" y="116"/>
                </a:lnTo>
                <a:close/>
              </a:path>
            </a:pathLst>
          </a:custGeom>
          <a:solidFill>
            <a:srgbClr val="CBCBCB"/>
          </a:solidFill>
          <a:ln w="19050" cmpd="sng">
            <a:solidFill>
              <a:schemeClr val="bg2"/>
            </a:solidFill>
            <a:round/>
            <a:headEnd/>
            <a:tailEnd/>
          </a:ln>
        </p:spPr>
        <p:txBody>
          <a:bodyPr/>
          <a:lstStyle/>
          <a:p>
            <a:endParaRPr lang="tr-TR"/>
          </a:p>
        </p:txBody>
      </p:sp>
      <p:sp>
        <p:nvSpPr>
          <p:cNvPr id="55344" name="Text Box 48"/>
          <p:cNvSpPr txBox="1">
            <a:spLocks noChangeArrowheads="1"/>
          </p:cNvSpPr>
          <p:nvPr/>
        </p:nvSpPr>
        <p:spPr bwMode="auto">
          <a:xfrm rot="1510871">
            <a:off x="7102475" y="1555750"/>
            <a:ext cx="220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a</a:t>
            </a:r>
          </a:p>
        </p:txBody>
      </p:sp>
      <p:sp>
        <p:nvSpPr>
          <p:cNvPr id="55345" name="Text Box 49"/>
          <p:cNvSpPr txBox="1">
            <a:spLocks noChangeArrowheads="1"/>
          </p:cNvSpPr>
          <p:nvPr/>
        </p:nvSpPr>
        <p:spPr bwMode="auto">
          <a:xfrm rot="1195336">
            <a:off x="6835775" y="1989138"/>
            <a:ext cx="344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b</a:t>
            </a:r>
          </a:p>
        </p:txBody>
      </p:sp>
      <p:sp>
        <p:nvSpPr>
          <p:cNvPr id="55346" name="Text Box 50"/>
          <p:cNvSpPr txBox="1">
            <a:spLocks noChangeArrowheads="1"/>
          </p:cNvSpPr>
          <p:nvPr/>
        </p:nvSpPr>
        <p:spPr bwMode="auto">
          <a:xfrm>
            <a:off x="6562725" y="2392363"/>
            <a:ext cx="303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C</a:t>
            </a:r>
          </a:p>
        </p:txBody>
      </p:sp>
      <p:sp>
        <p:nvSpPr>
          <p:cNvPr id="55347" name="Text Box 51"/>
          <p:cNvSpPr txBox="1">
            <a:spLocks noChangeArrowheads="1"/>
          </p:cNvSpPr>
          <p:nvPr/>
        </p:nvSpPr>
        <p:spPr bwMode="auto">
          <a:xfrm>
            <a:off x="6437313" y="3336925"/>
            <a:ext cx="366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D</a:t>
            </a:r>
          </a:p>
        </p:txBody>
      </p:sp>
      <p:sp>
        <p:nvSpPr>
          <p:cNvPr id="55348" name="Text Box 52"/>
          <p:cNvSpPr txBox="1">
            <a:spLocks noChangeArrowheads="1"/>
          </p:cNvSpPr>
          <p:nvPr/>
        </p:nvSpPr>
        <p:spPr bwMode="auto">
          <a:xfrm>
            <a:off x="6596063" y="3932238"/>
            <a:ext cx="360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E</a:t>
            </a:r>
          </a:p>
        </p:txBody>
      </p:sp>
      <p:sp>
        <p:nvSpPr>
          <p:cNvPr id="55349" name="Text Box 53"/>
          <p:cNvSpPr txBox="1">
            <a:spLocks noChangeArrowheads="1"/>
          </p:cNvSpPr>
          <p:nvPr/>
        </p:nvSpPr>
        <p:spPr bwMode="auto">
          <a:xfrm>
            <a:off x="6708775" y="4418013"/>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b="1" i="1"/>
              <a:t>F</a:t>
            </a:r>
          </a:p>
        </p:txBody>
      </p:sp>
      <p:sp>
        <p:nvSpPr>
          <p:cNvPr id="55350" name="Line 54"/>
          <p:cNvSpPr>
            <a:spLocks noChangeShapeType="1"/>
          </p:cNvSpPr>
          <p:nvPr/>
        </p:nvSpPr>
        <p:spPr bwMode="auto">
          <a:xfrm flipH="1">
            <a:off x="7532688" y="1916113"/>
            <a:ext cx="425450" cy="350837"/>
          </a:xfrm>
          <a:prstGeom prst="line">
            <a:avLst/>
          </a:prstGeom>
          <a:noFill/>
          <a:ln w="762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55351" name="Line 55"/>
          <p:cNvSpPr>
            <a:spLocks noChangeShapeType="1"/>
          </p:cNvSpPr>
          <p:nvPr/>
        </p:nvSpPr>
        <p:spPr bwMode="auto">
          <a:xfrm>
            <a:off x="6262688" y="1836738"/>
            <a:ext cx="415925" cy="406400"/>
          </a:xfrm>
          <a:prstGeom prst="line">
            <a:avLst/>
          </a:prstGeom>
          <a:noFill/>
          <a:ln w="762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 name="Slide Number Placeholder 1">
            <a:extLst>
              <a:ext uri="{FF2B5EF4-FFF2-40B4-BE49-F238E27FC236}">
                <a16:creationId xmlns:a16="http://schemas.microsoft.com/office/drawing/2014/main" id="{599F12D7-916D-4243-96C4-79D78DE0C3FB}"/>
              </a:ext>
            </a:extLst>
          </p:cNvPr>
          <p:cNvSpPr>
            <a:spLocks noGrp="1"/>
          </p:cNvSpPr>
          <p:nvPr>
            <p:ph type="sldNum" sz="quarter" idx="12"/>
          </p:nvPr>
        </p:nvSpPr>
        <p:spPr>
          <a:xfrm>
            <a:off x="7115969" y="342543"/>
            <a:ext cx="1905000" cy="457200"/>
          </a:xfrm>
        </p:spPr>
        <p:txBody>
          <a:bodyPr/>
          <a:lstStyle/>
          <a:p>
            <a:fld id="{0F7C2BAC-9FCB-4191-BCF2-9F56F1E3CF28}" type="slidenum">
              <a:rPr lang="en-US" smtClean="0"/>
              <a:pPr/>
              <a:t>42</a:t>
            </a:fld>
            <a:endParaRPr lang="en-US"/>
          </a:p>
        </p:txBody>
      </p:sp>
      <p:sp>
        <p:nvSpPr>
          <p:cNvPr id="4" name="Text Placeholder 3">
            <a:extLst>
              <a:ext uri="{FF2B5EF4-FFF2-40B4-BE49-F238E27FC236}">
                <a16:creationId xmlns:a16="http://schemas.microsoft.com/office/drawing/2014/main" id="{BC7677A1-633D-D742-812C-7C567B0FFD19}"/>
              </a:ext>
            </a:extLst>
          </p:cNvPr>
          <p:cNvSpPr>
            <a:spLocks noGrp="1"/>
          </p:cNvSpPr>
          <p:nvPr>
            <p:ph type="body" sz="half" idx="1"/>
          </p:nvPr>
        </p:nvSpPr>
        <p:spPr>
          <a:xfrm>
            <a:off x="872332" y="1227138"/>
            <a:ext cx="1899468" cy="1128712"/>
          </a:xfrm>
        </p:spPr>
        <p:txBody>
          <a:bodyPr/>
          <a:lstStyle/>
          <a:p>
            <a:endParaRPr lang="tr-TR" dirty="0"/>
          </a:p>
          <a:p>
            <a:r>
              <a:rPr lang="tr-TR" dirty="0" err="1"/>
              <a:t>Kiazma</a:t>
            </a:r>
            <a:r>
              <a:rPr lang="tr-TR" dirty="0"/>
              <a:t> </a:t>
            </a:r>
          </a:p>
        </p:txBody>
      </p:sp>
      <p:pic>
        <p:nvPicPr>
          <p:cNvPr id="57" name="Picture 2" descr="Slide9">
            <a:extLst>
              <a:ext uri="{FF2B5EF4-FFF2-40B4-BE49-F238E27FC236}">
                <a16:creationId xmlns:a16="http://schemas.microsoft.com/office/drawing/2014/main" id="{240F55EF-4A47-D940-B276-C509A4924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85" t="10182" r="21638" b="13314"/>
          <a:stretch/>
        </p:blipFill>
        <p:spPr bwMode="auto">
          <a:xfrm>
            <a:off x="1331640" y="3056427"/>
            <a:ext cx="2475879"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237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50"/>
                                        </p:tgtEl>
                                        <p:attrNameLst>
                                          <p:attrName>style.visibility</p:attrName>
                                        </p:attrNameLst>
                                      </p:cBhvr>
                                      <p:to>
                                        <p:strVal val="visible"/>
                                      </p:to>
                                    </p:set>
                                    <p:anim calcmode="lin" valueType="num">
                                      <p:cBhvr additive="base">
                                        <p:cTn id="7" dur="500" fill="hold"/>
                                        <p:tgtEl>
                                          <p:spTgt spid="55350"/>
                                        </p:tgtEl>
                                        <p:attrNameLst>
                                          <p:attrName>ppt_x</p:attrName>
                                        </p:attrNameLst>
                                      </p:cBhvr>
                                      <p:tavLst>
                                        <p:tav tm="0">
                                          <p:val>
                                            <p:strVal val="#ppt_x"/>
                                          </p:val>
                                        </p:tav>
                                        <p:tav tm="100000">
                                          <p:val>
                                            <p:strVal val="#ppt_x"/>
                                          </p:val>
                                        </p:tav>
                                      </p:tavLst>
                                    </p:anim>
                                    <p:anim calcmode="lin" valueType="num">
                                      <p:cBhvr additive="base">
                                        <p:cTn id="8" dur="500" fill="hold"/>
                                        <p:tgtEl>
                                          <p:spTgt spid="5535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351"/>
                                        </p:tgtEl>
                                        <p:attrNameLst>
                                          <p:attrName>style.visibility</p:attrName>
                                        </p:attrNameLst>
                                      </p:cBhvr>
                                      <p:to>
                                        <p:strVal val="visible"/>
                                      </p:to>
                                    </p:set>
                                    <p:anim calcmode="lin" valueType="num">
                                      <p:cBhvr additive="base">
                                        <p:cTn id="13" dur="500" fill="hold"/>
                                        <p:tgtEl>
                                          <p:spTgt spid="55351"/>
                                        </p:tgtEl>
                                        <p:attrNameLst>
                                          <p:attrName>ppt_x</p:attrName>
                                        </p:attrNameLst>
                                      </p:cBhvr>
                                      <p:tavLst>
                                        <p:tav tm="0">
                                          <p:val>
                                            <p:strVal val="#ppt_x"/>
                                          </p:val>
                                        </p:tav>
                                        <p:tav tm="100000">
                                          <p:val>
                                            <p:strVal val="#ppt_x"/>
                                          </p:val>
                                        </p:tav>
                                      </p:tavLst>
                                    </p:anim>
                                    <p:anim calcmode="lin" valueType="num">
                                      <p:cBhvr additive="base">
                                        <p:cTn id="14" dur="500" fill="hold"/>
                                        <p:tgtEl>
                                          <p:spTgt spid="553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50" grpId="0" animBg="1"/>
      <p:bldP spid="5535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8BE04A-3681-8D49-B8B5-230352E27A50}"/>
              </a:ext>
            </a:extLst>
          </p:cNvPr>
          <p:cNvSpPr>
            <a:spLocks noGrp="1"/>
          </p:cNvSpPr>
          <p:nvPr>
            <p:ph type="sldNum" sz="quarter" idx="12"/>
          </p:nvPr>
        </p:nvSpPr>
        <p:spPr>
          <a:xfrm>
            <a:off x="7081838" y="428196"/>
            <a:ext cx="1905000" cy="457200"/>
          </a:xfrm>
        </p:spPr>
        <p:txBody>
          <a:bodyPr/>
          <a:lstStyle/>
          <a:p>
            <a:fld id="{0F7C2BAC-9FCB-4191-BCF2-9F56F1E3CF28}" type="slidenum">
              <a:rPr lang="en-US" smtClean="0"/>
              <a:pPr/>
              <a:t>43</a:t>
            </a:fld>
            <a:endParaRPr lang="en-US" dirty="0"/>
          </a:p>
        </p:txBody>
      </p:sp>
      <p:pic>
        <p:nvPicPr>
          <p:cNvPr id="6" name="Picture 5">
            <a:extLst>
              <a:ext uri="{FF2B5EF4-FFF2-40B4-BE49-F238E27FC236}">
                <a16:creationId xmlns:a16="http://schemas.microsoft.com/office/drawing/2014/main" id="{FA24E11A-69C7-C340-8494-B81E6085E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1412776"/>
            <a:ext cx="3048000" cy="4127500"/>
          </a:xfrm>
          <a:prstGeom prst="rect">
            <a:avLst/>
          </a:prstGeom>
        </p:spPr>
      </p:pic>
    </p:spTree>
    <p:extLst>
      <p:ext uri="{BB962C8B-B14F-4D97-AF65-F5344CB8AC3E}">
        <p14:creationId xmlns:p14="http://schemas.microsoft.com/office/powerpoint/2010/main" val="2421781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05" name="Group 57"/>
          <p:cNvGraphicFramePr>
            <a:graphicFrameLocks noGrp="1"/>
          </p:cNvGraphicFramePr>
          <p:nvPr>
            <p:extLst>
              <p:ext uri="{D42A27DB-BD31-4B8C-83A1-F6EECF244321}">
                <p14:modId xmlns:p14="http://schemas.microsoft.com/office/powerpoint/2010/main" val="2451812275"/>
              </p:ext>
            </p:extLst>
          </p:nvPr>
        </p:nvGraphicFramePr>
        <p:xfrm>
          <a:off x="139701" y="1052736"/>
          <a:ext cx="8608765" cy="5361359"/>
        </p:xfrm>
        <a:graphic>
          <a:graphicData uri="http://schemas.openxmlformats.org/drawingml/2006/table">
            <a:tbl>
              <a:tblPr/>
              <a:tblGrid>
                <a:gridCol w="2671102">
                  <a:extLst>
                    <a:ext uri="{9D8B030D-6E8A-4147-A177-3AD203B41FA5}">
                      <a16:colId xmlns:a16="http://schemas.microsoft.com/office/drawing/2014/main" val="20000"/>
                    </a:ext>
                  </a:extLst>
                </a:gridCol>
                <a:gridCol w="2781885">
                  <a:extLst>
                    <a:ext uri="{9D8B030D-6E8A-4147-A177-3AD203B41FA5}">
                      <a16:colId xmlns:a16="http://schemas.microsoft.com/office/drawing/2014/main" val="20001"/>
                    </a:ext>
                  </a:extLst>
                </a:gridCol>
                <a:gridCol w="3155778">
                  <a:extLst>
                    <a:ext uri="{9D8B030D-6E8A-4147-A177-3AD203B41FA5}">
                      <a16:colId xmlns:a16="http://schemas.microsoft.com/office/drawing/2014/main" val="20002"/>
                    </a:ext>
                  </a:extLst>
                </a:gridCol>
              </a:tblGrid>
              <a:tr h="8217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1800" b="0" i="0" u="none" strike="noStrike" cap="none" normalizeH="0" baseline="0" dirty="0">
                        <a:ln>
                          <a:noFill/>
                        </a:ln>
                        <a:solidFill>
                          <a:schemeClr val="tx1"/>
                        </a:solidFill>
                        <a:effectLst/>
                        <a:latin typeface="Comic Sans MS" panose="030F0902030302020204" pitchFamily="66"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anose="030F0902030302020204" pitchFamily="66" charset="0"/>
                        </a:rPr>
                        <a:t>Mito</a:t>
                      </a:r>
                      <a:r>
                        <a:rPr kumimoji="0" lang="tr-TR" sz="1800" b="1" i="0" u="none" strike="noStrike" cap="none" normalizeH="0" baseline="0" dirty="0">
                          <a:ln>
                            <a:noFill/>
                          </a:ln>
                          <a:solidFill>
                            <a:schemeClr val="tx1"/>
                          </a:solidFill>
                          <a:effectLst/>
                          <a:latin typeface="Comic Sans MS" panose="030F0902030302020204" pitchFamily="66" charset="0"/>
                        </a:rPr>
                        <a:t>z</a:t>
                      </a:r>
                      <a:endParaRPr kumimoji="0" lang="en-US" sz="1800" b="1" i="0" u="none" strike="noStrike" cap="none" normalizeH="0" baseline="0" dirty="0">
                        <a:ln>
                          <a:noFill/>
                        </a:ln>
                        <a:solidFill>
                          <a:schemeClr val="tx1"/>
                        </a:solidFill>
                        <a:effectLst/>
                        <a:latin typeface="Comic Sans MS" panose="030F0902030302020204" pitchFamily="66"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Comic Sans MS" panose="030F0902030302020204" pitchFamily="66" charset="0"/>
                        </a:rPr>
                        <a:t>M</a:t>
                      </a:r>
                      <a:r>
                        <a:rPr kumimoji="0" lang="tr-TR" sz="1800" b="1" i="0" u="none" strike="noStrike" cap="none" normalizeH="0" baseline="0">
                          <a:ln>
                            <a:noFill/>
                          </a:ln>
                          <a:solidFill>
                            <a:schemeClr val="tx1"/>
                          </a:solidFill>
                          <a:effectLst/>
                          <a:latin typeface="Comic Sans MS" panose="030F0902030302020204" pitchFamily="66" charset="0"/>
                        </a:rPr>
                        <a:t>ayoz</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84676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chemeClr val="tx1"/>
                          </a:solidFill>
                          <a:effectLst/>
                          <a:latin typeface="Comic Sans MS" panose="030F0902030302020204" pitchFamily="66" charset="0"/>
                        </a:rPr>
                        <a:t>Bölünme sayısı</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anose="030F0902030302020204" pitchFamily="66" charset="0"/>
                        </a:rPr>
                        <a:t>1</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anose="030F0902030302020204" pitchFamily="66" charset="0"/>
                        </a:rPr>
                        <a:t>2</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Comic Sans MS" panose="030F0902030302020204" pitchFamily="66"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77902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chemeClr val="tx1"/>
                          </a:solidFill>
                          <a:effectLst/>
                          <a:latin typeface="Comic Sans MS" panose="030F0902030302020204" pitchFamily="66" charset="0"/>
                        </a:rPr>
                        <a:t>Yavru hücrelerin</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chemeClr val="tx1"/>
                          </a:solidFill>
                          <a:effectLst/>
                          <a:latin typeface="Comic Sans MS" panose="030F0902030302020204" pitchFamily="66" charset="0"/>
                        </a:rPr>
                        <a:t>sayısı</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Comic Sans MS" panose="030F0902030302020204" pitchFamily="66" charset="0"/>
                        </a:rPr>
                        <a:t>2</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anose="030F0902030302020204" pitchFamily="66" charset="0"/>
                        </a:rPr>
                        <a:t>4</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03921">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Comic Sans MS" panose="030F0902030302020204" pitchFamily="66" charset="0"/>
                        </a:rPr>
                        <a:t>Geneti</a:t>
                      </a:r>
                      <a:r>
                        <a:rPr kumimoji="0" lang="tr-TR" sz="1800" b="1" i="0" u="none" strike="noStrike" cap="none" normalizeH="0" baseline="0">
                          <a:ln>
                            <a:noFill/>
                          </a:ln>
                          <a:solidFill>
                            <a:schemeClr val="tx1"/>
                          </a:solidFill>
                          <a:effectLst/>
                          <a:latin typeface="Comic Sans MS" panose="030F0902030302020204" pitchFamily="66" charset="0"/>
                        </a:rPr>
                        <a:t>k olarak</a:t>
                      </a:r>
                      <a:r>
                        <a:rPr kumimoji="0" lang="en-US" sz="1800" b="1" i="0" u="none" strike="noStrike" cap="none" normalizeH="0" baseline="0">
                          <a:ln>
                            <a:noFill/>
                          </a:ln>
                          <a:solidFill>
                            <a:schemeClr val="tx1"/>
                          </a:solidFill>
                          <a:effectLst/>
                          <a:latin typeface="Comic Sans MS" panose="030F0902030302020204" pitchFamily="66" charset="0"/>
                        </a:rPr>
                        <a:t> identi</a:t>
                      </a:r>
                      <a:r>
                        <a:rPr kumimoji="0" lang="tr-TR" sz="1800" b="1" i="0" u="none" strike="noStrike" cap="none" normalizeH="0" baseline="0">
                          <a:ln>
                            <a:noFill/>
                          </a:ln>
                          <a:solidFill>
                            <a:schemeClr val="tx1"/>
                          </a:solidFill>
                          <a:effectLst/>
                          <a:latin typeface="Comic Sans MS" panose="030F0902030302020204" pitchFamily="66" charset="0"/>
                        </a:rPr>
                        <a:t>k</a:t>
                      </a:r>
                      <a:r>
                        <a:rPr kumimoji="0" lang="en-US" sz="1800" b="1" i="0" u="none" strike="noStrike" cap="none" normalizeH="0" baseline="0">
                          <a:ln>
                            <a:noFill/>
                          </a:ln>
                          <a:solidFill>
                            <a:schemeClr val="tx1"/>
                          </a:solidFill>
                          <a:effectLst/>
                          <a:latin typeface="Comic Sans MS" panose="030F0902030302020204" pitchFamily="66" charset="0"/>
                        </a:rPr>
                        <a:t>?</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dirty="0">
                          <a:ln>
                            <a:noFill/>
                          </a:ln>
                          <a:solidFill>
                            <a:schemeClr val="tx1"/>
                          </a:solidFill>
                          <a:effectLst/>
                          <a:latin typeface="Comic Sans MS" panose="030F0902030302020204" pitchFamily="66" charset="0"/>
                        </a:rPr>
                        <a:t>Evet</a:t>
                      </a:r>
                      <a:endParaRPr kumimoji="0" lang="en-US" sz="1800" b="1" i="0" u="none" strike="noStrike" cap="none" normalizeH="0" baseline="0" dirty="0">
                        <a:ln>
                          <a:noFill/>
                        </a:ln>
                        <a:solidFill>
                          <a:schemeClr val="tx1"/>
                        </a:solidFill>
                        <a:effectLst/>
                        <a:latin typeface="Comic Sans MS" panose="030F0902030302020204" pitchFamily="66"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dirty="0">
                          <a:ln>
                            <a:noFill/>
                          </a:ln>
                          <a:solidFill>
                            <a:schemeClr val="tx1"/>
                          </a:solidFill>
                          <a:effectLst/>
                          <a:latin typeface="Comic Sans MS" panose="030F0902030302020204" pitchFamily="66" charset="0"/>
                        </a:rPr>
                        <a:t>Hayır</a:t>
                      </a:r>
                      <a:endParaRPr kumimoji="0" lang="en-US" sz="1800" b="1" i="0" u="none" strike="noStrike" cap="none" normalizeH="0" baseline="0" dirty="0">
                        <a:ln>
                          <a:noFill/>
                        </a:ln>
                        <a:solidFill>
                          <a:schemeClr val="tx1"/>
                        </a:solidFill>
                        <a:effectLst/>
                        <a:latin typeface="Comic Sans MS" panose="030F0902030302020204" pitchFamily="66"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6549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dirty="0">
                          <a:ln>
                            <a:noFill/>
                          </a:ln>
                          <a:solidFill>
                            <a:schemeClr val="tx1"/>
                          </a:solidFill>
                          <a:effectLst/>
                          <a:latin typeface="Comic Sans MS" panose="030F0902030302020204" pitchFamily="66" charset="0"/>
                        </a:rPr>
                        <a:t>K</a:t>
                      </a:r>
                      <a:r>
                        <a:rPr kumimoji="0" lang="en-US" sz="1800" b="1" i="0" u="none" strike="noStrike" cap="none" normalizeH="0" baseline="0" dirty="0" err="1">
                          <a:ln>
                            <a:noFill/>
                          </a:ln>
                          <a:solidFill>
                            <a:schemeClr val="tx1"/>
                          </a:solidFill>
                          <a:effectLst/>
                          <a:latin typeface="Comic Sans MS" panose="030F0902030302020204" pitchFamily="66" charset="0"/>
                        </a:rPr>
                        <a:t>romo</a:t>
                      </a:r>
                      <a:r>
                        <a:rPr kumimoji="0" lang="tr-TR" sz="1800" b="1" i="0" u="none" strike="noStrike" cap="none" normalizeH="0" baseline="0" dirty="0">
                          <a:ln>
                            <a:noFill/>
                          </a:ln>
                          <a:solidFill>
                            <a:schemeClr val="tx1"/>
                          </a:solidFill>
                          <a:effectLst/>
                          <a:latin typeface="Comic Sans MS" panose="030F0902030302020204" pitchFamily="66" charset="0"/>
                        </a:rPr>
                        <a:t>z</a:t>
                      </a:r>
                      <a:r>
                        <a:rPr kumimoji="0" lang="en-US" sz="1800" b="1" i="0" u="none" strike="noStrike" cap="none" normalizeH="0" baseline="0" dirty="0">
                          <a:ln>
                            <a:noFill/>
                          </a:ln>
                          <a:solidFill>
                            <a:schemeClr val="tx1"/>
                          </a:solidFill>
                          <a:effectLst/>
                          <a:latin typeface="Comic Sans MS" panose="030F0902030302020204" pitchFamily="66" charset="0"/>
                        </a:rPr>
                        <a:t>om </a:t>
                      </a:r>
                      <a:r>
                        <a:rPr kumimoji="0" lang="en-US" sz="1800" b="1" i="0" u="none" strike="noStrike" cap="none" normalizeH="0" baseline="0" dirty="0" err="1">
                          <a:ln>
                            <a:noFill/>
                          </a:ln>
                          <a:solidFill>
                            <a:schemeClr val="tx1"/>
                          </a:solidFill>
                          <a:effectLst/>
                          <a:latin typeface="Comic Sans MS" panose="030F0902030302020204" pitchFamily="66" charset="0"/>
                        </a:rPr>
                        <a:t>sayısı</a:t>
                      </a:r>
                      <a:endParaRPr kumimoji="0" lang="en-US" sz="1800" b="1" i="0" u="none" strike="noStrike" cap="none" normalizeH="0" baseline="0" dirty="0">
                        <a:ln>
                          <a:noFill/>
                        </a:ln>
                        <a:solidFill>
                          <a:schemeClr val="tx1"/>
                        </a:solidFill>
                        <a:effectLst/>
                        <a:latin typeface="Comic Sans MS" panose="030F0902030302020204" pitchFamily="66"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chemeClr val="tx1"/>
                          </a:solidFill>
                          <a:effectLst/>
                          <a:latin typeface="Comic Sans MS" panose="030F0902030302020204" pitchFamily="66" charset="0"/>
                        </a:rPr>
                        <a:t>Ana hücre gibi</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dirty="0">
                          <a:ln>
                            <a:noFill/>
                          </a:ln>
                          <a:solidFill>
                            <a:schemeClr val="tx1"/>
                          </a:solidFill>
                          <a:effectLst/>
                          <a:latin typeface="Comic Sans MS" panose="030F0902030302020204" pitchFamily="66" charset="0"/>
                        </a:rPr>
                        <a:t>Ana hücrenin yarısı</a:t>
                      </a:r>
                      <a:endParaRPr kumimoji="0" lang="en-US" sz="1800" b="1" i="0" u="none" strike="noStrike" cap="none" normalizeH="0" baseline="0" dirty="0">
                        <a:ln>
                          <a:noFill/>
                        </a:ln>
                        <a:solidFill>
                          <a:schemeClr val="tx1"/>
                        </a:solidFill>
                        <a:effectLst/>
                        <a:latin typeface="Comic Sans MS" panose="030F0902030302020204" pitchFamily="66"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9376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chemeClr val="tx1"/>
                          </a:solidFill>
                          <a:effectLst/>
                          <a:latin typeface="Comic Sans MS" panose="030F0902030302020204" pitchFamily="66" charset="0"/>
                        </a:rPr>
                        <a:t>Nerede</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Comic Sans MS" panose="030F0902030302020204" pitchFamily="66" charset="0"/>
                        </a:rPr>
                        <a:t>Somati</a:t>
                      </a:r>
                      <a:r>
                        <a:rPr kumimoji="0" lang="tr-TR" sz="1800" b="1" i="0" u="none" strike="noStrike" cap="none" normalizeH="0" baseline="0">
                          <a:ln>
                            <a:noFill/>
                          </a:ln>
                          <a:solidFill>
                            <a:schemeClr val="tx1"/>
                          </a:solidFill>
                          <a:effectLst/>
                          <a:latin typeface="Comic Sans MS" panose="030F0902030302020204" pitchFamily="66" charset="0"/>
                        </a:rPr>
                        <a:t>k</a:t>
                      </a:r>
                      <a:r>
                        <a:rPr kumimoji="0" lang="en-US" sz="1800" b="1" i="0" u="none" strike="noStrike" cap="none" normalizeH="0" baseline="0">
                          <a:ln>
                            <a:noFill/>
                          </a:ln>
                          <a:solidFill>
                            <a:schemeClr val="tx1"/>
                          </a:solidFill>
                          <a:effectLst/>
                          <a:latin typeface="Comic Sans MS" panose="030F0902030302020204" pitchFamily="66" charset="0"/>
                        </a:rPr>
                        <a:t> </a:t>
                      </a:r>
                      <a:r>
                        <a:rPr kumimoji="0" lang="tr-TR" sz="1800" b="1" i="0" u="none" strike="noStrike" cap="none" normalizeH="0" baseline="0">
                          <a:ln>
                            <a:noFill/>
                          </a:ln>
                          <a:solidFill>
                            <a:schemeClr val="tx1"/>
                          </a:solidFill>
                          <a:effectLst/>
                          <a:latin typeface="Comic Sans MS" panose="030F0902030302020204" pitchFamily="66" charset="0"/>
                        </a:rPr>
                        <a:t>hücreler</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dirty="0">
                          <a:ln>
                            <a:noFill/>
                          </a:ln>
                          <a:solidFill>
                            <a:schemeClr val="tx1"/>
                          </a:solidFill>
                          <a:effectLst/>
                          <a:latin typeface="Comic Sans MS" panose="030F0902030302020204" pitchFamily="66" charset="0"/>
                        </a:rPr>
                        <a:t>Eşey hücrelerini verecek hücreler</a:t>
                      </a:r>
                      <a:endParaRPr kumimoji="0" lang="en-US" sz="1800" b="1" i="0" u="none" strike="noStrike" cap="none" normalizeH="0" baseline="0" dirty="0">
                        <a:ln>
                          <a:noFill/>
                        </a:ln>
                        <a:solidFill>
                          <a:schemeClr val="tx1"/>
                        </a:solidFill>
                        <a:effectLst/>
                        <a:latin typeface="Comic Sans MS" panose="030F0902030302020204" pitchFamily="66"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64021">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chemeClr val="tx1"/>
                          </a:solidFill>
                          <a:effectLst/>
                          <a:latin typeface="Comic Sans MS" panose="030F0902030302020204" pitchFamily="66" charset="0"/>
                        </a:rPr>
                        <a:t>Ne zaman</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chemeClr val="tx1"/>
                          </a:solidFill>
                          <a:effectLst/>
                          <a:latin typeface="Comic Sans MS" panose="030F0902030302020204" pitchFamily="66" charset="0"/>
                        </a:rPr>
                        <a:t>Hayat boyu</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dirty="0">
                          <a:ln>
                            <a:noFill/>
                          </a:ln>
                          <a:solidFill>
                            <a:schemeClr val="tx1"/>
                          </a:solidFill>
                          <a:effectLst/>
                          <a:latin typeface="Comic Sans MS" panose="030F0902030302020204" pitchFamily="66" charset="0"/>
                        </a:rPr>
                        <a:t>Seksüel olgunlukla ilişkili</a:t>
                      </a:r>
                      <a:endParaRPr kumimoji="0" lang="en-US" sz="1800" b="1" i="0" u="none" strike="noStrike" cap="none" normalizeH="0" baseline="0" dirty="0">
                        <a:ln>
                          <a:noFill/>
                        </a:ln>
                        <a:solidFill>
                          <a:schemeClr val="tx1"/>
                        </a:solidFill>
                        <a:effectLst/>
                        <a:latin typeface="Comic Sans MS" panose="030F0902030302020204" pitchFamily="66"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44031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chemeClr val="tx1"/>
                          </a:solidFill>
                          <a:effectLst/>
                          <a:latin typeface="Comic Sans MS" panose="030F0902030302020204" pitchFamily="66" charset="0"/>
                        </a:rPr>
                        <a:t>Görevi</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a:ln>
                            <a:noFill/>
                          </a:ln>
                          <a:solidFill>
                            <a:schemeClr val="tx1"/>
                          </a:solidFill>
                          <a:effectLst/>
                          <a:latin typeface="Comic Sans MS" panose="030F0902030302020204" pitchFamily="66" charset="0"/>
                        </a:rPr>
                        <a:t>Büyüme ve tamir</a:t>
                      </a:r>
                      <a:endParaRPr kumimoji="0" lang="en-US" sz="1800" b="1" i="0" u="none" strike="noStrike" cap="none" normalizeH="0" baseline="0">
                        <a:ln>
                          <a:noFill/>
                        </a:ln>
                        <a:solidFill>
                          <a:schemeClr val="tx1"/>
                        </a:solidFill>
                        <a:effectLst/>
                        <a:latin typeface="Comic Sans MS" panose="030F0902030302020204" pitchFamily="66"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800" b="1" i="0" u="none" strike="noStrike" cap="none" normalizeH="0" baseline="0" dirty="0">
                          <a:ln>
                            <a:noFill/>
                          </a:ln>
                          <a:solidFill>
                            <a:schemeClr val="tx1"/>
                          </a:solidFill>
                          <a:effectLst/>
                          <a:latin typeface="Comic Sans MS" panose="030F0902030302020204" pitchFamily="66" charset="0"/>
                        </a:rPr>
                        <a:t>Eşeyli üreme</a:t>
                      </a:r>
                      <a:endParaRPr kumimoji="0" lang="en-US" sz="1800" b="1" i="0" u="none" strike="noStrike" cap="none" normalizeH="0" baseline="0" dirty="0">
                        <a:ln>
                          <a:noFill/>
                        </a:ln>
                        <a:solidFill>
                          <a:schemeClr val="tx1"/>
                        </a:solidFill>
                        <a:effectLst/>
                        <a:latin typeface="Comic Sans MS" panose="030F0902030302020204" pitchFamily="66"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Slide Number Placeholder 1">
            <a:extLst>
              <a:ext uri="{FF2B5EF4-FFF2-40B4-BE49-F238E27FC236}">
                <a16:creationId xmlns:a16="http://schemas.microsoft.com/office/drawing/2014/main" id="{CEEDFC64-099A-A44F-9EBA-EB24DFD87CBF}"/>
              </a:ext>
            </a:extLst>
          </p:cNvPr>
          <p:cNvSpPr>
            <a:spLocks noGrp="1"/>
          </p:cNvSpPr>
          <p:nvPr>
            <p:ph type="sldNum" sz="quarter" idx="12"/>
          </p:nvPr>
        </p:nvSpPr>
        <p:spPr>
          <a:xfrm>
            <a:off x="7116763" y="409575"/>
            <a:ext cx="1905000" cy="457200"/>
          </a:xfrm>
        </p:spPr>
        <p:txBody>
          <a:bodyPr/>
          <a:lstStyle/>
          <a:p>
            <a:fld id="{730078E9-56C8-4213-8CB9-6A76CB0A49CA}" type="slidenum">
              <a:rPr lang="en-US" smtClean="0"/>
              <a:pPr/>
              <a:t>44</a:t>
            </a:fld>
            <a:endParaRPr lang="en-US"/>
          </a:p>
        </p:txBody>
      </p:sp>
    </p:spTree>
    <p:extLst>
      <p:ext uri="{BB962C8B-B14F-4D97-AF65-F5344CB8AC3E}">
        <p14:creationId xmlns:p14="http://schemas.microsoft.com/office/powerpoint/2010/main" val="4190158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2 İçerik Yer Tutucusu"/>
          <p:cNvSpPr txBox="1">
            <a:spLocks/>
          </p:cNvSpPr>
          <p:nvPr/>
        </p:nvSpPr>
        <p:spPr bwMode="auto">
          <a:xfrm>
            <a:off x="200025" y="3644900"/>
            <a:ext cx="8507413" cy="2265363"/>
          </a:xfrm>
          <a:prstGeom prst="rect">
            <a:avLst/>
          </a:prstGeom>
          <a:noFill/>
          <a:ln w="9525">
            <a:noFill/>
            <a:miter lim="800000"/>
            <a:headEnd/>
            <a:tailEnd/>
          </a:ln>
        </p:spPr>
        <p:txBody>
          <a:bodyPr/>
          <a:lstStyle/>
          <a:p>
            <a:pPr marL="342900" indent="-342900" algn="ctr">
              <a:spcBef>
                <a:spcPct val="20000"/>
              </a:spcBef>
              <a:buFont typeface="Arial" charset="0"/>
              <a:buChar char="•"/>
              <a:defRPr/>
            </a:pPr>
            <a:endParaRPr lang="tr-TR" sz="3200" dirty="0">
              <a:latin typeface="Comic Sans MS Regular" panose="030F0702030302020204" pitchFamily="66" charset="0"/>
            </a:endParaRPr>
          </a:p>
          <a:p>
            <a:pPr marL="342900" indent="-342900" algn="ctr">
              <a:spcBef>
                <a:spcPct val="20000"/>
              </a:spcBef>
              <a:buFont typeface="Arial" charset="0"/>
              <a:buChar char="•"/>
              <a:defRPr/>
            </a:pPr>
            <a:endParaRPr lang="tr-TR" sz="3200" dirty="0">
              <a:latin typeface="Comic Sans MS Regular" panose="030F0702030302020204" pitchFamily="66" charset="0"/>
            </a:endParaRPr>
          </a:p>
          <a:p>
            <a:pPr marL="342900" indent="-342900" algn="r">
              <a:spcBef>
                <a:spcPct val="20000"/>
              </a:spcBef>
              <a:buFont typeface="Arial" charset="0"/>
              <a:buChar char="•"/>
              <a:defRPr/>
            </a:pPr>
            <a:endParaRPr lang="tr-TR" sz="3200" dirty="0">
              <a:latin typeface="Comic Sans MS Regular" panose="030F0702030302020204" pitchFamily="66" charset="0"/>
            </a:endParaRPr>
          </a:p>
          <a:p>
            <a:pPr marL="342900" indent="-342900" algn="r">
              <a:spcBef>
                <a:spcPct val="20000"/>
              </a:spcBef>
              <a:buFont typeface="Arial" charset="0"/>
              <a:buChar char="•"/>
              <a:defRPr/>
            </a:pPr>
            <a:r>
              <a:rPr lang="tr-TR" sz="3600" dirty="0">
                <a:latin typeface="Comic Sans MS Regular" panose="030F0702030302020204" pitchFamily="66" charset="0"/>
              </a:rPr>
              <a:t>DNA’nın kromozomlar halinde paketlenmesi</a:t>
            </a:r>
          </a:p>
        </p:txBody>
      </p:sp>
      <p:pic>
        <p:nvPicPr>
          <p:cNvPr id="174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539750"/>
            <a:ext cx="4149725"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1FF2813-A5CE-384A-B61D-FA531FC76638}"/>
              </a:ext>
            </a:extLst>
          </p:cNvPr>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1628883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2 İçerik Yer Tutucusu"/>
          <p:cNvSpPr txBox="1">
            <a:spLocks/>
          </p:cNvSpPr>
          <p:nvPr/>
        </p:nvSpPr>
        <p:spPr bwMode="auto">
          <a:xfrm>
            <a:off x="31750" y="227013"/>
            <a:ext cx="6826250" cy="1401762"/>
          </a:xfrm>
          <a:prstGeom prst="rect">
            <a:avLst/>
          </a:prstGeom>
          <a:noFill/>
          <a:ln w="9525">
            <a:noFill/>
            <a:miter lim="800000"/>
            <a:headEnd/>
            <a:tailEnd/>
          </a:ln>
        </p:spPr>
        <p:txBody>
          <a:bodyPr/>
          <a:lstStyle/>
          <a:p>
            <a:pPr algn="r">
              <a:spcBef>
                <a:spcPct val="20000"/>
              </a:spcBef>
              <a:buFont typeface="Arial" charset="0"/>
              <a:buNone/>
              <a:defRPr/>
            </a:pPr>
            <a:r>
              <a:rPr lang="tr-TR" sz="3200" dirty="0">
                <a:latin typeface="Comic Sans MS Regular" panose="030F0702030302020204" pitchFamily="66" charset="0"/>
              </a:rPr>
              <a:t>Organizmaların DNA boyutları </a:t>
            </a:r>
          </a:p>
          <a:p>
            <a:pPr algn="r">
              <a:spcBef>
                <a:spcPct val="20000"/>
              </a:spcBef>
              <a:buFont typeface="Arial" charset="0"/>
              <a:buNone/>
              <a:defRPr/>
            </a:pPr>
            <a:r>
              <a:rPr lang="tr-TR" sz="3200" dirty="0">
                <a:latin typeface="Comic Sans MS Regular" panose="030F0702030302020204" pitchFamily="66" charset="0"/>
              </a:rPr>
              <a:t>ve kendi büyüklükleri</a:t>
            </a:r>
          </a:p>
        </p:txBody>
      </p:sp>
      <p:graphicFrame>
        <p:nvGraphicFramePr>
          <p:cNvPr id="3" name="Tablo 2"/>
          <p:cNvGraphicFramePr>
            <a:graphicFrameLocks noGrp="1"/>
          </p:cNvGraphicFramePr>
          <p:nvPr/>
        </p:nvGraphicFramePr>
        <p:xfrm>
          <a:off x="231775" y="1916113"/>
          <a:ext cx="8712199" cy="4164253"/>
        </p:xfrm>
        <a:graphic>
          <a:graphicData uri="http://schemas.openxmlformats.org/drawingml/2006/table">
            <a:tbl>
              <a:tblPr firstRow="1" bandRow="1">
                <a:tableStyleId>{5C22544A-7EE6-4342-B048-85BDC9FD1C3A}</a:tableStyleId>
              </a:tblPr>
              <a:tblGrid>
                <a:gridCol w="1099841">
                  <a:extLst>
                    <a:ext uri="{9D8B030D-6E8A-4147-A177-3AD203B41FA5}">
                      <a16:colId xmlns:a16="http://schemas.microsoft.com/office/drawing/2014/main" val="20000"/>
                    </a:ext>
                  </a:extLst>
                </a:gridCol>
                <a:gridCol w="1440033">
                  <a:extLst>
                    <a:ext uri="{9D8B030D-6E8A-4147-A177-3AD203B41FA5}">
                      <a16:colId xmlns:a16="http://schemas.microsoft.com/office/drawing/2014/main" val="20001"/>
                    </a:ext>
                  </a:extLst>
                </a:gridCol>
                <a:gridCol w="1296030">
                  <a:extLst>
                    <a:ext uri="{9D8B030D-6E8A-4147-A177-3AD203B41FA5}">
                      <a16:colId xmlns:a16="http://schemas.microsoft.com/office/drawing/2014/main" val="20002"/>
                    </a:ext>
                  </a:extLst>
                </a:gridCol>
                <a:gridCol w="1368032">
                  <a:extLst>
                    <a:ext uri="{9D8B030D-6E8A-4147-A177-3AD203B41FA5}">
                      <a16:colId xmlns:a16="http://schemas.microsoft.com/office/drawing/2014/main" val="20003"/>
                    </a:ext>
                  </a:extLst>
                </a:gridCol>
                <a:gridCol w="1728040">
                  <a:extLst>
                    <a:ext uri="{9D8B030D-6E8A-4147-A177-3AD203B41FA5}">
                      <a16:colId xmlns:a16="http://schemas.microsoft.com/office/drawing/2014/main" val="20004"/>
                    </a:ext>
                  </a:extLst>
                </a:gridCol>
                <a:gridCol w="1780223">
                  <a:extLst>
                    <a:ext uri="{9D8B030D-6E8A-4147-A177-3AD203B41FA5}">
                      <a16:colId xmlns:a16="http://schemas.microsoft.com/office/drawing/2014/main" val="20005"/>
                    </a:ext>
                  </a:extLst>
                </a:gridCol>
              </a:tblGrid>
              <a:tr h="639985">
                <a:tc>
                  <a:txBody>
                    <a:bodyPr/>
                    <a:lstStyle/>
                    <a:p>
                      <a:pPr algn="ctr"/>
                      <a:endParaRPr lang="tr-TR" sz="1800" b="0" i="0" dirty="0">
                        <a:latin typeface="Comic Sans MS Regular" panose="030F0702030302020204" pitchFamily="66" charset="0"/>
                      </a:endParaRPr>
                    </a:p>
                  </a:txBody>
                  <a:tcPr marL="91432" marR="91432" marT="45713" marB="45713"/>
                </a:tc>
                <a:tc>
                  <a:txBody>
                    <a:bodyPr/>
                    <a:lstStyle/>
                    <a:p>
                      <a:pPr algn="ctr"/>
                      <a:r>
                        <a:rPr lang="tr-TR" sz="1800" b="0" i="0" dirty="0">
                          <a:latin typeface="Comic Sans MS Regular" panose="030F0702030302020204" pitchFamily="66" charset="0"/>
                        </a:rPr>
                        <a:t>Organizma </a:t>
                      </a:r>
                    </a:p>
                  </a:txBody>
                  <a:tcPr marL="91432" marR="91432" marT="45713" marB="45713"/>
                </a:tc>
                <a:tc>
                  <a:txBody>
                    <a:bodyPr/>
                    <a:lstStyle/>
                    <a:p>
                      <a:pPr algn="ctr"/>
                      <a:r>
                        <a:rPr lang="tr-TR" sz="1800" b="0" i="0" dirty="0">
                          <a:latin typeface="Comic Sans MS Regular" panose="030F0702030302020204" pitchFamily="66" charset="0"/>
                        </a:rPr>
                        <a:t>Tip </a:t>
                      </a:r>
                    </a:p>
                  </a:txBody>
                  <a:tcPr marL="91432" marR="91432" marT="45713" marB="45713"/>
                </a:tc>
                <a:tc>
                  <a:txBody>
                    <a:bodyPr/>
                    <a:lstStyle/>
                    <a:p>
                      <a:pPr algn="ctr"/>
                      <a:r>
                        <a:rPr lang="tr-TR" sz="1800" b="0" i="0" dirty="0" err="1">
                          <a:latin typeface="Comic Sans MS Regular" panose="030F0702030302020204" pitchFamily="66" charset="0"/>
                        </a:rPr>
                        <a:t>Ss</a:t>
                      </a:r>
                      <a:r>
                        <a:rPr lang="tr-TR" sz="1800" b="0" dirty="0"/>
                        <a:t> /</a:t>
                      </a:r>
                      <a:r>
                        <a:rPr lang="tr-TR" sz="1800" b="0" baseline="0" dirty="0"/>
                        <a:t> </a:t>
                      </a:r>
                      <a:r>
                        <a:rPr lang="tr-TR" sz="1800" b="0" dirty="0" err="1"/>
                        <a:t>ds</a:t>
                      </a:r>
                      <a:endParaRPr lang="tr-TR" sz="1800" b="0" dirty="0"/>
                    </a:p>
                  </a:txBody>
                  <a:tcPr marL="91432" marR="91432" marT="45713" marB="45713"/>
                </a:tc>
                <a:tc>
                  <a:txBody>
                    <a:bodyPr/>
                    <a:lstStyle/>
                    <a:p>
                      <a:pPr algn="ctr"/>
                      <a:r>
                        <a:rPr lang="tr-TR" sz="1800" b="0" i="0" dirty="0">
                          <a:latin typeface="Comic Sans MS Regular" panose="030F0702030302020204" pitchFamily="66" charset="0"/>
                        </a:rPr>
                        <a:t>Uzunluk</a:t>
                      </a:r>
                      <a:r>
                        <a:rPr lang="tr-TR" sz="1800" b="0" baseline="0" dirty="0"/>
                        <a:t> (µm)</a:t>
                      </a:r>
                      <a:endParaRPr lang="tr-TR" sz="1800" b="0" dirty="0"/>
                    </a:p>
                  </a:txBody>
                  <a:tcPr marL="91432" marR="91432" marT="45713" marB="4571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b="0" i="0" dirty="0">
                          <a:latin typeface="Comic Sans MS Regular" panose="030F0702030302020204" pitchFamily="66" charset="0"/>
                        </a:rPr>
                        <a:t>Org. Boyutu </a:t>
                      </a:r>
                      <a:r>
                        <a:rPr lang="tr-TR" sz="1800" b="0" baseline="0" dirty="0"/>
                        <a:t>(µm)</a:t>
                      </a:r>
                      <a:endParaRPr lang="tr-TR" sz="1800" b="0" dirty="0"/>
                    </a:p>
                  </a:txBody>
                  <a:tcPr marL="91432" marR="91432" marT="45713" marB="45713"/>
                </a:tc>
                <a:extLst>
                  <a:ext uri="{0D108BD9-81ED-4DB2-BD59-A6C34878D82A}">
                    <a16:rowId xmlns:a16="http://schemas.microsoft.com/office/drawing/2014/main" val="10000"/>
                  </a:ext>
                </a:extLst>
              </a:tr>
              <a:tr h="534690">
                <a:tc rowSpan="4">
                  <a:txBody>
                    <a:bodyPr/>
                    <a:lstStyle/>
                    <a:p>
                      <a:pPr algn="ctr"/>
                      <a:endParaRPr lang="tr-TR" sz="1800" b="0" i="0" dirty="0">
                        <a:latin typeface="Comic Sans MS Regular" panose="030F0702030302020204" pitchFamily="66" charset="0"/>
                      </a:endParaRPr>
                    </a:p>
                    <a:p>
                      <a:pPr algn="ctr"/>
                      <a:endParaRPr lang="tr-TR" sz="1800" dirty="0"/>
                    </a:p>
                    <a:p>
                      <a:pPr algn="ctr"/>
                      <a:endParaRPr lang="tr-TR" sz="1800" dirty="0"/>
                    </a:p>
                    <a:p>
                      <a:pPr algn="ctr"/>
                      <a:r>
                        <a:rPr lang="tr-TR" sz="1800" dirty="0" err="1"/>
                        <a:t>Virus</a:t>
                      </a:r>
                      <a:endParaRPr lang="tr-TR" sz="1800" dirty="0"/>
                    </a:p>
                  </a:txBody>
                  <a:tcPr marL="91432" marR="91432" marT="45713" marB="45713"/>
                </a:tc>
                <a:tc>
                  <a:txBody>
                    <a:bodyPr/>
                    <a:lstStyle/>
                    <a:p>
                      <a:pPr algn="ctr"/>
                      <a:r>
                        <a:rPr lang="el-GR" sz="1800" b="0" i="0" dirty="0">
                          <a:latin typeface="Comic Sans MS Regular" panose="030F0702030302020204" pitchFamily="66" charset="0"/>
                        </a:rPr>
                        <a:t>Φ</a:t>
                      </a:r>
                      <a:r>
                        <a:rPr lang="tr-TR" sz="1800" dirty="0"/>
                        <a:t>x174 </a:t>
                      </a:r>
                      <a:r>
                        <a:rPr lang="tr-TR" sz="1800" dirty="0" err="1"/>
                        <a:t>fajı</a:t>
                      </a:r>
                      <a:endParaRPr lang="tr-TR" sz="1800" dirty="0"/>
                    </a:p>
                  </a:txBody>
                  <a:tcPr marL="91432" marR="91432" marT="45713" marB="45713"/>
                </a:tc>
                <a:tc>
                  <a:txBody>
                    <a:bodyPr/>
                    <a:lstStyle/>
                    <a:p>
                      <a:pPr algn="ctr"/>
                      <a:r>
                        <a:rPr lang="tr-TR" sz="1800" b="0" i="0" dirty="0">
                          <a:latin typeface="Comic Sans MS Regular" panose="030F0702030302020204" pitchFamily="66" charset="0"/>
                        </a:rPr>
                        <a:t>DNA</a:t>
                      </a:r>
                    </a:p>
                  </a:txBody>
                  <a:tcPr marL="91432" marR="91432" marT="45713" marB="45713"/>
                </a:tc>
                <a:tc>
                  <a:txBody>
                    <a:bodyPr/>
                    <a:lstStyle/>
                    <a:p>
                      <a:pPr algn="ctr"/>
                      <a:r>
                        <a:rPr lang="tr-TR" sz="1800" b="0" i="0" dirty="0" err="1">
                          <a:latin typeface="Comic Sans MS Regular" panose="030F0702030302020204" pitchFamily="66" charset="0"/>
                        </a:rPr>
                        <a:t>ss</a:t>
                      </a:r>
                      <a:endParaRPr lang="tr-TR" sz="1800" dirty="0"/>
                    </a:p>
                  </a:txBody>
                  <a:tcPr marL="91432" marR="91432" marT="45713" marB="45713"/>
                </a:tc>
                <a:tc>
                  <a:txBody>
                    <a:bodyPr/>
                    <a:lstStyle/>
                    <a:p>
                      <a:pPr algn="ctr"/>
                      <a:r>
                        <a:rPr lang="tr-TR" sz="1800" b="0" i="0" dirty="0">
                          <a:latin typeface="Comic Sans MS Regular" panose="030F0702030302020204" pitchFamily="66" charset="0"/>
                        </a:rPr>
                        <a:t>2.0</a:t>
                      </a:r>
                    </a:p>
                  </a:txBody>
                  <a:tcPr marL="91432" marR="91432" marT="45713" marB="45713"/>
                </a:tc>
                <a:tc>
                  <a:txBody>
                    <a:bodyPr/>
                    <a:lstStyle/>
                    <a:p>
                      <a:pPr algn="ctr"/>
                      <a:r>
                        <a:rPr lang="tr-TR" sz="1800" b="0" i="0" dirty="0">
                          <a:latin typeface="Comic Sans MS Regular" panose="030F0702030302020204" pitchFamily="66" charset="0"/>
                        </a:rPr>
                        <a:t>0.025x0.025</a:t>
                      </a:r>
                    </a:p>
                  </a:txBody>
                  <a:tcPr marL="91432" marR="91432" marT="45713" marB="45713"/>
                </a:tc>
                <a:extLst>
                  <a:ext uri="{0D108BD9-81ED-4DB2-BD59-A6C34878D82A}">
                    <a16:rowId xmlns:a16="http://schemas.microsoft.com/office/drawing/2014/main" val="10001"/>
                  </a:ext>
                </a:extLst>
              </a:tr>
              <a:tr h="639985">
                <a:tc vMerge="1">
                  <a:txBody>
                    <a:bodyPr/>
                    <a:lstStyle/>
                    <a:p>
                      <a:pPr algn="ctr"/>
                      <a:endParaRPr lang="tr-TR" dirty="0"/>
                    </a:p>
                  </a:txBody>
                  <a:tcPr/>
                </a:tc>
                <a:tc>
                  <a:txBody>
                    <a:bodyPr/>
                    <a:lstStyle/>
                    <a:p>
                      <a:pPr algn="ctr"/>
                      <a:r>
                        <a:rPr lang="tr-TR" sz="1800" b="0" i="0" dirty="0">
                          <a:latin typeface="Comic Sans MS Regular" panose="030F0702030302020204" pitchFamily="66" charset="0"/>
                        </a:rPr>
                        <a:t>Tütün</a:t>
                      </a:r>
                      <a:r>
                        <a:rPr lang="tr-TR" sz="1800" baseline="0" dirty="0"/>
                        <a:t> Mozaik </a:t>
                      </a:r>
                      <a:r>
                        <a:rPr lang="tr-TR" sz="1800" baseline="0" dirty="0" err="1"/>
                        <a:t>vir</a:t>
                      </a:r>
                      <a:r>
                        <a:rPr lang="tr-TR" sz="1800" baseline="0" dirty="0"/>
                        <a:t>.</a:t>
                      </a:r>
                      <a:endParaRPr lang="tr-TR" sz="1800" dirty="0"/>
                    </a:p>
                  </a:txBody>
                  <a:tcPr marL="91432" marR="91432" marT="45713" marB="45713"/>
                </a:tc>
                <a:tc>
                  <a:txBody>
                    <a:bodyPr/>
                    <a:lstStyle/>
                    <a:p>
                      <a:pPr algn="ctr"/>
                      <a:r>
                        <a:rPr lang="tr-TR" sz="1800" b="0" i="0" dirty="0">
                          <a:latin typeface="Comic Sans MS Regular" panose="030F0702030302020204" pitchFamily="66" charset="0"/>
                        </a:rPr>
                        <a:t>RNA</a:t>
                      </a:r>
                    </a:p>
                  </a:txBody>
                  <a:tcPr marL="91432" marR="91432" marT="45713" marB="45713"/>
                </a:tc>
                <a:tc>
                  <a:txBody>
                    <a:bodyPr/>
                    <a:lstStyle/>
                    <a:p>
                      <a:pPr algn="ctr"/>
                      <a:r>
                        <a:rPr lang="tr-TR" sz="1800" b="0" i="0" dirty="0" err="1">
                          <a:latin typeface="Comic Sans MS Regular" panose="030F0702030302020204" pitchFamily="66" charset="0"/>
                        </a:rPr>
                        <a:t>ss</a:t>
                      </a:r>
                      <a:endParaRPr lang="tr-TR" sz="1800" dirty="0"/>
                    </a:p>
                  </a:txBody>
                  <a:tcPr marL="91432" marR="91432" marT="45713" marB="45713"/>
                </a:tc>
                <a:tc>
                  <a:txBody>
                    <a:bodyPr/>
                    <a:lstStyle/>
                    <a:p>
                      <a:pPr algn="ctr"/>
                      <a:r>
                        <a:rPr lang="tr-TR" sz="1800" b="0" i="0" dirty="0">
                          <a:latin typeface="Comic Sans MS Regular" panose="030F0702030302020204" pitchFamily="66" charset="0"/>
                        </a:rPr>
                        <a:t>3.3</a:t>
                      </a:r>
                    </a:p>
                  </a:txBody>
                  <a:tcPr marL="91432" marR="91432" marT="45713" marB="45713"/>
                </a:tc>
                <a:tc>
                  <a:txBody>
                    <a:bodyPr/>
                    <a:lstStyle/>
                    <a:p>
                      <a:pPr algn="ctr"/>
                      <a:r>
                        <a:rPr lang="tr-TR" sz="1800" b="0" i="0" dirty="0">
                          <a:latin typeface="Comic Sans MS Regular" panose="030F0702030302020204" pitchFamily="66" charset="0"/>
                        </a:rPr>
                        <a:t>0.30x0.30</a:t>
                      </a:r>
                    </a:p>
                  </a:txBody>
                  <a:tcPr marL="91432" marR="91432" marT="45713" marB="45713"/>
                </a:tc>
                <a:extLst>
                  <a:ext uri="{0D108BD9-81ED-4DB2-BD59-A6C34878D82A}">
                    <a16:rowId xmlns:a16="http://schemas.microsoft.com/office/drawing/2014/main" val="10002"/>
                  </a:ext>
                </a:extLst>
              </a:tr>
              <a:tr h="639985">
                <a:tc vMerge="1">
                  <a:txBody>
                    <a:bodyPr/>
                    <a:lstStyle/>
                    <a:p>
                      <a:pPr algn="ctr"/>
                      <a:endParaRPr lang="tr-TR" dirty="0"/>
                    </a:p>
                  </a:txBody>
                  <a:tcPr/>
                </a:tc>
                <a:tc>
                  <a:txBody>
                    <a:bodyPr/>
                    <a:lstStyle/>
                    <a:p>
                      <a:pPr algn="ctr"/>
                      <a:r>
                        <a:rPr lang="tr-TR" sz="1800" b="0" i="0" dirty="0" err="1">
                          <a:latin typeface="Comic Sans MS Regular" panose="030F0702030302020204" pitchFamily="66" charset="0"/>
                        </a:rPr>
                        <a:t>Lambda</a:t>
                      </a:r>
                      <a:r>
                        <a:rPr lang="tr-TR" sz="1800" dirty="0"/>
                        <a:t> </a:t>
                      </a:r>
                      <a:r>
                        <a:rPr lang="tr-TR" sz="1800" dirty="0" err="1"/>
                        <a:t>fajı</a:t>
                      </a:r>
                      <a:endParaRPr lang="tr-TR" sz="1800" dirty="0"/>
                    </a:p>
                  </a:txBody>
                  <a:tcPr marL="91432" marR="91432" marT="45713" marB="45713"/>
                </a:tc>
                <a:tc>
                  <a:txBody>
                    <a:bodyPr/>
                    <a:lstStyle/>
                    <a:p>
                      <a:pPr algn="ctr"/>
                      <a:r>
                        <a:rPr lang="tr-TR" sz="1800" b="0" i="0" dirty="0">
                          <a:latin typeface="Comic Sans MS Regular" panose="030F0702030302020204" pitchFamily="66" charset="0"/>
                        </a:rPr>
                        <a:t>DNA</a:t>
                      </a:r>
                    </a:p>
                  </a:txBody>
                  <a:tcPr marL="91432" marR="91432" marT="45713" marB="45713"/>
                </a:tc>
                <a:tc>
                  <a:txBody>
                    <a:bodyPr/>
                    <a:lstStyle/>
                    <a:p>
                      <a:pPr algn="ctr"/>
                      <a:r>
                        <a:rPr lang="tr-TR" sz="1800" b="0" i="0" dirty="0" err="1">
                          <a:latin typeface="Comic Sans MS Regular" panose="030F0702030302020204" pitchFamily="66" charset="0"/>
                        </a:rPr>
                        <a:t>ds</a:t>
                      </a:r>
                      <a:endParaRPr lang="tr-TR" sz="1800" dirty="0"/>
                    </a:p>
                  </a:txBody>
                  <a:tcPr marL="91432" marR="91432" marT="45713" marB="45713"/>
                </a:tc>
                <a:tc>
                  <a:txBody>
                    <a:bodyPr/>
                    <a:lstStyle/>
                    <a:p>
                      <a:pPr algn="ctr"/>
                      <a:r>
                        <a:rPr lang="tr-TR" sz="1800" b="0" i="0" dirty="0">
                          <a:latin typeface="Comic Sans MS Regular" panose="030F0702030302020204" pitchFamily="66" charset="0"/>
                        </a:rPr>
                        <a:t>17.0</a:t>
                      </a:r>
                    </a:p>
                  </a:txBody>
                  <a:tcPr marL="91432" marR="91432" marT="45713" marB="45713"/>
                </a:tc>
                <a:tc>
                  <a:txBody>
                    <a:bodyPr/>
                    <a:lstStyle/>
                    <a:p>
                      <a:pPr algn="ctr"/>
                      <a:r>
                        <a:rPr lang="tr-TR" sz="1800" b="0" i="0" dirty="0">
                          <a:latin typeface="Comic Sans MS Regular" panose="030F0702030302020204" pitchFamily="66" charset="0"/>
                        </a:rPr>
                        <a:t>0.07x0.07</a:t>
                      </a:r>
                    </a:p>
                  </a:txBody>
                  <a:tcPr marL="91432" marR="91432" marT="45713" marB="45713"/>
                </a:tc>
                <a:extLst>
                  <a:ext uri="{0D108BD9-81ED-4DB2-BD59-A6C34878D82A}">
                    <a16:rowId xmlns:a16="http://schemas.microsoft.com/office/drawing/2014/main" val="10003"/>
                  </a:ext>
                </a:extLst>
              </a:tr>
              <a:tr h="534690">
                <a:tc vMerge="1">
                  <a:txBody>
                    <a:bodyPr/>
                    <a:lstStyle/>
                    <a:p>
                      <a:pPr algn="ctr"/>
                      <a:endParaRPr lang="tr-TR" dirty="0"/>
                    </a:p>
                  </a:txBody>
                  <a:tcPr/>
                </a:tc>
                <a:tc>
                  <a:txBody>
                    <a:bodyPr/>
                    <a:lstStyle/>
                    <a:p>
                      <a:pPr algn="ctr"/>
                      <a:r>
                        <a:rPr lang="tr-TR" sz="1800" b="0" i="0" dirty="0">
                          <a:latin typeface="Comic Sans MS Regular" panose="030F0702030302020204" pitchFamily="66" charset="0"/>
                        </a:rPr>
                        <a:t>T2 </a:t>
                      </a:r>
                      <a:r>
                        <a:rPr lang="tr-TR" sz="1800" dirty="0" err="1"/>
                        <a:t>fajı</a:t>
                      </a:r>
                      <a:endParaRPr lang="tr-TR" sz="1800" dirty="0"/>
                    </a:p>
                  </a:txBody>
                  <a:tcPr marL="91432" marR="91432" marT="45713" marB="45713"/>
                </a:tc>
                <a:tc>
                  <a:txBody>
                    <a:bodyPr/>
                    <a:lstStyle/>
                    <a:p>
                      <a:pPr algn="ctr"/>
                      <a:r>
                        <a:rPr lang="tr-TR" sz="1800" b="0" i="0" dirty="0">
                          <a:latin typeface="Comic Sans MS Regular" panose="030F0702030302020204" pitchFamily="66" charset="0"/>
                        </a:rPr>
                        <a:t>DNA</a:t>
                      </a:r>
                    </a:p>
                  </a:txBody>
                  <a:tcPr marL="91432" marR="91432" marT="45713" marB="45713"/>
                </a:tc>
                <a:tc>
                  <a:txBody>
                    <a:bodyPr/>
                    <a:lstStyle/>
                    <a:p>
                      <a:pPr algn="ctr"/>
                      <a:r>
                        <a:rPr lang="tr-TR" sz="1800" b="0" i="0" dirty="0" err="1">
                          <a:latin typeface="Comic Sans MS Regular" panose="030F0702030302020204" pitchFamily="66" charset="0"/>
                        </a:rPr>
                        <a:t>ds</a:t>
                      </a:r>
                      <a:endParaRPr lang="tr-TR" sz="1800" dirty="0"/>
                    </a:p>
                  </a:txBody>
                  <a:tcPr marL="91432" marR="91432" marT="45713" marB="45713"/>
                </a:tc>
                <a:tc>
                  <a:txBody>
                    <a:bodyPr/>
                    <a:lstStyle/>
                    <a:p>
                      <a:pPr algn="ctr"/>
                      <a:r>
                        <a:rPr lang="tr-TR" sz="1800" b="0" i="0" dirty="0">
                          <a:latin typeface="Comic Sans MS Regular" panose="030F0702030302020204" pitchFamily="66" charset="0"/>
                        </a:rPr>
                        <a:t>52.0</a:t>
                      </a:r>
                    </a:p>
                  </a:txBody>
                  <a:tcPr marL="91432" marR="91432" marT="45713" marB="45713"/>
                </a:tc>
                <a:tc>
                  <a:txBody>
                    <a:bodyPr/>
                    <a:lstStyle/>
                    <a:p>
                      <a:pPr algn="ctr"/>
                      <a:r>
                        <a:rPr lang="tr-TR" sz="1800" b="0" i="0" dirty="0">
                          <a:latin typeface="Comic Sans MS Regular" panose="030F0702030302020204" pitchFamily="66" charset="0"/>
                        </a:rPr>
                        <a:t>0.07x0.10</a:t>
                      </a:r>
                    </a:p>
                  </a:txBody>
                  <a:tcPr marL="91432" marR="91432" marT="45713" marB="45713"/>
                </a:tc>
                <a:extLst>
                  <a:ext uri="{0D108BD9-81ED-4DB2-BD59-A6C34878D82A}">
                    <a16:rowId xmlns:a16="http://schemas.microsoft.com/office/drawing/2014/main" val="10004"/>
                  </a:ext>
                </a:extLst>
              </a:tr>
              <a:tr h="639985">
                <a:tc rowSpan="2">
                  <a:txBody>
                    <a:bodyPr/>
                    <a:lstStyle/>
                    <a:p>
                      <a:pPr algn="ctr"/>
                      <a:endParaRPr lang="tr-TR" sz="1800" b="0" i="0" dirty="0">
                        <a:latin typeface="Comic Sans MS Regular" panose="030F0702030302020204" pitchFamily="66" charset="0"/>
                      </a:endParaRPr>
                    </a:p>
                    <a:p>
                      <a:pPr algn="ctr"/>
                      <a:r>
                        <a:rPr lang="tr-TR" sz="1800" dirty="0"/>
                        <a:t>Bakteri</a:t>
                      </a:r>
                    </a:p>
                  </a:txBody>
                  <a:tcPr marL="91432" marR="91432" marT="45713" marB="45713"/>
                </a:tc>
                <a:tc>
                  <a:txBody>
                    <a:bodyPr/>
                    <a:lstStyle/>
                    <a:p>
                      <a:pPr algn="ctr"/>
                      <a:r>
                        <a:rPr lang="tr-TR" sz="1800" b="0" i="0" dirty="0">
                          <a:latin typeface="Comic Sans MS Regular" panose="030F0702030302020204" pitchFamily="66" charset="0"/>
                        </a:rPr>
                        <a:t>H. </a:t>
                      </a:r>
                      <a:r>
                        <a:rPr lang="tr-TR" sz="1800" dirty="0" err="1"/>
                        <a:t>İnfluenza</a:t>
                      </a:r>
                      <a:endParaRPr lang="tr-TR" sz="1800" dirty="0"/>
                    </a:p>
                  </a:txBody>
                  <a:tcPr marL="91432" marR="91432" marT="45713" marB="45713"/>
                </a:tc>
                <a:tc>
                  <a:txBody>
                    <a:bodyPr/>
                    <a:lstStyle/>
                    <a:p>
                      <a:pPr algn="ctr"/>
                      <a:r>
                        <a:rPr lang="tr-TR" sz="1800" b="0" i="0" dirty="0">
                          <a:latin typeface="Comic Sans MS Regular" panose="030F0702030302020204" pitchFamily="66" charset="0"/>
                        </a:rPr>
                        <a:t>DNA</a:t>
                      </a:r>
                    </a:p>
                  </a:txBody>
                  <a:tcPr marL="91432" marR="91432" marT="45713" marB="45713"/>
                </a:tc>
                <a:tc>
                  <a:txBody>
                    <a:bodyPr/>
                    <a:lstStyle/>
                    <a:p>
                      <a:pPr algn="ctr"/>
                      <a:r>
                        <a:rPr lang="tr-TR" sz="1800" b="0" i="0" dirty="0" err="1">
                          <a:latin typeface="Comic Sans MS Regular" panose="030F0702030302020204" pitchFamily="66" charset="0"/>
                        </a:rPr>
                        <a:t>ds</a:t>
                      </a:r>
                      <a:endParaRPr lang="tr-TR" sz="1800" dirty="0"/>
                    </a:p>
                  </a:txBody>
                  <a:tcPr marL="91432" marR="91432" marT="45713" marB="45713"/>
                </a:tc>
                <a:tc>
                  <a:txBody>
                    <a:bodyPr/>
                    <a:lstStyle/>
                    <a:p>
                      <a:pPr algn="ctr"/>
                      <a:r>
                        <a:rPr lang="tr-TR" sz="1800" b="0" i="0" dirty="0">
                          <a:latin typeface="Comic Sans MS Regular" panose="030F0702030302020204" pitchFamily="66" charset="0"/>
                        </a:rPr>
                        <a:t>832.0</a:t>
                      </a:r>
                    </a:p>
                  </a:txBody>
                  <a:tcPr marL="91432" marR="91432" marT="45713" marB="45713"/>
                </a:tc>
                <a:tc>
                  <a:txBody>
                    <a:bodyPr/>
                    <a:lstStyle/>
                    <a:p>
                      <a:pPr algn="ctr"/>
                      <a:r>
                        <a:rPr lang="tr-TR" sz="1800" b="0" i="0" dirty="0">
                          <a:latin typeface="Comic Sans MS Regular" panose="030F0702030302020204" pitchFamily="66" charset="0"/>
                        </a:rPr>
                        <a:t>1.0x 0.30</a:t>
                      </a:r>
                    </a:p>
                  </a:txBody>
                  <a:tcPr marL="91432" marR="91432" marT="45713" marB="45713"/>
                </a:tc>
                <a:extLst>
                  <a:ext uri="{0D108BD9-81ED-4DB2-BD59-A6C34878D82A}">
                    <a16:rowId xmlns:a16="http://schemas.microsoft.com/office/drawing/2014/main" val="10005"/>
                  </a:ext>
                </a:extLst>
              </a:tr>
              <a:tr h="534690">
                <a:tc vMerge="1">
                  <a:txBody>
                    <a:bodyPr/>
                    <a:lstStyle/>
                    <a:p>
                      <a:pPr algn="ctr"/>
                      <a:endParaRPr lang="tr-TR" dirty="0"/>
                    </a:p>
                  </a:txBody>
                  <a:tcPr/>
                </a:tc>
                <a:tc>
                  <a:txBody>
                    <a:bodyPr/>
                    <a:lstStyle/>
                    <a:p>
                      <a:pPr algn="ctr"/>
                      <a:r>
                        <a:rPr lang="tr-TR" sz="1800" b="0" i="0" dirty="0" err="1">
                          <a:latin typeface="Comic Sans MS Regular" panose="030F0702030302020204" pitchFamily="66" charset="0"/>
                        </a:rPr>
                        <a:t>E.coli</a:t>
                      </a:r>
                      <a:endParaRPr lang="tr-TR" sz="1800" dirty="0"/>
                    </a:p>
                  </a:txBody>
                  <a:tcPr marL="91432" marR="91432" marT="45713" marB="45713"/>
                </a:tc>
                <a:tc>
                  <a:txBody>
                    <a:bodyPr/>
                    <a:lstStyle/>
                    <a:p>
                      <a:pPr algn="ctr"/>
                      <a:r>
                        <a:rPr lang="tr-TR" sz="1800" b="0" i="0" dirty="0">
                          <a:latin typeface="Comic Sans MS Regular" panose="030F0702030302020204" pitchFamily="66" charset="0"/>
                        </a:rPr>
                        <a:t>DNA</a:t>
                      </a:r>
                    </a:p>
                  </a:txBody>
                  <a:tcPr marL="91432" marR="91432" marT="45713" marB="45713"/>
                </a:tc>
                <a:tc>
                  <a:txBody>
                    <a:bodyPr/>
                    <a:lstStyle/>
                    <a:p>
                      <a:pPr algn="ctr"/>
                      <a:r>
                        <a:rPr lang="tr-TR" sz="1800" b="0" i="0" dirty="0" err="1">
                          <a:latin typeface="Comic Sans MS Regular" panose="030F0702030302020204" pitchFamily="66" charset="0"/>
                        </a:rPr>
                        <a:t>ds</a:t>
                      </a:r>
                      <a:endParaRPr lang="tr-TR" sz="1800" dirty="0"/>
                    </a:p>
                  </a:txBody>
                  <a:tcPr marL="91432" marR="91432" marT="45713" marB="45713"/>
                </a:tc>
                <a:tc>
                  <a:txBody>
                    <a:bodyPr/>
                    <a:lstStyle/>
                    <a:p>
                      <a:pPr algn="ctr"/>
                      <a:r>
                        <a:rPr lang="tr-TR" sz="1800" b="0" i="0" dirty="0">
                          <a:latin typeface="Comic Sans MS Regular" panose="030F0702030302020204" pitchFamily="66" charset="0"/>
                        </a:rPr>
                        <a:t>1200.0</a:t>
                      </a:r>
                    </a:p>
                  </a:txBody>
                  <a:tcPr marL="91432" marR="91432" marT="45713" marB="45713"/>
                </a:tc>
                <a:tc>
                  <a:txBody>
                    <a:bodyPr/>
                    <a:lstStyle/>
                    <a:p>
                      <a:pPr algn="ctr"/>
                      <a:r>
                        <a:rPr lang="tr-TR" sz="1800" b="0" i="0" dirty="0">
                          <a:latin typeface="Comic Sans MS Regular" panose="030F0702030302020204" pitchFamily="66" charset="0"/>
                        </a:rPr>
                        <a:t>2.0x0.50</a:t>
                      </a:r>
                    </a:p>
                  </a:txBody>
                  <a:tcPr marL="91432" marR="91432" marT="45713" marB="45713"/>
                </a:tc>
                <a:extLst>
                  <a:ext uri="{0D108BD9-81ED-4DB2-BD59-A6C34878D82A}">
                    <a16:rowId xmlns:a16="http://schemas.microsoft.com/office/drawing/2014/main" val="10006"/>
                  </a:ext>
                </a:extLst>
              </a:tr>
            </a:tbl>
          </a:graphicData>
        </a:graphic>
      </p:graphicFrame>
      <p:sp>
        <p:nvSpPr>
          <p:cNvPr id="2" name="Slide Number Placeholder 1">
            <a:extLst>
              <a:ext uri="{FF2B5EF4-FFF2-40B4-BE49-F238E27FC236}">
                <a16:creationId xmlns:a16="http://schemas.microsoft.com/office/drawing/2014/main" id="{D9222DBA-B8FB-C44D-AA5A-27C4D0B556D3}"/>
              </a:ext>
            </a:extLst>
          </p:cNvPr>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240635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up 22"/>
          <p:cNvGrpSpPr>
            <a:grpSpLocks/>
          </p:cNvGrpSpPr>
          <p:nvPr/>
        </p:nvGrpSpPr>
        <p:grpSpPr bwMode="auto">
          <a:xfrm>
            <a:off x="957263" y="3327400"/>
            <a:ext cx="3789362" cy="2520950"/>
            <a:chOff x="4670892" y="3645024"/>
            <a:chExt cx="3789540" cy="2928819"/>
          </a:xfrm>
        </p:grpSpPr>
        <p:grpSp>
          <p:nvGrpSpPr>
            <p:cNvPr id="20489" name="Group 11"/>
            <p:cNvGrpSpPr>
              <a:grpSpLocks/>
            </p:cNvGrpSpPr>
            <p:nvPr/>
          </p:nvGrpSpPr>
          <p:grpSpPr bwMode="auto">
            <a:xfrm>
              <a:off x="4670892" y="3645024"/>
              <a:ext cx="3778530" cy="2928819"/>
              <a:chOff x="950" y="838"/>
              <a:chExt cx="3920" cy="2538"/>
            </a:xfrm>
          </p:grpSpPr>
          <p:pic>
            <p:nvPicPr>
              <p:cNvPr id="20492" name="Picture 5" descr="12_03"/>
              <p:cNvPicPr>
                <a:picLocks noChangeAspect="1" noChangeArrowheads="1"/>
              </p:cNvPicPr>
              <p:nvPr/>
            </p:nvPicPr>
            <p:blipFill>
              <a:blip r:embed="rId3">
                <a:extLst>
                  <a:ext uri="{28A0092B-C50C-407E-A947-70E740481C1C}">
                    <a14:useLocalDpi xmlns:a14="http://schemas.microsoft.com/office/drawing/2010/main" val="0"/>
                  </a:ext>
                </a:extLst>
              </a:blip>
              <a:srcRect l="20139" t="51909" r="29167"/>
              <a:stretch>
                <a:fillRect/>
              </a:stretch>
            </p:blipFill>
            <p:spPr bwMode="auto">
              <a:xfrm>
                <a:off x="950" y="838"/>
                <a:ext cx="3920" cy="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Rectangle 10"/>
              <p:cNvSpPr>
                <a:spLocks noChangeArrowheads="1"/>
              </p:cNvSpPr>
              <p:nvPr/>
            </p:nvSpPr>
            <p:spPr bwMode="auto">
              <a:xfrm>
                <a:off x="3833" y="890"/>
                <a:ext cx="635" cy="680"/>
              </a:xfrm>
              <a:prstGeom prst="rect">
                <a:avLst/>
              </a:prstGeom>
              <a:solidFill>
                <a:schemeClr val="tx1"/>
              </a:solidFill>
              <a:ln w="9525">
                <a:solidFill>
                  <a:schemeClr val="tx1"/>
                </a:solidFill>
                <a:miter lim="800000"/>
                <a:headEnd/>
                <a:tailEnd/>
              </a:ln>
            </p:spPr>
            <p:txBody>
              <a:bodyPr wrap="none" anchor="ctr"/>
              <a:lstStyle/>
              <a:p>
                <a:pPr algn="ctr"/>
                <a:endParaRPr lang="tr-TR" dirty="0">
                  <a:latin typeface="Comic Sans MS Regular" panose="030F0702030302020204" pitchFamily="66" charset="0"/>
                </a:endParaRPr>
              </a:p>
            </p:txBody>
          </p:sp>
        </p:grpSp>
        <p:sp>
          <p:nvSpPr>
            <p:cNvPr id="20490" name="Metin kutusu 20"/>
            <p:cNvSpPr txBox="1">
              <a:spLocks noChangeArrowheads="1"/>
            </p:cNvSpPr>
            <p:nvPr/>
          </p:nvSpPr>
          <p:spPr bwMode="auto">
            <a:xfrm>
              <a:off x="7775690" y="3645024"/>
              <a:ext cx="684742" cy="3933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endParaRPr lang="tr-TR" dirty="0">
                <a:latin typeface="Comic Sans MS Regular" panose="030F0702030302020204" pitchFamily="66" charset="0"/>
              </a:endParaRPr>
            </a:p>
          </p:txBody>
        </p:sp>
        <p:sp>
          <p:nvSpPr>
            <p:cNvPr id="20491" name="Metin kutusu 21"/>
            <p:cNvSpPr txBox="1">
              <a:spLocks noChangeArrowheads="1"/>
            </p:cNvSpPr>
            <p:nvPr/>
          </p:nvSpPr>
          <p:spPr bwMode="auto">
            <a:xfrm>
              <a:off x="4679346" y="3645024"/>
              <a:ext cx="684742" cy="3933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endParaRPr lang="tr-TR" dirty="0">
                <a:latin typeface="Comic Sans MS Regular" panose="030F0702030302020204" pitchFamily="66" charset="0"/>
              </a:endParaRPr>
            </a:p>
          </p:txBody>
        </p:sp>
      </p:grpSp>
      <p:pic>
        <p:nvPicPr>
          <p:cNvPr id="20483" name="Picture 5" descr="12_04ab"/>
          <p:cNvPicPr>
            <a:picLocks noChangeAspect="1" noChangeArrowheads="1"/>
          </p:cNvPicPr>
          <p:nvPr/>
        </p:nvPicPr>
        <p:blipFill>
          <a:blip r:embed="rId4">
            <a:extLst>
              <a:ext uri="{28A0092B-C50C-407E-A947-70E740481C1C}">
                <a14:useLocalDpi xmlns:a14="http://schemas.microsoft.com/office/drawing/2010/main" val="0"/>
              </a:ext>
            </a:extLst>
          </a:blip>
          <a:srcRect l="47917" t="18645" b="17433"/>
          <a:stretch>
            <a:fillRect/>
          </a:stretch>
        </p:blipFill>
        <p:spPr bwMode="auto">
          <a:xfrm>
            <a:off x="5219700" y="3327400"/>
            <a:ext cx="286543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Metin kutusu 8"/>
          <p:cNvSpPr txBox="1">
            <a:spLocks noChangeArrowheads="1"/>
          </p:cNvSpPr>
          <p:nvPr/>
        </p:nvSpPr>
        <p:spPr bwMode="auto">
          <a:xfrm>
            <a:off x="417773" y="1362075"/>
            <a:ext cx="2868093" cy="748923"/>
          </a:xfrm>
          <a:prstGeom prst="rect">
            <a:avLst/>
          </a:prstGeom>
          <a:noFill/>
          <a:ln w="9525">
            <a:noFill/>
            <a:miter lim="800000"/>
            <a:headEnd/>
            <a:tailEnd/>
          </a:ln>
        </p:spPr>
        <p:txBody>
          <a:bodyPr wrap="none">
            <a:spAutoFit/>
          </a:bodyPr>
          <a:lstStyle/>
          <a:p>
            <a:pPr algn="ctr">
              <a:defRPr/>
            </a:pPr>
            <a:r>
              <a:rPr lang="tr-TR" sz="3200" dirty="0" err="1">
                <a:latin typeface="Comic Sans MS Regular" panose="030F0702030302020204" pitchFamily="66" charset="0"/>
              </a:rPr>
              <a:t>Kromozomal</a:t>
            </a:r>
            <a:r>
              <a:rPr lang="tr-TR" sz="3200" dirty="0">
                <a:latin typeface="Comic Sans MS Regular" panose="030F0702030302020204" pitchFamily="66" charset="0"/>
              </a:rPr>
              <a:t> DNA ile </a:t>
            </a:r>
          </a:p>
          <a:p>
            <a:pPr algn="ctr">
              <a:defRPr/>
            </a:pPr>
            <a:r>
              <a:rPr lang="tr-TR" sz="3200" dirty="0">
                <a:latin typeface="Comic Sans MS Regular" panose="030F0702030302020204" pitchFamily="66" charset="0"/>
              </a:rPr>
              <a:t>ilişkili proteinler</a:t>
            </a:r>
          </a:p>
        </p:txBody>
      </p:sp>
      <p:cxnSp>
        <p:nvCxnSpPr>
          <p:cNvPr id="11" name="Düz Ok Bağlayıcısı 10"/>
          <p:cNvCxnSpPr/>
          <p:nvPr/>
        </p:nvCxnSpPr>
        <p:spPr>
          <a:xfrm flipV="1">
            <a:off x="3516313" y="1017588"/>
            <a:ext cx="1255712" cy="5254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Düz Ok Bağlayıcısı 11"/>
          <p:cNvCxnSpPr/>
          <p:nvPr/>
        </p:nvCxnSpPr>
        <p:spPr>
          <a:xfrm>
            <a:off x="3516313" y="1958975"/>
            <a:ext cx="1220787" cy="4953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2535" name="Metin kutusu 14"/>
          <p:cNvSpPr txBox="1">
            <a:spLocks noChangeArrowheads="1"/>
          </p:cNvSpPr>
          <p:nvPr/>
        </p:nvSpPr>
        <p:spPr bwMode="auto">
          <a:xfrm>
            <a:off x="4862104" y="692696"/>
            <a:ext cx="1366080" cy="420628"/>
          </a:xfrm>
          <a:prstGeom prst="rect">
            <a:avLst/>
          </a:prstGeom>
          <a:noFill/>
          <a:ln w="9525">
            <a:noFill/>
            <a:miter lim="800000"/>
            <a:headEnd/>
            <a:tailEnd/>
          </a:ln>
        </p:spPr>
        <p:txBody>
          <a:bodyPr wrap="none">
            <a:spAutoFit/>
          </a:bodyPr>
          <a:lstStyle/>
          <a:p>
            <a:pPr algn="ctr">
              <a:defRPr/>
            </a:pPr>
            <a:r>
              <a:rPr lang="tr-TR" sz="3200" dirty="0" err="1">
                <a:latin typeface="Comic Sans MS Regular" panose="030F0702030302020204" pitchFamily="66" charset="0"/>
              </a:rPr>
              <a:t>Histonlar</a:t>
            </a:r>
            <a:endParaRPr lang="tr-TR" sz="3200" dirty="0">
              <a:latin typeface="Comic Sans MS Regular" panose="030F0702030302020204" pitchFamily="66" charset="0"/>
            </a:endParaRPr>
          </a:p>
        </p:txBody>
      </p:sp>
      <p:sp>
        <p:nvSpPr>
          <p:cNvPr id="22536" name="Metin kutusu 15"/>
          <p:cNvSpPr txBox="1">
            <a:spLocks noChangeArrowheads="1"/>
          </p:cNvSpPr>
          <p:nvPr/>
        </p:nvSpPr>
        <p:spPr bwMode="auto">
          <a:xfrm>
            <a:off x="4772025" y="2110998"/>
            <a:ext cx="3457998" cy="420628"/>
          </a:xfrm>
          <a:prstGeom prst="rect">
            <a:avLst/>
          </a:prstGeom>
          <a:noFill/>
          <a:ln w="9525">
            <a:noFill/>
            <a:miter lim="800000"/>
            <a:headEnd/>
            <a:tailEnd/>
          </a:ln>
        </p:spPr>
        <p:txBody>
          <a:bodyPr wrap="none">
            <a:spAutoFit/>
          </a:bodyPr>
          <a:lstStyle/>
          <a:p>
            <a:pPr algn="ctr">
              <a:defRPr/>
            </a:pPr>
            <a:r>
              <a:rPr lang="tr-TR" sz="3200" dirty="0" err="1">
                <a:latin typeface="Comic Sans MS Regular" panose="030F0702030302020204" pitchFamily="66" charset="0"/>
              </a:rPr>
              <a:t>Histon</a:t>
            </a:r>
            <a:r>
              <a:rPr lang="tr-TR" sz="3200" dirty="0">
                <a:latin typeface="Comic Sans MS Regular" panose="030F0702030302020204" pitchFamily="66" charset="0"/>
              </a:rPr>
              <a:t> olmayan proteinler</a:t>
            </a:r>
          </a:p>
        </p:txBody>
      </p:sp>
      <p:sp>
        <p:nvSpPr>
          <p:cNvPr id="2" name="Slide Number Placeholder 1">
            <a:extLst>
              <a:ext uri="{FF2B5EF4-FFF2-40B4-BE49-F238E27FC236}">
                <a16:creationId xmlns:a16="http://schemas.microsoft.com/office/drawing/2014/main" id="{5A59CF89-705F-1942-AB43-E0AB724C7377}"/>
              </a:ext>
            </a:extLst>
          </p:cNvPr>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1256183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 14"/>
          <p:cNvGrpSpPr>
            <a:grpSpLocks/>
          </p:cNvGrpSpPr>
          <p:nvPr/>
        </p:nvGrpSpPr>
        <p:grpSpPr bwMode="auto">
          <a:xfrm>
            <a:off x="34925" y="1125538"/>
            <a:ext cx="9061450" cy="2309812"/>
            <a:chOff x="35496" y="1700808"/>
            <a:chExt cx="9060873" cy="2310523"/>
          </a:xfrm>
          <a:solidFill>
            <a:schemeClr val="accent3"/>
          </a:solidFill>
        </p:grpSpPr>
        <p:pic>
          <p:nvPicPr>
            <p:cNvPr id="2" name="Resim 1"/>
            <p:cNvPicPr>
              <a:picLocks noChangeAspect="1"/>
            </p:cNvPicPr>
            <p:nvPr/>
          </p:nvPicPr>
          <p:blipFill>
            <a:blip r:embed="rId3"/>
            <a:stretch>
              <a:fillRect/>
            </a:stretch>
          </p:blipFill>
          <p:spPr>
            <a:xfrm>
              <a:off x="35496" y="1700808"/>
              <a:ext cx="9060873" cy="2310523"/>
            </a:xfrm>
            <a:prstGeom prst="rect">
              <a:avLst/>
            </a:prstGeom>
            <a:grpFill/>
          </p:spPr>
        </p:pic>
        <p:sp>
          <p:nvSpPr>
            <p:cNvPr id="3" name="Metin kutusu 2"/>
            <p:cNvSpPr txBox="1"/>
            <p:nvPr/>
          </p:nvSpPr>
          <p:spPr>
            <a:xfrm>
              <a:off x="35496" y="1773855"/>
              <a:ext cx="779413" cy="523381"/>
            </a:xfrm>
            <a:prstGeom prst="rect">
              <a:avLst/>
            </a:prstGeom>
            <a:grpFill/>
          </p:spPr>
          <p:txBody>
            <a:bodyPr>
              <a:spAutoFit/>
            </a:bodyPr>
            <a:lstStyle/>
            <a:p>
              <a:pPr algn="ctr">
                <a:defRPr/>
              </a:pPr>
              <a:r>
                <a:rPr lang="tr-TR" sz="1400" dirty="0">
                  <a:solidFill>
                    <a:schemeClr val="accent1">
                      <a:lumMod val="50000"/>
                    </a:schemeClr>
                  </a:solidFill>
                  <a:latin typeface="Comic Sans MS Regular" panose="030F0702030302020204" pitchFamily="66" charset="0"/>
                </a:rPr>
                <a:t>DNA</a:t>
              </a:r>
            </a:p>
            <a:p>
              <a:pPr algn="ctr">
                <a:defRPr/>
              </a:pPr>
              <a:endParaRPr lang="tr-TR" sz="1400" dirty="0">
                <a:solidFill>
                  <a:schemeClr val="accent1">
                    <a:lumMod val="50000"/>
                  </a:schemeClr>
                </a:solidFill>
                <a:latin typeface="Comic Sans MS Regular" panose="030F0702030302020204" pitchFamily="66" charset="0"/>
              </a:endParaRPr>
            </a:p>
            <a:p>
              <a:pPr algn="ctr">
                <a:defRPr/>
              </a:pPr>
              <a:endParaRPr lang="tr-TR" sz="1400" dirty="0">
                <a:solidFill>
                  <a:schemeClr val="accent1">
                    <a:lumMod val="50000"/>
                  </a:schemeClr>
                </a:solidFill>
                <a:latin typeface="Comic Sans MS Regular" panose="030F0702030302020204" pitchFamily="66" charset="0"/>
              </a:endParaRPr>
            </a:p>
          </p:txBody>
        </p:sp>
        <p:sp>
          <p:nvSpPr>
            <p:cNvPr id="4" name="Metin kutusu 3"/>
            <p:cNvSpPr txBox="1"/>
            <p:nvPr/>
          </p:nvSpPr>
          <p:spPr>
            <a:xfrm>
              <a:off x="1103816" y="1743683"/>
              <a:ext cx="934977" cy="523381"/>
            </a:xfrm>
            <a:prstGeom prst="rect">
              <a:avLst/>
            </a:prstGeom>
            <a:grpFill/>
          </p:spPr>
          <p:txBody>
            <a:bodyPr>
              <a:spAutoFit/>
            </a:bodyPr>
            <a:lstStyle/>
            <a:p>
              <a:pPr algn="ctr">
                <a:defRPr/>
              </a:pPr>
              <a:r>
                <a:rPr lang="tr-TR" sz="1400" dirty="0" err="1">
                  <a:solidFill>
                    <a:schemeClr val="accent1">
                      <a:lumMod val="50000"/>
                    </a:schemeClr>
                  </a:solidFill>
                  <a:latin typeface="Comic Sans MS Regular" panose="030F0702030302020204" pitchFamily="66" charset="0"/>
                </a:rPr>
                <a:t>Nükleozom</a:t>
              </a:r>
              <a:endParaRPr lang="tr-TR" sz="1400" dirty="0">
                <a:solidFill>
                  <a:schemeClr val="accent1">
                    <a:lumMod val="50000"/>
                  </a:schemeClr>
                </a:solidFill>
                <a:latin typeface="Comic Sans MS Regular" panose="030F0702030302020204" pitchFamily="66" charset="0"/>
              </a:endParaRPr>
            </a:p>
            <a:p>
              <a:pPr algn="ctr">
                <a:defRPr/>
              </a:pPr>
              <a:endParaRPr lang="tr-TR" sz="1400" dirty="0">
                <a:solidFill>
                  <a:schemeClr val="accent1">
                    <a:lumMod val="50000"/>
                  </a:schemeClr>
                </a:solidFill>
                <a:latin typeface="Comic Sans MS Regular" panose="030F0702030302020204" pitchFamily="66" charset="0"/>
              </a:endParaRPr>
            </a:p>
            <a:p>
              <a:pPr algn="ctr">
                <a:defRPr/>
              </a:pPr>
              <a:endParaRPr lang="tr-TR" sz="1400" dirty="0">
                <a:solidFill>
                  <a:schemeClr val="accent1">
                    <a:lumMod val="50000"/>
                  </a:schemeClr>
                </a:solidFill>
                <a:latin typeface="Comic Sans MS Regular" panose="030F0702030302020204" pitchFamily="66" charset="0"/>
              </a:endParaRPr>
            </a:p>
          </p:txBody>
        </p:sp>
        <p:sp>
          <p:nvSpPr>
            <p:cNvPr id="5" name="Metin kutusu 4"/>
            <p:cNvSpPr txBox="1"/>
            <p:nvPr/>
          </p:nvSpPr>
          <p:spPr>
            <a:xfrm>
              <a:off x="2038793" y="1719864"/>
              <a:ext cx="936565" cy="461807"/>
            </a:xfrm>
            <a:prstGeom prst="rect">
              <a:avLst/>
            </a:prstGeom>
            <a:grpFill/>
          </p:spPr>
          <p:txBody>
            <a:bodyPr>
              <a:spAutoFit/>
            </a:bodyPr>
            <a:lstStyle/>
            <a:p>
              <a:pPr algn="ctr">
                <a:defRPr/>
              </a:pPr>
              <a:r>
                <a:rPr lang="tr-TR" sz="1400" dirty="0">
                  <a:solidFill>
                    <a:schemeClr val="accent1">
                      <a:lumMod val="50000"/>
                    </a:schemeClr>
                  </a:solidFill>
                  <a:latin typeface="Comic Sans MS Regular" panose="030F0702030302020204" pitchFamily="66" charset="0"/>
                </a:rPr>
                <a:t>İpteki boncuklar</a:t>
              </a:r>
            </a:p>
            <a:p>
              <a:pPr algn="ctr">
                <a:defRPr/>
              </a:pPr>
              <a:endParaRPr lang="tr-TR" sz="800" dirty="0">
                <a:solidFill>
                  <a:schemeClr val="accent1">
                    <a:lumMod val="50000"/>
                  </a:schemeClr>
                </a:solidFill>
                <a:latin typeface="Comic Sans MS Regular" panose="030F0702030302020204" pitchFamily="66" charset="0"/>
              </a:endParaRPr>
            </a:p>
          </p:txBody>
        </p:sp>
        <p:sp>
          <p:nvSpPr>
            <p:cNvPr id="6" name="Metin kutusu 5"/>
            <p:cNvSpPr txBox="1"/>
            <p:nvPr/>
          </p:nvSpPr>
          <p:spPr>
            <a:xfrm>
              <a:off x="425996" y="1981691"/>
              <a:ext cx="1203248" cy="379708"/>
            </a:xfrm>
            <a:prstGeom prst="rect">
              <a:avLst/>
            </a:prstGeom>
            <a:grpFill/>
          </p:spPr>
          <p:txBody>
            <a:bodyPr>
              <a:spAutoFit/>
            </a:bodyPr>
            <a:lstStyle/>
            <a:p>
              <a:pPr algn="ctr">
                <a:defRPr/>
              </a:pPr>
              <a:r>
                <a:rPr lang="tr-TR" sz="1400" dirty="0" err="1">
                  <a:solidFill>
                    <a:schemeClr val="accent1">
                      <a:lumMod val="50000"/>
                    </a:schemeClr>
                  </a:solidFill>
                  <a:latin typeface="Comic Sans MS Regular" panose="030F0702030302020204" pitchFamily="66" charset="0"/>
                </a:rPr>
                <a:t>+çekirdek histonlar</a:t>
              </a:r>
            </a:p>
          </p:txBody>
        </p:sp>
        <p:sp>
          <p:nvSpPr>
            <p:cNvPr id="7" name="Metin kutusu 6"/>
            <p:cNvSpPr txBox="1"/>
            <p:nvPr/>
          </p:nvSpPr>
          <p:spPr>
            <a:xfrm>
              <a:off x="2440399" y="2125365"/>
              <a:ext cx="1203248" cy="236035"/>
            </a:xfrm>
            <a:prstGeom prst="rect">
              <a:avLst/>
            </a:prstGeom>
            <a:grpFill/>
          </p:spPr>
          <p:txBody>
            <a:bodyPr>
              <a:spAutoFit/>
            </a:bodyPr>
            <a:lstStyle/>
            <a:p>
              <a:pPr algn="ctr">
                <a:defRPr/>
              </a:pPr>
              <a:r>
                <a:rPr lang="tr-TR" sz="1400" dirty="0" err="1">
                  <a:solidFill>
                    <a:schemeClr val="accent1">
                      <a:lumMod val="50000"/>
                    </a:schemeClr>
                  </a:solidFill>
                  <a:latin typeface="Comic Sans MS Regular" panose="030F0702030302020204" pitchFamily="66" charset="0"/>
                </a:rPr>
                <a:t>+Histon H1</a:t>
              </a:r>
            </a:p>
          </p:txBody>
        </p:sp>
        <p:sp>
          <p:nvSpPr>
            <p:cNvPr id="8" name="Metin kutusu 7"/>
            <p:cNvSpPr txBox="1"/>
            <p:nvPr/>
          </p:nvSpPr>
          <p:spPr>
            <a:xfrm>
              <a:off x="4357982" y="2145889"/>
              <a:ext cx="1584224" cy="215510"/>
            </a:xfrm>
            <a:prstGeom prst="rect">
              <a:avLst/>
            </a:prstGeom>
            <a:grpFill/>
          </p:spPr>
          <p:txBody>
            <a:bodyPr>
              <a:spAutoFit/>
            </a:bodyPr>
            <a:lstStyle/>
            <a:p>
              <a:pPr algn="ctr">
                <a:defRPr/>
              </a:pPr>
              <a:r>
                <a:rPr lang="tr-TR" sz="1200" dirty="0">
                  <a:solidFill>
                    <a:schemeClr val="accent1">
                      <a:lumMod val="50000"/>
                    </a:schemeClr>
                  </a:solidFill>
                  <a:latin typeface="Comic Sans MS Regular" panose="030F0702030302020204" pitchFamily="66" charset="0"/>
                </a:rPr>
                <a:t>+daha fazla iskelet proteini</a:t>
              </a:r>
            </a:p>
          </p:txBody>
        </p:sp>
        <p:sp>
          <p:nvSpPr>
            <p:cNvPr id="9" name="Metin kutusu 8"/>
            <p:cNvSpPr txBox="1"/>
            <p:nvPr/>
          </p:nvSpPr>
          <p:spPr>
            <a:xfrm>
              <a:off x="3143613" y="1789719"/>
              <a:ext cx="1857270" cy="379708"/>
            </a:xfrm>
            <a:prstGeom prst="rect">
              <a:avLst/>
            </a:prstGeom>
            <a:grpFill/>
          </p:spPr>
          <p:txBody>
            <a:bodyPr>
              <a:spAutoFit/>
            </a:bodyPr>
            <a:lstStyle/>
            <a:p>
              <a:pPr algn="ctr">
                <a:defRPr/>
              </a:pPr>
              <a:endParaRPr lang="tr-TR" sz="700" dirty="0">
                <a:solidFill>
                  <a:schemeClr val="accent1">
                    <a:lumMod val="50000"/>
                  </a:schemeClr>
                </a:solidFill>
                <a:latin typeface="Comic Sans MS Regular" panose="030F0702030302020204" pitchFamily="66" charset="0"/>
              </a:endParaRPr>
            </a:p>
            <a:p>
              <a:pPr algn="ctr">
                <a:defRPr/>
              </a:pPr>
              <a:endParaRPr lang="tr-TR" sz="700" dirty="0">
                <a:solidFill>
                  <a:schemeClr val="accent1">
                    <a:lumMod val="50000"/>
                  </a:schemeClr>
                </a:solidFill>
                <a:latin typeface="Comic Sans MS Regular" panose="030F0702030302020204" pitchFamily="66" charset="0"/>
              </a:endParaRPr>
            </a:p>
            <a:p>
              <a:pPr algn="ctr">
                <a:defRPr/>
              </a:pPr>
              <a:r>
                <a:rPr lang="tr-TR" sz="700" dirty="0" err="1">
                  <a:ln>
                    <a:solidFill>
                      <a:schemeClr val="bg1"/>
                    </a:solidFill>
                  </a:ln>
                  <a:solidFill>
                    <a:schemeClr val="accent1">
                      <a:lumMod val="50000"/>
                    </a:schemeClr>
                  </a:solidFill>
                  <a:latin typeface="Comic Sans MS Regular" panose="030F0702030302020204" pitchFamily="66" charset="0"/>
                </a:rPr>
                <a:t>Fggfdg</a:t>
              </a:r>
              <a:endParaRPr lang="tr-TR" sz="700" dirty="0">
                <a:ln>
                  <a:solidFill>
                    <a:schemeClr val="bg1"/>
                  </a:solidFill>
                </a:ln>
                <a:solidFill>
                  <a:schemeClr val="accent1">
                    <a:lumMod val="50000"/>
                  </a:schemeClr>
                </a:solidFill>
                <a:latin typeface="Comic Sans MS Regular" panose="030F0702030302020204" pitchFamily="66" charset="0"/>
              </a:endParaRPr>
            </a:p>
            <a:p>
              <a:pPr algn="ctr">
                <a:defRPr/>
              </a:pPr>
              <a:endParaRPr lang="tr-TR" sz="700" dirty="0">
                <a:solidFill>
                  <a:schemeClr val="accent1">
                    <a:lumMod val="50000"/>
                  </a:schemeClr>
                </a:solidFill>
                <a:latin typeface="Comic Sans MS Regular" panose="030F0702030302020204" pitchFamily="66" charset="0"/>
              </a:endParaRPr>
            </a:p>
          </p:txBody>
        </p:sp>
        <p:sp>
          <p:nvSpPr>
            <p:cNvPr id="10" name="Metin kutusu 9"/>
            <p:cNvSpPr txBox="1"/>
            <p:nvPr/>
          </p:nvSpPr>
          <p:spPr>
            <a:xfrm>
              <a:off x="6359693" y="2145889"/>
              <a:ext cx="1584224" cy="215510"/>
            </a:xfrm>
            <a:prstGeom prst="rect">
              <a:avLst/>
            </a:prstGeom>
            <a:grpFill/>
          </p:spPr>
          <p:txBody>
            <a:bodyPr>
              <a:spAutoFit/>
            </a:bodyPr>
            <a:lstStyle/>
            <a:p>
              <a:pPr algn="ctr">
                <a:defRPr/>
              </a:pPr>
              <a:r>
                <a:rPr lang="tr-TR" sz="1200" dirty="0">
                  <a:solidFill>
                    <a:schemeClr val="accent1">
                      <a:lumMod val="50000"/>
                    </a:schemeClr>
                  </a:solidFill>
                  <a:latin typeface="Comic Sans MS Regular" panose="030F0702030302020204" pitchFamily="66" charset="0"/>
                </a:rPr>
                <a:t>+daha fazla iskelet proteini</a:t>
              </a:r>
            </a:p>
          </p:txBody>
        </p:sp>
        <p:sp>
          <p:nvSpPr>
            <p:cNvPr id="11" name="Metin kutusu 10"/>
            <p:cNvSpPr txBox="1"/>
            <p:nvPr/>
          </p:nvSpPr>
          <p:spPr>
            <a:xfrm>
              <a:off x="5215183" y="1789719"/>
              <a:ext cx="1785836" cy="379708"/>
            </a:xfrm>
            <a:prstGeom prst="rect">
              <a:avLst/>
            </a:prstGeom>
            <a:grpFill/>
          </p:spPr>
          <p:txBody>
            <a:bodyPr>
              <a:spAutoFit/>
            </a:bodyPr>
            <a:lstStyle/>
            <a:p>
              <a:pPr algn="ctr">
                <a:defRPr/>
              </a:pPr>
              <a:r>
                <a:rPr lang="tr-TR" sz="1400" dirty="0" err="1">
                  <a:solidFill>
                    <a:schemeClr val="accent1">
                      <a:lumMod val="50000"/>
                    </a:schemeClr>
                  </a:solidFill>
                  <a:latin typeface="Comic Sans MS Regular" panose="030F0702030302020204" pitchFamily="66" charset="0"/>
                </a:rPr>
                <a:t>İnterfaz</a:t>
              </a:r>
              <a:r>
                <a:rPr lang="tr-TR" sz="1400" dirty="0">
                  <a:solidFill>
                    <a:schemeClr val="accent1">
                      <a:lumMod val="50000"/>
                    </a:schemeClr>
                  </a:solidFill>
                  <a:latin typeface="Comic Sans MS Regular" panose="030F0702030302020204" pitchFamily="66" charset="0"/>
                </a:rPr>
                <a:t> aşaması</a:t>
              </a:r>
            </a:p>
            <a:p>
              <a:pPr algn="ctr">
                <a:defRPr/>
              </a:pPr>
              <a:endParaRPr lang="tr-TR" sz="1400" dirty="0">
                <a:solidFill>
                  <a:schemeClr val="accent1">
                    <a:lumMod val="50000"/>
                  </a:schemeClr>
                </a:solidFill>
                <a:latin typeface="Comic Sans MS Regular" panose="030F0702030302020204" pitchFamily="66" charset="0"/>
              </a:endParaRPr>
            </a:p>
          </p:txBody>
        </p:sp>
        <p:sp>
          <p:nvSpPr>
            <p:cNvPr id="12" name="Metin kutusu 11"/>
            <p:cNvSpPr txBox="1"/>
            <p:nvPr/>
          </p:nvSpPr>
          <p:spPr>
            <a:xfrm>
              <a:off x="7235937" y="1718259"/>
              <a:ext cx="1835033" cy="461807"/>
            </a:xfrm>
            <a:prstGeom prst="rect">
              <a:avLst/>
            </a:prstGeom>
            <a:grpFill/>
          </p:spPr>
          <p:txBody>
            <a:bodyPr>
              <a:spAutoFit/>
            </a:bodyPr>
            <a:lstStyle/>
            <a:p>
              <a:pPr algn="ctr">
                <a:defRPr/>
              </a:pPr>
              <a:endParaRPr lang="tr-TR" sz="1200" dirty="0">
                <a:solidFill>
                  <a:schemeClr val="accent1">
                    <a:lumMod val="50000"/>
                  </a:schemeClr>
                </a:solidFill>
                <a:latin typeface="Comic Sans MS Regular" panose="030F0702030302020204" pitchFamily="66" charset="0"/>
              </a:endParaRPr>
            </a:p>
            <a:p>
              <a:pPr algn="ctr">
                <a:defRPr/>
              </a:pPr>
              <a:r>
                <a:rPr lang="tr-TR" sz="1200" dirty="0" err="1">
                  <a:solidFill>
                    <a:schemeClr val="accent1">
                      <a:lumMod val="50000"/>
                    </a:schemeClr>
                  </a:solidFill>
                  <a:latin typeface="Comic Sans MS Regular" panose="030F0702030302020204" pitchFamily="66" charset="0"/>
                </a:rPr>
                <a:t>Metafaz</a:t>
              </a:r>
              <a:r>
                <a:rPr lang="tr-TR" sz="1200" dirty="0">
                  <a:solidFill>
                    <a:schemeClr val="accent1">
                      <a:lumMod val="50000"/>
                    </a:schemeClr>
                  </a:solidFill>
                  <a:latin typeface="Comic Sans MS Regular" panose="030F0702030302020204" pitchFamily="66" charset="0"/>
                </a:rPr>
                <a:t> aşaması</a:t>
              </a:r>
            </a:p>
            <a:p>
              <a:pPr algn="ctr">
                <a:defRPr/>
              </a:pPr>
              <a:endParaRPr lang="tr-TR" sz="1200" dirty="0">
                <a:solidFill>
                  <a:schemeClr val="accent1">
                    <a:lumMod val="50000"/>
                  </a:schemeClr>
                </a:solidFill>
                <a:latin typeface="Comic Sans MS Regular" panose="030F0702030302020204" pitchFamily="66" charset="0"/>
              </a:endParaRPr>
            </a:p>
          </p:txBody>
        </p:sp>
      </p:grpSp>
      <p:sp>
        <p:nvSpPr>
          <p:cNvPr id="21507" name="Metin kutusu 15"/>
          <p:cNvSpPr txBox="1">
            <a:spLocks noChangeArrowheads="1"/>
          </p:cNvSpPr>
          <p:nvPr/>
        </p:nvSpPr>
        <p:spPr bwMode="auto">
          <a:xfrm>
            <a:off x="1835696" y="591071"/>
            <a:ext cx="5897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r>
              <a:rPr lang="tr-TR" sz="3600" i="1" dirty="0">
                <a:latin typeface="Comic Sans MS Regular" panose="030F0702030302020204" pitchFamily="66" charset="0"/>
              </a:rPr>
              <a:t>DNA’nın kromozom içinde organizasyonu</a:t>
            </a:r>
          </a:p>
        </p:txBody>
      </p:sp>
      <p:pic>
        <p:nvPicPr>
          <p:cNvPr id="21508" name="Picture 5" descr="12_03"/>
          <p:cNvPicPr>
            <a:picLocks noChangeAspect="1" noChangeArrowheads="1"/>
          </p:cNvPicPr>
          <p:nvPr/>
        </p:nvPicPr>
        <p:blipFill>
          <a:blip r:embed="rId4">
            <a:extLst>
              <a:ext uri="{28A0092B-C50C-407E-A947-70E740481C1C}">
                <a14:useLocalDpi xmlns:a14="http://schemas.microsoft.com/office/drawing/2010/main" val="0"/>
              </a:ext>
            </a:extLst>
          </a:blip>
          <a:srcRect l="5556" t="3308" r="50000" b="58778"/>
          <a:stretch>
            <a:fillRect/>
          </a:stretch>
        </p:blipFill>
        <p:spPr bwMode="auto">
          <a:xfrm>
            <a:off x="2617788" y="3789363"/>
            <a:ext cx="389572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13">
            <a:extLst>
              <a:ext uri="{FF2B5EF4-FFF2-40B4-BE49-F238E27FC236}">
                <a16:creationId xmlns:a16="http://schemas.microsoft.com/office/drawing/2014/main" id="{CF7D237E-E020-1649-8FF8-7E53651A5B96}"/>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193474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15038" y="5111750"/>
            <a:ext cx="2474912" cy="1116013"/>
          </a:xfrm>
        </p:spPr>
        <p:txBody>
          <a:bodyPr anchorCtr="1"/>
          <a:lstStyle/>
          <a:p>
            <a:r>
              <a:rPr lang="tr-TR" sz="2400" b="1" u="sng" dirty="0">
                <a:solidFill>
                  <a:srgbClr val="FFFF00"/>
                </a:solidFill>
                <a:latin typeface="Comic Sans MS" panose="030F0902030302020204" pitchFamily="66" charset="0"/>
              </a:rPr>
              <a:t>Santral Dogma</a:t>
            </a:r>
            <a:endParaRPr lang="en-US" sz="2400" b="1" u="sng" dirty="0">
              <a:solidFill>
                <a:srgbClr val="FFFF00"/>
              </a:solidFill>
              <a:latin typeface="Comic Sans MS" panose="030F0902030302020204" pitchFamily="66" charset="0"/>
            </a:endParaRPr>
          </a:p>
        </p:txBody>
      </p:sp>
      <p:grpSp>
        <p:nvGrpSpPr>
          <p:cNvPr id="6147" name="Grup 2"/>
          <p:cNvGrpSpPr>
            <a:grpSpLocks/>
          </p:cNvGrpSpPr>
          <p:nvPr/>
        </p:nvGrpSpPr>
        <p:grpSpPr bwMode="auto">
          <a:xfrm>
            <a:off x="3916012" y="4071938"/>
            <a:ext cx="4937476" cy="2384744"/>
            <a:chOff x="386398" y="2636912"/>
            <a:chExt cx="8009468" cy="3200205"/>
          </a:xfrm>
        </p:grpSpPr>
        <p:sp>
          <p:nvSpPr>
            <p:cNvPr id="6149" name="Line 4"/>
            <p:cNvSpPr>
              <a:spLocks noChangeShapeType="1"/>
            </p:cNvSpPr>
            <p:nvPr/>
          </p:nvSpPr>
          <p:spPr bwMode="auto">
            <a:xfrm rot="19380675" flipV="1">
              <a:off x="1524000" y="3224213"/>
              <a:ext cx="304800" cy="0"/>
            </a:xfrm>
            <a:prstGeom prst="line">
              <a:avLst/>
            </a:prstGeom>
            <a:noFill/>
            <a:ln w="57150">
              <a:solidFill>
                <a:srgbClr val="CC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dirty="0">
                <a:latin typeface="Comic Sans MS Regular" panose="030F0702030302020204" pitchFamily="66" charset="0"/>
              </a:endParaRPr>
            </a:p>
          </p:txBody>
        </p:sp>
        <p:grpSp>
          <p:nvGrpSpPr>
            <p:cNvPr id="6150" name="Grup 1"/>
            <p:cNvGrpSpPr>
              <a:grpSpLocks/>
            </p:cNvGrpSpPr>
            <p:nvPr/>
          </p:nvGrpSpPr>
          <p:grpSpPr bwMode="auto">
            <a:xfrm>
              <a:off x="386398" y="2636912"/>
              <a:ext cx="8009468" cy="3200205"/>
              <a:chOff x="777345" y="1828800"/>
              <a:chExt cx="8009468" cy="3200205"/>
            </a:xfrm>
          </p:grpSpPr>
          <p:sp>
            <p:nvSpPr>
              <p:cNvPr id="6151" name="Freeform 3"/>
              <p:cNvSpPr>
                <a:spLocks/>
              </p:cNvSpPr>
              <p:nvPr/>
            </p:nvSpPr>
            <p:spPr bwMode="auto">
              <a:xfrm>
                <a:off x="1395413" y="3171825"/>
                <a:ext cx="1271587" cy="1271588"/>
              </a:xfrm>
              <a:custGeom>
                <a:avLst/>
                <a:gdLst>
                  <a:gd name="T0" fmla="*/ 2147483647 w 801"/>
                  <a:gd name="T1" fmla="*/ 0 h 801"/>
                  <a:gd name="T2" fmla="*/ 2147483647 w 801"/>
                  <a:gd name="T3" fmla="*/ 2147483647 h 801"/>
                  <a:gd name="T4" fmla="*/ 2147483647 w 801"/>
                  <a:gd name="T5" fmla="*/ 2147483647 h 801"/>
                  <a:gd name="T6" fmla="*/ 2147483647 w 801"/>
                  <a:gd name="T7" fmla="*/ 2147483647 h 801"/>
                  <a:gd name="T8" fmla="*/ 2147483647 w 801"/>
                  <a:gd name="T9" fmla="*/ 2147483647 h 801"/>
                  <a:gd name="T10" fmla="*/ 2147483647 w 801"/>
                  <a:gd name="T11" fmla="*/ 2147483647 h 801"/>
                  <a:gd name="T12" fmla="*/ 2147483647 w 801"/>
                  <a:gd name="T13" fmla="*/ 2147483647 h 801"/>
                  <a:gd name="T14" fmla="*/ 2147483647 w 801"/>
                  <a:gd name="T15" fmla="*/ 2147483647 h 801"/>
                  <a:gd name="T16" fmla="*/ 2147483647 w 801"/>
                  <a:gd name="T17" fmla="*/ 2147483647 h 801"/>
                  <a:gd name="T18" fmla="*/ 2147483647 w 801"/>
                  <a:gd name="T19" fmla="*/ 2147483647 h 801"/>
                  <a:gd name="T20" fmla="*/ 2147483647 w 801"/>
                  <a:gd name="T21" fmla="*/ 2147483647 h 801"/>
                  <a:gd name="T22" fmla="*/ 2147483647 w 801"/>
                  <a:gd name="T23" fmla="*/ 2147483647 h 801"/>
                  <a:gd name="T24" fmla="*/ 2147483647 w 801"/>
                  <a:gd name="T25" fmla="*/ 2147483647 h 8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1"/>
                  <a:gd name="T40" fmla="*/ 0 h 801"/>
                  <a:gd name="T41" fmla="*/ 801 w 801"/>
                  <a:gd name="T42" fmla="*/ 801 h 8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1" h="801">
                    <a:moveTo>
                      <a:pt x="592" y="0"/>
                    </a:moveTo>
                    <a:cubicBezTo>
                      <a:pt x="607" y="16"/>
                      <a:pt x="659" y="68"/>
                      <a:pt x="684" y="98"/>
                    </a:cubicBezTo>
                    <a:cubicBezTo>
                      <a:pt x="708" y="127"/>
                      <a:pt x="723" y="142"/>
                      <a:pt x="739" y="179"/>
                    </a:cubicBezTo>
                    <a:cubicBezTo>
                      <a:pt x="754" y="216"/>
                      <a:pt x="768" y="275"/>
                      <a:pt x="779" y="320"/>
                    </a:cubicBezTo>
                    <a:cubicBezTo>
                      <a:pt x="789" y="364"/>
                      <a:pt x="801" y="404"/>
                      <a:pt x="800" y="446"/>
                    </a:cubicBezTo>
                    <a:cubicBezTo>
                      <a:pt x="798" y="488"/>
                      <a:pt x="786" y="533"/>
                      <a:pt x="769" y="572"/>
                    </a:cubicBezTo>
                    <a:cubicBezTo>
                      <a:pt x="751" y="610"/>
                      <a:pt x="738" y="642"/>
                      <a:pt x="695" y="677"/>
                    </a:cubicBezTo>
                    <a:cubicBezTo>
                      <a:pt x="651" y="711"/>
                      <a:pt x="575" y="762"/>
                      <a:pt x="508" y="779"/>
                    </a:cubicBezTo>
                    <a:cubicBezTo>
                      <a:pt x="440" y="795"/>
                      <a:pt x="353" y="801"/>
                      <a:pt x="287" y="779"/>
                    </a:cubicBezTo>
                    <a:cubicBezTo>
                      <a:pt x="220" y="756"/>
                      <a:pt x="153" y="701"/>
                      <a:pt x="108" y="642"/>
                    </a:cubicBezTo>
                    <a:cubicBezTo>
                      <a:pt x="62" y="582"/>
                      <a:pt x="25" y="492"/>
                      <a:pt x="13" y="421"/>
                    </a:cubicBezTo>
                    <a:cubicBezTo>
                      <a:pt x="0" y="349"/>
                      <a:pt x="13" y="274"/>
                      <a:pt x="34" y="211"/>
                    </a:cubicBezTo>
                    <a:cubicBezTo>
                      <a:pt x="55" y="147"/>
                      <a:pt x="117" y="77"/>
                      <a:pt x="139" y="42"/>
                    </a:cubicBezTo>
                  </a:path>
                </a:pathLst>
              </a:custGeom>
              <a:noFill/>
              <a:ln w="57150">
                <a:solidFill>
                  <a:srgbClr val="CC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dirty="0">
                  <a:latin typeface="Comic Sans MS Regular" panose="030F0702030302020204" pitchFamily="66" charset="0"/>
                </a:endParaRPr>
              </a:p>
            </p:txBody>
          </p:sp>
          <p:sp>
            <p:nvSpPr>
              <p:cNvPr id="6152" name="Line 5"/>
              <p:cNvSpPr>
                <a:spLocks noChangeShapeType="1"/>
              </p:cNvSpPr>
              <p:nvPr/>
            </p:nvSpPr>
            <p:spPr bwMode="auto">
              <a:xfrm flipV="1">
                <a:off x="5353050" y="2749550"/>
                <a:ext cx="1066800" cy="0"/>
              </a:xfrm>
              <a:prstGeom prst="line">
                <a:avLst/>
              </a:prstGeom>
              <a:noFill/>
              <a:ln w="57150">
                <a:solidFill>
                  <a:srgbClr val="CC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dirty="0">
                  <a:latin typeface="Comic Sans MS Regular" panose="030F0702030302020204" pitchFamily="66" charset="0"/>
                </a:endParaRPr>
              </a:p>
            </p:txBody>
          </p:sp>
          <p:sp>
            <p:nvSpPr>
              <p:cNvPr id="6153" name="Text Box 6"/>
              <p:cNvSpPr txBox="1">
                <a:spLocks noChangeArrowheads="1"/>
              </p:cNvSpPr>
              <p:nvPr/>
            </p:nvSpPr>
            <p:spPr bwMode="auto">
              <a:xfrm>
                <a:off x="1447800" y="2443163"/>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spcBef>
                    <a:spcPct val="50000"/>
                  </a:spcBef>
                </a:pPr>
                <a:r>
                  <a:rPr lang="en-US" sz="2800" dirty="0">
                    <a:solidFill>
                      <a:schemeClr val="tx2"/>
                    </a:solidFill>
                    <a:latin typeface="Comic Sans MS Regular" panose="030F0702030302020204" pitchFamily="66" charset="0"/>
                  </a:rPr>
                  <a:t>DNA</a:t>
                </a:r>
              </a:p>
            </p:txBody>
          </p:sp>
          <p:sp>
            <p:nvSpPr>
              <p:cNvPr id="6154" name="Text Box 7"/>
              <p:cNvSpPr txBox="1">
                <a:spLocks noChangeArrowheads="1"/>
              </p:cNvSpPr>
              <p:nvPr/>
            </p:nvSpPr>
            <p:spPr bwMode="auto">
              <a:xfrm>
                <a:off x="4038600" y="2443163"/>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spcBef>
                    <a:spcPct val="50000"/>
                  </a:spcBef>
                </a:pPr>
                <a:r>
                  <a:rPr lang="en-US" sz="2800" dirty="0">
                    <a:solidFill>
                      <a:schemeClr val="tx2"/>
                    </a:solidFill>
                    <a:latin typeface="Comic Sans MS Regular" panose="030F0702030302020204" pitchFamily="66" charset="0"/>
                  </a:rPr>
                  <a:t>RNA</a:t>
                </a:r>
              </a:p>
            </p:txBody>
          </p:sp>
          <p:sp>
            <p:nvSpPr>
              <p:cNvPr id="6155" name="Text Box 8"/>
              <p:cNvSpPr txBox="1">
                <a:spLocks noChangeArrowheads="1"/>
              </p:cNvSpPr>
              <p:nvPr/>
            </p:nvSpPr>
            <p:spPr bwMode="auto">
              <a:xfrm>
                <a:off x="6553200" y="2443163"/>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spcBef>
                    <a:spcPct val="50000"/>
                  </a:spcBef>
                </a:pPr>
                <a:r>
                  <a:rPr lang="en-US" sz="2800" dirty="0">
                    <a:solidFill>
                      <a:schemeClr val="tx2"/>
                    </a:solidFill>
                    <a:latin typeface="Comic Sans MS Regular" panose="030F0702030302020204" pitchFamily="66" charset="0"/>
                  </a:rPr>
                  <a:t>Protein</a:t>
                </a:r>
              </a:p>
            </p:txBody>
          </p:sp>
          <p:sp>
            <p:nvSpPr>
              <p:cNvPr id="6156" name="Text Box 9"/>
              <p:cNvSpPr txBox="1">
                <a:spLocks noChangeArrowheads="1"/>
              </p:cNvSpPr>
              <p:nvPr/>
            </p:nvSpPr>
            <p:spPr bwMode="auto">
              <a:xfrm>
                <a:off x="1517912" y="1828800"/>
                <a:ext cx="2964927" cy="50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r>
                  <a:rPr lang="tr-TR" sz="2800" dirty="0">
                    <a:solidFill>
                      <a:schemeClr val="tx2"/>
                    </a:solidFill>
                    <a:latin typeface="Comic Sans MS Regular" panose="030F0702030302020204" pitchFamily="66" charset="0"/>
                  </a:rPr>
                  <a:t>Transkripsiyon</a:t>
                </a:r>
                <a:endParaRPr lang="en-US" sz="2800" dirty="0">
                  <a:solidFill>
                    <a:schemeClr val="tx2"/>
                  </a:solidFill>
                  <a:latin typeface="Comic Sans MS Regular" panose="030F0702030302020204" pitchFamily="66" charset="0"/>
                </a:endParaRPr>
              </a:p>
            </p:txBody>
          </p:sp>
          <p:sp>
            <p:nvSpPr>
              <p:cNvPr id="6157" name="Text Box 10"/>
              <p:cNvSpPr txBox="1">
                <a:spLocks noChangeArrowheads="1"/>
              </p:cNvSpPr>
              <p:nvPr/>
            </p:nvSpPr>
            <p:spPr bwMode="auto">
              <a:xfrm>
                <a:off x="777345" y="4519613"/>
                <a:ext cx="2390249" cy="50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r>
                  <a:rPr lang="tr-TR" sz="2800" dirty="0" err="1">
                    <a:solidFill>
                      <a:schemeClr val="tx2"/>
                    </a:solidFill>
                    <a:latin typeface="Comic Sans MS Regular" panose="030F0702030302020204" pitchFamily="66" charset="0"/>
                  </a:rPr>
                  <a:t>Replikasyon</a:t>
                </a:r>
                <a:endParaRPr lang="en-US" sz="2800" dirty="0">
                  <a:solidFill>
                    <a:schemeClr val="tx2"/>
                  </a:solidFill>
                  <a:latin typeface="Comic Sans MS Regular" panose="030F0702030302020204" pitchFamily="66" charset="0"/>
                </a:endParaRPr>
              </a:p>
            </p:txBody>
          </p:sp>
          <p:sp>
            <p:nvSpPr>
              <p:cNvPr id="6158" name="Text Box 11"/>
              <p:cNvSpPr txBox="1">
                <a:spLocks noChangeArrowheads="1"/>
              </p:cNvSpPr>
              <p:nvPr/>
            </p:nvSpPr>
            <p:spPr bwMode="auto">
              <a:xfrm>
                <a:off x="4662434" y="1828800"/>
                <a:ext cx="2444857" cy="50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eaLnBrk="1" hangingPunct="1"/>
                <a:r>
                  <a:rPr lang="tr-TR" sz="2800" dirty="0" err="1">
                    <a:solidFill>
                      <a:schemeClr val="tx2"/>
                    </a:solidFill>
                    <a:latin typeface="Comic Sans MS Regular" panose="030F0702030302020204" pitchFamily="66" charset="0"/>
                  </a:rPr>
                  <a:t>Translasyon</a:t>
                </a:r>
                <a:endParaRPr lang="en-US" sz="2800" dirty="0">
                  <a:solidFill>
                    <a:schemeClr val="tx2"/>
                  </a:solidFill>
                  <a:latin typeface="Comic Sans MS Regular" panose="030F0702030302020204" pitchFamily="66" charset="0"/>
                </a:endParaRPr>
              </a:p>
            </p:txBody>
          </p:sp>
          <p:sp>
            <p:nvSpPr>
              <p:cNvPr id="6159" name="Line 12"/>
              <p:cNvSpPr>
                <a:spLocks noChangeShapeType="1"/>
              </p:cNvSpPr>
              <p:nvPr/>
            </p:nvSpPr>
            <p:spPr bwMode="auto">
              <a:xfrm flipV="1">
                <a:off x="2819400" y="2747963"/>
                <a:ext cx="1066800" cy="0"/>
              </a:xfrm>
              <a:prstGeom prst="line">
                <a:avLst/>
              </a:prstGeom>
              <a:noFill/>
              <a:ln w="57150">
                <a:solidFill>
                  <a:srgbClr val="CC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dirty="0">
                  <a:latin typeface="Comic Sans MS Regular" panose="030F0702030302020204" pitchFamily="66" charset="0"/>
                </a:endParaRPr>
              </a:p>
            </p:txBody>
          </p:sp>
          <p:sp>
            <p:nvSpPr>
              <p:cNvPr id="6160" name="Line 13"/>
              <p:cNvSpPr>
                <a:spLocks noChangeShapeType="1"/>
              </p:cNvSpPr>
              <p:nvPr/>
            </p:nvSpPr>
            <p:spPr bwMode="auto">
              <a:xfrm rot="10800000" flipV="1">
                <a:off x="2771775" y="2963863"/>
                <a:ext cx="1066800" cy="0"/>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dirty="0">
                  <a:latin typeface="Comic Sans MS Regular" panose="030F0702030302020204" pitchFamily="66" charset="0"/>
                </a:endParaRPr>
              </a:p>
            </p:txBody>
          </p:sp>
        </p:grpSp>
      </p:grpSp>
      <p:sp>
        <p:nvSpPr>
          <p:cNvPr id="4" name="Metin kutusu 3"/>
          <p:cNvSpPr txBox="1"/>
          <p:nvPr/>
        </p:nvSpPr>
        <p:spPr>
          <a:xfrm>
            <a:off x="323528" y="620688"/>
            <a:ext cx="4126217" cy="2800767"/>
          </a:xfrm>
          <a:prstGeom prst="rect">
            <a:avLst/>
          </a:prstGeom>
          <a:noFill/>
        </p:spPr>
        <p:txBody>
          <a:bodyPr wrap="square">
            <a:spAutoFit/>
          </a:bodyPr>
          <a:lstStyle/>
          <a:p>
            <a:pPr algn="ctr">
              <a:defRPr/>
            </a:pPr>
            <a:r>
              <a:rPr lang="tr-TR" sz="4000" dirty="0">
                <a:latin typeface="Comic Sans MS Regular" panose="030F0702030302020204" pitchFamily="66" charset="0"/>
              </a:rPr>
              <a:t>Genetik materyal ;</a:t>
            </a:r>
          </a:p>
          <a:p>
            <a:pPr algn="ctr">
              <a:defRPr/>
            </a:pPr>
            <a:endParaRPr lang="tr-TR" sz="2800" dirty="0">
              <a:latin typeface="Comic Sans MS Regular" panose="030F0702030302020204" pitchFamily="66" charset="0"/>
            </a:endParaRPr>
          </a:p>
          <a:p>
            <a:pPr marL="514350" indent="-514350" algn="ctr">
              <a:buFont typeface="Wingdings" pitchFamily="2" charset="2"/>
              <a:buChar char="Ø"/>
              <a:defRPr/>
            </a:pPr>
            <a:r>
              <a:rPr lang="tr-TR" sz="2800" dirty="0">
                <a:latin typeface="Comic Sans MS Regular" panose="030F0702030302020204" pitchFamily="66" charset="0"/>
              </a:rPr>
              <a:t>Kendini eşleyebilmeli</a:t>
            </a:r>
          </a:p>
          <a:p>
            <a:pPr marL="514350" indent="-514350" algn="ctr">
              <a:buFont typeface="Wingdings" pitchFamily="2" charset="2"/>
              <a:buChar char="Ø"/>
              <a:defRPr/>
            </a:pPr>
            <a:endParaRPr lang="tr-TR" sz="2800" dirty="0">
              <a:latin typeface="Comic Sans MS Regular" panose="030F0702030302020204" pitchFamily="66" charset="0"/>
            </a:endParaRPr>
          </a:p>
          <a:p>
            <a:pPr marL="342900" indent="-342900" algn="ctr">
              <a:buFont typeface="Wingdings" pitchFamily="2" charset="2"/>
              <a:buChar char="Ø"/>
              <a:defRPr/>
            </a:pPr>
            <a:r>
              <a:rPr lang="tr-TR" sz="2800" dirty="0">
                <a:latin typeface="Comic Sans MS Regular" panose="030F0702030302020204" pitchFamily="66" charset="0"/>
              </a:rPr>
              <a:t>Bilgi depolamalı</a:t>
            </a:r>
          </a:p>
          <a:p>
            <a:pPr marL="342900" indent="-342900" algn="ctr">
              <a:buFont typeface="Wingdings" pitchFamily="2" charset="2"/>
              <a:buChar char="Ø"/>
              <a:defRPr/>
            </a:pPr>
            <a:endParaRPr lang="tr-TR" sz="2800" dirty="0">
              <a:latin typeface="Comic Sans MS Regular" panose="030F0702030302020204" pitchFamily="66" charset="0"/>
            </a:endParaRPr>
          </a:p>
          <a:p>
            <a:pPr marL="342900" indent="-342900" algn="ctr">
              <a:buFont typeface="Wingdings" pitchFamily="2" charset="2"/>
              <a:buChar char="Ø"/>
              <a:defRPr/>
            </a:pPr>
            <a:r>
              <a:rPr lang="tr-TR" sz="2800" dirty="0">
                <a:latin typeface="Comic Sans MS Regular" panose="030F0702030302020204" pitchFamily="66" charset="0"/>
              </a:rPr>
              <a:t>Bu bilgiyi ifade edebilmeli </a:t>
            </a:r>
          </a:p>
          <a:p>
            <a:pPr marL="342900" indent="-342900" algn="ctr">
              <a:buFont typeface="Wingdings" pitchFamily="2" charset="2"/>
              <a:buChar char="Ø"/>
              <a:defRPr/>
            </a:pPr>
            <a:endParaRPr lang="tr-TR" sz="2800" dirty="0">
              <a:latin typeface="Comic Sans MS Regular" panose="030F0702030302020204" pitchFamily="66" charset="0"/>
            </a:endParaRPr>
          </a:p>
          <a:p>
            <a:pPr marL="342900" indent="-342900" algn="ctr">
              <a:buFont typeface="Wingdings" pitchFamily="2" charset="2"/>
              <a:buChar char="Ø"/>
              <a:defRPr/>
            </a:pPr>
            <a:r>
              <a:rPr lang="tr-TR" sz="2800" dirty="0">
                <a:latin typeface="Comic Sans MS Regular" panose="030F0702030302020204" pitchFamily="66" charset="0"/>
              </a:rPr>
              <a:t>Mutasyonla çeşitlenebilmelidir.</a:t>
            </a:r>
          </a:p>
        </p:txBody>
      </p:sp>
      <p:sp>
        <p:nvSpPr>
          <p:cNvPr id="2" name="Slide Number Placeholder 1">
            <a:extLst>
              <a:ext uri="{FF2B5EF4-FFF2-40B4-BE49-F238E27FC236}">
                <a16:creationId xmlns:a16="http://schemas.microsoft.com/office/drawing/2014/main" id="{146FD36A-3D4B-0948-90E7-A4920B2B355C}"/>
              </a:ext>
            </a:extLst>
          </p:cNvPr>
          <p:cNvSpPr>
            <a:spLocks noGrp="1"/>
          </p:cNvSpPr>
          <p:nvPr>
            <p:ph type="sldNum" sz="quarter" idx="12"/>
          </p:nvPr>
        </p:nvSpPr>
        <p:spPr/>
        <p:txBody>
          <a:bodyPr/>
          <a:lstStyle/>
          <a:p>
            <a:fld id="{D57F1E4F-1CFF-5643-939E-02111984F565}" type="slidenum">
              <a:rPr lang="en-US" smtClean="0"/>
              <a:t>9</a:t>
            </a:fld>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{4B5D667F-FB77-8A4C-B4D4-697089A294AF}tf10001062</Template>
  <TotalTime>448</TotalTime>
  <Words>1391</Words>
  <Application>Microsoft Macintosh PowerPoint</Application>
  <PresentationFormat>On-screen Show (4:3)</PresentationFormat>
  <Paragraphs>361</Paragraphs>
  <Slides>44</Slides>
  <Notes>17</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Arial</vt:lpstr>
      <vt:lpstr>Athelas</vt:lpstr>
      <vt:lpstr>Century Gothic</vt:lpstr>
      <vt:lpstr>Comic Sans MS</vt:lpstr>
      <vt:lpstr>Comic Sans MS Regular</vt:lpstr>
      <vt:lpstr>Helvetica</vt:lpstr>
      <vt:lpstr>ITF Devanagari Marathi Book</vt:lpstr>
      <vt:lpstr>Lucida Handwriting</vt:lpstr>
      <vt:lpstr>Symbol</vt:lpstr>
      <vt:lpstr>Times</vt:lpstr>
      <vt:lpstr>Times New Roman</vt:lpstr>
      <vt:lpstr>Wingdings</vt:lpstr>
      <vt:lpstr>Wingdings 3</vt:lpstr>
      <vt:lpstr>Ion</vt:lpstr>
      <vt:lpstr>  2. Ders: DNA’yı anlamak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Santral Dogma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Hücre Döngüsü</vt:lpstr>
      <vt:lpstr>PowerPoint Presentation</vt:lpstr>
      <vt:lpstr>PowerPoint Presentation</vt:lpstr>
      <vt:lpstr>PowerPoint Presentation</vt:lpstr>
      <vt:lpstr>PowerPoint Presentation</vt:lpstr>
      <vt:lpstr>Mayoz Gametleri oluşturan bir bölünmedir.</vt:lpstr>
      <vt:lpstr> Mayoz iki bölümlüdür</vt:lpstr>
      <vt:lpstr>PowerPoint Presentation</vt:lpstr>
      <vt:lpstr>PowerPoint Presentation</vt:lpstr>
      <vt:lpstr>PowerPoint Presentation</vt:lpstr>
      <vt:lpstr>Replike kromozom</vt:lpstr>
      <vt:lpstr>PowerPoint Presentation</vt:lpstr>
      <vt:lpstr>PowerPoint Presentation</vt:lpstr>
      <vt:lpstr>PowerPoint Presentation</vt:lpstr>
      <vt:lpstr>Bağımsız diziliş</vt:lpstr>
      <vt:lpstr>PowerPoint Presentation</vt:lpstr>
      <vt:lpstr>Krossingover</vt:lpstr>
      <vt:lpstr>Rekombinasyon (krossing over)</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Yeşim</dc:creator>
  <cp:lastModifiedBy>Microsoft Office User</cp:lastModifiedBy>
  <cp:revision>47</cp:revision>
  <dcterms:created xsi:type="dcterms:W3CDTF">2012-11-05T21:04:31Z</dcterms:created>
  <dcterms:modified xsi:type="dcterms:W3CDTF">2018-10-17T08:04:17Z</dcterms:modified>
</cp:coreProperties>
</file>