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89" r:id="rId3"/>
    <p:sldId id="290" r:id="rId4"/>
    <p:sldId id="298" r:id="rId5"/>
    <p:sldId id="299" r:id="rId6"/>
    <p:sldId id="300" r:id="rId7"/>
    <p:sldId id="301" r:id="rId8"/>
    <p:sldId id="302" r:id="rId9"/>
    <p:sldId id="319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3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E7F11A2-34EF-44A7-95F4-18E60A00E991}" type="slidenum">
              <a:rPr lang="en-GB" altLang="tr-TR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992056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FA9B64-B3E9-48B5-B42A-969747C7B6C5}" type="slidenum">
              <a:rPr lang="en-GB" altLang="tr-TR"/>
              <a:pPr/>
              <a:t>1</a:t>
            </a:fld>
            <a:endParaRPr lang="en-GB" altLang="tr-T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55624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G_211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709613"/>
            <a:ext cx="9144000" cy="75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493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495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34A61B-ED67-4185-A0FE-3E224BB9F72A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91C81-DCD5-47B5-A0BB-E504F890A102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7D016-178E-46EB-91EC-7F9D58841980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0D2D1-DC45-4D15-9676-011153E135D4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D2611-7473-4129-842A-4E44BDB3F87E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A9F9A-3FD3-4FC6-B661-E0CD68B9A866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392DD-CFEA-46EA-BE43-2B55812C623D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156B7-F8DA-4706-94EA-F2F0FA4526DD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A92F9-CBFC-42A1-B1EB-848D4F3743E9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1F1DC-E7D3-4081-8AFF-DABCD0E0017A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0B028-2FB6-49C5-A250-4136406CFDDA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2414F-64BF-4DA0-BA20-14F639CC36AE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0C729-C011-4C14-895F-80DD10FE213D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IMG_2115v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-414338"/>
            <a:ext cx="9144000" cy="756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 smtClean="0"/>
              <a:t>Click to edit Master text styles</a:t>
            </a:r>
          </a:p>
          <a:p>
            <a:pPr lvl="1"/>
            <a:r>
              <a:rPr lang="en-GB" altLang="tr-TR" smtClean="0"/>
              <a:t>Second level</a:t>
            </a:r>
          </a:p>
          <a:p>
            <a:pPr lvl="2"/>
            <a:r>
              <a:rPr lang="en-GB" altLang="tr-TR" smtClean="0"/>
              <a:t>Third level</a:t>
            </a:r>
          </a:p>
          <a:p>
            <a:pPr lvl="3"/>
            <a:r>
              <a:rPr lang="en-GB" altLang="tr-TR" smtClean="0"/>
              <a:t>Fourth level</a:t>
            </a:r>
          </a:p>
          <a:p>
            <a:pPr lvl="4"/>
            <a:r>
              <a:rPr lang="en-GB" altLang="tr-TR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0B555EC-1972-4766-B42E-2B7F9C2E93D2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77875"/>
            <a:ext cx="7772400" cy="1470025"/>
          </a:xfrm>
        </p:spPr>
        <p:txBody>
          <a:bodyPr/>
          <a:lstStyle/>
          <a:p>
            <a:pPr eaLnBrk="1" hangingPunct="1"/>
            <a:r>
              <a:rPr lang="tr-TR" altLang="tr-TR" b="1" dirty="0" smtClean="0"/>
              <a:t>6. ÜNİTE</a:t>
            </a:r>
            <a:endParaRPr lang="en-GB" altLang="tr-TR" b="1" dirty="0" smtClean="0"/>
          </a:p>
        </p:txBody>
      </p:sp>
      <p:sp>
        <p:nvSpPr>
          <p:cNvPr id="4099" name="Alt Başlı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altLang="tr-TR" b="1" dirty="0" smtClean="0"/>
              <a:t>ÖZEL EĞİTİM VE KAYNAŞTIRMA SINIFLARININ ETKİLİ YÖNETİMİ</a:t>
            </a:r>
            <a:br>
              <a:rPr lang="tr-TR" altLang="tr-TR" b="1" dirty="0" smtClean="0"/>
            </a:br>
            <a:endParaRPr lang="en-GB" altLang="tr-TR" b="1" dirty="0" smtClean="0"/>
          </a:p>
          <a:p>
            <a:endParaRPr lang="tr-TR" altLang="tr-T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1300"/>
            <a:ext cx="8229600" cy="1143000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Problem Davranışları Kaydetme </a:t>
            </a:r>
            <a:endParaRPr lang="tr-TR" sz="2800" dirty="0">
              <a:solidFill>
                <a:srgbClr val="0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0075"/>
            <a:ext cx="9144000" cy="6354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23" y="-420821"/>
            <a:ext cx="8229600" cy="1143000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Olay kaydı</a:t>
            </a:r>
            <a:endParaRPr lang="tr-TR" sz="2800" dirty="0">
              <a:solidFill>
                <a:srgbClr val="00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3" y="934456"/>
            <a:ext cx="8661043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65" y="0"/>
            <a:ext cx="8229600" cy="717035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Süre kaydı</a:t>
            </a:r>
            <a:endParaRPr lang="tr-TR" sz="2800" dirty="0">
              <a:solidFill>
                <a:srgbClr val="0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717035"/>
            <a:ext cx="8315325" cy="541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74" y="-107861"/>
            <a:ext cx="8229600" cy="700289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Bekleme süresi kaydı</a:t>
            </a:r>
            <a:endParaRPr lang="tr-TR" sz="2800" dirty="0">
              <a:solidFill>
                <a:srgbClr val="0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" y="592428"/>
            <a:ext cx="8638168" cy="460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38" y="-253395"/>
            <a:ext cx="8229600" cy="871581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Zaman aralığı kaydı</a:t>
            </a:r>
            <a:endParaRPr lang="tr-TR" sz="2800" dirty="0">
              <a:solidFill>
                <a:srgbClr val="0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9855"/>
            <a:ext cx="9144000" cy="6194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84" y="0"/>
            <a:ext cx="8229600" cy="729914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Anlık zaman örneklemesi kaydı</a:t>
            </a:r>
            <a:endParaRPr lang="tr-TR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90712"/>
            <a:ext cx="9144001" cy="30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63" y="-98849"/>
            <a:ext cx="8229600" cy="871582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Problem davranışların işlevleri</a:t>
            </a:r>
            <a:endParaRPr lang="tr-TR" sz="2800" dirty="0">
              <a:solidFill>
                <a:srgbClr val="0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2428"/>
            <a:ext cx="9144000" cy="5473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86" y="-128789"/>
            <a:ext cx="8229600" cy="820066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Anekdot kaydı</a:t>
            </a:r>
            <a:endParaRPr lang="tr-TR" sz="2800" dirty="0">
              <a:solidFill>
                <a:srgbClr val="0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793"/>
            <a:ext cx="9144000" cy="6304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63"/>
            <a:ext cx="9144000" cy="6738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05"/>
            <a:ext cx="9144000" cy="6812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FF0000"/>
                </a:solidFill>
              </a:rPr>
              <a:t>Anahtar Kavramlar</a:t>
            </a:r>
          </a:p>
        </p:txBody>
      </p:sp>
      <p:sp>
        <p:nvSpPr>
          <p:cNvPr id="614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tr-TR" altLang="tr-TR" smtClean="0"/>
          </a:p>
        </p:txBody>
      </p:sp>
      <p:sp>
        <p:nvSpPr>
          <p:cNvPr id="5" name="Yuvarlatılmış Dikdörtgen 4"/>
          <p:cNvSpPr/>
          <p:nvPr/>
        </p:nvSpPr>
        <p:spPr>
          <a:xfrm>
            <a:off x="482600" y="1470025"/>
            <a:ext cx="7994650" cy="464661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dirty="0" smtClean="0"/>
              <a:t>Etkili sınıf </a:t>
            </a:r>
            <a:r>
              <a:rPr lang="tr-TR" dirty="0"/>
              <a:t>y</a:t>
            </a:r>
            <a:r>
              <a:rPr lang="tr-TR" dirty="0" smtClean="0"/>
              <a:t>önetimi</a:t>
            </a:r>
          </a:p>
          <a:p>
            <a:pPr algn="ctr" eaLnBrk="1" hangingPunct="1">
              <a:defRPr/>
            </a:pPr>
            <a:r>
              <a:rPr lang="tr-TR" dirty="0" smtClean="0"/>
              <a:t>Davranış açıklamaları</a:t>
            </a:r>
          </a:p>
          <a:p>
            <a:pPr algn="ctr" eaLnBrk="1" hangingPunct="1">
              <a:defRPr/>
            </a:pPr>
            <a:r>
              <a:rPr lang="tr-TR" dirty="0" smtClean="0"/>
              <a:t>Olumlu sınıf iklimi</a:t>
            </a:r>
          </a:p>
          <a:p>
            <a:pPr algn="ctr" eaLnBrk="1" hangingPunct="1">
              <a:defRPr/>
            </a:pPr>
            <a:r>
              <a:rPr lang="tr-TR" dirty="0" smtClean="0"/>
              <a:t>Problem davranışlara karar verme</a:t>
            </a:r>
          </a:p>
          <a:p>
            <a:pPr algn="ctr" eaLnBrk="1" hangingPunct="1">
              <a:defRPr/>
            </a:pPr>
            <a:r>
              <a:rPr lang="tr-TR" dirty="0" smtClean="0"/>
              <a:t>Pekiştirme </a:t>
            </a:r>
          </a:p>
          <a:p>
            <a:pPr algn="ctr" eaLnBrk="1" hangingPunct="1">
              <a:defRPr/>
            </a:pPr>
            <a:r>
              <a:rPr lang="tr-TR" dirty="0" smtClean="0"/>
              <a:t>Davranış kaydı</a:t>
            </a:r>
          </a:p>
          <a:p>
            <a:pPr algn="ctr" eaLnBrk="1" hangingPunct="1">
              <a:defRPr/>
            </a:pPr>
            <a:r>
              <a:rPr lang="tr-TR" dirty="0" smtClean="0"/>
              <a:t>Öğrenmeye hazırlık etkinlikleri</a:t>
            </a:r>
          </a:p>
          <a:p>
            <a:pPr algn="ctr" eaLnBrk="1" hangingPunct="1">
              <a:defRPr/>
            </a:pPr>
            <a:r>
              <a:rPr lang="tr-TR" dirty="0" smtClean="0"/>
              <a:t>Sınıf yönetimi stratejileri</a:t>
            </a:r>
          </a:p>
          <a:p>
            <a:pPr algn="ctr" eaLnBrk="1" hangingPunct="1"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Sınıf Yönetimi Stratejileri</a:t>
            </a:r>
            <a:endParaRPr lang="tr-TR" sz="2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smtClean="0">
                <a:solidFill>
                  <a:srgbClr val="000000"/>
                </a:solidFill>
              </a:rPr>
              <a:t>Kaynaştırılmış Öğrenciler Problem Öğrenciler midir?</a:t>
            </a:r>
          </a:p>
          <a:p>
            <a:r>
              <a:rPr lang="tr-TR" sz="2000" dirty="0" smtClean="0">
                <a:solidFill>
                  <a:srgbClr val="000000"/>
                </a:solidFill>
              </a:rPr>
              <a:t>Sınıfım Olumlu Bir İklime Sahip mi?</a:t>
            </a:r>
          </a:p>
          <a:p>
            <a:r>
              <a:rPr lang="tr-TR" sz="2000" dirty="0" smtClean="0">
                <a:solidFill>
                  <a:srgbClr val="000000"/>
                </a:solidFill>
              </a:rPr>
              <a:t>Öğrencimin Öğrenmeye Daha Nitelikli Bir Şekilde Katılımını Nasıl Sağlayabilirim? </a:t>
            </a:r>
          </a:p>
          <a:p>
            <a:r>
              <a:rPr lang="tr-TR" sz="2000" dirty="0" err="1" smtClean="0">
                <a:solidFill>
                  <a:srgbClr val="000000"/>
                </a:solidFill>
              </a:rPr>
              <a:t>Pekiştireçler</a:t>
            </a:r>
            <a:r>
              <a:rPr lang="tr-TR" sz="2000" dirty="0" smtClean="0">
                <a:solidFill>
                  <a:srgbClr val="000000"/>
                </a:solidFill>
              </a:rPr>
              <a:t> En Etkili Ne Şekilde Kullanılır?</a:t>
            </a:r>
          </a:p>
          <a:p>
            <a:endParaRPr lang="tr-T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68"/>
            <a:ext cx="9144000" cy="6716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972"/>
            <a:ext cx="9144000" cy="6536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156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Sınıf yönetimi stratejileri (devam…)</a:t>
            </a:r>
            <a:endParaRPr lang="tr-TR" sz="2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91041"/>
            <a:ext cx="8229600" cy="4525963"/>
          </a:xfrm>
        </p:spPr>
        <p:txBody>
          <a:bodyPr/>
          <a:lstStyle/>
          <a:p>
            <a:r>
              <a:rPr lang="tr-TR" sz="2000" dirty="0" smtClean="0">
                <a:solidFill>
                  <a:srgbClr val="000000"/>
                </a:solidFill>
              </a:rPr>
              <a:t>Eleştirel Bir Öğretmen Olmaktan Nasıl Kurtulabilirim?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584"/>
            <a:ext cx="9144000" cy="5750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3" y="1068947"/>
            <a:ext cx="7076471" cy="493455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82314" y="699615"/>
            <a:ext cx="408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Tablonun devamı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smtClean="0">
                <a:solidFill>
                  <a:srgbClr val="000000"/>
                </a:solidFill>
              </a:rPr>
              <a:t>Öğrencilerimin Kendini Yönetebilmelerini Nasıl Sağlayabilirim?</a:t>
            </a:r>
            <a:r>
              <a:rPr lang="tr-TR" dirty="0" smtClean="0"/>
              <a:t> </a:t>
            </a:r>
          </a:p>
          <a:p>
            <a:r>
              <a:rPr lang="tr-TR" sz="2000" dirty="0" smtClean="0">
                <a:solidFill>
                  <a:srgbClr val="000000"/>
                </a:solidFill>
              </a:rPr>
              <a:t>Kendi Davranış Kayıtlarını Tutma </a:t>
            </a:r>
          </a:p>
          <a:p>
            <a:r>
              <a:rPr lang="tr-TR" sz="2000" dirty="0" smtClean="0">
                <a:solidFill>
                  <a:srgbClr val="000000"/>
                </a:solidFill>
              </a:rPr>
              <a:t>Kendini Ödüllendirme </a:t>
            </a:r>
          </a:p>
          <a:p>
            <a:r>
              <a:rPr lang="tr-TR" sz="2000" smtClean="0">
                <a:solidFill>
                  <a:srgbClr val="000000"/>
                </a:solidFill>
              </a:rPr>
              <a:t>Kendini Değerlendirme </a:t>
            </a:r>
            <a:endParaRPr lang="tr-T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FF0000"/>
                </a:solidFill>
              </a:rPr>
              <a:t>AMAÇLAR</a:t>
            </a:r>
          </a:p>
        </p:txBody>
      </p:sp>
      <p:sp>
        <p:nvSpPr>
          <p:cNvPr id="5123" name="İçerik Yer Tutucusu 2"/>
          <p:cNvSpPr>
            <a:spLocks noGrp="1"/>
          </p:cNvSpPr>
          <p:nvPr>
            <p:ph idx="1"/>
          </p:nvPr>
        </p:nvSpPr>
        <p:spPr>
          <a:xfrm>
            <a:off x="358775" y="1822450"/>
            <a:ext cx="8229600" cy="4206875"/>
          </a:xfrm>
        </p:spPr>
        <p:txBody>
          <a:bodyPr/>
          <a:lstStyle/>
          <a:p>
            <a:pPr algn="just">
              <a:defRPr/>
            </a:pPr>
            <a:r>
              <a:rPr lang="tr-TR" altLang="tr-TR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Sınıf yönetiminin neden sağlanması gerektiğini açıklayabilecek, </a:t>
            </a:r>
          </a:p>
          <a:p>
            <a:pPr algn="just">
              <a:defRPr/>
            </a:pPr>
            <a:r>
              <a:rPr lang="tr-TR" altLang="tr-TR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Sınıfı yönetirken öğretmenlerin sergilediği olası davranışların kaynaklandığı durumları örnekleyebilecek,</a:t>
            </a:r>
          </a:p>
          <a:p>
            <a:pPr algn="just">
              <a:defRPr/>
            </a:pPr>
            <a:r>
              <a:rPr lang="tr-TR" altLang="tr-TR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Sınıfa uygun olmayan davranışları tanımlayarak uygun kayıt aracını seçebilecek,</a:t>
            </a:r>
          </a:p>
          <a:p>
            <a:pPr algn="just">
              <a:defRPr/>
            </a:pPr>
            <a:r>
              <a:rPr lang="tr-TR" altLang="tr-TR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Uygun olmayan davranışların olası işlevlerini sıralayabilecek,</a:t>
            </a:r>
          </a:p>
          <a:p>
            <a:pPr algn="just">
              <a:defRPr/>
            </a:pPr>
            <a:r>
              <a:rPr lang="tr-TR" altLang="tr-TR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Sınıf yönetimi stratejilerinin nasıl kullanıldığını betimleyebileceksiniz</a:t>
            </a:r>
            <a:r>
              <a:rPr lang="tr-TR" altLang="tr-TR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7987" y="722313"/>
            <a:ext cx="8239623" cy="5508670"/>
          </a:xfrm>
        </p:spPr>
        <p:txBody>
          <a:bodyPr/>
          <a:lstStyle/>
          <a:p>
            <a:pPr algn="just">
              <a:buNone/>
              <a:defRPr/>
            </a:pPr>
            <a:r>
              <a:rPr lang="tr-TR" altLang="tr-TR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Sınıf Yönetimi </a:t>
            </a:r>
          </a:p>
          <a:p>
            <a:pPr algn="just">
              <a:buNone/>
              <a:defRPr/>
            </a:pPr>
            <a:r>
              <a:rPr lang="tr-TR" altLang="tr-TR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Sınıf yönetimi Özyürek (2007)’e göre öğrencilerin kendilerine saygı duymalarını, yeni davranış kazanmalarını ve üretken olmalarını sağlayacak şekilde sınıfın fiziki yapısını düzenlemeyi, öğrenme </a:t>
            </a:r>
            <a:r>
              <a:rPr lang="tr-TR" altLang="tr-TR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yaşantılarını </a:t>
            </a:r>
            <a:r>
              <a:rPr lang="tr-TR" altLang="tr-TR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katılımı yönlendirmeyi, denetim altına almayı ve öğrenme yaşantılarına katılmayı engelleyen davranışları değiştirmek için yer verilen sınıf yönetimi stratejilerini kapsamaktadır</a:t>
            </a:r>
            <a:r>
              <a:rPr lang="tr-TR" altLang="tr-TR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  <a:defRPr/>
            </a:pPr>
            <a:endParaRPr lang="tr-TR" altLang="tr-TR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  <a:defRPr/>
            </a:pPr>
            <a:endParaRPr lang="tr-TR" altLang="tr-TR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altLang="tr-TR" sz="3600" dirty="0" smtClean="0"/>
              <a:t>Sınıf yönetirken öğretmenlerin sergilediği davranışların kaynaklandığı durumlar</a:t>
            </a:r>
          </a:p>
        </p:txBody>
      </p:sp>
      <p:sp>
        <p:nvSpPr>
          <p:cNvPr id="717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tr-TR" altLang="tr-TR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altLang="tr-TR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Yeterli olmayan davranış açıklamaları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tr-TR" altLang="tr-TR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Adlandırma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tr-TR" altLang="tr-TR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Kurgusal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tr-TR" altLang="tr-TR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Tarihsel açıklama</a:t>
            </a:r>
          </a:p>
          <a:p>
            <a:pPr>
              <a:defRPr/>
            </a:pPr>
            <a:r>
              <a:rPr lang="tr-TR" altLang="tr-TR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Yeterli davranış açıklamaları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tr-TR" altLang="tr-TR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Güncel ve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tr-TR" altLang="tr-TR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Bilimsel yaklaşımlara dayalı açıklamalar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dirty="0" smtClean="0"/>
              <a:t>Sınıfa uygun olmayan davranışları tanımlama ve kaydetme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Problem davranışa karar verme </a:t>
            </a:r>
          </a:p>
          <a:p>
            <a:pPr algn="just">
              <a:buNone/>
              <a:defRPr/>
            </a:pPr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Öğrenci davranışlarının problem davranış olup olmadığına karar verirken öğretmenlerin düşünceleri önemli olmakla birlikte bazı ölçütlere gereksinim vardır.  </a:t>
            </a:r>
          </a:p>
          <a:p>
            <a:pPr algn="just">
              <a:buNone/>
              <a:defRPr/>
            </a:pPr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Bu ölçütler: </a:t>
            </a:r>
          </a:p>
          <a:p>
            <a:pPr algn="just">
              <a:buNone/>
              <a:defRPr/>
            </a:pPr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Problem davranış öğrencinin ya da başka öğrencilerin öğrenmesini engelliyor mu? </a:t>
            </a:r>
          </a:p>
          <a:p>
            <a:pPr algn="just">
              <a:buNone/>
              <a:defRPr/>
            </a:pPr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Problem davranış öğrenciye ve/veya başkalarına zarar veriyor mu? </a:t>
            </a:r>
          </a:p>
          <a:p>
            <a:pPr algn="just">
              <a:buNone/>
              <a:defRPr/>
            </a:pPr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Problem davranış öğrencinin sosyal etkileşimini olumsuz etkiliyor mu? </a:t>
            </a:r>
          </a:p>
          <a:p>
            <a:pPr algn="just">
              <a:buNone/>
              <a:defRPr/>
            </a:pPr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d) Problem davranış geçici olmayan bir davranış mı? </a:t>
            </a:r>
          </a:p>
          <a:p>
            <a:pPr algn="just">
              <a:buNone/>
              <a:defRPr/>
            </a:pPr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e) Problem davranışa ilişkin diğer öğrenciler ve/veya velisi şikâyette bulunuyor mu? </a:t>
            </a:r>
          </a:p>
          <a:p>
            <a:pPr algn="just">
              <a:buNone/>
              <a:defRPr/>
            </a:pPr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f) Öğrenci yaşına ya da sınıf kademesine göre kabul edilebilir düzeyde olmayan davranışlar sergiliyor mu? (</a:t>
            </a:r>
            <a:r>
              <a:rPr lang="tr-TR" sz="1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Özyürek</a:t>
            </a:r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2010). </a:t>
            </a:r>
            <a:endParaRPr lang="tr-TR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Davranışı Tanımlama </a:t>
            </a:r>
          </a:p>
          <a:p>
            <a:pPr algn="just">
              <a:buNone/>
            </a:pPr>
            <a:r>
              <a:rPr lang="tr-T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davranışlarla baş edebilmek için öncelikle problem davranışların tanımlanması gerekmektedir. </a:t>
            </a:r>
          </a:p>
          <a:p>
            <a:pPr algn="just">
              <a:buNone/>
            </a:pPr>
            <a:r>
              <a:rPr lang="tr-T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Tanımlama problem davranışla ilgili beklentilerin açık hale getirilmesini sağlar. </a:t>
            </a:r>
          </a:p>
          <a:p>
            <a:pPr algn="just">
              <a:buNone/>
            </a:pPr>
            <a:r>
              <a:rPr lang="tr-T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Tanımlama ile problem davranışla ilgili deneysel ifade ve ilgili çevresel olaylar/durumlar belirlenir. Ayrıca tanımlama hangi veri toplama yönteminin kullanılabileceğini de açık hale getirir.</a:t>
            </a:r>
            <a:endParaRPr lang="tr-T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rgbClr val="000000"/>
                </a:solidFill>
              </a:rPr>
              <a:t>Yeterli ve Uygun Davranış Tanımlaması Nasıl Yapılabilir? </a:t>
            </a:r>
            <a:endParaRPr lang="tr-TR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Yeterli ve uygun bir davranış tanımlaması üç özelliği içermelidir. </a:t>
            </a:r>
          </a:p>
          <a:p>
            <a:pPr lvl="1"/>
            <a:r>
              <a:rPr lang="tr-T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Birincisi yapılan tanımlama, nesnel ve gözlenebilir olmalıdır. </a:t>
            </a:r>
          </a:p>
          <a:p>
            <a:pPr lvl="1"/>
            <a:r>
              <a:rPr lang="tr-T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İkincisi açık olmalıdır ve </a:t>
            </a:r>
          </a:p>
          <a:p>
            <a:pPr lvl="1"/>
            <a:r>
              <a:rPr lang="tr-T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Üçüncüsü belirgin bir kapsama sahip olmalıdır. </a:t>
            </a:r>
            <a:endParaRPr lang="tr-TR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Davranış tanımlama örnekleri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1819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AB57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E2F67"/>
        </a:dk1>
        <a:lt1>
          <a:srgbClr val="FFFFFF"/>
        </a:lt1>
        <a:dk2>
          <a:srgbClr val="0E6224"/>
        </a:dk2>
        <a:lt2>
          <a:srgbClr val="7ACCE6"/>
        </a:lt2>
        <a:accent1>
          <a:srgbClr val="745D4A"/>
        </a:accent1>
        <a:accent2>
          <a:srgbClr val="E28000"/>
        </a:accent2>
        <a:accent3>
          <a:srgbClr val="FFFFFF"/>
        </a:accent3>
        <a:accent4>
          <a:srgbClr val="0A2757"/>
        </a:accent4>
        <a:accent5>
          <a:srgbClr val="BCB6B1"/>
        </a:accent5>
        <a:accent6>
          <a:srgbClr val="CD7300"/>
        </a:accent6>
        <a:hlink>
          <a:srgbClr val="FFAB2D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3232</TotalTime>
  <Words>438</Words>
  <Application>Microsoft Office PowerPoint</Application>
  <PresentationFormat>Ekran Gösterisi (4:3)</PresentationFormat>
  <Paragraphs>69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Default Design</vt:lpstr>
      <vt:lpstr>6. ÜNİTE</vt:lpstr>
      <vt:lpstr>Anahtar Kavramlar</vt:lpstr>
      <vt:lpstr>AMAÇLAR</vt:lpstr>
      <vt:lpstr>PowerPoint Sunusu</vt:lpstr>
      <vt:lpstr>Sınıf yönetirken öğretmenlerin sergilediği davranışların kaynaklandığı durumlar</vt:lpstr>
      <vt:lpstr>Sınıfa uygun olmayan davranışları tanımlama ve kaydetme</vt:lpstr>
      <vt:lpstr>PowerPoint Sunusu</vt:lpstr>
      <vt:lpstr>Yeterli ve Uygun Davranış Tanımlaması Nasıl Yapılabilir? </vt:lpstr>
      <vt:lpstr>Davranış tanımlama örnekleri</vt:lpstr>
      <vt:lpstr>Problem Davranışları Kaydetme </vt:lpstr>
      <vt:lpstr>Olay kaydı</vt:lpstr>
      <vt:lpstr>Süre kaydı</vt:lpstr>
      <vt:lpstr>Bekleme süresi kaydı</vt:lpstr>
      <vt:lpstr>Zaman aralığı kaydı</vt:lpstr>
      <vt:lpstr>Anlık zaman örneklemesi kaydı</vt:lpstr>
      <vt:lpstr>Problem davranışların işlevleri</vt:lpstr>
      <vt:lpstr>Anekdot kaydı</vt:lpstr>
      <vt:lpstr>PowerPoint Sunusu</vt:lpstr>
      <vt:lpstr>PowerPoint Sunusu</vt:lpstr>
      <vt:lpstr>Sınıf Yönetimi Stratejileri</vt:lpstr>
      <vt:lpstr>PowerPoint Sunusu</vt:lpstr>
      <vt:lpstr>PowerPoint Sunusu</vt:lpstr>
      <vt:lpstr>Sınıf yönetimi stratejileri (devam…)</vt:lpstr>
      <vt:lpstr>PowerPoint Sunusu</vt:lpstr>
      <vt:lpstr>PowerPoint Sunusu</vt:lpstr>
    </vt:vector>
  </TitlesOfParts>
  <Company>Clearly Presented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template</dc:title>
  <dc:creator>Presentation Magazine</dc:creator>
  <cp:lastModifiedBy>resat alatli</cp:lastModifiedBy>
  <cp:revision>133</cp:revision>
  <dcterms:created xsi:type="dcterms:W3CDTF">2009-11-03T13:35:13Z</dcterms:created>
  <dcterms:modified xsi:type="dcterms:W3CDTF">2016-11-09T08:14:37Z</dcterms:modified>
</cp:coreProperties>
</file>