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9" r:id="rId1"/>
    <p:sldMasterId id="2147484107" r:id="rId2"/>
  </p:sldMasterIdLst>
  <p:sldIdLst>
    <p:sldId id="292" r:id="rId3"/>
    <p:sldId id="256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322" r:id="rId34"/>
    <p:sldId id="323" r:id="rId35"/>
    <p:sldId id="324" r:id="rId3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B4726-2AE0-4D09-BD2B-737A54E575BD}" type="datetimeFigureOut">
              <a:rPr lang="tr-TR" smtClean="0"/>
              <a:t>21.12.2017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481F-79FC-4EEE-BCE8-E9AC97CA48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7067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B4726-2AE0-4D09-BD2B-737A54E575BD}" type="datetimeFigureOut">
              <a:rPr lang="tr-TR" smtClean="0"/>
              <a:t>21.12.2017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481F-79FC-4EEE-BCE8-E9AC97CA48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01813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B4726-2AE0-4D09-BD2B-737A54E575BD}" type="datetimeFigureOut">
              <a:rPr lang="tr-TR" smtClean="0"/>
              <a:t>21.12.2017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481F-79FC-4EEE-BCE8-E9AC97CA48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25219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B4726-2AE0-4D09-BD2B-737A54E575BD}" type="datetimeFigureOut">
              <a:rPr lang="tr-TR" smtClean="0"/>
              <a:t>21.12.2017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481F-79FC-4EEE-BCE8-E9AC97CA4828}" type="slidenum">
              <a:rPr lang="tr-TR" smtClean="0"/>
              <a:t>‹#›</a:t>
            </a:fld>
            <a:endParaRPr lang="tr-T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1668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B4726-2AE0-4D09-BD2B-737A54E575BD}" type="datetimeFigureOut">
              <a:rPr lang="tr-TR" smtClean="0"/>
              <a:t>21.12.2017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481F-79FC-4EEE-BCE8-E9AC97CA48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9266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B4726-2AE0-4D09-BD2B-737A54E575BD}" type="datetimeFigureOut">
              <a:rPr lang="tr-TR" smtClean="0"/>
              <a:t>21.12.2017</a:t>
            </a:fld>
            <a:endParaRPr lang="tr-T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481F-79FC-4EEE-BCE8-E9AC97CA48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22218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B4726-2AE0-4D09-BD2B-737A54E575BD}" type="datetimeFigureOut">
              <a:rPr lang="tr-TR" smtClean="0"/>
              <a:t>21.12.2017</a:t>
            </a:fld>
            <a:endParaRPr lang="tr-T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481F-79FC-4EEE-BCE8-E9AC97CA48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5584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B4726-2AE0-4D09-BD2B-737A54E575BD}" type="datetimeFigureOut">
              <a:rPr lang="tr-TR" smtClean="0"/>
              <a:t>21.12.2017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481F-79FC-4EEE-BCE8-E9AC97CA48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74094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B4726-2AE0-4D09-BD2B-737A54E575BD}" type="datetimeFigureOut">
              <a:rPr lang="tr-TR" smtClean="0"/>
              <a:t>21.12.2017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481F-79FC-4EEE-BCE8-E9AC97CA48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752222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3437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388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B4726-2AE0-4D09-BD2B-737A54E575BD}" type="datetimeFigureOut">
              <a:rPr lang="tr-TR" smtClean="0"/>
              <a:t>21.12.2017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481F-79FC-4EEE-BCE8-E9AC97CA48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7628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4319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5916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6990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8914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050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7132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1580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7446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7066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23532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B4726-2AE0-4D09-BD2B-737A54E575BD}" type="datetimeFigureOut">
              <a:rPr lang="tr-TR" smtClean="0"/>
              <a:t>21.12.2017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481F-79FC-4EEE-BCE8-E9AC97CA48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930208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903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7845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1851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9269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49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B4726-2AE0-4D09-BD2B-737A54E575BD}" type="datetimeFigureOut">
              <a:rPr lang="tr-TR" smtClean="0"/>
              <a:t>21.12.2017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481F-79FC-4EEE-BCE8-E9AC97CA48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84040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B4726-2AE0-4D09-BD2B-737A54E575BD}" type="datetimeFigureOut">
              <a:rPr lang="tr-TR" smtClean="0"/>
              <a:t>21.12.2017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481F-79FC-4EEE-BCE8-E9AC97CA48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2394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B4726-2AE0-4D09-BD2B-737A54E575BD}" type="datetimeFigureOut">
              <a:rPr lang="tr-TR" smtClean="0"/>
              <a:t>21.12.2017</a:t>
            </a:fld>
            <a:endParaRPr lang="tr-T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481F-79FC-4EEE-BCE8-E9AC97CA48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9129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B4726-2AE0-4D09-BD2B-737A54E575BD}" type="datetimeFigureOut">
              <a:rPr lang="tr-TR" smtClean="0"/>
              <a:t>21.12.2017</a:t>
            </a:fld>
            <a:endParaRPr lang="tr-T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481F-79FC-4EEE-BCE8-E9AC97CA48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26476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B4726-2AE0-4D09-BD2B-737A54E575BD}" type="datetimeFigureOut">
              <a:rPr lang="tr-TR" smtClean="0"/>
              <a:t>21.12.2017</a:t>
            </a:fld>
            <a:endParaRPr lang="tr-T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481F-79FC-4EEE-BCE8-E9AC97CA48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0962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B4726-2AE0-4D09-BD2B-737A54E575BD}" type="datetimeFigureOut">
              <a:rPr lang="tr-TR" smtClean="0"/>
              <a:t>21.12.2017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481F-79FC-4EEE-BCE8-E9AC97CA48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5209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7EB4726-2AE0-4D09-BD2B-737A54E575BD}" type="datetimeFigureOut">
              <a:rPr lang="tr-TR" smtClean="0"/>
              <a:t>21.12.2017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2481F-79FC-4EEE-BCE8-E9AC97CA48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34035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  <p:sldLayoutId id="2147484101" r:id="rId12"/>
    <p:sldLayoutId id="2147484102" r:id="rId13"/>
    <p:sldLayoutId id="2147484103" r:id="rId14"/>
    <p:sldLayoutId id="2147484104" r:id="rId15"/>
    <p:sldLayoutId id="2147484105" r:id="rId16"/>
    <p:sldLayoutId id="214748410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12/21/2017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74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10" r:id="rId3"/>
    <p:sldLayoutId id="2147484111" r:id="rId4"/>
    <p:sldLayoutId id="2147484112" r:id="rId5"/>
    <p:sldLayoutId id="2147484113" r:id="rId6"/>
    <p:sldLayoutId id="2147484114" r:id="rId7"/>
    <p:sldLayoutId id="2147484115" r:id="rId8"/>
    <p:sldLayoutId id="2147484116" r:id="rId9"/>
    <p:sldLayoutId id="2147484117" r:id="rId10"/>
    <p:sldLayoutId id="2147484118" r:id="rId11"/>
    <p:sldLayoutId id="2147484119" r:id="rId12"/>
    <p:sldLayoutId id="2147484120" r:id="rId13"/>
    <p:sldLayoutId id="2147484121" r:id="rId14"/>
    <p:sldLayoutId id="2147484122" r:id="rId15"/>
    <p:sldLayoutId id="2147484123" r:id="rId16"/>
    <p:sldLayoutId id="2147484124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751012" y="520701"/>
            <a:ext cx="8689976" cy="2042617"/>
          </a:xfrm>
        </p:spPr>
        <p:txBody>
          <a:bodyPr>
            <a:normAutofit/>
          </a:bodyPr>
          <a:lstStyle/>
          <a:p>
            <a:pPr algn="ctr"/>
            <a:r>
              <a:rPr lang="tr-TR" sz="4400" b="1" dirty="0" smtClean="0"/>
              <a:t>TASAVVUF II </a:t>
            </a:r>
            <a:r>
              <a:rPr lang="tr-TR" sz="4400" b="1"/>
              <a:t/>
            </a:r>
            <a:br>
              <a:rPr lang="tr-TR" sz="4400" b="1"/>
            </a:br>
            <a:r>
              <a:rPr lang="tr-TR" sz="4400" b="1" smtClean="0"/>
              <a:t>VII</a:t>
            </a:r>
            <a:r>
              <a:rPr lang="tr-TR" sz="4400" b="1" dirty="0" smtClean="0"/>
              <a:t>. YARIYIL GÜZ DÖNEMİ</a:t>
            </a:r>
            <a:endParaRPr lang="tr-TR" sz="4000" b="1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751012" y="2563317"/>
            <a:ext cx="8689976" cy="3927423"/>
          </a:xfrm>
        </p:spPr>
        <p:txBody>
          <a:bodyPr>
            <a:noAutofit/>
          </a:bodyPr>
          <a:lstStyle/>
          <a:p>
            <a:pPr algn="just"/>
            <a:endParaRPr lang="tr-TR" altLang="tr-TR" sz="2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tr-TR" altLang="tr-TR" sz="2900" b="1" cap="none" dirty="0" smtClean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tr-TR" altLang="tr-TR" sz="2900" b="1" cap="none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PROF. DR. AHMET CAHİD HAKSEVER</a:t>
            </a:r>
            <a:endParaRPr lang="tr-TR" altLang="tr-TR" sz="2500" b="1" cap="none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491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2 İçerik Yer Tutucusu"/>
          <p:cNvSpPr>
            <a:spLocks noGrp="1"/>
          </p:cNvSpPr>
          <p:nvPr>
            <p:ph sz="quarter" idx="13"/>
          </p:nvPr>
        </p:nvSpPr>
        <p:spPr>
          <a:xfrm>
            <a:off x="4821381" y="549276"/>
            <a:ext cx="5298931" cy="5694506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endParaRPr lang="tr-TR" altLang="tr-TR" sz="2000" b="1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tr-TR" altLang="tr-TR" sz="20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	</a:t>
            </a:r>
            <a:r>
              <a:rPr lang="tr-TR" altLang="tr-TR" sz="2000" b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Seyyid</a:t>
            </a:r>
            <a:r>
              <a:rPr lang="tr-TR" altLang="tr-TR" sz="20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tr-TR" altLang="tr-TR" sz="2000" b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Burhâneddin'in</a:t>
            </a:r>
            <a:r>
              <a:rPr lang="tr-TR" altLang="tr-TR" sz="20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tr-TR" altLang="tr-TR" sz="2000" b="1" dirty="0">
                <a:solidFill>
                  <a:schemeClr val="tx1"/>
                </a:solidFill>
                <a:cs typeface="Arial" panose="020B0604020202020204" pitchFamily="34" charset="0"/>
              </a:rPr>
              <a:t>Konya'dan Kayseri’ye gidişinden sonra Mevlânâ, Babasının ve dedelerinin usullerine uyarak beş yıl bu vazifeyi başarı ile yaptı</a:t>
            </a:r>
            <a:r>
              <a:rPr lang="tr-TR" altLang="tr-TR" sz="20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  <a:p>
            <a:pPr eaLnBrk="1" hangingPunct="1">
              <a:buFontTx/>
              <a:buNone/>
            </a:pPr>
            <a:r>
              <a:rPr lang="tr-TR" altLang="tr-TR" sz="20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tr-TR" altLang="tr-TR" sz="20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	Rivayete </a:t>
            </a:r>
            <a:r>
              <a:rPr lang="tr-TR" altLang="tr-TR" sz="2000" b="1" dirty="0">
                <a:solidFill>
                  <a:schemeClr val="tx1"/>
                </a:solidFill>
                <a:cs typeface="Arial" panose="020B0604020202020204" pitchFamily="34" charset="0"/>
              </a:rPr>
              <a:t>göre dinî ilimleri tahsil eden </a:t>
            </a:r>
            <a:r>
              <a:rPr lang="tr-TR" altLang="tr-TR" sz="20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dört yüz </a:t>
            </a:r>
            <a:r>
              <a:rPr lang="tr-TR" altLang="tr-TR" sz="2000" b="1" dirty="0">
                <a:solidFill>
                  <a:schemeClr val="tx1"/>
                </a:solidFill>
                <a:cs typeface="Arial" panose="020B0604020202020204" pitchFamily="34" charset="0"/>
              </a:rPr>
              <a:t>talebesi ve </a:t>
            </a:r>
            <a:r>
              <a:rPr lang="tr-TR" altLang="tr-TR" sz="20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on binden </a:t>
            </a:r>
            <a:r>
              <a:rPr lang="tr-TR" altLang="tr-TR" sz="2000" b="1" dirty="0">
                <a:solidFill>
                  <a:schemeClr val="tx1"/>
                </a:solidFill>
                <a:cs typeface="Arial" panose="020B0604020202020204" pitchFamily="34" charset="0"/>
              </a:rPr>
              <a:t>çok müridi vardı</a:t>
            </a:r>
            <a:r>
              <a:rPr lang="tr-TR" altLang="tr-TR" sz="2000" dirty="0">
                <a:cs typeface="Arial" panose="020B0604020202020204" pitchFamily="34" charset="0"/>
              </a:rPr>
              <a:t>.</a:t>
            </a:r>
          </a:p>
          <a:p>
            <a:pPr eaLnBrk="1" hangingPunct="1">
              <a:buFontTx/>
              <a:buNone/>
            </a:pPr>
            <a:r>
              <a:rPr lang="tr-TR" altLang="tr-TR" sz="1400" dirty="0"/>
              <a:t>		</a:t>
            </a:r>
            <a:endParaRPr lang="tr-TR" altLang="tr-TR" sz="1400" dirty="0">
              <a:cs typeface="Arial" panose="020B0604020202020204" pitchFamily="34" charset="0"/>
            </a:endParaRPr>
          </a:p>
          <a:p>
            <a:pPr eaLnBrk="1" hangingPunct="1"/>
            <a:endParaRPr lang="tr-TR" altLang="tr-TR" sz="1400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1" y="249380"/>
            <a:ext cx="4211782" cy="639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66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2 İçerik Yer Tutucusu"/>
          <p:cNvSpPr>
            <a:spLocks noGrp="1"/>
          </p:cNvSpPr>
          <p:nvPr>
            <p:ph sz="quarter" idx="13"/>
          </p:nvPr>
        </p:nvSpPr>
        <p:spPr>
          <a:xfrm>
            <a:off x="1992313" y="908051"/>
            <a:ext cx="8229600" cy="5075237"/>
          </a:xfrm>
        </p:spPr>
        <p:txBody>
          <a:bodyPr/>
          <a:lstStyle/>
          <a:p>
            <a:pPr algn="just" eaLnBrk="1" hangingPunct="1"/>
            <a:r>
              <a:rPr lang="tr-TR" altLang="tr-TR" sz="2400" b="1" dirty="0">
                <a:solidFill>
                  <a:schemeClr val="tx1"/>
                </a:solidFill>
              </a:rPr>
              <a:t>1244 yılında Konya’ya gelen Tebrizli Şems aşk  ile Mevlânâ’da yeni ufuklar açılmasına vesile oldu. İki iyi insanın buluşmaları “</a:t>
            </a:r>
            <a:r>
              <a:rPr lang="tr-TR" altLang="tr-TR" sz="2400" b="1" dirty="0" err="1">
                <a:solidFill>
                  <a:schemeClr val="tx1"/>
                </a:solidFill>
              </a:rPr>
              <a:t>Maraca’l-Bahrayn</a:t>
            </a:r>
            <a:r>
              <a:rPr lang="tr-TR" altLang="tr-TR" sz="2400" b="1" dirty="0">
                <a:solidFill>
                  <a:schemeClr val="tx1"/>
                </a:solidFill>
              </a:rPr>
              <a:t>” (İki denizin buluştuğu yer) </a:t>
            </a:r>
            <a:r>
              <a:rPr lang="tr-TR" altLang="tr-TR" sz="2400" b="1" dirty="0" err="1">
                <a:solidFill>
                  <a:schemeClr val="tx1"/>
                </a:solidFill>
              </a:rPr>
              <a:t>ifâdesiyle</a:t>
            </a:r>
            <a:r>
              <a:rPr lang="tr-TR" altLang="tr-TR" sz="2400" b="1" dirty="0">
                <a:solidFill>
                  <a:schemeClr val="tx1"/>
                </a:solidFill>
              </a:rPr>
              <a:t> anıldı. Bu esnada  Mevlânâ 38 ve Şems ise 60 yaşlarındaydı</a:t>
            </a:r>
            <a:r>
              <a:rPr lang="tr-TR" altLang="tr-TR" sz="18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7171" name="Picture 4" descr="http://i.sabah.com.tr/sb/fotohaber/yasam/hz_mevlananin_yasam_oykusu/12_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3177308"/>
            <a:ext cx="3455988" cy="2805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18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8195" name="2 İçerik Yer Tutucusu"/>
          <p:cNvSpPr>
            <a:spLocks noGrp="1"/>
          </p:cNvSpPr>
          <p:nvPr>
            <p:ph sz="quarter" idx="13"/>
          </p:nvPr>
        </p:nvSpPr>
        <p:spPr>
          <a:xfrm>
            <a:off x="913775" y="2983345"/>
            <a:ext cx="8229600" cy="1008062"/>
          </a:xfrm>
        </p:spPr>
        <p:txBody>
          <a:bodyPr>
            <a:normAutofit fontScale="25000" lnSpcReduction="20000"/>
          </a:bodyPr>
          <a:lstStyle/>
          <a:p>
            <a:pPr algn="just" eaLnBrk="1" hangingPunct="1">
              <a:buFontTx/>
              <a:buNone/>
            </a:pPr>
            <a:r>
              <a:rPr lang="tr-TR" altLang="tr-TR" sz="1600" b="1" dirty="0">
                <a:solidFill>
                  <a:schemeClr val="tx1"/>
                </a:solidFill>
              </a:rPr>
              <a:t>	</a:t>
            </a:r>
            <a:r>
              <a:rPr lang="tr-TR" altLang="tr-TR" sz="9600" b="1" dirty="0" smtClean="0">
                <a:solidFill>
                  <a:schemeClr val="tx1"/>
                </a:solidFill>
              </a:rPr>
              <a:t>Konya’da </a:t>
            </a:r>
            <a:r>
              <a:rPr lang="tr-TR" altLang="tr-TR" sz="9600" b="1" dirty="0">
                <a:solidFill>
                  <a:schemeClr val="tx1"/>
                </a:solidFill>
              </a:rPr>
              <a:t>Şems ile Mevlânâ 40 gün boyunca halvet ve sohbette </a:t>
            </a:r>
            <a:r>
              <a:rPr lang="tr-TR" altLang="tr-TR" sz="9600" b="1" dirty="0" smtClean="0">
                <a:solidFill>
                  <a:schemeClr val="tx1"/>
                </a:solidFill>
              </a:rPr>
              <a:t>bulunurlar. Mevlânâ </a:t>
            </a:r>
            <a:r>
              <a:rPr lang="tr-TR" altLang="tr-TR" sz="9600" b="1" dirty="0">
                <a:solidFill>
                  <a:schemeClr val="tx1"/>
                </a:solidFill>
              </a:rPr>
              <a:t>ve oğlunun da başını çektiği bir gurup babasının kendileriyle ilgilenmesini engellediği için Şems’e husumet beslerler ve onun Konya’dan ayrılmasını isterler o da 1246’da Şam’a gider. </a:t>
            </a:r>
            <a:r>
              <a:rPr lang="tr-TR" altLang="tr-TR" sz="9600" b="1" dirty="0" smtClean="0">
                <a:solidFill>
                  <a:schemeClr val="tx1"/>
                </a:solidFill>
              </a:rPr>
              <a:t>Bu </a:t>
            </a:r>
            <a:r>
              <a:rPr lang="tr-TR" altLang="tr-TR" sz="9600" b="1" dirty="0">
                <a:solidFill>
                  <a:schemeClr val="tx1"/>
                </a:solidFill>
              </a:rPr>
              <a:t>gidişin ardından Mevlânâ “Etme!” şiiri ile gönlündekileri ifade etmiştir.</a:t>
            </a:r>
          </a:p>
          <a:p>
            <a:pPr eaLnBrk="1" hangingPunct="1"/>
            <a:endParaRPr lang="tr-TR" altLang="tr-TR" sz="1600" b="1" dirty="0">
              <a:solidFill>
                <a:schemeClr val="tx1"/>
              </a:solidFill>
            </a:endParaRPr>
          </a:p>
        </p:txBody>
      </p:sp>
      <p:pic>
        <p:nvPicPr>
          <p:cNvPr id="8196" name="Picture 4" descr="http://www.erimsever.com/Mevlana/ikiDenizinKavusmas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94" y="0"/>
            <a:ext cx="9328061" cy="2983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532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Başlık"/>
          <p:cNvSpPr>
            <a:spLocks noGrp="1"/>
          </p:cNvSpPr>
          <p:nvPr>
            <p:ph type="title"/>
          </p:nvPr>
        </p:nvSpPr>
        <p:spPr>
          <a:xfrm>
            <a:off x="1919289" y="4498110"/>
            <a:ext cx="8229600" cy="235989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hangingPunct="1"/>
            <a:r>
              <a:rPr lang="tr-TR" altLang="tr-TR" sz="2700" b="1" dirty="0" smtClean="0">
                <a:solidFill>
                  <a:schemeClr val="tx1"/>
                </a:solidFill>
              </a:rPr>
              <a:t>Mevlânâ</a:t>
            </a:r>
            <a:r>
              <a:rPr lang="tr-TR" altLang="tr-TR" sz="2700" b="1" dirty="0">
                <a:solidFill>
                  <a:schemeClr val="tx1"/>
                </a:solidFill>
              </a:rPr>
              <a:t>, Şems’ten sonra dost ve </a:t>
            </a:r>
            <a:r>
              <a:rPr lang="tr-TR" altLang="tr-TR" sz="2700" b="1" dirty="0" err="1">
                <a:solidFill>
                  <a:schemeClr val="tx1"/>
                </a:solidFill>
              </a:rPr>
              <a:t>halîfe</a:t>
            </a:r>
            <a:r>
              <a:rPr lang="tr-TR" altLang="tr-TR" sz="2700" b="1" dirty="0">
                <a:solidFill>
                  <a:schemeClr val="tx1"/>
                </a:solidFill>
              </a:rPr>
              <a:t> olarak yerine </a:t>
            </a:r>
            <a:r>
              <a:rPr lang="tr-TR" altLang="tr-TR" sz="2700" b="1" dirty="0" err="1">
                <a:solidFill>
                  <a:schemeClr val="tx1"/>
                </a:solidFill>
              </a:rPr>
              <a:t>Salahaddîn</a:t>
            </a:r>
            <a:r>
              <a:rPr lang="tr-TR" altLang="tr-TR" sz="2700" b="1" dirty="0">
                <a:solidFill>
                  <a:schemeClr val="tx1"/>
                </a:solidFill>
              </a:rPr>
              <a:t> </a:t>
            </a:r>
            <a:r>
              <a:rPr lang="tr-TR" altLang="tr-TR" sz="2700" b="1" dirty="0" err="1">
                <a:solidFill>
                  <a:schemeClr val="tx1"/>
                </a:solidFill>
              </a:rPr>
              <a:t>Zerkubî’yi</a:t>
            </a:r>
            <a:r>
              <a:rPr lang="tr-TR" altLang="tr-TR" sz="2700" b="1" dirty="0">
                <a:solidFill>
                  <a:schemeClr val="tx1"/>
                </a:solidFill>
              </a:rPr>
              <a:t> seçmiştir. Mevlânâ soyundan olanlara “Çelebi” denir, çelebiler zühde ehemmiyet verir. Şems’in Yolu’ndan gidenler ise aşk ile </a:t>
            </a:r>
            <a:r>
              <a:rPr lang="tr-TR" altLang="tr-TR" sz="2700" b="1" dirty="0" err="1">
                <a:solidFill>
                  <a:schemeClr val="tx1"/>
                </a:solidFill>
              </a:rPr>
              <a:t>hemdem</a:t>
            </a:r>
            <a:r>
              <a:rPr lang="tr-TR" altLang="tr-TR" sz="2700" b="1" dirty="0">
                <a:solidFill>
                  <a:schemeClr val="tx1"/>
                </a:solidFill>
              </a:rPr>
              <a:t> olmuşlardır.</a:t>
            </a:r>
            <a:r>
              <a:rPr lang="tr-TR" altLang="tr-TR" sz="1600" dirty="0"/>
              <a:t/>
            </a:r>
            <a:br>
              <a:rPr lang="tr-TR" altLang="tr-TR" sz="1600" dirty="0"/>
            </a:br>
            <a:endParaRPr lang="tr-TR" altLang="tr-TR" sz="1600" dirty="0"/>
          </a:p>
        </p:txBody>
      </p:sp>
      <p:sp>
        <p:nvSpPr>
          <p:cNvPr id="9219" name="2 İçerik Yer Tutucusu"/>
          <p:cNvSpPr>
            <a:spLocks noGrp="1"/>
          </p:cNvSpPr>
          <p:nvPr>
            <p:ph sz="quarter" idx="13"/>
          </p:nvPr>
        </p:nvSpPr>
        <p:spPr>
          <a:xfrm>
            <a:off x="1919288" y="476251"/>
            <a:ext cx="8229600" cy="378171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buFontTx/>
              <a:buNone/>
            </a:pPr>
            <a:r>
              <a:rPr lang="tr-TR" altLang="tr-TR" sz="1600" dirty="0"/>
              <a:t>		</a:t>
            </a:r>
            <a:r>
              <a:rPr lang="tr-TR" altLang="tr-TR" sz="1600" b="1" dirty="0">
                <a:solidFill>
                  <a:schemeClr val="tx1"/>
                </a:solidFill>
              </a:rPr>
              <a:t>	</a:t>
            </a:r>
          </a:p>
        </p:txBody>
      </p:sp>
      <p:pic>
        <p:nvPicPr>
          <p:cNvPr id="9220" name="Picture 2" descr="http://1.bp.blogspot.com/-_iyVmtudCu0/UjLvKxxLXfI/AAAAAAAAAVg/ImiqN1JUEWc/s1600/510569446cb92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576" y="549929"/>
            <a:ext cx="4752975" cy="3634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943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822731" y="751083"/>
            <a:ext cx="10620166" cy="546381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tr-TR" sz="28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tr-TR" sz="2800" b="1" dirty="0">
                <a:solidFill>
                  <a:schemeClr val="tx1"/>
                </a:solidFill>
              </a:rPr>
              <a:t> </a:t>
            </a:r>
            <a:r>
              <a:rPr lang="tr-TR" sz="2800" b="1" dirty="0" smtClean="0">
                <a:solidFill>
                  <a:schemeClr val="tx1"/>
                </a:solidFill>
              </a:rPr>
              <a:t>     Eserleri</a:t>
            </a:r>
            <a:endParaRPr lang="tr-TR" sz="2800" b="1" dirty="0">
              <a:solidFill>
                <a:schemeClr val="tx1"/>
              </a:solidFill>
            </a:endParaRPr>
          </a:p>
          <a:p>
            <a:pPr lvl="1"/>
            <a:r>
              <a:rPr lang="tr-TR" sz="2400" b="1" dirty="0">
                <a:solidFill>
                  <a:schemeClr val="tx1"/>
                </a:solidFill>
              </a:rPr>
              <a:t>Mesnevi</a:t>
            </a:r>
          </a:p>
          <a:p>
            <a:pPr lvl="1"/>
            <a:r>
              <a:rPr lang="tr-TR" sz="2400" b="1" dirty="0">
                <a:solidFill>
                  <a:schemeClr val="tx1"/>
                </a:solidFill>
              </a:rPr>
              <a:t>Divan-ı Kebir</a:t>
            </a:r>
          </a:p>
          <a:p>
            <a:pPr lvl="1"/>
            <a:r>
              <a:rPr lang="tr-TR" sz="2400" b="1" dirty="0" err="1">
                <a:solidFill>
                  <a:schemeClr val="tx1"/>
                </a:solidFill>
              </a:rPr>
              <a:t>Mektubat</a:t>
            </a:r>
            <a:endParaRPr lang="tr-TR" sz="2400" b="1" dirty="0">
              <a:solidFill>
                <a:schemeClr val="tx1"/>
              </a:solidFill>
            </a:endParaRPr>
          </a:p>
          <a:p>
            <a:pPr lvl="1"/>
            <a:r>
              <a:rPr lang="tr-TR" sz="2400" b="1" dirty="0" err="1">
                <a:solidFill>
                  <a:schemeClr val="tx1"/>
                </a:solidFill>
              </a:rPr>
              <a:t>Fihi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Ma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Fih</a:t>
            </a:r>
            <a:endParaRPr lang="tr-TR" sz="2400" b="1" dirty="0">
              <a:solidFill>
                <a:schemeClr val="tx1"/>
              </a:solidFill>
            </a:endParaRPr>
          </a:p>
          <a:p>
            <a:pPr lvl="1"/>
            <a:r>
              <a:rPr lang="tr-TR" sz="2400" b="1" dirty="0" err="1">
                <a:solidFill>
                  <a:schemeClr val="tx1"/>
                </a:solidFill>
              </a:rPr>
              <a:t>Mecalis</a:t>
            </a:r>
            <a:r>
              <a:rPr lang="tr-TR" sz="2400" b="1" dirty="0">
                <a:solidFill>
                  <a:schemeClr val="tx1"/>
                </a:solidFill>
              </a:rPr>
              <a:t>-i </a:t>
            </a:r>
            <a:r>
              <a:rPr lang="tr-TR" sz="2400" b="1" dirty="0" err="1">
                <a:solidFill>
                  <a:schemeClr val="tx1"/>
                </a:solidFill>
              </a:rPr>
              <a:t>Seb’a</a:t>
            </a:r>
            <a:endParaRPr lang="tr-TR" sz="2400" b="1" dirty="0">
              <a:solidFill>
                <a:schemeClr val="tx1"/>
              </a:solidFill>
            </a:endParaRP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" t="802" r="2021" b="6819"/>
          <a:stretch/>
        </p:blipFill>
        <p:spPr>
          <a:xfrm>
            <a:off x="5975797" y="1597891"/>
            <a:ext cx="4391696" cy="330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33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993776" y="673935"/>
            <a:ext cx="3016660" cy="711519"/>
          </a:xfrm>
        </p:spPr>
        <p:txBody>
          <a:bodyPr>
            <a:normAutofit/>
          </a:bodyPr>
          <a:lstStyle/>
          <a:p>
            <a:r>
              <a:rPr lang="tr-TR" sz="4000" b="1" dirty="0">
                <a:solidFill>
                  <a:srgbClr val="2B6B3F"/>
                </a:solidFill>
              </a:rPr>
              <a:t>MEVLEVîLİK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2794570" y="1875494"/>
            <a:ext cx="9014527" cy="430955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tr-TR" sz="2400" b="1" dirty="0" smtClean="0">
                <a:solidFill>
                  <a:sysClr val="windowText" lastClr="000000"/>
                </a:solidFill>
              </a:rPr>
              <a:t>Mevlana’nın ölümünden sonra görüşleri ve tasavvufi düşüncesi üzerine oluşan tarikat.</a:t>
            </a:r>
          </a:p>
          <a:p>
            <a:r>
              <a:rPr lang="tr-TR" sz="2400" b="1" dirty="0" smtClean="0">
                <a:solidFill>
                  <a:sysClr val="windowText" lastClr="000000"/>
                </a:solidFill>
              </a:rPr>
              <a:t>Sultan </a:t>
            </a:r>
            <a:r>
              <a:rPr lang="tr-TR" sz="2400" b="1" dirty="0" err="1" smtClean="0">
                <a:solidFill>
                  <a:sysClr val="windowText" lastClr="000000"/>
                </a:solidFill>
              </a:rPr>
              <a:t>Veled</a:t>
            </a:r>
            <a:r>
              <a:rPr lang="tr-TR" sz="2400" b="1" dirty="0" smtClean="0">
                <a:solidFill>
                  <a:sysClr val="windowText" lastClr="000000"/>
                </a:solidFill>
              </a:rPr>
              <a:t> ile kurumsallaştı</a:t>
            </a:r>
            <a:endParaRPr lang="tr-TR" sz="2400" b="1" dirty="0" smtClean="0">
              <a:solidFill>
                <a:sysClr val="windowText" lastClr="000000"/>
              </a:solidFill>
            </a:endParaRPr>
          </a:p>
          <a:p>
            <a:r>
              <a:rPr lang="tr-TR" sz="2400" b="1" dirty="0" smtClean="0">
                <a:solidFill>
                  <a:sysClr val="windowText" lastClr="000000"/>
                </a:solidFill>
              </a:rPr>
              <a:t>Manevi </a:t>
            </a:r>
            <a:r>
              <a:rPr lang="tr-TR" sz="2400" b="1" dirty="0" smtClean="0">
                <a:solidFill>
                  <a:sysClr val="windowText" lastClr="000000"/>
                </a:solidFill>
              </a:rPr>
              <a:t>eğitim sistemi</a:t>
            </a:r>
          </a:p>
          <a:p>
            <a:r>
              <a:rPr lang="tr-TR" sz="2400" b="1" dirty="0" smtClean="0">
                <a:solidFill>
                  <a:sysClr val="windowText" lastClr="000000"/>
                </a:solidFill>
              </a:rPr>
              <a:t>Tarikata giriş için 1001 gün Çile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91434" cy="69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18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834135" y="521216"/>
            <a:ext cx="10775663" cy="609201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r-TR" sz="2400" b="1" dirty="0" smtClean="0">
                <a:solidFill>
                  <a:schemeClr val="tx1"/>
                </a:solidFill>
              </a:rPr>
              <a:t>Türk </a:t>
            </a:r>
            <a:r>
              <a:rPr lang="tr-TR" sz="2400" b="1" dirty="0">
                <a:solidFill>
                  <a:schemeClr val="tx1"/>
                </a:solidFill>
              </a:rPr>
              <a:t>düşünce ve sanat hayatına önemli etki ve katkıları olan bir </a:t>
            </a:r>
            <a:r>
              <a:rPr lang="tr-TR" sz="2400" b="1" dirty="0" smtClean="0">
                <a:solidFill>
                  <a:schemeClr val="tx1"/>
                </a:solidFill>
              </a:rPr>
              <a:t>tarikattır</a:t>
            </a:r>
          </a:p>
          <a:p>
            <a:r>
              <a:rPr lang="tr-TR" sz="2400" b="1" dirty="0" smtClean="0">
                <a:solidFill>
                  <a:schemeClr val="tx1"/>
                </a:solidFill>
              </a:rPr>
              <a:t>Mevlana'nın </a:t>
            </a:r>
            <a:r>
              <a:rPr lang="tr-TR" sz="2400" b="1" dirty="0">
                <a:solidFill>
                  <a:schemeClr val="tx1"/>
                </a:solidFill>
              </a:rPr>
              <a:t>vahdet-i </a:t>
            </a:r>
            <a:r>
              <a:rPr lang="tr-TR" sz="2400" b="1" dirty="0" err="1" smtClean="0">
                <a:solidFill>
                  <a:schemeClr val="tx1"/>
                </a:solidFill>
              </a:rPr>
              <a:t>vücud</a:t>
            </a:r>
            <a:r>
              <a:rPr lang="tr-TR" sz="2400" b="1" dirty="0" smtClean="0">
                <a:solidFill>
                  <a:schemeClr val="tx1"/>
                </a:solidFill>
              </a:rPr>
              <a:t> </a:t>
            </a:r>
            <a:r>
              <a:rPr lang="tr-TR" sz="2400" b="1" dirty="0">
                <a:solidFill>
                  <a:schemeClr val="tx1"/>
                </a:solidFill>
              </a:rPr>
              <a:t>anlayışına dayanan düşünceleri yüzyıllar boyunca etkisini </a:t>
            </a:r>
            <a:r>
              <a:rPr lang="tr-TR" sz="2400" b="1" dirty="0" smtClean="0">
                <a:solidFill>
                  <a:schemeClr val="tx1"/>
                </a:solidFill>
              </a:rPr>
              <a:t>sürdürmüştür</a:t>
            </a:r>
            <a:endParaRPr lang="tr-TR" sz="2400" b="1" dirty="0" smtClean="0">
              <a:solidFill>
                <a:schemeClr val="tx1"/>
              </a:solidFill>
            </a:endParaRPr>
          </a:p>
          <a:p>
            <a:r>
              <a:rPr lang="tr-TR" sz="2400" b="1" dirty="0" err="1" smtClean="0">
                <a:solidFill>
                  <a:schemeClr val="tx1"/>
                </a:solidFill>
              </a:rPr>
              <a:t>MevleviliĞin</a:t>
            </a:r>
            <a:r>
              <a:rPr lang="tr-TR" sz="2400" b="1" dirty="0" smtClean="0">
                <a:solidFill>
                  <a:schemeClr val="tx1"/>
                </a:solidFill>
              </a:rPr>
              <a:t> </a:t>
            </a:r>
            <a:r>
              <a:rPr lang="tr-TR" sz="2400" b="1" dirty="0" err="1" smtClean="0">
                <a:solidFill>
                  <a:schemeClr val="tx1"/>
                </a:solidFill>
              </a:rPr>
              <a:t>faaliyetLERine</a:t>
            </a:r>
            <a:r>
              <a:rPr lang="tr-TR" sz="2400" b="1" dirty="0" smtClean="0">
                <a:solidFill>
                  <a:schemeClr val="tx1"/>
                </a:solidFill>
              </a:rPr>
              <a:t> </a:t>
            </a:r>
            <a:r>
              <a:rPr lang="tr-TR" sz="2400" b="1" dirty="0">
                <a:solidFill>
                  <a:schemeClr val="tx1"/>
                </a:solidFill>
              </a:rPr>
              <a:t>13 Eylül 1925 tarihli bir kanunla son </a:t>
            </a:r>
            <a:r>
              <a:rPr lang="tr-TR" sz="2400" b="1" dirty="0" smtClean="0">
                <a:solidFill>
                  <a:schemeClr val="tx1"/>
                </a:solidFill>
              </a:rPr>
              <a:t>verilmiştir.</a:t>
            </a:r>
            <a:endParaRPr lang="tr-TR" sz="2400" b="1" dirty="0" smtClean="0">
              <a:solidFill>
                <a:schemeClr val="tx1"/>
              </a:solidFill>
            </a:endParaRPr>
          </a:p>
          <a:p>
            <a:r>
              <a:rPr lang="tr-TR" sz="2400" b="1" dirty="0" smtClean="0">
                <a:solidFill>
                  <a:schemeClr val="tx1"/>
                </a:solidFill>
              </a:rPr>
              <a:t>1926 </a:t>
            </a:r>
            <a:r>
              <a:rPr lang="tr-TR" sz="2400" b="1" dirty="0">
                <a:solidFill>
                  <a:schemeClr val="tx1"/>
                </a:solidFill>
              </a:rPr>
              <a:t>yılında Konya'daki merkez tekke ve Mevlana türbesi müze olarak yeniden açıldı</a:t>
            </a:r>
            <a:r>
              <a:rPr lang="tr-TR" sz="2400" b="1" dirty="0" smtClean="0">
                <a:solidFill>
                  <a:schemeClr val="tx1"/>
                </a:solidFill>
              </a:rPr>
              <a:t>.</a:t>
            </a:r>
          </a:p>
          <a:p>
            <a:r>
              <a:rPr lang="tr-TR" sz="2400" b="1" dirty="0" smtClean="0">
                <a:solidFill>
                  <a:schemeClr val="tx1"/>
                </a:solidFill>
              </a:rPr>
              <a:t> </a:t>
            </a:r>
            <a:r>
              <a:rPr lang="tr-TR" sz="2400" b="1" dirty="0">
                <a:solidFill>
                  <a:schemeClr val="tx1"/>
                </a:solidFill>
              </a:rPr>
              <a:t>Günümüzde de her yılın Aralık ayında Konya'da </a:t>
            </a:r>
            <a:r>
              <a:rPr lang="tr-TR" sz="2400" b="1" dirty="0" smtClean="0">
                <a:solidFill>
                  <a:schemeClr val="tx1"/>
                </a:solidFill>
              </a:rPr>
              <a:t>Mevlevi </a:t>
            </a:r>
            <a:r>
              <a:rPr lang="tr-TR" sz="2400" b="1" dirty="0">
                <a:solidFill>
                  <a:schemeClr val="tx1"/>
                </a:solidFill>
              </a:rPr>
              <a:t>ayinleri icra edilmektedir.</a:t>
            </a:r>
          </a:p>
          <a:p>
            <a:endParaRPr lang="tr-TR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1506" y="0"/>
            <a:ext cx="13430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08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Başlık"/>
          <p:cNvSpPr>
            <a:spLocks noGrp="1"/>
          </p:cNvSpPr>
          <p:nvPr>
            <p:ph type="title"/>
          </p:nvPr>
        </p:nvSpPr>
        <p:spPr>
          <a:xfrm>
            <a:off x="913775" y="618518"/>
            <a:ext cx="3988425" cy="73922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r-TR" dirty="0">
                <a:solidFill>
                  <a:srgbClr val="C00000"/>
                </a:solidFill>
              </a:rPr>
              <a:t>MEVLEVİHANE</a:t>
            </a:r>
          </a:p>
        </p:txBody>
      </p:sp>
      <p:sp>
        <p:nvSpPr>
          <p:cNvPr id="6" name="2 İçerik Yer Tutucusu"/>
          <p:cNvSpPr>
            <a:spLocks noGrp="1"/>
          </p:cNvSpPr>
          <p:nvPr>
            <p:ph sz="quarter" idx="13"/>
          </p:nvPr>
        </p:nvSpPr>
        <p:spPr>
          <a:xfrm>
            <a:off x="479665" y="1849856"/>
            <a:ext cx="5514736" cy="436621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tr-TR" sz="24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Mevlevi tarikatına mahsus tekkelere verilen addır. Mevlevihaneler genellikle külliye biçiminde</a:t>
            </a:r>
            <a:r>
              <a:rPr lang="tr-TR" sz="2400" b="1" dirty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tr-TR" sz="24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planlanmış olup, merkezinde semahane, çevresinde türbe, mezarlık, Meydan-ı Şerif ve </a:t>
            </a:r>
            <a:r>
              <a:rPr lang="tr-TR" sz="2400" b="1" dirty="0" err="1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mescid</a:t>
            </a:r>
            <a:r>
              <a:rPr lang="tr-TR" sz="24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 yer almaktadır.</a:t>
            </a:r>
            <a:endParaRPr lang="tr-TR" sz="2400" b="1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467" y="194734"/>
            <a:ext cx="5169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66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c\Desktop\20150204_1141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259733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7942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Başlık"/>
          <p:cNvSpPr txBox="1">
            <a:spLocks/>
          </p:cNvSpPr>
          <p:nvPr/>
        </p:nvSpPr>
        <p:spPr>
          <a:xfrm>
            <a:off x="457199" y="274638"/>
            <a:ext cx="10913533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ndalus" pitchFamily="18" charset="-78"/>
                <a:ea typeface="+mj-ea"/>
                <a:cs typeface="Andalus" pitchFamily="18" charset="-78"/>
              </a:rPr>
              <a:t>Osmanlı döneminde DÜNYA GENELİNDE YER ALAN MEVLEVİHANELER</a:t>
            </a:r>
            <a:endParaRPr kumimoji="0" lang="tr-TR" sz="3600" b="0" i="0" u="none" strike="noStrike" kern="1200" cap="all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w Cen MT" panose="020B0602020104020603"/>
              <a:ea typeface="+mj-ea"/>
              <a:cs typeface="+mj-cs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29" y="1417638"/>
            <a:ext cx="10589341" cy="511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95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751012" y="520701"/>
            <a:ext cx="8689976" cy="2042617"/>
          </a:xfrm>
        </p:spPr>
        <p:txBody>
          <a:bodyPr>
            <a:normAutofit/>
          </a:bodyPr>
          <a:lstStyle/>
          <a:p>
            <a:pPr algn="ctr"/>
            <a:r>
              <a:rPr lang="tr-TR" sz="4400" b="1" dirty="0" smtClean="0"/>
              <a:t>TASAVVUF II </a:t>
            </a:r>
            <a:r>
              <a:rPr lang="tr-TR" sz="4400" b="1" dirty="0"/>
              <a:t/>
            </a:r>
            <a:br>
              <a:rPr lang="tr-TR" sz="4400" b="1" dirty="0"/>
            </a:br>
            <a:endParaRPr lang="tr-TR" sz="4000" b="1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751012" y="2563318"/>
            <a:ext cx="8689976" cy="2670164"/>
          </a:xfrm>
        </p:spPr>
        <p:txBody>
          <a:bodyPr>
            <a:noAutofit/>
          </a:bodyPr>
          <a:lstStyle/>
          <a:p>
            <a:pPr algn="just"/>
            <a:r>
              <a:rPr lang="tr-TR" sz="2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tr-TR" sz="29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2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HAFTA  </a:t>
            </a:r>
          </a:p>
          <a:p>
            <a:pPr lvl="0" algn="ctr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754688" algn="r"/>
              </a:tabLst>
            </a:pPr>
            <a:r>
              <a:rPr lang="tr-TR" altLang="tr-TR" sz="5400" b="1" cap="none" dirty="0" smtClean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MEVLEVİLİK</a:t>
            </a:r>
            <a:r>
              <a:rPr lang="tr-TR" altLang="tr-TR" sz="2500" b="1" cap="none" dirty="0" smtClean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tr-TR" altLang="tr-TR" sz="2500" b="1" cap="none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386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92734" y="605265"/>
            <a:ext cx="4848299" cy="842749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tr-TR" dirty="0"/>
              <a:t>SEMÂ </a:t>
            </a:r>
            <a:r>
              <a:rPr lang="tr-TR" dirty="0" smtClean="0"/>
              <a:t>nedir?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592734" y="1871132"/>
            <a:ext cx="4952933" cy="4335703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tr-TR" b="1" dirty="0" smtClean="0"/>
          </a:p>
          <a:p>
            <a:r>
              <a:rPr lang="tr-TR" sz="2400" b="1" dirty="0" smtClean="0"/>
              <a:t>Kelime olarak, işitme</a:t>
            </a:r>
            <a:r>
              <a:rPr lang="tr-TR" sz="2400" b="1" dirty="0"/>
              <a:t>, </a:t>
            </a:r>
            <a:r>
              <a:rPr lang="tr-TR" sz="2400" b="1" dirty="0" smtClean="0"/>
              <a:t>duyma ve mûsikî gibi anlamalara gelmektedir. </a:t>
            </a:r>
            <a:endParaRPr lang="tr-TR" sz="2400" b="1" dirty="0"/>
          </a:p>
          <a:p>
            <a:r>
              <a:rPr lang="tr-TR" sz="2400" b="1" dirty="0" smtClean="0"/>
              <a:t>Gökyüzü, Felek</a:t>
            </a:r>
            <a:r>
              <a:rPr lang="tr-TR" sz="2400" b="1" dirty="0"/>
              <a:t> </a:t>
            </a:r>
            <a:r>
              <a:rPr lang="tr-TR" sz="2400" b="1" dirty="0" smtClean="0"/>
              <a:t>Musiki </a:t>
            </a:r>
            <a:r>
              <a:rPr lang="tr-TR" sz="2400" b="1" dirty="0"/>
              <a:t>eşliğinde icra edilen </a:t>
            </a:r>
            <a:r>
              <a:rPr lang="tr-TR" sz="2400" b="1" dirty="0" smtClean="0"/>
              <a:t>dönerek </a:t>
            </a:r>
            <a:r>
              <a:rPr lang="tr-TR" sz="2400" b="1" dirty="0"/>
              <a:t>yapılan </a:t>
            </a:r>
            <a:r>
              <a:rPr lang="tr-TR" sz="2400" b="1" dirty="0" err="1" smtClean="0"/>
              <a:t>ayîn</a:t>
            </a:r>
            <a:r>
              <a:rPr lang="tr-TR" sz="2400" b="1" dirty="0" smtClean="0"/>
              <a:t>.</a:t>
            </a:r>
            <a:endParaRPr lang="tr-TR" sz="2400" b="1" dirty="0"/>
          </a:p>
          <a:p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067" y="169334"/>
            <a:ext cx="6473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59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0" y="0"/>
            <a:ext cx="7883091" cy="6936509"/>
          </a:xfr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r-TR" sz="2400" b="1" dirty="0" smtClean="0">
                <a:solidFill>
                  <a:schemeClr val="tx2">
                    <a:lumMod val="50000"/>
                  </a:schemeClr>
                </a:solidFill>
              </a:rPr>
              <a:t>Sema, Sembolik </a:t>
            </a:r>
            <a:r>
              <a:rPr lang="tr-TR" sz="2400" b="1" dirty="0" smtClean="0">
                <a:solidFill>
                  <a:schemeClr val="tx2">
                    <a:lumMod val="50000"/>
                  </a:schemeClr>
                </a:solidFill>
              </a:rPr>
              <a:t>olarak Kainatın oluşumunu, insanın dirilişini, Aşk, kulluğu ve İnsan-ı Kamili temsil eder.</a:t>
            </a:r>
          </a:p>
          <a:p>
            <a:r>
              <a:rPr lang="tr-TR" sz="2400" b="1" dirty="0" err="1" smtClean="0">
                <a:solidFill>
                  <a:schemeClr val="tx2">
                    <a:lumMod val="50000"/>
                  </a:schemeClr>
                </a:solidFill>
              </a:rPr>
              <a:t>Na’t</a:t>
            </a:r>
            <a:r>
              <a:rPr lang="tr-TR" sz="2400" b="1" dirty="0" smtClean="0">
                <a:solidFill>
                  <a:schemeClr val="tx2">
                    <a:lumMod val="50000"/>
                  </a:schemeClr>
                </a:solidFill>
              </a:rPr>
              <a:t>-ı Şerifle başlar, </a:t>
            </a:r>
            <a:r>
              <a:rPr lang="tr-TR" sz="2400" b="1" dirty="0" err="1" smtClean="0">
                <a:solidFill>
                  <a:schemeClr val="tx2">
                    <a:lumMod val="50000"/>
                  </a:schemeClr>
                </a:solidFill>
              </a:rPr>
              <a:t>Na’t</a:t>
            </a:r>
            <a:r>
              <a:rPr lang="tr-TR" sz="2400" b="1" dirty="0" smtClean="0">
                <a:solidFill>
                  <a:schemeClr val="tx2">
                    <a:lumMod val="50000"/>
                  </a:schemeClr>
                </a:solidFill>
              </a:rPr>
              <a:t>-ı Kudümle devam eder, Ney’le son bulur.</a:t>
            </a:r>
          </a:p>
          <a:p>
            <a:r>
              <a:rPr lang="tr-TR" sz="2400" b="1" dirty="0">
                <a:solidFill>
                  <a:schemeClr val="tx2">
                    <a:lumMod val="50000"/>
                  </a:schemeClr>
                </a:solidFill>
              </a:rPr>
              <a:t>Taksimden sonra Şeyh ve Semazenler sağdan sola dairevi yürüyüş </a:t>
            </a:r>
            <a:r>
              <a:rPr lang="tr-TR" sz="2400" b="1" dirty="0" smtClean="0">
                <a:solidFill>
                  <a:schemeClr val="tx2">
                    <a:lumMod val="50000"/>
                  </a:schemeClr>
                </a:solidFill>
              </a:rPr>
              <a:t>yapar.</a:t>
            </a:r>
            <a:endParaRPr lang="tr-TR" sz="2400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tr-TR" sz="2400" b="1" dirty="0">
                <a:solidFill>
                  <a:schemeClr val="tx2">
                    <a:lumMod val="50000"/>
                  </a:schemeClr>
                </a:solidFill>
              </a:rPr>
              <a:t>Üç kez yapılır «</a:t>
            </a:r>
            <a:r>
              <a:rPr lang="tr-TR" sz="2400" b="1" dirty="0" err="1">
                <a:solidFill>
                  <a:schemeClr val="tx2">
                    <a:lumMod val="50000"/>
                  </a:schemeClr>
                </a:solidFill>
              </a:rPr>
              <a:t>Devr</a:t>
            </a:r>
            <a:r>
              <a:rPr lang="tr-TR" sz="2400" b="1" dirty="0">
                <a:solidFill>
                  <a:schemeClr val="tx2">
                    <a:lumMod val="50000"/>
                  </a:schemeClr>
                </a:solidFill>
              </a:rPr>
              <a:t>-i </a:t>
            </a:r>
            <a:r>
              <a:rPr lang="tr-TR" sz="2400" b="1" dirty="0" err="1">
                <a:solidFill>
                  <a:schemeClr val="tx2">
                    <a:lumMod val="50000"/>
                  </a:schemeClr>
                </a:solidFill>
              </a:rPr>
              <a:t>Veled</a:t>
            </a:r>
            <a:r>
              <a:rPr lang="tr-TR" sz="2400" b="1" dirty="0">
                <a:solidFill>
                  <a:schemeClr val="tx2">
                    <a:lumMod val="50000"/>
                  </a:schemeClr>
                </a:solidFill>
              </a:rPr>
              <a:t>» </a:t>
            </a:r>
            <a:r>
              <a:rPr lang="tr-TR" sz="2400" b="1" dirty="0" smtClean="0">
                <a:solidFill>
                  <a:schemeClr val="tx2">
                    <a:lumMod val="50000"/>
                  </a:schemeClr>
                </a:solidFill>
              </a:rPr>
              <a:t>denir.</a:t>
            </a:r>
            <a:endParaRPr lang="tr-TR" sz="2400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tr-TR" sz="2400" b="1" dirty="0">
                <a:solidFill>
                  <a:schemeClr val="tx2">
                    <a:lumMod val="50000"/>
                  </a:schemeClr>
                </a:solidFill>
              </a:rPr>
              <a:t>Mekandan kıyafete </a:t>
            </a:r>
            <a:r>
              <a:rPr lang="tr-TR" sz="2400" b="1" dirty="0" smtClean="0">
                <a:solidFill>
                  <a:schemeClr val="tx2">
                    <a:lumMod val="50000"/>
                  </a:schemeClr>
                </a:solidFill>
              </a:rPr>
              <a:t>her şeyin ayrı bir anlamı vardır.</a:t>
            </a:r>
            <a:endParaRPr lang="tr-TR" sz="2400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tr-TR" sz="2400" b="1" dirty="0">
                <a:solidFill>
                  <a:schemeClr val="tx2">
                    <a:lumMod val="50000"/>
                  </a:schemeClr>
                </a:solidFill>
              </a:rPr>
              <a:t>Sikke, Beyaz Elbise, Destar, Tennure, </a:t>
            </a:r>
            <a:r>
              <a:rPr lang="tr-TR" sz="2400" b="1" dirty="0" err="1">
                <a:solidFill>
                  <a:schemeClr val="tx2">
                    <a:lumMod val="50000"/>
                  </a:schemeClr>
                </a:solidFill>
              </a:rPr>
              <a:t>Sıyah</a:t>
            </a:r>
            <a:r>
              <a:rPr lang="tr-TR" sz="2400" b="1" dirty="0">
                <a:solidFill>
                  <a:schemeClr val="tx2">
                    <a:lumMod val="50000"/>
                  </a:schemeClr>
                </a:solidFill>
              </a:rPr>
              <a:t> Hırka, Kolları bağlama şekli vs</a:t>
            </a:r>
            <a:r>
              <a:rPr lang="tr-TR" sz="2400" b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tr-TR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091" y="0"/>
            <a:ext cx="4390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56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2 İçerik Yer Tutucusu"/>
          <p:cNvSpPr>
            <a:spLocks noGrp="1"/>
          </p:cNvSpPr>
          <p:nvPr>
            <p:ph sz="quarter" idx="13"/>
          </p:nvPr>
        </p:nvSpPr>
        <p:spPr>
          <a:xfrm>
            <a:off x="1163782" y="3916218"/>
            <a:ext cx="9384145" cy="241220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1" hangingPunct="1"/>
            <a:r>
              <a:rPr lang="tr-TR" altLang="tr-TR" sz="2400" b="1" dirty="0" smtClean="0">
                <a:solidFill>
                  <a:schemeClr val="tx1"/>
                </a:solidFill>
              </a:rPr>
              <a:t>İşitmek </a:t>
            </a:r>
            <a:r>
              <a:rPr lang="tr-TR" altLang="tr-TR" sz="2400" b="1" dirty="0">
                <a:solidFill>
                  <a:schemeClr val="tx1"/>
                </a:solidFill>
              </a:rPr>
              <a:t>ve dinlemek </a:t>
            </a:r>
            <a:r>
              <a:rPr lang="tr-TR" altLang="tr-TR" sz="2400" b="1" dirty="0" err="1">
                <a:solidFill>
                  <a:schemeClr val="tx1"/>
                </a:solidFill>
              </a:rPr>
              <a:t>mânâsındaki</a:t>
            </a:r>
            <a:r>
              <a:rPr lang="tr-TR" altLang="tr-TR" sz="2400" b="1" dirty="0">
                <a:solidFill>
                  <a:schemeClr val="tx1"/>
                </a:solidFill>
              </a:rPr>
              <a:t> Semâ’', başlangıçta “Lâm-Elif” harfini andırır vaziyette ellerini omuz başlarına koyan </a:t>
            </a:r>
            <a:r>
              <a:rPr lang="tr-TR" altLang="tr-TR" sz="2400" b="1" dirty="0" err="1">
                <a:solidFill>
                  <a:schemeClr val="tx1"/>
                </a:solidFill>
              </a:rPr>
              <a:t>dervîşin</a:t>
            </a:r>
            <a:r>
              <a:rPr lang="tr-TR" altLang="tr-TR" sz="2400" b="1" dirty="0">
                <a:solidFill>
                  <a:schemeClr val="tx1"/>
                </a:solidFill>
              </a:rPr>
              <a:t> daha sonra ayakta ellerini açarak ve sağdan sola dönerek Mevlâ’yı cezbe ve aşk ile </a:t>
            </a:r>
            <a:r>
              <a:rPr lang="tr-TR" altLang="tr-TR" sz="2400" b="1" dirty="0" err="1" smtClean="0">
                <a:solidFill>
                  <a:schemeClr val="tx1"/>
                </a:solidFill>
              </a:rPr>
              <a:t>zikr</a:t>
            </a:r>
            <a:r>
              <a:rPr lang="tr-TR" altLang="tr-TR" sz="2400" b="1" dirty="0" smtClean="0">
                <a:solidFill>
                  <a:schemeClr val="tx1"/>
                </a:solidFill>
              </a:rPr>
              <a:t> eylemesidir</a:t>
            </a:r>
            <a:r>
              <a:rPr lang="tr-TR" altLang="tr-TR" sz="24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5364" name="Picture 2" descr="http://www.bursaport.com/resimler/58000/59271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945" y="498764"/>
            <a:ext cx="9494982" cy="34174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9939" name="Picture 3" descr="C:\Users\Ünal YAPICI\Desktop\berk ödev\IMG_03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247955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959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3"/>
          </p:nvPr>
        </p:nvSpPr>
        <p:spPr>
          <a:xfrm>
            <a:off x="0" y="2094346"/>
            <a:ext cx="9872871" cy="4038600"/>
          </a:xfrm>
        </p:spPr>
        <p:txBody>
          <a:bodyPr/>
          <a:lstStyle/>
          <a:p>
            <a:endParaRPr lang="tr-TR"/>
          </a:p>
        </p:txBody>
      </p:sp>
      <p:pic>
        <p:nvPicPr>
          <p:cNvPr id="46082" name="Picture 2" descr="C:\Users\Ünal YAPICI\Desktop\berk ödev\IMG_03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3891"/>
            <a:ext cx="12192000" cy="6784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082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7106" name="Picture 2" descr="C:\Users\Ünal YAPICI\Desktop\berk ödev\IMG_03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91" y="0"/>
            <a:ext cx="1211810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190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8130" name="Picture 2" descr="C:\Users\Ünal YAPICI\Desktop\berk ödev\IMG_03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3891" y="0"/>
            <a:ext cx="1226589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193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 flipH="1">
            <a:off x="868056" y="618517"/>
            <a:ext cx="45719" cy="1596177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6083166" y="413886"/>
            <a:ext cx="4671199" cy="540502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r-TR" sz="2400" b="1" dirty="0">
                <a:solidFill>
                  <a:schemeClr val="tx1"/>
                </a:solidFill>
              </a:rPr>
              <a:t>Hz.Mevlânâ’nın tasavvufunda </a:t>
            </a:r>
            <a:r>
              <a:rPr lang="tr-TR" sz="2400" b="1" dirty="0" err="1">
                <a:solidFill>
                  <a:schemeClr val="tx1"/>
                </a:solidFill>
              </a:rPr>
              <a:t>gâye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smtClean="0">
                <a:solidFill>
                  <a:schemeClr val="tx1"/>
                </a:solidFill>
              </a:rPr>
              <a:t>aşktır.</a:t>
            </a:r>
          </a:p>
          <a:p>
            <a:r>
              <a:rPr lang="tr-TR" sz="2400" b="1" dirty="0">
                <a:solidFill>
                  <a:schemeClr val="tx1"/>
                </a:solidFill>
              </a:rPr>
              <a:t>T</a:t>
            </a:r>
            <a:r>
              <a:rPr lang="tr-TR" sz="2400" b="1" dirty="0" smtClean="0">
                <a:solidFill>
                  <a:schemeClr val="tx1"/>
                </a:solidFill>
              </a:rPr>
              <a:t>amamen </a:t>
            </a:r>
            <a:r>
              <a:rPr lang="tr-TR" sz="2400" b="1" dirty="0" err="1">
                <a:solidFill>
                  <a:schemeClr val="tx1"/>
                </a:solidFill>
              </a:rPr>
              <a:t>rûhî</a:t>
            </a:r>
            <a:r>
              <a:rPr lang="tr-TR" sz="2400" b="1" dirty="0">
                <a:solidFill>
                  <a:schemeClr val="tx1"/>
                </a:solidFill>
              </a:rPr>
              <a:t> bir </a:t>
            </a:r>
            <a:r>
              <a:rPr lang="tr-TR" sz="2400" b="1" dirty="0" err="1">
                <a:solidFill>
                  <a:schemeClr val="tx1"/>
                </a:solidFill>
              </a:rPr>
              <a:t>tezâhür</a:t>
            </a:r>
            <a:r>
              <a:rPr lang="tr-TR" sz="2400" b="1" dirty="0">
                <a:solidFill>
                  <a:schemeClr val="tx1"/>
                </a:solidFill>
              </a:rPr>
              <a:t> olan şiir, mûsikî, raks ve diğer güzel sanatlar insanı kötülüklerden uzaklaştırıp, ilâhî amaca yaklaştıracak araçlar olarak görülmüş, bu yüzden Mevlevîliğin önemli rükünleri hâline gelmiştir. 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753" y="0"/>
            <a:ext cx="55922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33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4034" name="Picture 2" descr="C:\Users\Ünal YAPICI\Desktop\berk ödev\IMG_03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673" y="147781"/>
            <a:ext cx="11730182" cy="65393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3622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2 İçerik Yer Tutucusu"/>
          <p:cNvSpPr>
            <a:spLocks noGrp="1"/>
          </p:cNvSpPr>
          <p:nvPr>
            <p:ph sz="quarter" idx="13"/>
          </p:nvPr>
        </p:nvSpPr>
        <p:spPr>
          <a:xfrm>
            <a:off x="1040679" y="665020"/>
            <a:ext cx="4981430" cy="608676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eaLnBrk="1" hangingPunct="1">
              <a:buNone/>
            </a:pPr>
            <a:endParaRPr lang="tr-TR" altLang="tr-TR" sz="1600" dirty="0"/>
          </a:p>
          <a:p>
            <a:pPr eaLnBrk="1" hangingPunct="1"/>
            <a:r>
              <a:rPr lang="tr-TR" altLang="tr-TR" sz="2400" b="1" dirty="0" err="1">
                <a:solidFill>
                  <a:schemeClr val="tx1"/>
                </a:solidFill>
              </a:rPr>
              <a:t>Semâ’’zenlerin</a:t>
            </a:r>
            <a:r>
              <a:rPr lang="tr-TR" altLang="tr-TR" sz="2400" b="1" dirty="0">
                <a:solidFill>
                  <a:schemeClr val="tx1"/>
                </a:solidFill>
              </a:rPr>
              <a:t> giydiği külaha “sikke” </a:t>
            </a:r>
            <a:r>
              <a:rPr lang="tr-TR" altLang="tr-TR" sz="2400" b="1" dirty="0" smtClean="0">
                <a:solidFill>
                  <a:schemeClr val="tx1"/>
                </a:solidFill>
              </a:rPr>
              <a:t>denir</a:t>
            </a:r>
            <a:r>
              <a:rPr lang="tr-TR" altLang="tr-TR" sz="2400" b="1" dirty="0">
                <a:solidFill>
                  <a:schemeClr val="tx1"/>
                </a:solidFill>
              </a:rPr>
              <a:t>. </a:t>
            </a:r>
            <a:r>
              <a:rPr lang="tr-TR" altLang="tr-TR" sz="2400" b="1" dirty="0" smtClean="0">
                <a:solidFill>
                  <a:schemeClr val="tx1"/>
                </a:solidFill>
              </a:rPr>
              <a:t>“</a:t>
            </a:r>
            <a:r>
              <a:rPr lang="tr-TR" altLang="tr-TR" sz="2400" b="1" dirty="0">
                <a:solidFill>
                  <a:schemeClr val="tx1"/>
                </a:solidFill>
              </a:rPr>
              <a:t>tennure” üstü dar ve altı geniş olan bir üst elbisesidir. </a:t>
            </a:r>
            <a:endParaRPr lang="tr-TR" altLang="tr-TR" sz="2400" b="1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tr-TR" altLang="tr-TR" sz="2400" b="1" dirty="0" smtClean="0">
                <a:solidFill>
                  <a:schemeClr val="tx1"/>
                </a:solidFill>
              </a:rPr>
              <a:t>Bellerine </a:t>
            </a:r>
            <a:r>
              <a:rPr lang="tr-TR" altLang="tr-TR" sz="2400" b="1" dirty="0">
                <a:solidFill>
                  <a:schemeClr val="tx1"/>
                </a:solidFill>
              </a:rPr>
              <a:t>sardıkları kuşağa “elifî </a:t>
            </a:r>
            <a:r>
              <a:rPr lang="tr-TR" altLang="tr-TR" sz="2400" b="1" dirty="0" err="1">
                <a:solidFill>
                  <a:schemeClr val="tx1"/>
                </a:solidFill>
              </a:rPr>
              <a:t>nemed”dir</a:t>
            </a:r>
            <a:r>
              <a:rPr lang="tr-TR" altLang="tr-TR" sz="2400" b="1" dirty="0">
                <a:solidFill>
                  <a:schemeClr val="tx1"/>
                </a:solidFill>
              </a:rPr>
              <a:t>. </a:t>
            </a:r>
            <a:endParaRPr lang="tr-TR" altLang="tr-TR" sz="2400" b="1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tr-TR" altLang="tr-TR" sz="2400" b="1" dirty="0" smtClean="0">
                <a:solidFill>
                  <a:schemeClr val="tx1"/>
                </a:solidFill>
              </a:rPr>
              <a:t>Giyilen </a:t>
            </a:r>
            <a:r>
              <a:rPr lang="tr-TR" altLang="tr-TR" sz="2400" b="1" dirty="0">
                <a:solidFill>
                  <a:schemeClr val="tx1"/>
                </a:solidFill>
              </a:rPr>
              <a:t>yeleğe “mintan”, bunun üzerine giyilen cekete “</a:t>
            </a:r>
            <a:r>
              <a:rPr lang="tr-TR" altLang="tr-TR" sz="2400" b="1" dirty="0" err="1">
                <a:solidFill>
                  <a:schemeClr val="tx1"/>
                </a:solidFill>
              </a:rPr>
              <a:t>destegül</a:t>
            </a:r>
            <a:r>
              <a:rPr lang="tr-TR" altLang="tr-TR" sz="2400" b="1" dirty="0">
                <a:solidFill>
                  <a:schemeClr val="tx1"/>
                </a:solidFill>
              </a:rPr>
              <a:t>” ve en üste giyilen siyah renkli cübbeye ise “hırka” </a:t>
            </a:r>
            <a:r>
              <a:rPr lang="tr-TR" altLang="tr-TR" sz="2400" b="1" dirty="0" smtClean="0">
                <a:solidFill>
                  <a:schemeClr val="tx1"/>
                </a:solidFill>
              </a:rPr>
              <a:t>denir</a:t>
            </a:r>
            <a:r>
              <a:rPr lang="tr-TR" altLang="tr-TR" sz="2400" b="1" dirty="0">
                <a:solidFill>
                  <a:schemeClr val="tx1"/>
                </a:solidFill>
              </a:rPr>
              <a:t>.</a:t>
            </a:r>
          </a:p>
          <a:p>
            <a:pPr eaLnBrk="1" hangingPunct="1"/>
            <a:endParaRPr lang="tr-TR" altLang="tr-TR" sz="1600" dirty="0"/>
          </a:p>
        </p:txBody>
      </p:sp>
      <p:pic>
        <p:nvPicPr>
          <p:cNvPr id="18436" name="Picture 3" descr="C:\Users\tos\Desktop\sema1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212" y="188912"/>
            <a:ext cx="5665788" cy="645203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47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Başlık"/>
          <p:cNvSpPr>
            <a:spLocks noGrp="1"/>
          </p:cNvSpPr>
          <p:nvPr>
            <p:ph type="ctrTitle"/>
          </p:nvPr>
        </p:nvSpPr>
        <p:spPr>
          <a:xfrm>
            <a:off x="328610" y="215757"/>
            <a:ext cx="9212551" cy="1314366"/>
          </a:xfrm>
          <a:solidFill>
            <a:schemeClr val="bg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tr-TR" sz="8000" b="1" smtClean="0">
                <a:solidFill>
                  <a:schemeClr val="bg2">
                    <a:lumMod val="10000"/>
                  </a:schemeClr>
                </a:solidFill>
                <a:latin typeface="Algerian" pitchFamily="82" charset="0"/>
              </a:rPr>
              <a:t>MEVLEVİLİK</a:t>
            </a:r>
            <a:endParaRPr lang="tr-TR" sz="8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2 Alt Başlık"/>
          <p:cNvSpPr>
            <a:spLocks noGrp="1"/>
          </p:cNvSpPr>
          <p:nvPr>
            <p:ph type="subTitle" idx="1"/>
          </p:nvPr>
        </p:nvSpPr>
        <p:spPr>
          <a:xfrm>
            <a:off x="328611" y="1560946"/>
            <a:ext cx="9009354" cy="5014515"/>
          </a:xfrm>
          <a:solidFill>
            <a:schemeClr val="bg2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/>
          <a:p>
            <a:pPr algn="l"/>
            <a:endParaRPr lang="tr-TR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l"/>
            <a:endParaRPr lang="tr-TR" b="1" dirty="0" smtClean="0">
              <a:solidFill>
                <a:schemeClr val="tx1"/>
              </a:solidFill>
            </a:endParaRPr>
          </a:p>
          <a:p>
            <a:pPr algn="l"/>
            <a:r>
              <a:rPr lang="tr-TR" sz="2400" b="1" dirty="0" smtClean="0">
                <a:solidFill>
                  <a:schemeClr val="bg2">
                    <a:lumMod val="10000"/>
                  </a:schemeClr>
                </a:solidFill>
              </a:rPr>
              <a:t>13.Yüzyıl </a:t>
            </a:r>
            <a:r>
              <a:rPr lang="tr-TR" sz="2400" b="1" dirty="0" smtClean="0">
                <a:solidFill>
                  <a:schemeClr val="bg2">
                    <a:lumMod val="10000"/>
                  </a:schemeClr>
                </a:solidFill>
              </a:rPr>
              <a:t>da yaşamış Mevlana </a:t>
            </a:r>
            <a:r>
              <a:rPr lang="tr-TR" sz="2400" b="1" dirty="0" err="1" smtClean="0">
                <a:solidFill>
                  <a:schemeClr val="bg2">
                    <a:lumMod val="10000"/>
                  </a:schemeClr>
                </a:solidFill>
              </a:rPr>
              <a:t>Celaleddin</a:t>
            </a:r>
            <a:r>
              <a:rPr lang="tr-TR" sz="2400" b="1" dirty="0" smtClean="0">
                <a:solidFill>
                  <a:schemeClr val="bg2">
                    <a:lumMod val="10000"/>
                  </a:schemeClr>
                </a:solidFill>
              </a:rPr>
              <a:t>-i Rumi’nin </a:t>
            </a:r>
            <a:r>
              <a:rPr lang="tr-TR" sz="2400" b="1" dirty="0" smtClean="0">
                <a:solidFill>
                  <a:schemeClr val="bg2">
                    <a:lumMod val="10000"/>
                  </a:schemeClr>
                </a:solidFill>
              </a:rPr>
              <a:t>tasavvufi </a:t>
            </a:r>
            <a:r>
              <a:rPr lang="tr-TR" sz="2400" b="1" dirty="0" smtClean="0">
                <a:solidFill>
                  <a:schemeClr val="bg2">
                    <a:lumMod val="10000"/>
                  </a:schemeClr>
                </a:solidFill>
              </a:rPr>
              <a:t>düşünceleri </a:t>
            </a:r>
            <a:r>
              <a:rPr lang="tr-TR" sz="2400" b="1" dirty="0" smtClean="0">
                <a:solidFill>
                  <a:schemeClr val="bg2">
                    <a:lumMod val="10000"/>
                  </a:schemeClr>
                </a:solidFill>
              </a:rPr>
              <a:t>ÇERÇEVESİNDE ŞEKİLLENEN </a:t>
            </a:r>
            <a:r>
              <a:rPr lang="tr-TR" sz="2400" b="1" dirty="0" smtClean="0">
                <a:solidFill>
                  <a:schemeClr val="bg2">
                    <a:lumMod val="10000"/>
                  </a:schemeClr>
                </a:solidFill>
              </a:rPr>
              <a:t>tarikat.</a:t>
            </a:r>
            <a:endParaRPr lang="tr-TR" sz="2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964" y="0"/>
            <a:ext cx="29227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9493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2 İçerik Yer Tutucusu"/>
          <p:cNvSpPr>
            <a:spLocks noGrp="1"/>
          </p:cNvSpPr>
          <p:nvPr>
            <p:ph sz="quarter" idx="13"/>
          </p:nvPr>
        </p:nvSpPr>
        <p:spPr>
          <a:xfrm>
            <a:off x="2512291" y="1951039"/>
            <a:ext cx="7874000" cy="404336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eaLnBrk="1" hangingPunct="1"/>
            <a:r>
              <a:rPr lang="tr-TR" altLang="tr-TR" sz="2400" b="1" dirty="0" smtClean="0">
                <a:solidFill>
                  <a:schemeClr val="tx1"/>
                </a:solidFill>
              </a:rPr>
              <a:t>Mevlevî </a:t>
            </a:r>
            <a:r>
              <a:rPr lang="tr-TR" altLang="tr-TR" sz="2400" b="1" dirty="0" err="1" smtClean="0">
                <a:solidFill>
                  <a:schemeClr val="tx1"/>
                </a:solidFill>
              </a:rPr>
              <a:t>Zarâfeti</a:t>
            </a:r>
            <a:endParaRPr lang="tr-TR" altLang="tr-TR" sz="2400" b="1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tr-TR" altLang="tr-TR" sz="2400" b="1" dirty="0" smtClean="0">
                <a:solidFill>
                  <a:schemeClr val="tx1"/>
                </a:solidFill>
              </a:rPr>
              <a:t>her </a:t>
            </a:r>
            <a:r>
              <a:rPr lang="tr-TR" altLang="tr-TR" sz="2400" b="1" dirty="0" smtClean="0">
                <a:solidFill>
                  <a:schemeClr val="tx1"/>
                </a:solidFill>
              </a:rPr>
              <a:t>şeyde hayır ve güzellik </a:t>
            </a:r>
            <a:r>
              <a:rPr lang="tr-TR" altLang="tr-TR" sz="2400" b="1" dirty="0" smtClean="0">
                <a:solidFill>
                  <a:schemeClr val="tx1"/>
                </a:solidFill>
              </a:rPr>
              <a:t>aramak ESASTIR. BU DUYGU DURUMUNUN SÖZLERE VE FİİLLERE DE YANSIMASI BEKLENİR. </a:t>
            </a:r>
          </a:p>
          <a:p>
            <a:pPr eaLnBrk="1" hangingPunct="1"/>
            <a:r>
              <a:rPr lang="tr-TR" altLang="tr-TR" sz="2400" b="1" dirty="0" smtClean="0">
                <a:solidFill>
                  <a:schemeClr val="tx1"/>
                </a:solidFill>
              </a:rPr>
              <a:t>Mesela </a:t>
            </a:r>
            <a:r>
              <a:rPr lang="tr-TR" altLang="tr-TR" sz="2400" b="1" dirty="0" smtClean="0">
                <a:solidFill>
                  <a:schemeClr val="tx1"/>
                </a:solidFill>
              </a:rPr>
              <a:t>onlar ateşi söndür değildir “kandili dinlerdir” </a:t>
            </a:r>
            <a:r>
              <a:rPr lang="tr-TR" altLang="tr-TR" sz="2400" b="1" dirty="0" smtClean="0">
                <a:solidFill>
                  <a:schemeClr val="tx1"/>
                </a:solidFill>
              </a:rPr>
              <a:t> </a:t>
            </a:r>
          </a:p>
          <a:p>
            <a:pPr eaLnBrk="1" hangingPunct="1"/>
            <a:r>
              <a:rPr lang="tr-TR" altLang="tr-TR" sz="2400" b="1" dirty="0" smtClean="0">
                <a:solidFill>
                  <a:schemeClr val="tx1"/>
                </a:solidFill>
              </a:rPr>
              <a:t>kapıyı </a:t>
            </a:r>
            <a:r>
              <a:rPr lang="tr-TR" altLang="tr-TR" sz="2400" b="1" dirty="0" smtClean="0">
                <a:solidFill>
                  <a:schemeClr val="tx1"/>
                </a:solidFill>
              </a:rPr>
              <a:t>ört değil de “sırla”, </a:t>
            </a:r>
            <a:endParaRPr lang="tr-TR" altLang="tr-TR" sz="2400" b="1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tr-TR" altLang="tr-TR" sz="2400" b="1" dirty="0" smtClean="0">
                <a:solidFill>
                  <a:schemeClr val="tx1"/>
                </a:solidFill>
              </a:rPr>
              <a:t>uyan </a:t>
            </a:r>
            <a:r>
              <a:rPr lang="tr-TR" altLang="tr-TR" sz="2400" b="1" dirty="0" smtClean="0">
                <a:solidFill>
                  <a:schemeClr val="tx1"/>
                </a:solidFill>
              </a:rPr>
              <a:t>değil de “agâh ol erenler” derler.</a:t>
            </a:r>
          </a:p>
          <a:p>
            <a:pPr eaLnBrk="1" hangingPunct="1"/>
            <a:endParaRPr lang="tr-TR" altLang="tr-TR" dirty="0" smtClean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45" y="240145"/>
            <a:ext cx="1791294" cy="636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414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69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3273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2 İçerik Yer Tutucusu"/>
          <p:cNvSpPr>
            <a:spLocks noGrp="1"/>
          </p:cNvSpPr>
          <p:nvPr>
            <p:ph sz="quarter" idx="13"/>
          </p:nvPr>
        </p:nvSpPr>
        <p:spPr>
          <a:xfrm>
            <a:off x="1992313" y="4064000"/>
            <a:ext cx="8229600" cy="2456873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tr-TR" altLang="tr-TR" sz="1600" dirty="0"/>
              <a:t>		</a:t>
            </a:r>
            <a:endParaRPr lang="tr-TR" altLang="tr-TR" sz="1800" b="1" dirty="0">
              <a:solidFill>
                <a:schemeClr val="tx1"/>
              </a:solidFill>
            </a:endParaRPr>
          </a:p>
          <a:p>
            <a:pPr eaLnBrk="1" hangingPunct="1">
              <a:buFontTx/>
              <a:buNone/>
            </a:pPr>
            <a:r>
              <a:rPr lang="tr-TR" altLang="tr-TR" sz="1800" b="1" dirty="0">
                <a:solidFill>
                  <a:schemeClr val="tx1"/>
                </a:solidFill>
              </a:rPr>
              <a:t>	</a:t>
            </a:r>
            <a:r>
              <a:rPr lang="tr-TR" altLang="tr-TR" sz="2400" b="1" dirty="0" smtClean="0">
                <a:solidFill>
                  <a:schemeClr val="tx1"/>
                </a:solidFill>
              </a:rPr>
              <a:t>Mevlânâ  </a:t>
            </a:r>
            <a:r>
              <a:rPr lang="tr-TR" altLang="tr-TR" sz="2400" b="1" dirty="0" err="1">
                <a:solidFill>
                  <a:schemeClr val="tx1"/>
                </a:solidFill>
              </a:rPr>
              <a:t>Hüsameddîn</a:t>
            </a:r>
            <a:r>
              <a:rPr lang="tr-TR" altLang="tr-TR" sz="2400" b="1" dirty="0">
                <a:solidFill>
                  <a:schemeClr val="tx1"/>
                </a:solidFill>
              </a:rPr>
              <a:t> Çelebi’yle sohbet eylerken aniden </a:t>
            </a:r>
            <a:r>
              <a:rPr lang="tr-TR" altLang="tr-TR" sz="2400" b="1" dirty="0" smtClean="0">
                <a:solidFill>
                  <a:schemeClr val="tx1"/>
                </a:solidFill>
              </a:rPr>
              <a:t>ateşi yükselir </a:t>
            </a:r>
            <a:r>
              <a:rPr lang="tr-TR" altLang="tr-TR" sz="2400" b="1" dirty="0">
                <a:solidFill>
                  <a:schemeClr val="tx1"/>
                </a:solidFill>
              </a:rPr>
              <a:t>tabiplerin çabaları neticesiz </a:t>
            </a:r>
            <a:r>
              <a:rPr lang="tr-TR" altLang="tr-TR" sz="2400" b="1" dirty="0" err="1" smtClean="0">
                <a:solidFill>
                  <a:schemeClr val="tx1"/>
                </a:solidFill>
              </a:rPr>
              <a:t>kalıR</a:t>
            </a:r>
            <a:r>
              <a:rPr lang="tr-TR" altLang="tr-TR" sz="2400" b="1" dirty="0" smtClean="0">
                <a:solidFill>
                  <a:schemeClr val="tx1"/>
                </a:solidFill>
              </a:rPr>
              <a:t> ve 17 </a:t>
            </a:r>
            <a:r>
              <a:rPr lang="tr-TR" altLang="tr-TR" sz="2400" b="1" dirty="0">
                <a:solidFill>
                  <a:schemeClr val="tx1"/>
                </a:solidFill>
              </a:rPr>
              <a:t>Aralık 1273 </a:t>
            </a:r>
            <a:r>
              <a:rPr lang="tr-TR" altLang="tr-TR" sz="2400" b="1" dirty="0" smtClean="0">
                <a:solidFill>
                  <a:schemeClr val="tx1"/>
                </a:solidFill>
              </a:rPr>
              <a:t>pazar </a:t>
            </a:r>
            <a:r>
              <a:rPr lang="tr-TR" altLang="tr-TR" sz="2400" b="1" dirty="0">
                <a:solidFill>
                  <a:schemeClr val="tx1"/>
                </a:solidFill>
              </a:rPr>
              <a:t>günü </a:t>
            </a:r>
            <a:r>
              <a:rPr lang="tr-TR" altLang="tr-TR" sz="2400" b="1" dirty="0" smtClean="0">
                <a:solidFill>
                  <a:schemeClr val="tx1"/>
                </a:solidFill>
              </a:rPr>
              <a:t>VEFAT EDER.</a:t>
            </a:r>
            <a:endParaRPr lang="tr-TR" altLang="tr-TR" sz="2400" b="1" dirty="0">
              <a:solidFill>
                <a:schemeClr val="tx1"/>
              </a:solidFill>
            </a:endParaRPr>
          </a:p>
          <a:p>
            <a:pPr eaLnBrk="1" hangingPunct="1">
              <a:buFontTx/>
              <a:buNone/>
            </a:pPr>
            <a:r>
              <a:rPr lang="tr-TR" altLang="tr-TR" sz="1600" dirty="0"/>
              <a:t>		 </a:t>
            </a:r>
          </a:p>
          <a:p>
            <a:pPr eaLnBrk="1" hangingPunct="1"/>
            <a:endParaRPr lang="tr-TR" altLang="tr-TR" sz="1600" dirty="0"/>
          </a:p>
        </p:txBody>
      </p:sp>
      <p:pic>
        <p:nvPicPr>
          <p:cNvPr id="11267" name="Picture 4" descr="https://s-media-cache-ak0.pinimg.com/736x/44/73/5f/44735fe8d8339f841fc1fe9a81bfd7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0"/>
            <a:ext cx="7010400" cy="4147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930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71054" y="477694"/>
            <a:ext cx="11185237" cy="83099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"</a:t>
            </a:r>
            <a:r>
              <a:rPr kumimoji="0" lang="tr-TR" alt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Ölümümüzden </a:t>
            </a:r>
            <a:r>
              <a:rPr kumimoji="0" lang="tr-TR" alt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sonra </a:t>
            </a:r>
            <a:r>
              <a:rPr kumimoji="0" lang="tr-TR" alt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mezarımızı </a:t>
            </a:r>
            <a:r>
              <a:rPr kumimoji="0" lang="tr-TR" alt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yerde aramayınız!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Bizim mezarımız </a:t>
            </a:r>
            <a:r>
              <a:rPr kumimoji="0" lang="tr-TR" alt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âriflerin</a:t>
            </a:r>
            <a:r>
              <a:rPr kumimoji="0" lang="tr-TR" alt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gönüllerindedir</a:t>
            </a:r>
            <a:r>
              <a:rPr kumimoji="0" lang="tr-TR" alt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" 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9" y="1422400"/>
            <a:ext cx="11711709" cy="522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98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Picture 2" descr="C:\Users\Ünal YAPICI\Desktop\berk ödev\men can darem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034982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83177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İÇERİK</a:t>
            </a:r>
            <a:endParaRPr lang="tr-TR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1143000" y="1109609"/>
            <a:ext cx="5432461" cy="498639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tr-TR" dirty="0" smtClean="0"/>
          </a:p>
          <a:p>
            <a:r>
              <a:rPr lang="tr-TR" sz="2400" b="1" dirty="0" smtClean="0">
                <a:solidFill>
                  <a:schemeClr val="bg2">
                    <a:lumMod val="10000"/>
                  </a:schemeClr>
                </a:solidFill>
              </a:rPr>
              <a:t>Mevlana </a:t>
            </a:r>
            <a:r>
              <a:rPr lang="tr-TR" sz="2400" b="1" dirty="0" err="1" smtClean="0">
                <a:solidFill>
                  <a:schemeClr val="bg2">
                    <a:lumMod val="10000"/>
                  </a:schemeClr>
                </a:solidFill>
              </a:rPr>
              <a:t>Celaleddin</a:t>
            </a:r>
            <a:r>
              <a:rPr lang="tr-TR" sz="2400" b="1" dirty="0" smtClean="0">
                <a:solidFill>
                  <a:schemeClr val="bg2">
                    <a:lumMod val="10000"/>
                  </a:schemeClr>
                </a:solidFill>
              </a:rPr>
              <a:t>-i Rumi</a:t>
            </a:r>
          </a:p>
          <a:p>
            <a:r>
              <a:rPr lang="tr-TR" sz="2400" b="1" dirty="0" smtClean="0">
                <a:solidFill>
                  <a:schemeClr val="bg2">
                    <a:lumMod val="10000"/>
                  </a:schemeClr>
                </a:solidFill>
              </a:rPr>
              <a:t>Mevlevilik  </a:t>
            </a:r>
          </a:p>
          <a:p>
            <a:pPr lvl="1"/>
            <a:r>
              <a:rPr lang="tr-TR" sz="2400" b="1" dirty="0" smtClean="0">
                <a:solidFill>
                  <a:schemeClr val="bg2">
                    <a:lumMod val="10000"/>
                  </a:schemeClr>
                </a:solidFill>
              </a:rPr>
              <a:t>Yapısı</a:t>
            </a:r>
          </a:p>
          <a:p>
            <a:pPr lvl="1"/>
            <a:r>
              <a:rPr lang="tr-TR" sz="2400" b="1" dirty="0" smtClean="0">
                <a:solidFill>
                  <a:schemeClr val="bg2">
                    <a:lumMod val="10000"/>
                  </a:schemeClr>
                </a:solidFill>
              </a:rPr>
              <a:t>Tarihi</a:t>
            </a:r>
          </a:p>
          <a:p>
            <a:pPr lvl="1"/>
            <a:r>
              <a:rPr lang="tr-TR" sz="2400" b="1" dirty="0" smtClean="0">
                <a:solidFill>
                  <a:schemeClr val="bg2">
                    <a:lumMod val="10000"/>
                  </a:schemeClr>
                </a:solidFill>
              </a:rPr>
              <a:t>Semâ</a:t>
            </a:r>
            <a:endParaRPr lang="tr-TR" sz="24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tr-TR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969" y="0"/>
            <a:ext cx="46622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2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6512261" cy="905483"/>
          </a:xfrm>
        </p:spPr>
        <p:txBody>
          <a:bodyPr>
            <a:normAutofit/>
          </a:bodyPr>
          <a:lstStyle/>
          <a:p>
            <a:pPr algn="l"/>
            <a:r>
              <a:rPr lang="tr-TR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MEVLÂNÂ </a:t>
            </a:r>
            <a:r>
              <a:rPr lang="tr-TR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CELÂLEDDÎN-Î RÛMÎ</a:t>
            </a:r>
            <a:endParaRPr lang="tr-TR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519449" y="472611"/>
            <a:ext cx="9012478" cy="578964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r-TR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1207 yılında Horasanın </a:t>
            </a:r>
            <a:r>
              <a:rPr lang="tr-TR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Belh</a:t>
            </a:r>
            <a:r>
              <a:rPr lang="tr-TR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şehrinde doğmuştur.</a:t>
            </a:r>
          </a:p>
          <a:p>
            <a:r>
              <a:rPr lang="tr-TR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Babası </a:t>
            </a:r>
            <a:r>
              <a:rPr lang="tr-TR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Baheddin</a:t>
            </a:r>
            <a:r>
              <a:rPr lang="tr-TR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tr-TR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Veled</a:t>
            </a:r>
            <a:endParaRPr lang="tr-TR" sz="24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tr-TR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Annesi Mümine Hatun</a:t>
            </a:r>
          </a:p>
          <a:p>
            <a:r>
              <a:rPr lang="tr-T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A</a:t>
            </a:r>
            <a:r>
              <a:rPr lang="tr-TR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sıl </a:t>
            </a:r>
            <a:r>
              <a:rPr lang="tr-T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adı Muhammed </a:t>
            </a:r>
            <a:r>
              <a:rPr lang="tr-TR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Celaleddin</a:t>
            </a:r>
            <a:r>
              <a:rPr lang="tr-TR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</a:p>
          <a:p>
            <a:r>
              <a:rPr lang="tr-TR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Mevlana </a:t>
            </a:r>
            <a:r>
              <a:rPr lang="tr-T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ve Rumi </a:t>
            </a:r>
            <a:r>
              <a:rPr lang="tr-TR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lakapları, </a:t>
            </a:r>
            <a:r>
              <a:rPr lang="tr-T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kendisine sonradan verilen isimlerdendir. </a:t>
            </a:r>
            <a:endParaRPr lang="tr-TR" sz="24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r>
              <a:rPr lang="tr-TR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Efendimiz </a:t>
            </a:r>
            <a:r>
              <a:rPr lang="tr-T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manasına gelen Mevlana ismi O'na </a:t>
            </a:r>
            <a:r>
              <a:rPr lang="tr-TR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daha </a:t>
            </a:r>
            <a:r>
              <a:rPr lang="tr-T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genç iken Konya'da ders okutmaya başladığı tarihlerde verilir. </a:t>
            </a:r>
            <a:endParaRPr lang="tr-TR" sz="24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r>
              <a:rPr lang="tr-TR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Semseddin</a:t>
            </a:r>
            <a:r>
              <a:rPr lang="tr-TR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-i </a:t>
            </a:r>
            <a:r>
              <a:rPr lang="tr-TR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Tebrizi</a:t>
            </a:r>
            <a:r>
              <a:rPr lang="tr-T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ve Sultan </a:t>
            </a:r>
            <a:r>
              <a:rPr lang="tr-TR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Veled'den</a:t>
            </a:r>
            <a:r>
              <a:rPr lang="tr-T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itibaren Mevlana'yı sevenler </a:t>
            </a:r>
            <a:r>
              <a:rPr lang="tr-TR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kullanmıştır.</a:t>
            </a:r>
            <a:endParaRPr lang="tr-TR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880" y="0"/>
            <a:ext cx="26494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6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Başlık"/>
          <p:cNvSpPr>
            <a:spLocks noGrp="1"/>
          </p:cNvSpPr>
          <p:nvPr>
            <p:ph type="title"/>
          </p:nvPr>
        </p:nvSpPr>
        <p:spPr>
          <a:xfrm>
            <a:off x="1992313" y="0"/>
            <a:ext cx="8229600" cy="882650"/>
          </a:xfrm>
        </p:spPr>
        <p:txBody>
          <a:bodyPr/>
          <a:lstStyle/>
          <a:p>
            <a:pPr eaLnBrk="1" hangingPunct="1"/>
            <a:r>
              <a:rPr lang="tr-TR" altLang="tr-TR" sz="2000" b="1" dirty="0">
                <a:solidFill>
                  <a:srgbClr val="002060"/>
                </a:solidFill>
              </a:rPr>
              <a:t>Konya’da sona eren bir göç hikâyesi </a:t>
            </a:r>
            <a:endParaRPr lang="tr-TR" altLang="tr-TR" sz="2000" dirty="0">
              <a:solidFill>
                <a:srgbClr val="002060"/>
              </a:solidFill>
            </a:endParaRPr>
          </a:p>
        </p:txBody>
      </p:sp>
      <p:sp>
        <p:nvSpPr>
          <p:cNvPr id="2051" name="2 İçerik Yer Tutucusu"/>
          <p:cNvSpPr>
            <a:spLocks noGrp="1"/>
          </p:cNvSpPr>
          <p:nvPr>
            <p:ph sz="quarter" idx="13"/>
          </p:nvPr>
        </p:nvSpPr>
        <p:spPr>
          <a:xfrm>
            <a:off x="1919288" y="4732638"/>
            <a:ext cx="8229600" cy="1749125"/>
          </a:xfrm>
        </p:spPr>
        <p:txBody>
          <a:bodyPr>
            <a:normAutofit fontScale="70000" lnSpcReduction="20000"/>
          </a:bodyPr>
          <a:lstStyle/>
          <a:p>
            <a:pPr algn="just" eaLnBrk="1" hangingPunct="1">
              <a:buFontTx/>
              <a:buNone/>
            </a:pPr>
            <a:r>
              <a:rPr lang="tr-TR" altLang="tr-TR" sz="1400" dirty="0">
                <a:cs typeface="Arial" panose="020B0604020202020204" pitchFamily="34" charset="0"/>
              </a:rPr>
              <a:t>	</a:t>
            </a:r>
            <a:r>
              <a:rPr lang="tr-TR" altLang="tr-TR" sz="2600" b="1" dirty="0" err="1" smtClean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Sultânü'l-Ulemâ</a:t>
            </a:r>
            <a:r>
              <a:rPr lang="tr-TR" altLang="tr-TR" sz="26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, aile fertleri ve dostlarıyla </a:t>
            </a:r>
            <a:r>
              <a:rPr lang="tr-TR" altLang="tr-TR" sz="2600" b="1" dirty="0" err="1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Belh</a:t>
            </a:r>
            <a:r>
              <a:rPr lang="tr-TR" altLang="tr-TR" sz="26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 şehrini 1212-1213 tarihlerinde terk ettikten sonra Hacca gitmeye niyet etmişti. </a:t>
            </a:r>
            <a:endParaRPr lang="tr-TR" altLang="tr-TR" sz="2600" b="1" dirty="0" smtClean="0">
              <a:solidFill>
                <a:schemeClr val="bg2">
                  <a:lumMod val="10000"/>
                </a:schemeClr>
              </a:solidFill>
              <a:cs typeface="Arial" panose="020B0604020202020204" pitchFamily="34" charset="0"/>
            </a:endParaRPr>
          </a:p>
          <a:p>
            <a:pPr algn="just" eaLnBrk="1" hangingPunct="1">
              <a:buFontTx/>
              <a:buNone/>
            </a:pPr>
            <a:r>
              <a:rPr lang="tr-TR" altLang="tr-TR" sz="26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	</a:t>
            </a:r>
            <a:r>
              <a:rPr lang="tr-TR" altLang="tr-TR" sz="2600" b="1" dirty="0" err="1" smtClean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Nişâbûr'a</a:t>
            </a:r>
            <a:r>
              <a:rPr lang="tr-TR" altLang="tr-TR" sz="2600" b="1" dirty="0" smtClean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tr-TR" altLang="tr-TR" sz="26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doğru yola çıktı. G</a:t>
            </a:r>
            <a:r>
              <a:rPr lang="tr-TR" altLang="tr-TR" sz="2600" b="1" dirty="0">
                <a:solidFill>
                  <a:schemeClr val="bg2">
                    <a:lumMod val="10000"/>
                  </a:schemeClr>
                </a:solidFill>
              </a:rPr>
              <a:t>öç Bağdat, Mekke, Medine’den sonra Şam’a doğru devam etti.</a:t>
            </a:r>
            <a:r>
              <a:rPr lang="tr-TR" altLang="tr-TR" sz="26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tr-TR" altLang="tr-TR" sz="2600" b="1" dirty="0" smtClean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nihayet </a:t>
            </a:r>
            <a:r>
              <a:rPr lang="tr-TR" altLang="tr-TR" sz="26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Konya'yı seçip oraya yerleştiler. </a:t>
            </a:r>
            <a:endParaRPr lang="tr-TR" altLang="tr-TR" sz="26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052" name="Picture 2" descr="http://www.erimsever.com/Mevlana/Belh_Kon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692151"/>
            <a:ext cx="7416800" cy="404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172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G_1330x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5482"/>
            <a:ext cx="8852899" cy="643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524000" y="575644"/>
            <a:ext cx="6372225" cy="4955203"/>
          </a:xfrm>
          <a:prstGeom prst="rect">
            <a:avLst/>
          </a:prstGeom>
          <a:solidFill>
            <a:schemeClr val="bg1">
              <a:alpha val="98038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altLang="tr-T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tr-TR" altLang="tr-T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Bahâeddin</a:t>
            </a:r>
            <a:r>
              <a:rPr kumimoji="0" lang="tr-TR" alt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tr-TR" alt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Veled</a:t>
            </a:r>
            <a:r>
              <a:rPr kumimoji="0" lang="tr-TR" alt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Mevlânâ'nın ilk </a:t>
            </a:r>
            <a:r>
              <a:rPr kumimoji="0" lang="tr-TR" alt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mürşididir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tr-TR" alt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Hz. Mevlânâ</a:t>
            </a:r>
            <a:r>
              <a:rPr kumimoji="0" lang="tr-TR" alt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babasının vasiyeti, dostlarının ve bütün halkın yalvarmaları ile babasının makamına geçti, oturdu.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tr-TR" alt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1232 </a:t>
            </a:r>
            <a:r>
              <a:rPr kumimoji="0" lang="tr-TR" alt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tarihinde babasının </a:t>
            </a:r>
            <a:r>
              <a:rPr kumimoji="0" lang="tr-TR" altLang="tr-T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halîfesi</a:t>
            </a:r>
            <a:r>
              <a:rPr kumimoji="0" lang="tr-TR" alt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tr-TR" alt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Seyyid</a:t>
            </a:r>
            <a:r>
              <a:rPr kumimoji="0" lang="tr-TR" alt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tr-TR" alt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Burhâneddin</a:t>
            </a:r>
            <a:r>
              <a:rPr kumimoji="0" lang="tr-TR" alt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-i Muhakkik-i </a:t>
            </a:r>
            <a:r>
              <a:rPr kumimoji="0" lang="tr-TR" alt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Tirmîzî</a:t>
            </a:r>
            <a:r>
              <a:rPr kumimoji="0" lang="tr-TR" alt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Konya'ya geldi</a:t>
            </a:r>
            <a:r>
              <a:rPr kumimoji="0" lang="tr-TR" alt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tr-TR" alt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kumimoji="0" lang="tr-TR" alt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evlânâ </a:t>
            </a:r>
            <a:r>
              <a:rPr kumimoji="0" lang="tr-TR" alt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babasının da öğrencisi olan </a:t>
            </a:r>
            <a:r>
              <a:rPr kumimoji="0" lang="tr-TR" alt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Seyyid</a:t>
            </a:r>
            <a:r>
              <a:rPr kumimoji="0" lang="tr-TR" alt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tr-TR" alt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Burhaneddîn</a:t>
            </a:r>
            <a:r>
              <a:rPr kumimoji="0" lang="tr-TR" alt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tr-TR" alt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Muhakkık</a:t>
            </a:r>
            <a:r>
              <a:rPr kumimoji="0" lang="tr-TR" alt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tr-TR" altLang="tr-T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Tirmizî’den</a:t>
            </a:r>
            <a:r>
              <a:rPr kumimoji="0" lang="tr-TR" alt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9 yıl sürecek manevi eğitim aldı.</a:t>
            </a:r>
            <a:endParaRPr kumimoji="0" lang="tr-TR" alt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altLang="tr-T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97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1524000" y="549275"/>
            <a:ext cx="8839200" cy="2893100"/>
          </a:xfrm>
          <a:prstGeom prst="rect">
            <a:avLst/>
          </a:prstGeom>
          <a:solidFill>
            <a:schemeClr val="bg1">
              <a:alpha val="98038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Mevlânâ</a:t>
            </a:r>
            <a:r>
              <a:rPr kumimoji="0" lang="tr-TR" alt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yüksek ilimlerde daha çok derinleşmek için, </a:t>
            </a:r>
            <a:r>
              <a:rPr kumimoji="0" lang="tr-TR" alt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Seyyid</a:t>
            </a:r>
            <a:r>
              <a:rPr kumimoji="0" lang="tr-TR" alt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tr-TR" alt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Burhânedin'in</a:t>
            </a:r>
            <a:r>
              <a:rPr kumimoji="0" lang="tr-TR" alt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izniyle Halep'e ardından da Şam’a gitti. 7 yıl süren Halep-Şam ilim yolculuğunda </a:t>
            </a:r>
            <a:r>
              <a:rPr kumimoji="0" lang="tr-TR" alt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Halaviyye</a:t>
            </a:r>
            <a:r>
              <a:rPr kumimoji="0" lang="tr-TR" alt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Medresesi'nde, fıkıh, tefsir ve </a:t>
            </a:r>
            <a:r>
              <a:rPr kumimoji="0" lang="tr-TR" alt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usûl</a:t>
            </a:r>
            <a:r>
              <a:rPr kumimoji="0" lang="tr-TR" alt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ilimlerinde ders aldı.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Mevlânâ </a:t>
            </a:r>
            <a:r>
              <a:rPr kumimoji="0" lang="tr-TR" alt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bu yolculuk esnasında Şems ile tanışmıştır. </a:t>
            </a:r>
            <a:r>
              <a:rPr kumimoji="0" lang="tr-TR" alt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Şems’in </a:t>
            </a:r>
            <a:r>
              <a:rPr kumimoji="0" lang="tr-TR" alt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Mevlânâ’ya bir soru sorması akabinde aldığı cevap Şems’in Mevlânâ’ya olan alakasını ziyadeleştirmiştir.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altLang="tr-T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99" name="Picture 6" descr="Mevlana, Şems, Şemsi Tebrizi, Şems-i Tebrizi, Kony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3537527"/>
            <a:ext cx="6337300" cy="3014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491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İyon">
  <a:themeElements>
    <a:clrScheme name="İy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İy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İy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Damla">
  <a:themeElements>
    <a:clrScheme name="Damla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aml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l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512</TotalTime>
  <Words>710</Words>
  <Application>Microsoft Office PowerPoint</Application>
  <PresentationFormat>Geniş ekran</PresentationFormat>
  <Paragraphs>91</Paragraphs>
  <Slides>34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34</vt:i4>
      </vt:variant>
    </vt:vector>
  </HeadingPairs>
  <TitlesOfParts>
    <vt:vector size="44" baseType="lpstr">
      <vt:lpstr>Algerian</vt:lpstr>
      <vt:lpstr>Andalus</vt:lpstr>
      <vt:lpstr>Arial</vt:lpstr>
      <vt:lpstr>Calibri</vt:lpstr>
      <vt:lpstr>Century Gothic</vt:lpstr>
      <vt:lpstr>Times New Roman</vt:lpstr>
      <vt:lpstr>Tw Cen MT</vt:lpstr>
      <vt:lpstr>Wingdings 3</vt:lpstr>
      <vt:lpstr>İyon</vt:lpstr>
      <vt:lpstr>Damla</vt:lpstr>
      <vt:lpstr>TASAVVUF II  VII. YARIYIL GÜZ DÖNEMİ</vt:lpstr>
      <vt:lpstr>TASAVVUF II  </vt:lpstr>
      <vt:lpstr>MEVLEVİLİK</vt:lpstr>
      <vt:lpstr>PowerPoint Sunusu</vt:lpstr>
      <vt:lpstr>İÇERİK</vt:lpstr>
      <vt:lpstr>MEVLÂNÂ CELÂLEDDÎN-Î RÛMÎ</vt:lpstr>
      <vt:lpstr>Konya’da sona eren bir göç hikâyesi </vt:lpstr>
      <vt:lpstr>PowerPoint Sunusu</vt:lpstr>
      <vt:lpstr>PowerPoint Sunusu</vt:lpstr>
      <vt:lpstr>PowerPoint Sunusu</vt:lpstr>
      <vt:lpstr>PowerPoint Sunusu</vt:lpstr>
      <vt:lpstr>PowerPoint Sunusu</vt:lpstr>
      <vt:lpstr>Mevlânâ, Şems’ten sonra dost ve halîfe olarak yerine Salahaddîn Zerkubî’yi seçmiştir. Mevlânâ soyundan olanlara “Çelebi” denir, çelebiler zühde ehemmiyet verir. Şems’in Yolu’ndan gidenler ise aşk ile hemdem olmuşlardır. </vt:lpstr>
      <vt:lpstr>PowerPoint Sunusu</vt:lpstr>
      <vt:lpstr>MEVLEVîLİK</vt:lpstr>
      <vt:lpstr>PowerPoint Sunusu</vt:lpstr>
      <vt:lpstr>MEVLEVİHANE</vt:lpstr>
      <vt:lpstr>PowerPoint Sunusu</vt:lpstr>
      <vt:lpstr>PowerPoint Sunusu</vt:lpstr>
      <vt:lpstr>SEMÂ nedir?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TASAVVUF I</dc:title>
  <dc:creator>user</dc:creator>
  <cp:lastModifiedBy>akademisyen</cp:lastModifiedBy>
  <cp:revision>68</cp:revision>
  <dcterms:created xsi:type="dcterms:W3CDTF">2017-02-25T18:57:10Z</dcterms:created>
  <dcterms:modified xsi:type="dcterms:W3CDTF">2017-12-21T11:49:11Z</dcterms:modified>
</cp:coreProperties>
</file>