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57"/>
  </p:notesMasterIdLst>
  <p:sldIdLst>
    <p:sldId id="330" r:id="rId2"/>
    <p:sldId id="422" r:id="rId3"/>
    <p:sldId id="430" r:id="rId4"/>
    <p:sldId id="423" r:id="rId5"/>
    <p:sldId id="424" r:id="rId6"/>
    <p:sldId id="425" r:id="rId7"/>
    <p:sldId id="426" r:id="rId8"/>
    <p:sldId id="427" r:id="rId9"/>
    <p:sldId id="428" r:id="rId10"/>
    <p:sldId id="431" r:id="rId11"/>
    <p:sldId id="433" r:id="rId12"/>
    <p:sldId id="435" r:id="rId13"/>
    <p:sldId id="437" r:id="rId14"/>
    <p:sldId id="438" r:id="rId15"/>
    <p:sldId id="439" r:id="rId16"/>
    <p:sldId id="443" r:id="rId17"/>
    <p:sldId id="418" r:id="rId18"/>
    <p:sldId id="419" r:id="rId19"/>
    <p:sldId id="331" r:id="rId20"/>
    <p:sldId id="332" r:id="rId21"/>
    <p:sldId id="333" r:id="rId22"/>
    <p:sldId id="334" r:id="rId23"/>
    <p:sldId id="335" r:id="rId24"/>
    <p:sldId id="339" r:id="rId25"/>
    <p:sldId id="340" r:id="rId26"/>
    <p:sldId id="337" r:id="rId27"/>
    <p:sldId id="378" r:id="rId28"/>
    <p:sldId id="341" r:id="rId29"/>
    <p:sldId id="342" r:id="rId30"/>
    <p:sldId id="343" r:id="rId31"/>
    <p:sldId id="344" r:id="rId32"/>
    <p:sldId id="345" r:id="rId33"/>
    <p:sldId id="347" r:id="rId34"/>
    <p:sldId id="346" r:id="rId35"/>
    <p:sldId id="348" r:id="rId36"/>
    <p:sldId id="349" r:id="rId37"/>
    <p:sldId id="350" r:id="rId38"/>
    <p:sldId id="351" r:id="rId39"/>
    <p:sldId id="382" r:id="rId40"/>
    <p:sldId id="352" r:id="rId41"/>
    <p:sldId id="353" r:id="rId42"/>
    <p:sldId id="354" r:id="rId43"/>
    <p:sldId id="359" r:id="rId44"/>
    <p:sldId id="362" r:id="rId45"/>
    <p:sldId id="360" r:id="rId46"/>
    <p:sldId id="365" r:id="rId47"/>
    <p:sldId id="361" r:id="rId48"/>
    <p:sldId id="363" r:id="rId49"/>
    <p:sldId id="364" r:id="rId50"/>
    <p:sldId id="367" r:id="rId51"/>
    <p:sldId id="368" r:id="rId52"/>
    <p:sldId id="369" r:id="rId53"/>
    <p:sldId id="370" r:id="rId54"/>
    <p:sldId id="380" r:id="rId55"/>
    <p:sldId id="445" r:id="rId5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B400"/>
    <a:srgbClr val="B11307"/>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5" autoAdjust="0"/>
    <p:restoredTop sz="94648"/>
  </p:normalViewPr>
  <p:slideViewPr>
    <p:cSldViewPr>
      <p:cViewPr varScale="1">
        <p:scale>
          <a:sx n="113" d="100"/>
          <a:sy n="113" d="100"/>
        </p:scale>
        <p:origin x="167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BE5A4-4C6D-47E2-B9F8-17B8CD69C42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EEE09B4C-884E-4351-8B27-F15909A4572D}">
      <dgm:prSet/>
      <dgm:spPr/>
      <dgm:t>
        <a:bodyPr/>
        <a:lstStyle/>
        <a:p>
          <a:pPr rtl="0"/>
          <a:r>
            <a:rPr lang="tr-TR" b="0" i="1" dirty="0">
              <a:solidFill>
                <a:srgbClr val="313927"/>
              </a:solidFill>
            </a:rPr>
            <a:t>pulpadan fenol kloroform ekstraksiyon yöntemi ile DNA elde edildi. </a:t>
          </a:r>
          <a:endParaRPr lang="tr-TR" b="0" dirty="0">
            <a:solidFill>
              <a:srgbClr val="313927"/>
            </a:solidFill>
          </a:endParaRPr>
        </a:p>
      </dgm:t>
    </dgm:pt>
    <dgm:pt modelId="{A91439D0-C413-4AFD-A7C8-BDBC119ED654}" type="parTrans" cxnId="{59BDC14B-0ECA-447E-92B0-28B559F5D183}">
      <dgm:prSet/>
      <dgm:spPr/>
      <dgm:t>
        <a:bodyPr/>
        <a:lstStyle/>
        <a:p>
          <a:endParaRPr lang="tr-TR"/>
        </a:p>
      </dgm:t>
    </dgm:pt>
    <dgm:pt modelId="{54A85A9D-6346-40C8-A39C-449E61F26AF6}" type="sibTrans" cxnId="{59BDC14B-0ECA-447E-92B0-28B559F5D183}">
      <dgm:prSet/>
      <dgm:spPr/>
      <dgm:t>
        <a:bodyPr/>
        <a:lstStyle/>
        <a:p>
          <a:endParaRPr lang="tr-TR"/>
        </a:p>
      </dgm:t>
    </dgm:pt>
    <dgm:pt modelId="{81EBDA85-274B-4A4C-ADE0-CBFF0EAD22EE}">
      <dgm:prSet/>
      <dgm:spPr/>
      <dgm:t>
        <a:bodyPr/>
        <a:lstStyle/>
        <a:p>
          <a:pPr rtl="0"/>
          <a:r>
            <a:rPr lang="tr-TR" b="0" i="1" dirty="0">
              <a:solidFill>
                <a:srgbClr val="313927"/>
              </a:solidFill>
            </a:rPr>
            <a:t>Nanodropta yapılan ölçümlerde  </a:t>
          </a:r>
          <a:r>
            <a:rPr lang="en-US" b="0" i="1" dirty="0">
              <a:solidFill>
                <a:srgbClr val="313927"/>
              </a:solidFill>
            </a:rPr>
            <a:t>1,84ng/µl </a:t>
          </a:r>
          <a:r>
            <a:rPr lang="tr-TR" b="0" i="1" dirty="0">
              <a:solidFill>
                <a:srgbClr val="313927"/>
              </a:solidFill>
            </a:rPr>
            <a:t>-</a:t>
          </a:r>
          <a:r>
            <a:rPr lang="en-US" b="0" i="1" dirty="0">
              <a:solidFill>
                <a:srgbClr val="313927"/>
              </a:solidFill>
            </a:rPr>
            <a:t>154, 79 </a:t>
          </a:r>
          <a:r>
            <a:rPr lang="en-US" b="0" i="1" dirty="0" err="1">
              <a:solidFill>
                <a:srgbClr val="313927"/>
              </a:solidFill>
            </a:rPr>
            <a:t>ng</a:t>
          </a:r>
          <a:r>
            <a:rPr lang="en-US" b="0" i="1" dirty="0">
              <a:solidFill>
                <a:srgbClr val="313927"/>
              </a:solidFill>
            </a:rPr>
            <a:t>/µl </a:t>
          </a:r>
          <a:r>
            <a:rPr lang="tr-TR" b="0" i="1" dirty="0">
              <a:solidFill>
                <a:srgbClr val="313927"/>
              </a:solidFill>
            </a:rPr>
            <a:t>ng/ul aralığında DNA elde edildiği görüldü.</a:t>
          </a:r>
          <a:endParaRPr lang="tr-TR" b="0" dirty="0">
            <a:solidFill>
              <a:srgbClr val="313927"/>
            </a:solidFill>
          </a:endParaRPr>
        </a:p>
      </dgm:t>
    </dgm:pt>
    <dgm:pt modelId="{4643A1A0-2086-47E8-B96B-DDEE724D9B66}" type="parTrans" cxnId="{12C8F07C-CB36-4521-AB94-3CD8EB7A434F}">
      <dgm:prSet/>
      <dgm:spPr/>
      <dgm:t>
        <a:bodyPr/>
        <a:lstStyle/>
        <a:p>
          <a:endParaRPr lang="tr-TR"/>
        </a:p>
      </dgm:t>
    </dgm:pt>
    <dgm:pt modelId="{4B12B67B-DB51-43EB-9317-AD44FE87E720}" type="sibTrans" cxnId="{12C8F07C-CB36-4521-AB94-3CD8EB7A434F}">
      <dgm:prSet/>
      <dgm:spPr/>
      <dgm:t>
        <a:bodyPr/>
        <a:lstStyle/>
        <a:p>
          <a:endParaRPr lang="tr-TR"/>
        </a:p>
      </dgm:t>
    </dgm:pt>
    <dgm:pt modelId="{F5411C4D-7D6B-459C-9002-72AD3FE2540D}">
      <dgm:prSet/>
      <dgm:spPr/>
      <dgm:t>
        <a:bodyPr/>
        <a:lstStyle/>
        <a:p>
          <a:pPr rtl="0"/>
          <a:r>
            <a:rPr lang="en-US" b="0" i="1" dirty="0" err="1">
              <a:solidFill>
                <a:srgbClr val="313927"/>
              </a:solidFill>
            </a:rPr>
            <a:t>AMFlSTR</a:t>
          </a:r>
          <a:r>
            <a:rPr lang="en-US" b="0" i="1" dirty="0">
              <a:solidFill>
                <a:srgbClr val="313927"/>
              </a:solidFill>
            </a:rPr>
            <a:t>® SGM </a:t>
          </a:r>
          <a:r>
            <a:rPr lang="en-US" b="0" i="1" dirty="0" err="1">
              <a:solidFill>
                <a:srgbClr val="313927"/>
              </a:solidFill>
            </a:rPr>
            <a:t>PlusTM</a:t>
          </a:r>
          <a:r>
            <a:rPr lang="en-US" b="0" i="1" dirty="0">
              <a:solidFill>
                <a:srgbClr val="313927"/>
              </a:solidFill>
            </a:rPr>
            <a:t> Primer set </a:t>
          </a:r>
          <a:r>
            <a:rPr lang="tr-TR" b="0" i="1" dirty="0">
              <a:solidFill>
                <a:srgbClr val="313927"/>
              </a:solidFill>
            </a:rPr>
            <a:t>kullanılarak  amplifikasyon gerçekleştirildi.</a:t>
          </a:r>
        </a:p>
      </dgm:t>
    </dgm:pt>
    <dgm:pt modelId="{35A2D290-C697-4FE4-94C4-3A760A29CE3A}" type="parTrans" cxnId="{939DAB50-2EDD-4A96-BBA7-807305215B43}">
      <dgm:prSet/>
      <dgm:spPr/>
      <dgm:t>
        <a:bodyPr/>
        <a:lstStyle/>
        <a:p>
          <a:endParaRPr lang="tr-TR"/>
        </a:p>
      </dgm:t>
    </dgm:pt>
    <dgm:pt modelId="{D5F131EB-946B-4681-907C-7EF518105FAA}" type="sibTrans" cxnId="{939DAB50-2EDD-4A96-BBA7-807305215B43}">
      <dgm:prSet/>
      <dgm:spPr/>
      <dgm:t>
        <a:bodyPr/>
        <a:lstStyle/>
        <a:p>
          <a:endParaRPr lang="tr-TR"/>
        </a:p>
      </dgm:t>
    </dgm:pt>
    <dgm:pt modelId="{093924A7-ADCD-4072-9340-55F4EAE15032}">
      <dgm:prSet/>
      <dgm:spPr/>
      <dgm:t>
        <a:bodyPr/>
        <a:lstStyle/>
        <a:p>
          <a:r>
            <a:rPr lang="en-US" dirty="0">
              <a:solidFill>
                <a:srgbClr val="313927"/>
              </a:solidFill>
            </a:rPr>
            <a:t>60 </a:t>
          </a:r>
          <a:r>
            <a:rPr lang="tr-TR" dirty="0">
              <a:solidFill>
                <a:srgbClr val="313927"/>
              </a:solidFill>
            </a:rPr>
            <a:t>örnekten</a:t>
          </a:r>
          <a:r>
            <a:rPr lang="en-US" dirty="0">
              <a:solidFill>
                <a:srgbClr val="313927"/>
              </a:solidFill>
            </a:rPr>
            <a:t> 48 </a:t>
          </a:r>
          <a:r>
            <a:rPr lang="tr-TR" dirty="0">
              <a:solidFill>
                <a:srgbClr val="313927"/>
              </a:solidFill>
            </a:rPr>
            <a:t>tanesi </a:t>
          </a:r>
          <a:r>
            <a:rPr lang="en-US" dirty="0">
              <a:solidFill>
                <a:srgbClr val="313927"/>
              </a:solidFill>
            </a:rPr>
            <a:t>103-109 </a:t>
          </a:r>
          <a:r>
            <a:rPr lang="tr-TR" dirty="0">
              <a:solidFill>
                <a:srgbClr val="313927"/>
              </a:solidFill>
            </a:rPr>
            <a:t>bp’lik </a:t>
          </a:r>
          <a:r>
            <a:rPr lang="en-US" dirty="0">
              <a:solidFill>
                <a:srgbClr val="313927"/>
              </a:solidFill>
            </a:rPr>
            <a:t>amelogenin</a:t>
          </a:r>
          <a:r>
            <a:rPr lang="tr-TR" dirty="0">
              <a:solidFill>
                <a:srgbClr val="313927"/>
              </a:solidFill>
            </a:rPr>
            <a:t> bölgesi için pozitif amp. Sonucu verdi.</a:t>
          </a:r>
          <a:r>
            <a:rPr lang="en-US" dirty="0">
              <a:solidFill>
                <a:srgbClr val="313927"/>
              </a:solidFill>
            </a:rPr>
            <a:t> </a:t>
          </a:r>
          <a:endParaRPr lang="tr-TR" dirty="0">
            <a:solidFill>
              <a:srgbClr val="313927"/>
            </a:solidFill>
          </a:endParaRPr>
        </a:p>
      </dgm:t>
    </dgm:pt>
    <dgm:pt modelId="{7B2D771B-DBA8-4F3F-B574-7531905E653E}" type="parTrans" cxnId="{C528FE4A-B8D0-46B8-8CDA-4C830D749E2B}">
      <dgm:prSet/>
      <dgm:spPr/>
      <dgm:t>
        <a:bodyPr/>
        <a:lstStyle/>
        <a:p>
          <a:endParaRPr lang="tr-TR"/>
        </a:p>
      </dgm:t>
    </dgm:pt>
    <dgm:pt modelId="{168F6E4E-8AED-4B2F-8A06-CC33C7D13E79}" type="sibTrans" cxnId="{C528FE4A-B8D0-46B8-8CDA-4C830D749E2B}">
      <dgm:prSet/>
      <dgm:spPr/>
      <dgm:t>
        <a:bodyPr/>
        <a:lstStyle/>
        <a:p>
          <a:endParaRPr lang="tr-TR"/>
        </a:p>
      </dgm:t>
    </dgm:pt>
    <dgm:pt modelId="{DE915919-3698-45BB-AD5C-E5CF19085BC9}">
      <dgm:prSet/>
      <dgm:spPr/>
      <dgm:t>
        <a:bodyPr/>
        <a:lstStyle/>
        <a:p>
          <a:r>
            <a:rPr lang="tr-TR" dirty="0">
              <a:solidFill>
                <a:srgbClr val="313927"/>
              </a:solidFill>
            </a:rPr>
            <a:t>Sadece birkaç örnek </a:t>
          </a:r>
          <a:r>
            <a:rPr lang="en-US" dirty="0">
              <a:solidFill>
                <a:srgbClr val="313927"/>
              </a:solidFill>
            </a:rPr>
            <a:t>123-170bp D8S1179 </a:t>
          </a:r>
          <a:r>
            <a:rPr lang="tr-TR" dirty="0">
              <a:solidFill>
                <a:srgbClr val="313927"/>
              </a:solidFill>
            </a:rPr>
            <a:t>bölgesi için pozitif amp. Sonucu verdi.</a:t>
          </a:r>
        </a:p>
      </dgm:t>
    </dgm:pt>
    <dgm:pt modelId="{A08A07CC-94F1-4075-AF1C-D7B7D604CFBB}" type="parTrans" cxnId="{FB16461C-0F7A-4367-8B55-9B30476E2381}">
      <dgm:prSet/>
      <dgm:spPr/>
      <dgm:t>
        <a:bodyPr/>
        <a:lstStyle/>
        <a:p>
          <a:endParaRPr lang="tr-TR"/>
        </a:p>
      </dgm:t>
    </dgm:pt>
    <dgm:pt modelId="{F8C4F254-D489-40B0-8B51-BD011D984AC5}" type="sibTrans" cxnId="{FB16461C-0F7A-4367-8B55-9B30476E2381}">
      <dgm:prSet/>
      <dgm:spPr/>
      <dgm:t>
        <a:bodyPr/>
        <a:lstStyle/>
        <a:p>
          <a:endParaRPr lang="tr-TR"/>
        </a:p>
      </dgm:t>
    </dgm:pt>
    <dgm:pt modelId="{C82562E4-8BC2-4E9B-9437-5D139A93B62B}" type="pres">
      <dgm:prSet presAssocID="{38ABE5A4-4C6D-47E2-B9F8-17B8CD69C42D}" presName="CompostProcess" presStyleCnt="0">
        <dgm:presLayoutVars>
          <dgm:dir/>
          <dgm:resizeHandles val="exact"/>
        </dgm:presLayoutVars>
      </dgm:prSet>
      <dgm:spPr/>
    </dgm:pt>
    <dgm:pt modelId="{56079C39-4A69-4964-86E8-A2B0CB2449EB}" type="pres">
      <dgm:prSet presAssocID="{38ABE5A4-4C6D-47E2-B9F8-17B8CD69C42D}" presName="arrow" presStyleLbl="bgShp" presStyleIdx="0" presStyleCnt="1"/>
      <dgm:spPr/>
    </dgm:pt>
    <dgm:pt modelId="{B1D34001-B13C-4832-BBA3-0DB76DF21CAF}" type="pres">
      <dgm:prSet presAssocID="{38ABE5A4-4C6D-47E2-B9F8-17B8CD69C42D}" presName="linearProcess" presStyleCnt="0"/>
      <dgm:spPr/>
    </dgm:pt>
    <dgm:pt modelId="{9ABE9B86-E534-4A55-8EDC-6F90B7823ACF}" type="pres">
      <dgm:prSet presAssocID="{EEE09B4C-884E-4351-8B27-F15909A4572D}" presName="textNode" presStyleLbl="node1" presStyleIdx="0" presStyleCnt="5">
        <dgm:presLayoutVars>
          <dgm:bulletEnabled val="1"/>
        </dgm:presLayoutVars>
      </dgm:prSet>
      <dgm:spPr/>
    </dgm:pt>
    <dgm:pt modelId="{7CC01883-D993-42E4-B508-64C120CA562F}" type="pres">
      <dgm:prSet presAssocID="{54A85A9D-6346-40C8-A39C-449E61F26AF6}" presName="sibTrans" presStyleCnt="0"/>
      <dgm:spPr/>
    </dgm:pt>
    <dgm:pt modelId="{FCAB595F-3BAF-4FD3-BB11-43B329A4EAA3}" type="pres">
      <dgm:prSet presAssocID="{81EBDA85-274B-4A4C-ADE0-CBFF0EAD22EE}" presName="textNode" presStyleLbl="node1" presStyleIdx="1" presStyleCnt="5">
        <dgm:presLayoutVars>
          <dgm:bulletEnabled val="1"/>
        </dgm:presLayoutVars>
      </dgm:prSet>
      <dgm:spPr/>
    </dgm:pt>
    <dgm:pt modelId="{12590DE3-D7C3-42EB-99A0-70F33ACAA7FE}" type="pres">
      <dgm:prSet presAssocID="{4B12B67B-DB51-43EB-9317-AD44FE87E720}" presName="sibTrans" presStyleCnt="0"/>
      <dgm:spPr/>
    </dgm:pt>
    <dgm:pt modelId="{08AE8E8D-CFF4-4F94-85C5-CC2AFC35B4D5}" type="pres">
      <dgm:prSet presAssocID="{F5411C4D-7D6B-459C-9002-72AD3FE2540D}" presName="textNode" presStyleLbl="node1" presStyleIdx="2" presStyleCnt="5">
        <dgm:presLayoutVars>
          <dgm:bulletEnabled val="1"/>
        </dgm:presLayoutVars>
      </dgm:prSet>
      <dgm:spPr/>
    </dgm:pt>
    <dgm:pt modelId="{0A4071D7-DCC3-4FE5-80F5-899A622706BF}" type="pres">
      <dgm:prSet presAssocID="{D5F131EB-946B-4681-907C-7EF518105FAA}" presName="sibTrans" presStyleCnt="0"/>
      <dgm:spPr/>
    </dgm:pt>
    <dgm:pt modelId="{A3CB5BB6-8042-45BF-A692-2764D080E30A}" type="pres">
      <dgm:prSet presAssocID="{093924A7-ADCD-4072-9340-55F4EAE15032}" presName="textNode" presStyleLbl="node1" presStyleIdx="3" presStyleCnt="5" custLinFactNeighborX="-87220" custLinFactNeighborY="331">
        <dgm:presLayoutVars>
          <dgm:bulletEnabled val="1"/>
        </dgm:presLayoutVars>
      </dgm:prSet>
      <dgm:spPr/>
    </dgm:pt>
    <dgm:pt modelId="{B79557E5-FED9-499F-A708-E398F95A4092}" type="pres">
      <dgm:prSet presAssocID="{168F6E4E-8AED-4B2F-8A06-CC33C7D13E79}" presName="sibTrans" presStyleCnt="0"/>
      <dgm:spPr/>
    </dgm:pt>
    <dgm:pt modelId="{D895A038-4CA0-46FB-B4CC-BF4E7E6FECC5}" type="pres">
      <dgm:prSet presAssocID="{DE915919-3698-45BB-AD5C-E5CF19085BC9}" presName="textNode" presStyleLbl="node1" presStyleIdx="4" presStyleCnt="5">
        <dgm:presLayoutVars>
          <dgm:bulletEnabled val="1"/>
        </dgm:presLayoutVars>
      </dgm:prSet>
      <dgm:spPr/>
    </dgm:pt>
  </dgm:ptLst>
  <dgm:cxnLst>
    <dgm:cxn modelId="{FB16461C-0F7A-4367-8B55-9B30476E2381}" srcId="{38ABE5A4-4C6D-47E2-B9F8-17B8CD69C42D}" destId="{DE915919-3698-45BB-AD5C-E5CF19085BC9}" srcOrd="4" destOrd="0" parTransId="{A08A07CC-94F1-4075-AF1C-D7B7D604CFBB}" sibTransId="{F8C4F254-D489-40B0-8B51-BD011D984AC5}"/>
    <dgm:cxn modelId="{C528FE4A-B8D0-46B8-8CDA-4C830D749E2B}" srcId="{38ABE5A4-4C6D-47E2-B9F8-17B8CD69C42D}" destId="{093924A7-ADCD-4072-9340-55F4EAE15032}" srcOrd="3" destOrd="0" parTransId="{7B2D771B-DBA8-4F3F-B574-7531905E653E}" sibTransId="{168F6E4E-8AED-4B2F-8A06-CC33C7D13E79}"/>
    <dgm:cxn modelId="{59BDC14B-0ECA-447E-92B0-28B559F5D183}" srcId="{38ABE5A4-4C6D-47E2-B9F8-17B8CD69C42D}" destId="{EEE09B4C-884E-4351-8B27-F15909A4572D}" srcOrd="0" destOrd="0" parTransId="{A91439D0-C413-4AFD-A7C8-BDBC119ED654}" sibTransId="{54A85A9D-6346-40C8-A39C-449E61F26AF6}"/>
    <dgm:cxn modelId="{BF622350-A393-472F-AB37-24E9C51C23FE}" type="presOf" srcId="{EEE09B4C-884E-4351-8B27-F15909A4572D}" destId="{9ABE9B86-E534-4A55-8EDC-6F90B7823ACF}" srcOrd="0" destOrd="0" presId="urn:microsoft.com/office/officeart/2005/8/layout/hProcess9"/>
    <dgm:cxn modelId="{939DAB50-2EDD-4A96-BBA7-807305215B43}" srcId="{38ABE5A4-4C6D-47E2-B9F8-17B8CD69C42D}" destId="{F5411C4D-7D6B-459C-9002-72AD3FE2540D}" srcOrd="2" destOrd="0" parTransId="{35A2D290-C697-4FE4-94C4-3A760A29CE3A}" sibTransId="{D5F131EB-946B-4681-907C-7EF518105FAA}"/>
    <dgm:cxn modelId="{12C8F07C-CB36-4521-AB94-3CD8EB7A434F}" srcId="{38ABE5A4-4C6D-47E2-B9F8-17B8CD69C42D}" destId="{81EBDA85-274B-4A4C-ADE0-CBFF0EAD22EE}" srcOrd="1" destOrd="0" parTransId="{4643A1A0-2086-47E8-B96B-DDEE724D9B66}" sibTransId="{4B12B67B-DB51-43EB-9317-AD44FE87E720}"/>
    <dgm:cxn modelId="{C61CB580-BF80-494E-8802-4CAA0EFCCDF9}" type="presOf" srcId="{38ABE5A4-4C6D-47E2-B9F8-17B8CD69C42D}" destId="{C82562E4-8BC2-4E9B-9437-5D139A93B62B}" srcOrd="0" destOrd="0" presId="urn:microsoft.com/office/officeart/2005/8/layout/hProcess9"/>
    <dgm:cxn modelId="{FDBDBC82-16A2-4961-90A6-8D58C22FCCB4}" type="presOf" srcId="{F5411C4D-7D6B-459C-9002-72AD3FE2540D}" destId="{08AE8E8D-CFF4-4F94-85C5-CC2AFC35B4D5}" srcOrd="0" destOrd="0" presId="urn:microsoft.com/office/officeart/2005/8/layout/hProcess9"/>
    <dgm:cxn modelId="{7D91A3B7-218E-45C0-AD83-8F4C1FA8623F}" type="presOf" srcId="{DE915919-3698-45BB-AD5C-E5CF19085BC9}" destId="{D895A038-4CA0-46FB-B4CC-BF4E7E6FECC5}" srcOrd="0" destOrd="0" presId="urn:microsoft.com/office/officeart/2005/8/layout/hProcess9"/>
    <dgm:cxn modelId="{A7E6E7C9-09AD-4534-B29D-637517F71AC4}" type="presOf" srcId="{093924A7-ADCD-4072-9340-55F4EAE15032}" destId="{A3CB5BB6-8042-45BF-A692-2764D080E30A}" srcOrd="0" destOrd="0" presId="urn:microsoft.com/office/officeart/2005/8/layout/hProcess9"/>
    <dgm:cxn modelId="{200921D6-3CE8-40F8-9089-6A24F5F1C0CE}" type="presOf" srcId="{81EBDA85-274B-4A4C-ADE0-CBFF0EAD22EE}" destId="{FCAB595F-3BAF-4FD3-BB11-43B329A4EAA3}" srcOrd="0" destOrd="0" presId="urn:microsoft.com/office/officeart/2005/8/layout/hProcess9"/>
    <dgm:cxn modelId="{78DAD280-CD70-4D54-A504-F5CEA3795B4C}" type="presParOf" srcId="{C82562E4-8BC2-4E9B-9437-5D139A93B62B}" destId="{56079C39-4A69-4964-86E8-A2B0CB2449EB}" srcOrd="0" destOrd="0" presId="urn:microsoft.com/office/officeart/2005/8/layout/hProcess9"/>
    <dgm:cxn modelId="{722DEBE7-C05D-44AC-8BD5-D63EC1A7521F}" type="presParOf" srcId="{C82562E4-8BC2-4E9B-9437-5D139A93B62B}" destId="{B1D34001-B13C-4832-BBA3-0DB76DF21CAF}" srcOrd="1" destOrd="0" presId="urn:microsoft.com/office/officeart/2005/8/layout/hProcess9"/>
    <dgm:cxn modelId="{A1C50782-DD8F-4EFE-BDCB-F1351684334C}" type="presParOf" srcId="{B1D34001-B13C-4832-BBA3-0DB76DF21CAF}" destId="{9ABE9B86-E534-4A55-8EDC-6F90B7823ACF}" srcOrd="0" destOrd="0" presId="urn:microsoft.com/office/officeart/2005/8/layout/hProcess9"/>
    <dgm:cxn modelId="{5EE7ACE3-28AF-4329-90D3-AF8D652CC9C4}" type="presParOf" srcId="{B1D34001-B13C-4832-BBA3-0DB76DF21CAF}" destId="{7CC01883-D993-42E4-B508-64C120CA562F}" srcOrd="1" destOrd="0" presId="urn:microsoft.com/office/officeart/2005/8/layout/hProcess9"/>
    <dgm:cxn modelId="{329C0060-A194-427F-A759-A19B3874AA6F}" type="presParOf" srcId="{B1D34001-B13C-4832-BBA3-0DB76DF21CAF}" destId="{FCAB595F-3BAF-4FD3-BB11-43B329A4EAA3}" srcOrd="2" destOrd="0" presId="urn:microsoft.com/office/officeart/2005/8/layout/hProcess9"/>
    <dgm:cxn modelId="{D8A7045C-6C14-48C8-8ADD-607C1AF48382}" type="presParOf" srcId="{B1D34001-B13C-4832-BBA3-0DB76DF21CAF}" destId="{12590DE3-D7C3-42EB-99A0-70F33ACAA7FE}" srcOrd="3" destOrd="0" presId="urn:microsoft.com/office/officeart/2005/8/layout/hProcess9"/>
    <dgm:cxn modelId="{D57A3614-5002-436D-AA18-8BD35ACC4C70}" type="presParOf" srcId="{B1D34001-B13C-4832-BBA3-0DB76DF21CAF}" destId="{08AE8E8D-CFF4-4F94-85C5-CC2AFC35B4D5}" srcOrd="4" destOrd="0" presId="urn:microsoft.com/office/officeart/2005/8/layout/hProcess9"/>
    <dgm:cxn modelId="{8C4AFF8B-1344-4732-AFF5-03E11526AB37}" type="presParOf" srcId="{B1D34001-B13C-4832-BBA3-0DB76DF21CAF}" destId="{0A4071D7-DCC3-4FE5-80F5-899A622706BF}" srcOrd="5" destOrd="0" presId="urn:microsoft.com/office/officeart/2005/8/layout/hProcess9"/>
    <dgm:cxn modelId="{44E909B8-336B-403C-ADA2-2361816E257B}" type="presParOf" srcId="{B1D34001-B13C-4832-BBA3-0DB76DF21CAF}" destId="{A3CB5BB6-8042-45BF-A692-2764D080E30A}" srcOrd="6" destOrd="0" presId="urn:microsoft.com/office/officeart/2005/8/layout/hProcess9"/>
    <dgm:cxn modelId="{12DDDC8B-133B-484E-9EC9-9667F0F17C79}" type="presParOf" srcId="{B1D34001-B13C-4832-BBA3-0DB76DF21CAF}" destId="{B79557E5-FED9-499F-A708-E398F95A4092}" srcOrd="7" destOrd="0" presId="urn:microsoft.com/office/officeart/2005/8/layout/hProcess9"/>
    <dgm:cxn modelId="{960B130A-5656-4F6A-9CDC-AFD221934434}" type="presParOf" srcId="{B1D34001-B13C-4832-BBA3-0DB76DF21CAF}" destId="{D895A038-4CA0-46FB-B4CC-BF4E7E6FECC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79C39-4A69-4964-86E8-A2B0CB2449EB}">
      <dsp:nvSpPr>
        <dsp:cNvPr id="0" name=""/>
        <dsp:cNvSpPr/>
      </dsp:nvSpPr>
      <dsp:spPr>
        <a:xfrm>
          <a:off x="646038" y="0"/>
          <a:ext cx="7321766" cy="52412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E9B86-E534-4A55-8EDC-6F90B7823ACF}">
      <dsp:nvSpPr>
        <dsp:cNvPr id="0" name=""/>
        <dsp:cNvSpPr/>
      </dsp:nvSpPr>
      <dsp:spPr>
        <a:xfrm>
          <a:off x="3785" y="1572384"/>
          <a:ext cx="1655052" cy="20965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tr-TR" sz="1500" b="0" i="1" kern="1200" dirty="0">
              <a:solidFill>
                <a:srgbClr val="313927"/>
              </a:solidFill>
            </a:rPr>
            <a:t>pulpadan fenol kloroform ekstraksiyon yöntemi ile DNA elde edildi. </a:t>
          </a:r>
          <a:endParaRPr lang="tr-TR" sz="1500" b="0" kern="1200" dirty="0">
            <a:solidFill>
              <a:srgbClr val="313927"/>
            </a:solidFill>
          </a:endParaRPr>
        </a:p>
      </dsp:txBody>
      <dsp:txXfrm>
        <a:off x="84578" y="1653177"/>
        <a:ext cx="1493466" cy="1934926"/>
      </dsp:txXfrm>
    </dsp:sp>
    <dsp:sp modelId="{FCAB595F-3BAF-4FD3-BB11-43B329A4EAA3}">
      <dsp:nvSpPr>
        <dsp:cNvPr id="0" name=""/>
        <dsp:cNvSpPr/>
      </dsp:nvSpPr>
      <dsp:spPr>
        <a:xfrm>
          <a:off x="1741590" y="1572384"/>
          <a:ext cx="1655052" cy="20965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tr-TR" sz="1500" b="0" i="1" kern="1200" dirty="0">
              <a:solidFill>
                <a:srgbClr val="313927"/>
              </a:solidFill>
            </a:rPr>
            <a:t>Nanodropta yapılan ölçümlerde  </a:t>
          </a:r>
          <a:r>
            <a:rPr lang="en-US" sz="1500" b="0" i="1" kern="1200" dirty="0">
              <a:solidFill>
                <a:srgbClr val="313927"/>
              </a:solidFill>
            </a:rPr>
            <a:t>1,84ng/µl </a:t>
          </a:r>
          <a:r>
            <a:rPr lang="tr-TR" sz="1500" b="0" i="1" kern="1200" dirty="0">
              <a:solidFill>
                <a:srgbClr val="313927"/>
              </a:solidFill>
            </a:rPr>
            <a:t>-</a:t>
          </a:r>
          <a:r>
            <a:rPr lang="en-US" sz="1500" b="0" i="1" kern="1200" dirty="0">
              <a:solidFill>
                <a:srgbClr val="313927"/>
              </a:solidFill>
            </a:rPr>
            <a:t>154, 79 </a:t>
          </a:r>
          <a:r>
            <a:rPr lang="en-US" sz="1500" b="0" i="1" kern="1200" dirty="0" err="1">
              <a:solidFill>
                <a:srgbClr val="313927"/>
              </a:solidFill>
            </a:rPr>
            <a:t>ng</a:t>
          </a:r>
          <a:r>
            <a:rPr lang="en-US" sz="1500" b="0" i="1" kern="1200" dirty="0">
              <a:solidFill>
                <a:srgbClr val="313927"/>
              </a:solidFill>
            </a:rPr>
            <a:t>/µl </a:t>
          </a:r>
          <a:r>
            <a:rPr lang="tr-TR" sz="1500" b="0" i="1" kern="1200" dirty="0">
              <a:solidFill>
                <a:srgbClr val="313927"/>
              </a:solidFill>
            </a:rPr>
            <a:t>ng/ul aralığında DNA elde edildiği görüldü.</a:t>
          </a:r>
          <a:endParaRPr lang="tr-TR" sz="1500" b="0" kern="1200" dirty="0">
            <a:solidFill>
              <a:srgbClr val="313927"/>
            </a:solidFill>
          </a:endParaRPr>
        </a:p>
      </dsp:txBody>
      <dsp:txXfrm>
        <a:off x="1822383" y="1653177"/>
        <a:ext cx="1493466" cy="1934926"/>
      </dsp:txXfrm>
    </dsp:sp>
    <dsp:sp modelId="{08AE8E8D-CFF4-4F94-85C5-CC2AFC35B4D5}">
      <dsp:nvSpPr>
        <dsp:cNvPr id="0" name=""/>
        <dsp:cNvSpPr/>
      </dsp:nvSpPr>
      <dsp:spPr>
        <a:xfrm>
          <a:off x="3479395" y="1572384"/>
          <a:ext cx="1655052" cy="20965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0" i="1" kern="1200" dirty="0" err="1">
              <a:solidFill>
                <a:srgbClr val="313927"/>
              </a:solidFill>
            </a:rPr>
            <a:t>AMFlSTR</a:t>
          </a:r>
          <a:r>
            <a:rPr lang="en-US" sz="1500" b="0" i="1" kern="1200" dirty="0">
              <a:solidFill>
                <a:srgbClr val="313927"/>
              </a:solidFill>
            </a:rPr>
            <a:t>® SGM </a:t>
          </a:r>
          <a:r>
            <a:rPr lang="en-US" sz="1500" b="0" i="1" kern="1200" dirty="0" err="1">
              <a:solidFill>
                <a:srgbClr val="313927"/>
              </a:solidFill>
            </a:rPr>
            <a:t>PlusTM</a:t>
          </a:r>
          <a:r>
            <a:rPr lang="en-US" sz="1500" b="0" i="1" kern="1200" dirty="0">
              <a:solidFill>
                <a:srgbClr val="313927"/>
              </a:solidFill>
            </a:rPr>
            <a:t> Primer set </a:t>
          </a:r>
          <a:r>
            <a:rPr lang="tr-TR" sz="1500" b="0" i="1" kern="1200" dirty="0">
              <a:solidFill>
                <a:srgbClr val="313927"/>
              </a:solidFill>
            </a:rPr>
            <a:t>kullanılarak  amplifikasyon gerçekleştirildi.</a:t>
          </a:r>
        </a:p>
      </dsp:txBody>
      <dsp:txXfrm>
        <a:off x="3560188" y="1653177"/>
        <a:ext cx="1493466" cy="1934926"/>
      </dsp:txXfrm>
    </dsp:sp>
    <dsp:sp modelId="{A3CB5BB6-8042-45BF-A692-2764D080E30A}">
      <dsp:nvSpPr>
        <dsp:cNvPr id="0" name=""/>
        <dsp:cNvSpPr/>
      </dsp:nvSpPr>
      <dsp:spPr>
        <a:xfrm>
          <a:off x="5145023" y="1579324"/>
          <a:ext cx="1655052" cy="20965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313927"/>
              </a:solidFill>
            </a:rPr>
            <a:t>60 </a:t>
          </a:r>
          <a:r>
            <a:rPr lang="tr-TR" sz="1500" kern="1200" dirty="0">
              <a:solidFill>
                <a:srgbClr val="313927"/>
              </a:solidFill>
            </a:rPr>
            <a:t>örnekten</a:t>
          </a:r>
          <a:r>
            <a:rPr lang="en-US" sz="1500" kern="1200" dirty="0">
              <a:solidFill>
                <a:srgbClr val="313927"/>
              </a:solidFill>
            </a:rPr>
            <a:t> 48 </a:t>
          </a:r>
          <a:r>
            <a:rPr lang="tr-TR" sz="1500" kern="1200" dirty="0">
              <a:solidFill>
                <a:srgbClr val="313927"/>
              </a:solidFill>
            </a:rPr>
            <a:t>tanesi </a:t>
          </a:r>
          <a:r>
            <a:rPr lang="en-US" sz="1500" kern="1200" dirty="0">
              <a:solidFill>
                <a:srgbClr val="313927"/>
              </a:solidFill>
            </a:rPr>
            <a:t>103-109 </a:t>
          </a:r>
          <a:r>
            <a:rPr lang="tr-TR" sz="1500" kern="1200" dirty="0">
              <a:solidFill>
                <a:srgbClr val="313927"/>
              </a:solidFill>
            </a:rPr>
            <a:t>bp’lik </a:t>
          </a:r>
          <a:r>
            <a:rPr lang="en-US" sz="1500" kern="1200" dirty="0">
              <a:solidFill>
                <a:srgbClr val="313927"/>
              </a:solidFill>
            </a:rPr>
            <a:t>amelogenin</a:t>
          </a:r>
          <a:r>
            <a:rPr lang="tr-TR" sz="1500" kern="1200" dirty="0">
              <a:solidFill>
                <a:srgbClr val="313927"/>
              </a:solidFill>
            </a:rPr>
            <a:t> bölgesi için pozitif amp. Sonucu verdi.</a:t>
          </a:r>
          <a:r>
            <a:rPr lang="en-US" sz="1500" kern="1200" dirty="0">
              <a:solidFill>
                <a:srgbClr val="313927"/>
              </a:solidFill>
            </a:rPr>
            <a:t> </a:t>
          </a:r>
          <a:endParaRPr lang="tr-TR" sz="1500" kern="1200" dirty="0">
            <a:solidFill>
              <a:srgbClr val="313927"/>
            </a:solidFill>
          </a:endParaRPr>
        </a:p>
      </dsp:txBody>
      <dsp:txXfrm>
        <a:off x="5225816" y="1660117"/>
        <a:ext cx="1493466" cy="1934926"/>
      </dsp:txXfrm>
    </dsp:sp>
    <dsp:sp modelId="{D895A038-4CA0-46FB-B4CC-BF4E7E6FECC5}">
      <dsp:nvSpPr>
        <dsp:cNvPr id="0" name=""/>
        <dsp:cNvSpPr/>
      </dsp:nvSpPr>
      <dsp:spPr>
        <a:xfrm>
          <a:off x="6955005" y="1572384"/>
          <a:ext cx="1655052" cy="20965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solidFill>
                <a:srgbClr val="313927"/>
              </a:solidFill>
            </a:rPr>
            <a:t>Sadece birkaç örnek </a:t>
          </a:r>
          <a:r>
            <a:rPr lang="en-US" sz="1500" kern="1200" dirty="0">
              <a:solidFill>
                <a:srgbClr val="313927"/>
              </a:solidFill>
            </a:rPr>
            <a:t>123-170bp D8S1179 </a:t>
          </a:r>
          <a:r>
            <a:rPr lang="tr-TR" sz="1500" kern="1200" dirty="0">
              <a:solidFill>
                <a:srgbClr val="313927"/>
              </a:solidFill>
            </a:rPr>
            <a:t>bölgesi için pozitif amp. Sonucu verdi.</a:t>
          </a:r>
        </a:p>
      </dsp:txBody>
      <dsp:txXfrm>
        <a:off x="7035798" y="1653177"/>
        <a:ext cx="1493466" cy="19349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598CCB9-E2FF-4790-BC4B-F9518FBA29D1}" type="datetimeFigureOut">
              <a:rPr lang="tr-TR"/>
              <a:pPr>
                <a:defRPr/>
              </a:pPr>
              <a:t>7.11.2018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257F7AE-65FE-4ED5-878C-61C9F31A42D4}" type="slidenum">
              <a:rPr lang="tr-TR"/>
              <a:pPr>
                <a:defRPr/>
              </a:pPr>
              <a:t>‹#›</a:t>
            </a:fld>
            <a:endParaRPr lang="tr-TR"/>
          </a:p>
        </p:txBody>
      </p:sp>
    </p:spTree>
    <p:extLst>
      <p:ext uri="{BB962C8B-B14F-4D97-AF65-F5344CB8AC3E}">
        <p14:creationId xmlns:p14="http://schemas.microsoft.com/office/powerpoint/2010/main" val="3011861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t>Adli DNA analizlerinde temel amaç kimliklendirme… Kimliklendirme süreci 1901’de parmak izinin kişisel farklılıklarının tespiti ile başlamış. 1985 yılında DNA’larımızdaki bilginin kimliklendirme amacı ile kullanılabileceğini ilk gösteren Alec Jeffreys olmuş..yaklaşık 10 yıl sonra da bugün hala kullanılmakta olan STR analizleri rutin analiz yöntemi haline geldi. </a:t>
            </a:r>
          </a:p>
        </p:txBody>
      </p:sp>
      <p:sp>
        <p:nvSpPr>
          <p:cNvPr id="4" name="3 Slayt Numarası Yer Tutucusu"/>
          <p:cNvSpPr>
            <a:spLocks noGrp="1"/>
          </p:cNvSpPr>
          <p:nvPr>
            <p:ph type="sldNum" sz="quarter" idx="5"/>
          </p:nvPr>
        </p:nvSpPr>
        <p:spPr/>
        <p:txBody>
          <a:bodyPr/>
          <a:lstStyle/>
          <a:p>
            <a:pPr>
              <a:defRPr/>
            </a:pPr>
            <a:fld id="{098DDD31-1DC7-456E-A208-5FBCC5E1ECD0}" type="slidenum">
              <a:rPr lang="tr-TR" smtClean="0"/>
              <a:pPr>
                <a:defRPr/>
              </a:pPr>
              <a:t>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DFC41F48-F7BB-48BC-B27C-DE717DB5B9A2}" type="datetimeFigureOut">
              <a:rPr lang="tr-TR"/>
              <a:pPr>
                <a:defRPr/>
              </a:pPr>
              <a:t>7.11.2018</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983524B-8F2B-437F-A15A-4CF24B386ECF}" type="slidenum">
              <a:rPr lang="tr-TR"/>
              <a:pPr>
                <a:defRPr/>
              </a:pPr>
              <a:t>‹#›</a:t>
            </a:fld>
            <a:endParaRPr lang="tr-TR"/>
          </a:p>
        </p:txBody>
      </p:sp>
    </p:spTree>
    <p:extLst>
      <p:ext uri="{BB962C8B-B14F-4D97-AF65-F5344CB8AC3E}">
        <p14:creationId xmlns:p14="http://schemas.microsoft.com/office/powerpoint/2010/main" val="157465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B621A0F-1567-497C-8580-1424410A2F39}" type="datetimeFigureOut">
              <a:rPr lang="tr-TR"/>
              <a:pPr>
                <a:defRPr/>
              </a:pPr>
              <a:t>7.11.2018</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6DE492E-7829-42C6-926A-32708D532BAC}" type="slidenum">
              <a:rPr lang="tr-TR"/>
              <a:pPr>
                <a:defRPr/>
              </a:pPr>
              <a:t>‹#›</a:t>
            </a:fld>
            <a:endParaRPr lang="tr-TR"/>
          </a:p>
        </p:txBody>
      </p:sp>
    </p:spTree>
    <p:extLst>
      <p:ext uri="{BB962C8B-B14F-4D97-AF65-F5344CB8AC3E}">
        <p14:creationId xmlns:p14="http://schemas.microsoft.com/office/powerpoint/2010/main" val="34326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58D3B74-156D-4DE5-933E-10C3D05562D6}" type="datetimeFigureOut">
              <a:rPr lang="tr-TR"/>
              <a:pPr>
                <a:defRPr/>
              </a:pPr>
              <a:t>7.11.2018</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181BBF6-AFDA-496E-8703-596EC65D7241}" type="slidenum">
              <a:rPr lang="tr-TR"/>
              <a:pPr>
                <a:defRPr/>
              </a:pPr>
              <a:t>‹#›</a:t>
            </a:fld>
            <a:endParaRPr lang="tr-TR"/>
          </a:p>
        </p:txBody>
      </p:sp>
    </p:spTree>
    <p:extLst>
      <p:ext uri="{BB962C8B-B14F-4D97-AF65-F5344CB8AC3E}">
        <p14:creationId xmlns:p14="http://schemas.microsoft.com/office/powerpoint/2010/main" val="288562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736C0700-8B4D-41BB-8D1E-68BE723F4A45}" type="datetimeFigureOut">
              <a:rPr lang="tr-TR"/>
              <a:pPr>
                <a:defRPr/>
              </a:pPr>
              <a:t>7.11.2018</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FD44531-2935-4F30-B5F3-52B4E63E17D1}" type="slidenum">
              <a:rPr lang="tr-TR"/>
              <a:pPr>
                <a:defRPr/>
              </a:pPr>
              <a:t>‹#›</a:t>
            </a:fld>
            <a:endParaRPr lang="tr-TR"/>
          </a:p>
        </p:txBody>
      </p:sp>
    </p:spTree>
    <p:extLst>
      <p:ext uri="{BB962C8B-B14F-4D97-AF65-F5344CB8AC3E}">
        <p14:creationId xmlns:p14="http://schemas.microsoft.com/office/powerpoint/2010/main" val="323877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BFB7E83-D439-43D7-AF40-E051303A5336}" type="datetimeFigureOut">
              <a:rPr lang="tr-TR"/>
              <a:pPr>
                <a:defRPr/>
              </a:pPr>
              <a:t>7.11.2018</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D960153-0E58-4520-91B3-B3FAF450F375}" type="slidenum">
              <a:rPr lang="tr-TR"/>
              <a:pPr>
                <a:defRPr/>
              </a:pPr>
              <a:t>‹#›</a:t>
            </a:fld>
            <a:endParaRPr lang="tr-TR"/>
          </a:p>
        </p:txBody>
      </p:sp>
    </p:spTree>
    <p:extLst>
      <p:ext uri="{BB962C8B-B14F-4D97-AF65-F5344CB8AC3E}">
        <p14:creationId xmlns:p14="http://schemas.microsoft.com/office/powerpoint/2010/main" val="280979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9D0E0F1F-234F-4A43-A5D1-E5969EAF1B35}" type="datetimeFigureOut">
              <a:rPr lang="tr-TR"/>
              <a:pPr>
                <a:defRPr/>
              </a:pPr>
              <a:t>7.11.2018</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822D5A82-F2DE-4E11-A4EF-3437599F2D5A}" type="slidenum">
              <a:rPr lang="tr-TR"/>
              <a:pPr>
                <a:defRPr/>
              </a:pPr>
              <a:t>‹#›</a:t>
            </a:fld>
            <a:endParaRPr lang="tr-TR"/>
          </a:p>
        </p:txBody>
      </p:sp>
    </p:spTree>
    <p:extLst>
      <p:ext uri="{BB962C8B-B14F-4D97-AF65-F5344CB8AC3E}">
        <p14:creationId xmlns:p14="http://schemas.microsoft.com/office/powerpoint/2010/main" val="192594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C0AC7B4F-7AC2-4CB7-A21C-BCA5C59873D6}" type="datetimeFigureOut">
              <a:rPr lang="tr-TR"/>
              <a:pPr>
                <a:defRPr/>
              </a:pPr>
              <a:t>7.11.2018</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898FE2E2-8AB5-420F-9F1E-F3E0F34518DA}" type="slidenum">
              <a:rPr lang="tr-TR"/>
              <a:pPr>
                <a:defRPr/>
              </a:pPr>
              <a:t>‹#›</a:t>
            </a:fld>
            <a:endParaRPr lang="tr-TR"/>
          </a:p>
        </p:txBody>
      </p:sp>
    </p:spTree>
    <p:extLst>
      <p:ext uri="{BB962C8B-B14F-4D97-AF65-F5344CB8AC3E}">
        <p14:creationId xmlns:p14="http://schemas.microsoft.com/office/powerpoint/2010/main" val="150044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CEF7D21A-5AEE-4D2F-A013-AE9C3E57BA86}" type="datetimeFigureOut">
              <a:rPr lang="tr-TR"/>
              <a:pPr>
                <a:defRPr/>
              </a:pPr>
              <a:t>7.11.2018</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CE83DE89-8D56-42ED-B022-9AFA8890D368}" type="slidenum">
              <a:rPr lang="tr-TR"/>
              <a:pPr>
                <a:defRPr/>
              </a:pPr>
              <a:t>‹#›</a:t>
            </a:fld>
            <a:endParaRPr lang="tr-TR"/>
          </a:p>
        </p:txBody>
      </p:sp>
    </p:spTree>
    <p:extLst>
      <p:ext uri="{BB962C8B-B14F-4D97-AF65-F5344CB8AC3E}">
        <p14:creationId xmlns:p14="http://schemas.microsoft.com/office/powerpoint/2010/main" val="336280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B569114-39D0-4B49-9137-346ED1348856}" type="datetimeFigureOut">
              <a:rPr lang="tr-TR"/>
              <a:pPr>
                <a:defRPr/>
              </a:pPr>
              <a:t>7.11.2018</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A93325A-E039-4408-AEC0-A6495AB7837C}" type="slidenum">
              <a:rPr lang="tr-TR"/>
              <a:pPr>
                <a:defRPr/>
              </a:pPr>
              <a:t>‹#›</a:t>
            </a:fld>
            <a:endParaRPr lang="tr-TR"/>
          </a:p>
        </p:txBody>
      </p:sp>
    </p:spTree>
    <p:extLst>
      <p:ext uri="{BB962C8B-B14F-4D97-AF65-F5344CB8AC3E}">
        <p14:creationId xmlns:p14="http://schemas.microsoft.com/office/powerpoint/2010/main" val="405497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671A1A-C559-49CD-A460-E407CEC3FAA5}" type="datetimeFigureOut">
              <a:rPr lang="tr-TR"/>
              <a:pPr>
                <a:defRPr/>
              </a:pPr>
              <a:t>7.11.2018</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F30E7C4-2366-4281-86DA-17D991166186}" type="slidenum">
              <a:rPr lang="tr-TR"/>
              <a:pPr>
                <a:defRPr/>
              </a:pPr>
              <a:t>‹#›</a:t>
            </a:fld>
            <a:endParaRPr lang="tr-TR"/>
          </a:p>
        </p:txBody>
      </p:sp>
    </p:spTree>
    <p:extLst>
      <p:ext uri="{BB962C8B-B14F-4D97-AF65-F5344CB8AC3E}">
        <p14:creationId xmlns:p14="http://schemas.microsoft.com/office/powerpoint/2010/main" val="148069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27F9417-1960-4BB6-A97E-C1EF8BDCD7AF}" type="datetimeFigureOut">
              <a:rPr lang="tr-TR"/>
              <a:pPr>
                <a:defRPr/>
              </a:pPr>
              <a:t>7.11.2018</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C8D21E82-27C4-41AC-888D-C785695D00F2}" type="slidenum">
              <a:rPr lang="tr-TR"/>
              <a:pPr>
                <a:defRPr/>
              </a:pPr>
              <a:t>‹#›</a:t>
            </a:fld>
            <a:endParaRPr lang="tr-TR"/>
          </a:p>
        </p:txBody>
      </p:sp>
    </p:spTree>
    <p:extLst>
      <p:ext uri="{BB962C8B-B14F-4D97-AF65-F5344CB8AC3E}">
        <p14:creationId xmlns:p14="http://schemas.microsoft.com/office/powerpoint/2010/main" val="336151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D8CD854C-DA42-4D5F-AE0E-34739AC19306}" type="datetimeFigureOut">
              <a:rPr lang="tr-TR"/>
              <a:pPr>
                <a:defRPr/>
              </a:pPr>
              <a:t>7.11.2018</a:t>
            </a:fld>
            <a:endParaRPr lang="tr-TR"/>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r-TR"/>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BB40587-35BF-44B6-A988-0A8939A598F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1.png"/><Relationship Id="rId5" Type="http://schemas.openxmlformats.org/officeDocument/2006/relationships/image" Target="../media/image19.jpeg"/><Relationship Id="rId10" Type="http://schemas.openxmlformats.org/officeDocument/2006/relationships/image" Target="../media/image17.png"/><Relationship Id="rId4" Type="http://schemas.openxmlformats.org/officeDocument/2006/relationships/image" Target="../media/image18.jpeg"/><Relationship Id="rId9"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Quagg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539552" y="404664"/>
            <a:ext cx="6769100" cy="1150938"/>
          </a:xfrm>
        </p:spPr>
        <p:txBody>
          <a:bodyPr/>
          <a:lstStyle/>
          <a:p>
            <a:pPr algn="r" eaLnBrk="1" hangingPunct="1"/>
            <a:r>
              <a:rPr lang="tr-TR" sz="3600" i="1" dirty="0">
                <a:solidFill>
                  <a:srgbClr val="B8B400"/>
                </a:solidFill>
                <a:latin typeface="Comic Sans MS" pitchFamily="66" charset="0"/>
              </a:rPr>
              <a:t>5. Ders ; </a:t>
            </a:r>
            <a:br>
              <a:rPr lang="tr-TR" sz="3600" i="1" dirty="0">
                <a:solidFill>
                  <a:srgbClr val="B8B400"/>
                </a:solidFill>
                <a:latin typeface="Comic Sans MS" pitchFamily="66" charset="0"/>
              </a:rPr>
            </a:br>
            <a:r>
              <a:rPr lang="tr-TR" sz="3600" i="1" dirty="0">
                <a:solidFill>
                  <a:schemeClr val="bg1"/>
                </a:solidFill>
                <a:latin typeface="Comic Sans MS" pitchFamily="66" charset="0"/>
              </a:rPr>
              <a:t>Antik DNA (</a:t>
            </a:r>
            <a:r>
              <a:rPr lang="tr-TR" sz="3600" i="1" dirty="0" err="1">
                <a:solidFill>
                  <a:schemeClr val="bg1"/>
                </a:solidFill>
                <a:latin typeface="Comic Sans MS" pitchFamily="66" charset="0"/>
              </a:rPr>
              <a:t>aDNA</a:t>
            </a:r>
            <a:r>
              <a:rPr lang="tr-TR" sz="3600" i="1" dirty="0">
                <a:solidFill>
                  <a:schemeClr val="bg1"/>
                </a:solidFill>
                <a:latin typeface="Comic Sans MS" pitchFamily="66" charset="0"/>
              </a:rPr>
              <a:t>) Çalışmaları</a:t>
            </a:r>
          </a:p>
        </p:txBody>
      </p:sp>
      <p:sp>
        <p:nvSpPr>
          <p:cNvPr id="2052" name="Rectangle 3"/>
          <p:cNvSpPr>
            <a:spLocks noGrp="1" noChangeArrowheads="1"/>
          </p:cNvSpPr>
          <p:nvPr>
            <p:ph type="subTitle" idx="1"/>
          </p:nvPr>
        </p:nvSpPr>
        <p:spPr>
          <a:xfrm>
            <a:off x="2411413" y="5373688"/>
            <a:ext cx="6400800" cy="1176337"/>
          </a:xfrm>
        </p:spPr>
        <p:txBody>
          <a:bodyPr/>
          <a:lstStyle/>
          <a:p>
            <a:pPr algn="r" eaLnBrk="1" hangingPunct="1">
              <a:lnSpc>
                <a:spcPct val="80000"/>
              </a:lnSpc>
            </a:pPr>
            <a:r>
              <a:rPr lang="tr-TR" sz="2000" b="1" i="1" dirty="0">
                <a:solidFill>
                  <a:srgbClr val="B8B400"/>
                </a:solidFill>
                <a:latin typeface="Comic Sans MS" pitchFamily="66" charset="0"/>
              </a:rPr>
              <a:t>Doç. Dr. Yeşim Doğan </a:t>
            </a:r>
            <a:r>
              <a:rPr lang="tr-TR" sz="2000" b="1" i="1" dirty="0" err="1">
                <a:solidFill>
                  <a:srgbClr val="B8B400"/>
                </a:solidFill>
                <a:latin typeface="Comic Sans MS" pitchFamily="66" charset="0"/>
              </a:rPr>
              <a:t>Alakoç</a:t>
            </a:r>
            <a:endParaRPr lang="tr-TR" sz="2000" b="1" i="1" dirty="0">
              <a:solidFill>
                <a:srgbClr val="B8B400"/>
              </a:solidFill>
              <a:latin typeface="Comic Sans MS" pitchFamily="66" charset="0"/>
            </a:endParaRPr>
          </a:p>
          <a:p>
            <a:pPr algn="r" eaLnBrk="1" hangingPunct="1">
              <a:lnSpc>
                <a:spcPct val="80000"/>
              </a:lnSpc>
            </a:pPr>
            <a:r>
              <a:rPr lang="tr-TR" sz="2000" b="1" i="1" dirty="0">
                <a:solidFill>
                  <a:srgbClr val="B8B400"/>
                </a:solidFill>
                <a:latin typeface="Comic Sans MS" pitchFamily="66" charset="0"/>
              </a:rPr>
              <a:t>Ankara Üniversitesi DTCF</a:t>
            </a:r>
          </a:p>
          <a:p>
            <a:pPr algn="r" eaLnBrk="1" hangingPunct="1">
              <a:lnSpc>
                <a:spcPct val="80000"/>
              </a:lnSpc>
            </a:pPr>
            <a:r>
              <a:rPr lang="tr-TR" sz="2000" b="1" i="1" dirty="0">
                <a:solidFill>
                  <a:srgbClr val="B8B400"/>
                </a:solidFill>
                <a:latin typeface="Comic Sans MS" pitchFamily="66" charset="0"/>
              </a:rPr>
              <a:t>Antropoloji Bölümü</a:t>
            </a:r>
            <a:endParaRPr lang="tr-TR" sz="2000" dirty="0">
              <a:solidFill>
                <a:srgbClr val="B8B400"/>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p:txBody>
          <a:bodyPr/>
          <a:lstStyle/>
          <a:p>
            <a:endParaRPr lang="tr-TR"/>
          </a:p>
        </p:txBody>
      </p:sp>
      <p:sp>
        <p:nvSpPr>
          <p:cNvPr id="13315" name="İçerik Yer Tutucusu 2"/>
          <p:cNvSpPr>
            <a:spLocks noGrp="1"/>
          </p:cNvSpPr>
          <p:nvPr>
            <p:ph idx="1"/>
          </p:nvPr>
        </p:nvSpPr>
        <p:spPr/>
        <p:txBody>
          <a:bodyPr/>
          <a:lstStyle/>
          <a:p>
            <a:endParaRPr lang="tr-TR"/>
          </a:p>
        </p:txBody>
      </p:sp>
      <p:pic>
        <p:nvPicPr>
          <p:cNvPr id="13316"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2 İçerik Yer Tutucusu"/>
          <p:cNvSpPr txBox="1">
            <a:spLocks/>
          </p:cNvSpPr>
          <p:nvPr/>
        </p:nvSpPr>
        <p:spPr bwMode="auto">
          <a:xfrm>
            <a:off x="2987675" y="620713"/>
            <a:ext cx="45037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273050" indent="-27305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algn="r" eaLnBrk="1" hangingPunct="1">
              <a:spcBef>
                <a:spcPts val="600"/>
              </a:spcBef>
              <a:buClr>
                <a:schemeClr val="tx2"/>
              </a:buClr>
              <a:buSzPct val="73000"/>
              <a:buFont typeface="Wingdings" pitchFamily="2" charset="2"/>
              <a:buNone/>
            </a:pPr>
            <a:r>
              <a:rPr lang="tr-TR" sz="2600" i="1">
                <a:solidFill>
                  <a:schemeClr val="bg1"/>
                </a:solidFill>
                <a:latin typeface="Comic Sans MS" pitchFamily="66" charset="0"/>
              </a:rPr>
              <a:t>Degrade DNA ?</a:t>
            </a:r>
          </a:p>
          <a:p>
            <a:pPr lvl="2" eaLnBrk="1" hangingPunct="1">
              <a:spcBef>
                <a:spcPts val="600"/>
              </a:spcBef>
              <a:buClr>
                <a:schemeClr val="tx2"/>
              </a:buClr>
              <a:buSzPct val="73000"/>
              <a:buFont typeface="Wingdings 2" pitchFamily="18" charset="2"/>
              <a:buChar char=""/>
            </a:pPr>
            <a:endParaRPr lang="tr-TR" sz="2600" i="1"/>
          </a:p>
          <a:p>
            <a:pPr lvl="2" eaLnBrk="1" hangingPunct="1">
              <a:spcBef>
                <a:spcPts val="600"/>
              </a:spcBef>
              <a:buClr>
                <a:schemeClr val="tx2"/>
              </a:buClr>
              <a:buSzPct val="73000"/>
              <a:buFont typeface="Wingdings 2" pitchFamily="18" charset="2"/>
              <a:buChar char=""/>
            </a:pPr>
            <a:endParaRPr lang="tr-TR" sz="2600" i="1"/>
          </a:p>
        </p:txBody>
      </p:sp>
      <p:pic>
        <p:nvPicPr>
          <p:cNvPr id="13318" name="7 Resim" descr="Figure_7.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73238"/>
            <a:ext cx="4557713"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p:txBody>
          <a:bodyPr/>
          <a:lstStyle/>
          <a:p>
            <a:endParaRPr lang="tr-TR"/>
          </a:p>
        </p:txBody>
      </p:sp>
      <p:sp>
        <p:nvSpPr>
          <p:cNvPr id="15363" name="İçerik Yer Tutucusu 2"/>
          <p:cNvSpPr>
            <a:spLocks noGrp="1"/>
          </p:cNvSpPr>
          <p:nvPr>
            <p:ph idx="1"/>
          </p:nvPr>
        </p:nvSpPr>
        <p:spPr/>
        <p:txBody>
          <a:bodyPr/>
          <a:lstStyle/>
          <a:p>
            <a:endParaRPr lang="tr-TR"/>
          </a:p>
        </p:txBody>
      </p:sp>
      <p:pic>
        <p:nvPicPr>
          <p:cNvPr id="15364" name="Picture 4" descr="a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1 Başlık"/>
          <p:cNvSpPr txBox="1">
            <a:spLocks/>
          </p:cNvSpPr>
          <p:nvPr/>
        </p:nvSpPr>
        <p:spPr bwMode="auto">
          <a:xfrm>
            <a:off x="1258888" y="692150"/>
            <a:ext cx="63071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tr-TR" sz="3200" i="1">
                <a:solidFill>
                  <a:schemeClr val="bg1"/>
                </a:solidFill>
                <a:latin typeface="Comic Sans MS" pitchFamily="66" charset="0"/>
              </a:rPr>
              <a:t>Mt DNA</a:t>
            </a:r>
          </a:p>
        </p:txBody>
      </p:sp>
      <p:pic>
        <p:nvPicPr>
          <p:cNvPr id="15366" name="2 Resim" descr="mitochondrial-dna-test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2714625"/>
            <a:ext cx="2254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5 Resim" descr="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2788" y="2571750"/>
            <a:ext cx="203993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8" name="6 Grup"/>
          <p:cNvGrpSpPr>
            <a:grpSpLocks/>
          </p:cNvGrpSpPr>
          <p:nvPr/>
        </p:nvGrpSpPr>
        <p:grpSpPr bwMode="auto">
          <a:xfrm>
            <a:off x="6588125" y="2838450"/>
            <a:ext cx="1758950" cy="1692275"/>
            <a:chOff x="438120" y="857232"/>
            <a:chExt cx="8096280" cy="5083193"/>
          </a:xfrm>
        </p:grpSpPr>
        <p:grpSp>
          <p:nvGrpSpPr>
            <p:cNvPr id="15371" name="Group 2"/>
            <p:cNvGrpSpPr>
              <a:grpSpLocks/>
            </p:cNvGrpSpPr>
            <p:nvPr/>
          </p:nvGrpSpPr>
          <p:grpSpPr bwMode="auto">
            <a:xfrm>
              <a:off x="438120" y="857232"/>
              <a:ext cx="8077200" cy="1887538"/>
              <a:chOff x="288" y="2046"/>
              <a:chExt cx="5088" cy="1189"/>
            </a:xfrm>
          </p:grpSpPr>
          <p:graphicFrame>
            <p:nvGraphicFramePr>
              <p:cNvPr id="15375" name="Object 3"/>
              <p:cNvGraphicFramePr>
                <a:graphicFrameLocks noChangeAspect="1"/>
              </p:cNvGraphicFramePr>
              <p:nvPr/>
            </p:nvGraphicFramePr>
            <p:xfrm>
              <a:off x="288" y="2282"/>
              <a:ext cx="5088" cy="953"/>
            </p:xfrm>
            <a:graphic>
              <a:graphicData uri="http://schemas.openxmlformats.org/presentationml/2006/ole">
                <mc:AlternateContent xmlns:mc="http://schemas.openxmlformats.org/markup-compatibility/2006">
                  <mc:Choice xmlns:v="urn:schemas-microsoft-com:vml" Requires="v">
                    <p:oleObj spid="_x0000_s15380" name="Bit Eşlem Resmi" r:id="rId6" imgW="4019048" imgH="1324160" progId="Paint.Picture">
                      <p:embed/>
                    </p:oleObj>
                  </mc:Choice>
                  <mc:Fallback>
                    <p:oleObj name="Bit Eşlem Resmi" r:id="rId6" imgW="4019048" imgH="1324160"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t="43170"/>
                          <a:stretch>
                            <a:fillRect/>
                          </a:stretch>
                        </p:blipFill>
                        <p:spPr bwMode="auto">
                          <a:xfrm>
                            <a:off x="288" y="2282"/>
                            <a:ext cx="5088" cy="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76" name="Picture 7"/>
              <p:cNvPicPr>
                <a:picLocks noChangeAspect="1" noChangeArrowheads="1"/>
              </p:cNvPicPr>
              <p:nvPr/>
            </p:nvPicPr>
            <p:blipFill>
              <a:blip r:embed="rId8">
                <a:extLst>
                  <a:ext uri="{28A0092B-C50C-407E-A947-70E740481C1C}">
                    <a14:useLocalDpi xmlns:a14="http://schemas.microsoft.com/office/drawing/2010/main" val="0"/>
                  </a:ext>
                </a:extLst>
              </a:blip>
              <a:srcRect b="84615"/>
              <a:stretch>
                <a:fillRect/>
              </a:stretch>
            </p:blipFill>
            <p:spPr bwMode="auto">
              <a:xfrm>
                <a:off x="288" y="2046"/>
                <a:ext cx="508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Line 8"/>
              <p:cNvSpPr>
                <a:spLocks noChangeShapeType="1"/>
              </p:cNvSpPr>
              <p:nvPr/>
            </p:nvSpPr>
            <p:spPr bwMode="auto">
              <a:xfrm>
                <a:off x="2650" y="2388"/>
                <a:ext cx="0" cy="4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grpSp>
          <p:nvGrpSpPr>
            <p:cNvPr id="15372" name="Group 9"/>
            <p:cNvGrpSpPr>
              <a:grpSpLocks/>
            </p:cNvGrpSpPr>
            <p:nvPr/>
          </p:nvGrpSpPr>
          <p:grpSpPr bwMode="auto">
            <a:xfrm>
              <a:off x="533400" y="3949700"/>
              <a:ext cx="8001000" cy="1990725"/>
              <a:chOff x="336" y="618"/>
              <a:chExt cx="5040" cy="1254"/>
            </a:xfrm>
          </p:grpSpPr>
          <p:graphicFrame>
            <p:nvGraphicFramePr>
              <p:cNvPr id="15373" name="Object 4"/>
              <p:cNvGraphicFramePr>
                <a:graphicFrameLocks noChangeAspect="1"/>
              </p:cNvGraphicFramePr>
              <p:nvPr/>
            </p:nvGraphicFramePr>
            <p:xfrm>
              <a:off x="336" y="618"/>
              <a:ext cx="5040" cy="264"/>
            </p:xfrm>
            <a:graphic>
              <a:graphicData uri="http://schemas.openxmlformats.org/presentationml/2006/ole">
                <mc:AlternateContent xmlns:mc="http://schemas.openxmlformats.org/markup-compatibility/2006">
                  <mc:Choice xmlns:v="urn:schemas-microsoft-com:vml" Requires="v">
                    <p:oleObj spid="_x0000_s15381" name="Bitmap Image" r:id="rId9" imgW="2979048" imgH="1409822" progId="Paint.Picture">
                      <p:embed/>
                    </p:oleObj>
                  </mc:Choice>
                  <mc:Fallback>
                    <p:oleObj name="Bitmap Image" r:id="rId9" imgW="2979048" imgH="1409822" progId="Paint.Picture">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b="88857"/>
                          <a:stretch>
                            <a:fillRect/>
                          </a:stretch>
                        </p:blipFill>
                        <p:spPr bwMode="auto">
                          <a:xfrm>
                            <a:off x="336" y="618"/>
                            <a:ext cx="504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74" name="Picture 11"/>
              <p:cNvPicPr>
                <a:picLocks noChangeAspect="1" noChangeArrowheads="1"/>
              </p:cNvPicPr>
              <p:nvPr/>
            </p:nvPicPr>
            <p:blipFill>
              <a:blip r:embed="rId11">
                <a:extLst>
                  <a:ext uri="{28A0092B-C50C-407E-A947-70E740481C1C}">
                    <a14:useLocalDpi xmlns:a14="http://schemas.microsoft.com/office/drawing/2010/main" val="0"/>
                  </a:ext>
                </a:extLst>
              </a:blip>
              <a:srcRect t="51888"/>
              <a:stretch>
                <a:fillRect/>
              </a:stretch>
            </p:blipFill>
            <p:spPr bwMode="auto">
              <a:xfrm>
                <a:off x="336" y="932"/>
                <a:ext cx="5040"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16" name="4 Düz Ok Bağlayıcısı"/>
          <p:cNvCxnSpPr/>
          <p:nvPr/>
        </p:nvCxnSpPr>
        <p:spPr>
          <a:xfrm>
            <a:off x="2289175" y="3714750"/>
            <a:ext cx="785813" cy="1588"/>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cxnSp>
        <p:nvCxnSpPr>
          <p:cNvPr id="17" name="19 Düz Ok Bağlayıcısı"/>
          <p:cNvCxnSpPr/>
          <p:nvPr/>
        </p:nvCxnSpPr>
        <p:spPr>
          <a:xfrm>
            <a:off x="5370513" y="3783013"/>
            <a:ext cx="785812" cy="1587"/>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p:cNvSpPr>
            <a:spLocks noGrp="1"/>
          </p:cNvSpPr>
          <p:nvPr>
            <p:ph type="title"/>
          </p:nvPr>
        </p:nvSpPr>
        <p:spPr/>
        <p:txBody>
          <a:bodyPr/>
          <a:lstStyle/>
          <a:p>
            <a:endParaRPr lang="tr-TR"/>
          </a:p>
        </p:txBody>
      </p:sp>
      <p:sp>
        <p:nvSpPr>
          <p:cNvPr id="16387" name="İçerik Yer Tutucusu 2"/>
          <p:cNvSpPr>
            <a:spLocks noGrp="1"/>
          </p:cNvSpPr>
          <p:nvPr>
            <p:ph idx="1"/>
          </p:nvPr>
        </p:nvSpPr>
        <p:spPr/>
        <p:txBody>
          <a:bodyPr/>
          <a:lstStyle/>
          <a:p>
            <a:endParaRPr lang="tr-TR"/>
          </a:p>
        </p:txBody>
      </p:sp>
      <p:pic>
        <p:nvPicPr>
          <p:cNvPr id="16388"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Dikdörtgen 4"/>
          <p:cNvSpPr>
            <a:spLocks noChangeArrowheads="1"/>
          </p:cNvSpPr>
          <p:nvPr/>
        </p:nvSpPr>
        <p:spPr bwMode="auto">
          <a:xfrm>
            <a:off x="539750" y="476250"/>
            <a:ext cx="7416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200" i="1">
                <a:solidFill>
                  <a:schemeClr val="bg1"/>
                </a:solidFill>
                <a:latin typeface="Comic Sans MS" pitchFamily="66" charset="0"/>
              </a:rPr>
              <a:t>Limitli DNA - DNA miktar belirleme</a:t>
            </a:r>
            <a:endParaRPr lang="tr-TR" sz="3200">
              <a:solidFill>
                <a:schemeClr val="bg1"/>
              </a:solidFill>
              <a:latin typeface="Comic Sans MS" pitchFamily="66" charset="0"/>
            </a:endParaRPr>
          </a:p>
        </p:txBody>
      </p:sp>
      <p:pic>
        <p:nvPicPr>
          <p:cNvPr id="16390" name="3 İçerik Yer Tutucusu" descr="Figures-for-Advanced-Topics-Forensic-DNA-Typing-Methodolog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29765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1" name="Group 2"/>
          <p:cNvGrpSpPr>
            <a:grpSpLocks/>
          </p:cNvGrpSpPr>
          <p:nvPr/>
        </p:nvGrpSpPr>
        <p:grpSpPr bwMode="auto">
          <a:xfrm>
            <a:off x="2843213" y="3284538"/>
            <a:ext cx="4513262" cy="2743200"/>
            <a:chOff x="3198" y="1415"/>
            <a:chExt cx="7107" cy="4320"/>
          </a:xfrm>
        </p:grpSpPr>
        <p:sp>
          <p:nvSpPr>
            <p:cNvPr id="16392" name="Text Box 3"/>
            <p:cNvSpPr txBox="1">
              <a:spLocks noChangeArrowheads="1"/>
            </p:cNvSpPr>
            <p:nvPr/>
          </p:nvSpPr>
          <p:spPr bwMode="auto">
            <a:xfrm>
              <a:off x="3198" y="3000"/>
              <a:ext cx="1920" cy="9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Konsantrasyonu bilinen standart örnekler</a:t>
              </a:r>
              <a:endParaRPr lang="tr-TR"/>
            </a:p>
          </p:txBody>
        </p:sp>
        <p:sp>
          <p:nvSpPr>
            <p:cNvPr id="16393" name="AutoShape 4"/>
            <p:cNvSpPr>
              <a:spLocks/>
            </p:cNvSpPr>
            <p:nvPr/>
          </p:nvSpPr>
          <p:spPr bwMode="auto">
            <a:xfrm rot="10800000">
              <a:off x="7772" y="1652"/>
              <a:ext cx="420" cy="2173"/>
            </a:xfrm>
            <a:prstGeom prst="leftBrace">
              <a:avLst>
                <a:gd name="adj1" fmla="val 114423"/>
                <a:gd name="adj2" fmla="val 50713"/>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394" name="Text Box 5"/>
            <p:cNvSpPr txBox="1">
              <a:spLocks noChangeArrowheads="1"/>
            </p:cNvSpPr>
            <p:nvPr/>
          </p:nvSpPr>
          <p:spPr bwMode="auto">
            <a:xfrm>
              <a:off x="8175" y="2244"/>
              <a:ext cx="2130" cy="9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Konsantrasyonu bilinmeyen çalışma örnekleri </a:t>
              </a:r>
              <a:endParaRPr lang="tr-TR"/>
            </a:p>
          </p:txBody>
        </p:sp>
        <p:sp>
          <p:nvSpPr>
            <p:cNvPr id="16395" name="AutoShape 6"/>
            <p:cNvSpPr>
              <a:spLocks/>
            </p:cNvSpPr>
            <p:nvPr/>
          </p:nvSpPr>
          <p:spPr bwMode="auto">
            <a:xfrm>
              <a:off x="4967" y="1770"/>
              <a:ext cx="420" cy="3465"/>
            </a:xfrm>
            <a:prstGeom prst="leftBrace">
              <a:avLst>
                <a:gd name="adj1" fmla="val 182455"/>
                <a:gd name="adj2" fmla="val 50713"/>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pic>
          <p:nvPicPr>
            <p:cNvPr id="1639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 y="1415"/>
              <a:ext cx="238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title"/>
          </p:nvPr>
        </p:nvSpPr>
        <p:spPr/>
        <p:txBody>
          <a:bodyPr/>
          <a:lstStyle/>
          <a:p>
            <a:endParaRPr lang="tr-TR"/>
          </a:p>
        </p:txBody>
      </p:sp>
      <p:sp>
        <p:nvSpPr>
          <p:cNvPr id="17411" name="İçerik Yer Tutucusu 2"/>
          <p:cNvSpPr>
            <a:spLocks noGrp="1"/>
          </p:cNvSpPr>
          <p:nvPr>
            <p:ph idx="1"/>
          </p:nvPr>
        </p:nvSpPr>
        <p:spPr/>
        <p:txBody>
          <a:bodyPr/>
          <a:lstStyle/>
          <a:p>
            <a:endParaRPr lang="tr-TR"/>
          </a:p>
        </p:txBody>
      </p:sp>
      <p:pic>
        <p:nvPicPr>
          <p:cNvPr id="17412"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1 Başlık"/>
          <p:cNvSpPr txBox="1">
            <a:spLocks/>
          </p:cNvSpPr>
          <p:nvPr/>
        </p:nvSpPr>
        <p:spPr bwMode="auto">
          <a:xfrm>
            <a:off x="742950" y="554038"/>
            <a:ext cx="670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tr-TR" sz="2800" i="1">
                <a:solidFill>
                  <a:schemeClr val="bg1"/>
                </a:solidFill>
                <a:latin typeface="Comic Sans MS" pitchFamily="66" charset="0"/>
              </a:rPr>
              <a:t>Karışık Örnekler</a:t>
            </a:r>
          </a:p>
        </p:txBody>
      </p:sp>
      <p:grpSp>
        <p:nvGrpSpPr>
          <p:cNvPr id="17414" name="14 Grup"/>
          <p:cNvGrpSpPr>
            <a:grpSpLocks/>
          </p:cNvGrpSpPr>
          <p:nvPr/>
        </p:nvGrpSpPr>
        <p:grpSpPr bwMode="auto">
          <a:xfrm>
            <a:off x="611188" y="1430338"/>
            <a:ext cx="6767512" cy="2855912"/>
            <a:chOff x="611560" y="573959"/>
            <a:chExt cx="6766808" cy="2855041"/>
          </a:xfrm>
        </p:grpSpPr>
        <p:pic>
          <p:nvPicPr>
            <p:cNvPr id="17419" name="3 İçerik Yer Tutucusu" descr="1-s2.0-S0379073805006031-gr1.jpg"/>
            <p:cNvPicPr>
              <a:picLocks noChangeAspect="1"/>
            </p:cNvPicPr>
            <p:nvPr/>
          </p:nvPicPr>
          <p:blipFill>
            <a:blip r:embed="rId3">
              <a:extLst>
                <a:ext uri="{28A0092B-C50C-407E-A947-70E740481C1C}">
                  <a14:useLocalDpi xmlns:a14="http://schemas.microsoft.com/office/drawing/2010/main" val="0"/>
                </a:ext>
              </a:extLst>
            </a:blip>
            <a:srcRect t="3159" r="333" b="68343"/>
            <a:stretch>
              <a:fillRect/>
            </a:stretch>
          </p:blipFill>
          <p:spPr bwMode="auto">
            <a:xfrm>
              <a:off x="611560" y="2204864"/>
              <a:ext cx="251189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3 İçerik Yer Tutucusu" descr="1-s2.0-S0379073805006031-gr1.jpg"/>
            <p:cNvPicPr>
              <a:picLocks noChangeAspect="1"/>
            </p:cNvPicPr>
            <p:nvPr/>
          </p:nvPicPr>
          <p:blipFill>
            <a:blip r:embed="rId3">
              <a:extLst>
                <a:ext uri="{28A0092B-C50C-407E-A947-70E740481C1C}">
                  <a14:useLocalDpi xmlns:a14="http://schemas.microsoft.com/office/drawing/2010/main" val="0"/>
                </a:ext>
              </a:extLst>
            </a:blip>
            <a:srcRect t="68735"/>
            <a:stretch>
              <a:fillRect/>
            </a:stretch>
          </p:blipFill>
          <p:spPr bwMode="auto">
            <a:xfrm>
              <a:off x="611560" y="573959"/>
              <a:ext cx="2520280" cy="134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7 Düz Ok Bağlayıcısı"/>
            <p:cNvCxnSpPr/>
            <p:nvPr/>
          </p:nvCxnSpPr>
          <p:spPr>
            <a:xfrm>
              <a:off x="3490985" y="1269072"/>
              <a:ext cx="11524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8 Metin kutusu"/>
            <p:cNvSpPr txBox="1"/>
            <p:nvPr/>
          </p:nvSpPr>
          <p:spPr>
            <a:xfrm>
              <a:off x="4643391" y="1105609"/>
              <a:ext cx="2734977" cy="307881"/>
            </a:xfrm>
            <a:prstGeom prst="rect">
              <a:avLst/>
            </a:prstGeom>
            <a:noFill/>
          </p:spPr>
          <p:txBody>
            <a:bodyPr wrap="none">
              <a:spAutoFit/>
            </a:bodyPr>
            <a:lstStyle/>
            <a:p>
              <a:pPr>
                <a:defRPr/>
              </a:pPr>
              <a:r>
                <a:rPr lang="tr-TR" sz="1400" i="1" dirty="0">
                  <a:solidFill>
                    <a:schemeClr val="bg1"/>
                  </a:solidFill>
                  <a:latin typeface="+mj-lt"/>
                </a:rPr>
                <a:t>Tecavüz delilinden alınan örnek</a:t>
              </a:r>
            </a:p>
          </p:txBody>
        </p:sp>
        <p:cxnSp>
          <p:nvCxnSpPr>
            <p:cNvPr id="11" name="9 Düz Ok Bağlayıcısı"/>
            <p:cNvCxnSpPr/>
            <p:nvPr/>
          </p:nvCxnSpPr>
          <p:spPr>
            <a:xfrm>
              <a:off x="3490985" y="2852914"/>
              <a:ext cx="11524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10 Metin kutusu"/>
            <p:cNvSpPr txBox="1"/>
            <p:nvPr/>
          </p:nvSpPr>
          <p:spPr>
            <a:xfrm>
              <a:off x="4714820" y="2708495"/>
              <a:ext cx="2222269" cy="307881"/>
            </a:xfrm>
            <a:prstGeom prst="rect">
              <a:avLst/>
            </a:prstGeom>
            <a:noFill/>
          </p:spPr>
          <p:txBody>
            <a:bodyPr wrap="none">
              <a:spAutoFit/>
            </a:bodyPr>
            <a:lstStyle/>
            <a:p>
              <a:pPr>
                <a:defRPr/>
              </a:pPr>
              <a:r>
                <a:rPr lang="tr-TR" sz="1400" i="1" dirty="0" err="1">
                  <a:solidFill>
                    <a:schemeClr val="bg1"/>
                  </a:solidFill>
                  <a:latin typeface="+mj-lt"/>
                </a:rPr>
                <a:t>Mağdureden</a:t>
              </a:r>
              <a:r>
                <a:rPr lang="tr-TR" sz="1400" i="1" dirty="0">
                  <a:solidFill>
                    <a:schemeClr val="bg1"/>
                  </a:solidFill>
                  <a:latin typeface="+mj-lt"/>
                </a:rPr>
                <a:t> alınan örnek</a:t>
              </a:r>
            </a:p>
          </p:txBody>
        </p:sp>
        <p:sp>
          <p:nvSpPr>
            <p:cNvPr id="13" name="13 Oval"/>
            <p:cNvSpPr/>
            <p:nvPr/>
          </p:nvSpPr>
          <p:spPr>
            <a:xfrm>
              <a:off x="2483027" y="837404"/>
              <a:ext cx="215878" cy="82683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pic>
        <p:nvPicPr>
          <p:cNvPr id="14" name="3 İçerik Yer Tutucusu" descr="1-s2.0-S0379073805006031-gr1.jpg"/>
          <p:cNvPicPr>
            <a:picLocks noChangeAspect="1"/>
          </p:cNvPicPr>
          <p:nvPr/>
        </p:nvPicPr>
        <p:blipFill>
          <a:blip r:embed="rId3">
            <a:extLst>
              <a:ext uri="{28A0092B-C50C-407E-A947-70E740481C1C}">
                <a14:useLocalDpi xmlns:a14="http://schemas.microsoft.com/office/drawing/2010/main" val="0"/>
              </a:ext>
            </a:extLst>
          </a:blip>
          <a:srcRect l="-93" t="36270" r="317" b="35416"/>
          <a:stretch>
            <a:fillRect/>
          </a:stretch>
        </p:blipFill>
        <p:spPr bwMode="auto">
          <a:xfrm>
            <a:off x="611188" y="4570413"/>
            <a:ext cx="25146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6" name="15 Grup"/>
          <p:cNvGrpSpPr>
            <a:grpSpLocks/>
          </p:cNvGrpSpPr>
          <p:nvPr/>
        </p:nvGrpSpPr>
        <p:grpSpPr bwMode="auto">
          <a:xfrm>
            <a:off x="3500438" y="5049838"/>
            <a:ext cx="3397250" cy="307975"/>
            <a:chOff x="3491880" y="4509120"/>
            <a:chExt cx="3399420" cy="307579"/>
          </a:xfrm>
        </p:grpSpPr>
        <p:cxnSp>
          <p:nvCxnSpPr>
            <p:cNvPr id="16" name="11 Düz Ok Bağlayıcısı"/>
            <p:cNvCxnSpPr/>
            <p:nvPr/>
          </p:nvCxnSpPr>
          <p:spPr>
            <a:xfrm>
              <a:off x="3491880" y="4653396"/>
              <a:ext cx="11516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12 Metin kutusu"/>
            <p:cNvSpPr txBox="1"/>
            <p:nvPr/>
          </p:nvSpPr>
          <p:spPr>
            <a:xfrm>
              <a:off x="4716624" y="4509120"/>
              <a:ext cx="2174676" cy="307579"/>
            </a:xfrm>
            <a:prstGeom prst="rect">
              <a:avLst/>
            </a:prstGeom>
            <a:noFill/>
          </p:spPr>
          <p:txBody>
            <a:bodyPr wrap="none">
              <a:spAutoFit/>
            </a:bodyPr>
            <a:lstStyle/>
            <a:p>
              <a:pPr>
                <a:defRPr/>
              </a:pPr>
              <a:r>
                <a:rPr lang="tr-TR" sz="1400" i="1" dirty="0">
                  <a:solidFill>
                    <a:schemeClr val="bg1"/>
                  </a:solidFill>
                  <a:latin typeface="+mj-lt"/>
                </a:rPr>
                <a:t>Şüpheliden alınan örnek</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3"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title"/>
          </p:nvPr>
        </p:nvSpPr>
        <p:spPr/>
        <p:txBody>
          <a:bodyPr/>
          <a:lstStyle/>
          <a:p>
            <a:endParaRPr lang="tr-TR"/>
          </a:p>
        </p:txBody>
      </p:sp>
      <p:sp>
        <p:nvSpPr>
          <p:cNvPr id="18435" name="İçerik Yer Tutucusu 2"/>
          <p:cNvSpPr>
            <a:spLocks noGrp="1"/>
          </p:cNvSpPr>
          <p:nvPr>
            <p:ph idx="1"/>
          </p:nvPr>
        </p:nvSpPr>
        <p:spPr/>
        <p:txBody>
          <a:bodyPr/>
          <a:lstStyle/>
          <a:p>
            <a:endParaRPr lang="tr-TR"/>
          </a:p>
        </p:txBody>
      </p:sp>
      <p:pic>
        <p:nvPicPr>
          <p:cNvPr id="18436"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1 Başlık"/>
          <p:cNvSpPr txBox="1">
            <a:spLocks/>
          </p:cNvSpPr>
          <p:nvPr/>
        </p:nvSpPr>
        <p:spPr bwMode="auto">
          <a:xfrm>
            <a:off x="742950" y="554038"/>
            <a:ext cx="670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tr-TR" sz="2800" i="1">
                <a:solidFill>
                  <a:schemeClr val="bg1"/>
                </a:solidFill>
                <a:latin typeface="Comic Sans MS" pitchFamily="66" charset="0"/>
              </a:rPr>
              <a:t>Karışık Örnekler</a:t>
            </a:r>
          </a:p>
        </p:txBody>
      </p:sp>
      <p:pic>
        <p:nvPicPr>
          <p:cNvPr id="18438" name="Picture 4"/>
          <p:cNvPicPr>
            <a:picLocks noChangeAspect="1" noChangeArrowheads="1"/>
          </p:cNvPicPr>
          <p:nvPr/>
        </p:nvPicPr>
        <p:blipFill>
          <a:blip r:embed="rId3">
            <a:extLst>
              <a:ext uri="{28A0092B-C50C-407E-A947-70E740481C1C}">
                <a14:useLocalDpi xmlns:a14="http://schemas.microsoft.com/office/drawing/2010/main" val="0"/>
              </a:ext>
            </a:extLst>
          </a:blip>
          <a:srcRect l="15160" t="20625" r="45744" b="43750"/>
          <a:stretch>
            <a:fillRect/>
          </a:stretch>
        </p:blipFill>
        <p:spPr bwMode="auto">
          <a:xfrm>
            <a:off x="214313" y="1412875"/>
            <a:ext cx="4357687"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5038725"/>
            <a:ext cx="65913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Başlık 1"/>
          <p:cNvSpPr>
            <a:spLocks noGrp="1"/>
          </p:cNvSpPr>
          <p:nvPr>
            <p:ph type="title"/>
          </p:nvPr>
        </p:nvSpPr>
        <p:spPr/>
        <p:txBody>
          <a:bodyPr/>
          <a:lstStyle/>
          <a:p>
            <a:endParaRPr lang="tr-TR"/>
          </a:p>
        </p:txBody>
      </p:sp>
      <p:sp>
        <p:nvSpPr>
          <p:cNvPr id="19459" name="İçerik Yer Tutucusu 2"/>
          <p:cNvSpPr>
            <a:spLocks noGrp="1"/>
          </p:cNvSpPr>
          <p:nvPr>
            <p:ph idx="1"/>
          </p:nvPr>
        </p:nvSpPr>
        <p:spPr/>
        <p:txBody>
          <a:bodyPr/>
          <a:lstStyle/>
          <a:p>
            <a:endParaRPr lang="tr-TR"/>
          </a:p>
        </p:txBody>
      </p:sp>
      <p:pic>
        <p:nvPicPr>
          <p:cNvPr id="19460"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76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1 Başlık"/>
          <p:cNvSpPr txBox="1">
            <a:spLocks/>
          </p:cNvSpPr>
          <p:nvPr/>
        </p:nvSpPr>
        <p:spPr bwMode="auto">
          <a:xfrm>
            <a:off x="323850" y="427038"/>
            <a:ext cx="7245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tr-TR" sz="4400" i="1">
                <a:solidFill>
                  <a:schemeClr val="bg1"/>
                </a:solidFill>
                <a:latin typeface="Comic Sans MS" pitchFamily="66" charset="0"/>
              </a:rPr>
              <a:t>Y STR </a:t>
            </a:r>
          </a:p>
        </p:txBody>
      </p:sp>
      <p:grpSp>
        <p:nvGrpSpPr>
          <p:cNvPr id="19462" name="3 Grup"/>
          <p:cNvGrpSpPr>
            <a:grpSpLocks/>
          </p:cNvGrpSpPr>
          <p:nvPr/>
        </p:nvGrpSpPr>
        <p:grpSpPr bwMode="auto">
          <a:xfrm>
            <a:off x="500063" y="1785938"/>
            <a:ext cx="6429375" cy="4276725"/>
            <a:chOff x="500034" y="571480"/>
            <a:chExt cx="6929486" cy="5509104"/>
          </a:xfrm>
        </p:grpSpPr>
        <p:grpSp>
          <p:nvGrpSpPr>
            <p:cNvPr id="19463" name="79 Grup"/>
            <p:cNvGrpSpPr>
              <a:grpSpLocks/>
            </p:cNvGrpSpPr>
            <p:nvPr/>
          </p:nvGrpSpPr>
          <p:grpSpPr bwMode="auto">
            <a:xfrm>
              <a:off x="571472" y="1794679"/>
              <a:ext cx="2143140" cy="4285905"/>
              <a:chOff x="571472" y="214290"/>
              <a:chExt cx="2143140" cy="4285905"/>
            </a:xfrm>
          </p:grpSpPr>
          <p:grpSp>
            <p:nvGrpSpPr>
              <p:cNvPr id="19483" name="60 Grup"/>
              <p:cNvGrpSpPr>
                <a:grpSpLocks/>
              </p:cNvGrpSpPr>
              <p:nvPr/>
            </p:nvGrpSpPr>
            <p:grpSpPr bwMode="auto">
              <a:xfrm>
                <a:off x="571472" y="214290"/>
                <a:ext cx="2096678" cy="1499823"/>
                <a:chOff x="3571868" y="357166"/>
                <a:chExt cx="2096678" cy="1499823"/>
              </a:xfrm>
            </p:grpSpPr>
            <p:grpSp>
              <p:nvGrpSpPr>
                <p:cNvPr id="19498" name="45 Grup"/>
                <p:cNvGrpSpPr>
                  <a:grpSpLocks/>
                </p:cNvGrpSpPr>
                <p:nvPr/>
              </p:nvGrpSpPr>
              <p:grpSpPr bwMode="auto">
                <a:xfrm>
                  <a:off x="3571868" y="357166"/>
                  <a:ext cx="2000264" cy="1073158"/>
                  <a:chOff x="4714876" y="1571612"/>
                  <a:chExt cx="2000264" cy="1073158"/>
                </a:xfrm>
              </p:grpSpPr>
              <p:cxnSp>
                <p:nvCxnSpPr>
                  <p:cNvPr id="47" name="44 Düz Bağlayıcı"/>
                  <p:cNvCxnSpPr/>
                  <p:nvPr/>
                </p:nvCxnSpPr>
                <p:spPr>
                  <a:xfrm>
                    <a:off x="4715300" y="2638761"/>
                    <a:ext cx="1998431" cy="2044"/>
                  </a:xfrm>
                  <a:prstGeom prst="line">
                    <a:avLst/>
                  </a:prstGeom>
                </p:spPr>
                <p:style>
                  <a:lnRef idx="1">
                    <a:schemeClr val="accent1"/>
                  </a:lnRef>
                  <a:fillRef idx="0">
                    <a:schemeClr val="accent1"/>
                  </a:fillRef>
                  <a:effectRef idx="0">
                    <a:schemeClr val="accent1"/>
                  </a:effectRef>
                  <a:fontRef idx="minor">
                    <a:schemeClr val="tx1"/>
                  </a:fontRef>
                </p:style>
              </p:cxnSp>
              <p:sp>
                <p:nvSpPr>
                  <p:cNvPr id="48" name="45 Serbest Form"/>
                  <p:cNvSpPr/>
                  <p:nvPr/>
                </p:nvSpPr>
                <p:spPr>
                  <a:xfrm>
                    <a:off x="6427995" y="1571295"/>
                    <a:ext cx="285735" cy="1028611"/>
                  </a:xfrm>
                  <a:custGeom>
                    <a:avLst/>
                    <a:gdLst>
                      <a:gd name="connsiteX0" fmla="*/ 0 w 257577"/>
                      <a:gd name="connsiteY0" fmla="*/ 1032456 h 1032456"/>
                      <a:gd name="connsiteX1" fmla="*/ 115910 w 257577"/>
                      <a:gd name="connsiteY1" fmla="*/ 2146 h 1032456"/>
                      <a:gd name="connsiteX2" fmla="*/ 257577 w 257577"/>
                      <a:gd name="connsiteY2" fmla="*/ 1019577 h 1032456"/>
                      <a:gd name="connsiteX3" fmla="*/ 257577 w 257577"/>
                      <a:gd name="connsiteY3" fmla="*/ 1019577 h 1032456"/>
                      <a:gd name="connsiteX4" fmla="*/ 257577 w 257577"/>
                      <a:gd name="connsiteY4" fmla="*/ 1019577 h 10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77" h="1032456">
                        <a:moveTo>
                          <a:pt x="0" y="1032456"/>
                        </a:moveTo>
                        <a:cubicBezTo>
                          <a:pt x="36490" y="518374"/>
                          <a:pt x="72981" y="4292"/>
                          <a:pt x="115910" y="2146"/>
                        </a:cubicBezTo>
                        <a:cubicBezTo>
                          <a:pt x="158839" y="0"/>
                          <a:pt x="257577" y="1019577"/>
                          <a:pt x="257577" y="1019577"/>
                        </a:cubicBezTo>
                        <a:lnTo>
                          <a:pt x="257577" y="1019577"/>
                        </a:lnTo>
                        <a:lnTo>
                          <a:pt x="257577" y="101957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49" name="46 Serbest Form"/>
                  <p:cNvSpPr/>
                  <p:nvPr/>
                </p:nvSpPr>
                <p:spPr>
                  <a:xfrm>
                    <a:off x="5928388" y="1998690"/>
                    <a:ext cx="285735" cy="601216"/>
                  </a:xfrm>
                  <a:custGeom>
                    <a:avLst/>
                    <a:gdLst>
                      <a:gd name="connsiteX0" fmla="*/ 0 w 257577"/>
                      <a:gd name="connsiteY0" fmla="*/ 1032456 h 1032456"/>
                      <a:gd name="connsiteX1" fmla="*/ 115910 w 257577"/>
                      <a:gd name="connsiteY1" fmla="*/ 2146 h 1032456"/>
                      <a:gd name="connsiteX2" fmla="*/ 257577 w 257577"/>
                      <a:gd name="connsiteY2" fmla="*/ 1019577 h 1032456"/>
                      <a:gd name="connsiteX3" fmla="*/ 257577 w 257577"/>
                      <a:gd name="connsiteY3" fmla="*/ 1019577 h 1032456"/>
                      <a:gd name="connsiteX4" fmla="*/ 257577 w 257577"/>
                      <a:gd name="connsiteY4" fmla="*/ 1019577 h 10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77" h="1032456">
                        <a:moveTo>
                          <a:pt x="0" y="1032456"/>
                        </a:moveTo>
                        <a:cubicBezTo>
                          <a:pt x="36490" y="518374"/>
                          <a:pt x="72981" y="4292"/>
                          <a:pt x="115910" y="2146"/>
                        </a:cubicBezTo>
                        <a:cubicBezTo>
                          <a:pt x="158839" y="0"/>
                          <a:pt x="257577" y="1019577"/>
                          <a:pt x="257577" y="1019577"/>
                        </a:cubicBezTo>
                        <a:lnTo>
                          <a:pt x="257577" y="1019577"/>
                        </a:lnTo>
                        <a:lnTo>
                          <a:pt x="257577" y="101957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50" name="47 Serbest Form"/>
                  <p:cNvSpPr/>
                  <p:nvPr/>
                </p:nvSpPr>
                <p:spPr>
                  <a:xfrm>
                    <a:off x="5428780" y="1998690"/>
                    <a:ext cx="285735" cy="601216"/>
                  </a:xfrm>
                  <a:custGeom>
                    <a:avLst/>
                    <a:gdLst>
                      <a:gd name="connsiteX0" fmla="*/ 0 w 257577"/>
                      <a:gd name="connsiteY0" fmla="*/ 1032456 h 1032456"/>
                      <a:gd name="connsiteX1" fmla="*/ 115910 w 257577"/>
                      <a:gd name="connsiteY1" fmla="*/ 2146 h 1032456"/>
                      <a:gd name="connsiteX2" fmla="*/ 257577 w 257577"/>
                      <a:gd name="connsiteY2" fmla="*/ 1019577 h 1032456"/>
                      <a:gd name="connsiteX3" fmla="*/ 257577 w 257577"/>
                      <a:gd name="connsiteY3" fmla="*/ 1019577 h 1032456"/>
                      <a:gd name="connsiteX4" fmla="*/ 257577 w 257577"/>
                      <a:gd name="connsiteY4" fmla="*/ 1019577 h 10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77" h="1032456">
                        <a:moveTo>
                          <a:pt x="0" y="1032456"/>
                        </a:moveTo>
                        <a:cubicBezTo>
                          <a:pt x="36490" y="518374"/>
                          <a:pt x="72981" y="4292"/>
                          <a:pt x="115910" y="2146"/>
                        </a:cubicBezTo>
                        <a:cubicBezTo>
                          <a:pt x="158839" y="0"/>
                          <a:pt x="257577" y="1019577"/>
                          <a:pt x="257577" y="1019577"/>
                        </a:cubicBezTo>
                        <a:lnTo>
                          <a:pt x="257577" y="1019577"/>
                        </a:lnTo>
                        <a:lnTo>
                          <a:pt x="257577" y="101957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51" name="48 Serbest Form"/>
                  <p:cNvSpPr/>
                  <p:nvPr/>
                </p:nvSpPr>
                <p:spPr>
                  <a:xfrm>
                    <a:off x="4929172" y="1571295"/>
                    <a:ext cx="285735" cy="1028611"/>
                  </a:xfrm>
                  <a:custGeom>
                    <a:avLst/>
                    <a:gdLst>
                      <a:gd name="connsiteX0" fmla="*/ 0 w 257577"/>
                      <a:gd name="connsiteY0" fmla="*/ 1032456 h 1032456"/>
                      <a:gd name="connsiteX1" fmla="*/ 115910 w 257577"/>
                      <a:gd name="connsiteY1" fmla="*/ 2146 h 1032456"/>
                      <a:gd name="connsiteX2" fmla="*/ 257577 w 257577"/>
                      <a:gd name="connsiteY2" fmla="*/ 1019577 h 1032456"/>
                      <a:gd name="connsiteX3" fmla="*/ 257577 w 257577"/>
                      <a:gd name="connsiteY3" fmla="*/ 1019577 h 1032456"/>
                      <a:gd name="connsiteX4" fmla="*/ 257577 w 257577"/>
                      <a:gd name="connsiteY4" fmla="*/ 1019577 h 10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77" h="1032456">
                        <a:moveTo>
                          <a:pt x="0" y="1032456"/>
                        </a:moveTo>
                        <a:cubicBezTo>
                          <a:pt x="36490" y="518374"/>
                          <a:pt x="72981" y="4292"/>
                          <a:pt x="115910" y="2146"/>
                        </a:cubicBezTo>
                        <a:cubicBezTo>
                          <a:pt x="158839" y="0"/>
                          <a:pt x="257577" y="1019577"/>
                          <a:pt x="257577" y="1019577"/>
                        </a:cubicBezTo>
                        <a:lnTo>
                          <a:pt x="257577" y="1019577"/>
                        </a:lnTo>
                        <a:lnTo>
                          <a:pt x="257577" y="101957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grpSp>
            <p:sp>
              <p:nvSpPr>
                <p:cNvPr id="19499" name="40 Metin kutusu"/>
                <p:cNvSpPr txBox="1">
                  <a:spLocks noChangeArrowheads="1"/>
                </p:cNvSpPr>
                <p:nvPr/>
              </p:nvSpPr>
              <p:spPr bwMode="auto">
                <a:xfrm>
                  <a:off x="3786182" y="1500174"/>
                  <a:ext cx="290599" cy="3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a:solidFill>
                        <a:schemeClr val="bg1"/>
                      </a:solidFill>
                    </a:rPr>
                    <a:t>6</a:t>
                  </a:r>
                </a:p>
              </p:txBody>
            </p:sp>
            <p:sp>
              <p:nvSpPr>
                <p:cNvPr id="19500" name="41 Metin kutusu"/>
                <p:cNvSpPr txBox="1">
                  <a:spLocks noChangeArrowheads="1"/>
                </p:cNvSpPr>
                <p:nvPr/>
              </p:nvSpPr>
              <p:spPr bwMode="auto">
                <a:xfrm>
                  <a:off x="4286248" y="1500174"/>
                  <a:ext cx="290599" cy="3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a:solidFill>
                        <a:schemeClr val="bg1"/>
                      </a:solidFill>
                    </a:rPr>
                    <a:t>8</a:t>
                  </a:r>
                </a:p>
              </p:txBody>
            </p:sp>
            <p:sp>
              <p:nvSpPr>
                <p:cNvPr id="19501" name="42 Metin kutusu"/>
                <p:cNvSpPr txBox="1">
                  <a:spLocks noChangeArrowheads="1"/>
                </p:cNvSpPr>
                <p:nvPr/>
              </p:nvSpPr>
              <p:spPr bwMode="auto">
                <a:xfrm>
                  <a:off x="4786314" y="1500174"/>
                  <a:ext cx="382166" cy="3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a:solidFill>
                        <a:schemeClr val="bg1"/>
                      </a:solidFill>
                    </a:rPr>
                    <a:t>10</a:t>
                  </a:r>
                </a:p>
              </p:txBody>
            </p:sp>
            <p:sp>
              <p:nvSpPr>
                <p:cNvPr id="19502" name="43 Metin kutusu"/>
                <p:cNvSpPr txBox="1">
                  <a:spLocks noChangeArrowheads="1"/>
                </p:cNvSpPr>
                <p:nvPr/>
              </p:nvSpPr>
              <p:spPr bwMode="auto">
                <a:xfrm>
                  <a:off x="5286380" y="1500174"/>
                  <a:ext cx="382166" cy="3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a:solidFill>
                        <a:schemeClr val="bg1"/>
                      </a:solidFill>
                    </a:rPr>
                    <a:t>12</a:t>
                  </a:r>
                </a:p>
              </p:txBody>
            </p:sp>
          </p:grpSp>
          <p:grpSp>
            <p:nvGrpSpPr>
              <p:cNvPr id="19484" name="58 Grup"/>
              <p:cNvGrpSpPr>
                <a:grpSpLocks/>
              </p:cNvGrpSpPr>
              <p:nvPr/>
            </p:nvGrpSpPr>
            <p:grpSpPr bwMode="auto">
              <a:xfrm>
                <a:off x="714348" y="2928934"/>
                <a:ext cx="2000264" cy="1571261"/>
                <a:chOff x="785786" y="1071546"/>
                <a:chExt cx="2000264" cy="1571261"/>
              </a:xfrm>
            </p:grpSpPr>
            <p:grpSp>
              <p:nvGrpSpPr>
                <p:cNvPr id="19492" name="43 Grup"/>
                <p:cNvGrpSpPr>
                  <a:grpSpLocks/>
                </p:cNvGrpSpPr>
                <p:nvPr/>
              </p:nvGrpSpPr>
              <p:grpSpPr bwMode="auto">
                <a:xfrm>
                  <a:off x="785786" y="1071546"/>
                  <a:ext cx="2000264" cy="1071570"/>
                  <a:chOff x="2143108" y="1571612"/>
                  <a:chExt cx="2000264" cy="1071570"/>
                </a:xfrm>
              </p:grpSpPr>
              <p:sp>
                <p:nvSpPr>
                  <p:cNvPr id="39" name="32 Serbest Form"/>
                  <p:cNvSpPr/>
                  <p:nvPr/>
                </p:nvSpPr>
                <p:spPr>
                  <a:xfrm>
                    <a:off x="2286390" y="1572349"/>
                    <a:ext cx="256648" cy="1032701"/>
                  </a:xfrm>
                  <a:custGeom>
                    <a:avLst/>
                    <a:gdLst>
                      <a:gd name="connsiteX0" fmla="*/ 0 w 257577"/>
                      <a:gd name="connsiteY0" fmla="*/ 1032456 h 1032456"/>
                      <a:gd name="connsiteX1" fmla="*/ 115910 w 257577"/>
                      <a:gd name="connsiteY1" fmla="*/ 2146 h 1032456"/>
                      <a:gd name="connsiteX2" fmla="*/ 257577 w 257577"/>
                      <a:gd name="connsiteY2" fmla="*/ 1019577 h 1032456"/>
                      <a:gd name="connsiteX3" fmla="*/ 257577 w 257577"/>
                      <a:gd name="connsiteY3" fmla="*/ 1019577 h 1032456"/>
                      <a:gd name="connsiteX4" fmla="*/ 257577 w 257577"/>
                      <a:gd name="connsiteY4" fmla="*/ 1019577 h 10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77" h="1032456">
                        <a:moveTo>
                          <a:pt x="0" y="1032456"/>
                        </a:moveTo>
                        <a:cubicBezTo>
                          <a:pt x="36490" y="518374"/>
                          <a:pt x="72981" y="4292"/>
                          <a:pt x="115910" y="2146"/>
                        </a:cubicBezTo>
                        <a:cubicBezTo>
                          <a:pt x="158839" y="0"/>
                          <a:pt x="257577" y="1019577"/>
                          <a:pt x="257577" y="1019577"/>
                        </a:cubicBezTo>
                        <a:lnTo>
                          <a:pt x="257577" y="1019577"/>
                        </a:lnTo>
                        <a:lnTo>
                          <a:pt x="257577" y="101957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cxnSp>
                <p:nvCxnSpPr>
                  <p:cNvPr id="40" name="37 Düz Bağlayıcı"/>
                  <p:cNvCxnSpPr/>
                  <p:nvPr/>
                </p:nvCxnSpPr>
                <p:spPr>
                  <a:xfrm>
                    <a:off x="2142667" y="2641859"/>
                    <a:ext cx="2000141" cy="2046"/>
                  </a:xfrm>
                  <a:prstGeom prst="line">
                    <a:avLst/>
                  </a:prstGeom>
                </p:spPr>
                <p:style>
                  <a:lnRef idx="1">
                    <a:schemeClr val="accent1"/>
                  </a:lnRef>
                  <a:fillRef idx="0">
                    <a:schemeClr val="accent1"/>
                  </a:fillRef>
                  <a:effectRef idx="0">
                    <a:schemeClr val="accent1"/>
                  </a:effectRef>
                  <a:fontRef idx="minor">
                    <a:schemeClr val="tx1"/>
                  </a:fontRef>
                </p:style>
              </p:cxnSp>
              <p:sp>
                <p:nvSpPr>
                  <p:cNvPr id="41" name="38 Serbest Form"/>
                  <p:cNvSpPr/>
                  <p:nvPr/>
                </p:nvSpPr>
                <p:spPr>
                  <a:xfrm>
                    <a:off x="3785212" y="1572349"/>
                    <a:ext cx="258359" cy="1032701"/>
                  </a:xfrm>
                  <a:custGeom>
                    <a:avLst/>
                    <a:gdLst>
                      <a:gd name="connsiteX0" fmla="*/ 0 w 257577"/>
                      <a:gd name="connsiteY0" fmla="*/ 1032456 h 1032456"/>
                      <a:gd name="connsiteX1" fmla="*/ 115910 w 257577"/>
                      <a:gd name="connsiteY1" fmla="*/ 2146 h 1032456"/>
                      <a:gd name="connsiteX2" fmla="*/ 257577 w 257577"/>
                      <a:gd name="connsiteY2" fmla="*/ 1019577 h 1032456"/>
                      <a:gd name="connsiteX3" fmla="*/ 257577 w 257577"/>
                      <a:gd name="connsiteY3" fmla="*/ 1019577 h 1032456"/>
                      <a:gd name="connsiteX4" fmla="*/ 257577 w 257577"/>
                      <a:gd name="connsiteY4" fmla="*/ 1019577 h 10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77" h="1032456">
                        <a:moveTo>
                          <a:pt x="0" y="1032456"/>
                        </a:moveTo>
                        <a:cubicBezTo>
                          <a:pt x="36490" y="518374"/>
                          <a:pt x="72981" y="4292"/>
                          <a:pt x="115910" y="2146"/>
                        </a:cubicBezTo>
                        <a:cubicBezTo>
                          <a:pt x="158839" y="0"/>
                          <a:pt x="257577" y="1019577"/>
                          <a:pt x="257577" y="1019577"/>
                        </a:cubicBezTo>
                        <a:lnTo>
                          <a:pt x="257577" y="1019577"/>
                        </a:lnTo>
                        <a:lnTo>
                          <a:pt x="257577" y="101957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grpSp>
            <p:sp>
              <p:nvSpPr>
                <p:cNvPr id="19493" name="34 Metin kutusu"/>
                <p:cNvSpPr txBox="1">
                  <a:spLocks noChangeArrowheads="1"/>
                </p:cNvSpPr>
                <p:nvPr/>
              </p:nvSpPr>
              <p:spPr bwMode="auto">
                <a:xfrm>
                  <a:off x="928662" y="2285992"/>
                  <a:ext cx="290599" cy="3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a:solidFill>
                        <a:schemeClr val="bg1"/>
                      </a:solidFill>
                    </a:rPr>
                    <a:t>6</a:t>
                  </a:r>
                </a:p>
              </p:txBody>
            </p:sp>
            <p:sp>
              <p:nvSpPr>
                <p:cNvPr id="19494" name="35 Metin kutusu"/>
                <p:cNvSpPr txBox="1">
                  <a:spLocks noChangeArrowheads="1"/>
                </p:cNvSpPr>
                <p:nvPr/>
              </p:nvSpPr>
              <p:spPr bwMode="auto">
                <a:xfrm>
                  <a:off x="2357422" y="2285992"/>
                  <a:ext cx="382165" cy="3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a:solidFill>
                        <a:schemeClr val="bg1"/>
                      </a:solidFill>
                    </a:rPr>
                    <a:t>12</a:t>
                  </a:r>
                </a:p>
              </p:txBody>
            </p:sp>
          </p:grpSp>
          <p:grpSp>
            <p:nvGrpSpPr>
              <p:cNvPr id="19485" name="59 Grup"/>
              <p:cNvGrpSpPr>
                <a:grpSpLocks/>
              </p:cNvGrpSpPr>
              <p:nvPr/>
            </p:nvGrpSpPr>
            <p:grpSpPr bwMode="auto">
              <a:xfrm>
                <a:off x="714348" y="1794679"/>
                <a:ext cx="2000264" cy="1071195"/>
                <a:chOff x="857224" y="214290"/>
                <a:chExt cx="2000264" cy="1071195"/>
              </a:xfrm>
            </p:grpSpPr>
            <p:grpSp>
              <p:nvGrpSpPr>
                <p:cNvPr id="19486" name="44 Grup"/>
                <p:cNvGrpSpPr>
                  <a:grpSpLocks/>
                </p:cNvGrpSpPr>
                <p:nvPr/>
              </p:nvGrpSpPr>
              <p:grpSpPr bwMode="auto">
                <a:xfrm>
                  <a:off x="857224" y="214290"/>
                  <a:ext cx="2000264" cy="644530"/>
                  <a:chOff x="2143108" y="857232"/>
                  <a:chExt cx="2000264" cy="644530"/>
                </a:xfrm>
              </p:grpSpPr>
              <p:cxnSp>
                <p:nvCxnSpPr>
                  <p:cNvPr id="33" name="30 Düz Bağlayıcı"/>
                  <p:cNvCxnSpPr/>
                  <p:nvPr/>
                </p:nvCxnSpPr>
                <p:spPr>
                  <a:xfrm>
                    <a:off x="2142667" y="1499390"/>
                    <a:ext cx="2000141" cy="2046"/>
                  </a:xfrm>
                  <a:prstGeom prst="line">
                    <a:avLst/>
                  </a:prstGeom>
                </p:spPr>
                <p:style>
                  <a:lnRef idx="1">
                    <a:schemeClr val="accent1"/>
                  </a:lnRef>
                  <a:fillRef idx="0">
                    <a:schemeClr val="accent1"/>
                  </a:fillRef>
                  <a:effectRef idx="0">
                    <a:schemeClr val="accent1"/>
                  </a:effectRef>
                  <a:fontRef idx="minor">
                    <a:schemeClr val="tx1"/>
                  </a:fontRef>
                </p:style>
              </p:cxnSp>
              <p:sp>
                <p:nvSpPr>
                  <p:cNvPr id="34" name="31 Serbest Form"/>
                  <p:cNvSpPr/>
                  <p:nvPr/>
                </p:nvSpPr>
                <p:spPr>
                  <a:xfrm>
                    <a:off x="3285605" y="857275"/>
                    <a:ext cx="213874" cy="603262"/>
                  </a:xfrm>
                  <a:custGeom>
                    <a:avLst/>
                    <a:gdLst>
                      <a:gd name="connsiteX0" fmla="*/ 0 w 257577"/>
                      <a:gd name="connsiteY0" fmla="*/ 1032456 h 1032456"/>
                      <a:gd name="connsiteX1" fmla="*/ 115910 w 257577"/>
                      <a:gd name="connsiteY1" fmla="*/ 2146 h 1032456"/>
                      <a:gd name="connsiteX2" fmla="*/ 257577 w 257577"/>
                      <a:gd name="connsiteY2" fmla="*/ 1019577 h 1032456"/>
                      <a:gd name="connsiteX3" fmla="*/ 257577 w 257577"/>
                      <a:gd name="connsiteY3" fmla="*/ 1019577 h 1032456"/>
                      <a:gd name="connsiteX4" fmla="*/ 257577 w 257577"/>
                      <a:gd name="connsiteY4" fmla="*/ 1019577 h 10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77" h="1032456">
                        <a:moveTo>
                          <a:pt x="0" y="1032456"/>
                        </a:moveTo>
                        <a:cubicBezTo>
                          <a:pt x="36490" y="518374"/>
                          <a:pt x="72981" y="4292"/>
                          <a:pt x="115910" y="2146"/>
                        </a:cubicBezTo>
                        <a:cubicBezTo>
                          <a:pt x="158839" y="0"/>
                          <a:pt x="257577" y="1019577"/>
                          <a:pt x="257577" y="1019577"/>
                        </a:cubicBezTo>
                        <a:lnTo>
                          <a:pt x="257577" y="1019577"/>
                        </a:lnTo>
                        <a:lnTo>
                          <a:pt x="257577" y="101957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5" name="32 Serbest Form"/>
                  <p:cNvSpPr/>
                  <p:nvPr/>
                </p:nvSpPr>
                <p:spPr>
                  <a:xfrm>
                    <a:off x="2688472" y="857275"/>
                    <a:ext cx="239538" cy="603262"/>
                  </a:xfrm>
                  <a:custGeom>
                    <a:avLst/>
                    <a:gdLst>
                      <a:gd name="connsiteX0" fmla="*/ 0 w 257577"/>
                      <a:gd name="connsiteY0" fmla="*/ 1032456 h 1032456"/>
                      <a:gd name="connsiteX1" fmla="*/ 115910 w 257577"/>
                      <a:gd name="connsiteY1" fmla="*/ 2146 h 1032456"/>
                      <a:gd name="connsiteX2" fmla="*/ 257577 w 257577"/>
                      <a:gd name="connsiteY2" fmla="*/ 1019577 h 1032456"/>
                      <a:gd name="connsiteX3" fmla="*/ 257577 w 257577"/>
                      <a:gd name="connsiteY3" fmla="*/ 1019577 h 1032456"/>
                      <a:gd name="connsiteX4" fmla="*/ 257577 w 257577"/>
                      <a:gd name="connsiteY4" fmla="*/ 1019577 h 10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77" h="1032456">
                        <a:moveTo>
                          <a:pt x="0" y="1032456"/>
                        </a:moveTo>
                        <a:cubicBezTo>
                          <a:pt x="36490" y="518374"/>
                          <a:pt x="72981" y="4292"/>
                          <a:pt x="115910" y="2146"/>
                        </a:cubicBezTo>
                        <a:cubicBezTo>
                          <a:pt x="158839" y="0"/>
                          <a:pt x="257577" y="1019577"/>
                          <a:pt x="257577" y="1019577"/>
                        </a:cubicBezTo>
                        <a:lnTo>
                          <a:pt x="257577" y="1019577"/>
                        </a:lnTo>
                        <a:lnTo>
                          <a:pt x="257577" y="101957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grpSp>
            <p:sp>
              <p:nvSpPr>
                <p:cNvPr id="19487" name="28 Metin kutusu"/>
                <p:cNvSpPr txBox="1">
                  <a:spLocks noChangeArrowheads="1"/>
                </p:cNvSpPr>
                <p:nvPr/>
              </p:nvSpPr>
              <p:spPr bwMode="auto">
                <a:xfrm>
                  <a:off x="1357291" y="928670"/>
                  <a:ext cx="290599" cy="3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a:solidFill>
                        <a:schemeClr val="bg1"/>
                      </a:solidFill>
                    </a:rPr>
                    <a:t>8</a:t>
                  </a:r>
                </a:p>
              </p:txBody>
            </p:sp>
            <p:sp>
              <p:nvSpPr>
                <p:cNvPr id="19488" name="29 Metin kutusu"/>
                <p:cNvSpPr txBox="1">
                  <a:spLocks noChangeArrowheads="1"/>
                </p:cNvSpPr>
                <p:nvPr/>
              </p:nvSpPr>
              <p:spPr bwMode="auto">
                <a:xfrm>
                  <a:off x="1928794" y="928670"/>
                  <a:ext cx="382165" cy="35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a:solidFill>
                        <a:schemeClr val="bg1"/>
                      </a:solidFill>
                    </a:rPr>
                    <a:t>10</a:t>
                  </a:r>
                </a:p>
              </p:txBody>
            </p:sp>
          </p:grpSp>
        </p:grpSp>
        <p:sp>
          <p:nvSpPr>
            <p:cNvPr id="19464" name="5 Metin kutusu"/>
            <p:cNvSpPr txBox="1">
              <a:spLocks noChangeArrowheads="1"/>
            </p:cNvSpPr>
            <p:nvPr/>
          </p:nvSpPr>
          <p:spPr bwMode="auto">
            <a:xfrm>
              <a:off x="3490768" y="2626761"/>
              <a:ext cx="1256379" cy="39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400" i="1">
                  <a:solidFill>
                    <a:schemeClr val="bg1"/>
                  </a:solidFill>
                  <a:latin typeface="Comic Sans MS" pitchFamily="66" charset="0"/>
                </a:rPr>
                <a:t>Vajinal svap</a:t>
              </a:r>
            </a:p>
          </p:txBody>
        </p:sp>
        <p:sp>
          <p:nvSpPr>
            <p:cNvPr id="19465" name="6 Metin kutusu"/>
            <p:cNvSpPr txBox="1">
              <a:spLocks noChangeArrowheads="1"/>
            </p:cNvSpPr>
            <p:nvPr/>
          </p:nvSpPr>
          <p:spPr bwMode="auto">
            <a:xfrm>
              <a:off x="3265647" y="3786190"/>
              <a:ext cx="1855888" cy="39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400" i="1">
                  <a:solidFill>
                    <a:schemeClr val="bg1"/>
                  </a:solidFill>
                  <a:latin typeface="Comic Sans MS" pitchFamily="66" charset="0"/>
                </a:rPr>
                <a:t>Mağdurenin örneği</a:t>
              </a:r>
            </a:p>
          </p:txBody>
        </p:sp>
        <p:sp>
          <p:nvSpPr>
            <p:cNvPr id="19466" name="7 Metin kutusu"/>
            <p:cNvSpPr txBox="1">
              <a:spLocks noChangeArrowheads="1"/>
            </p:cNvSpPr>
            <p:nvPr/>
          </p:nvSpPr>
          <p:spPr bwMode="auto">
            <a:xfrm>
              <a:off x="3308976" y="5335801"/>
              <a:ext cx="1734950" cy="39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400" i="1">
                  <a:solidFill>
                    <a:schemeClr val="bg1"/>
                  </a:solidFill>
                  <a:latin typeface="Comic Sans MS" pitchFamily="66" charset="0"/>
                </a:rPr>
                <a:t>Şüphelinin örneği</a:t>
              </a:r>
            </a:p>
          </p:txBody>
        </p:sp>
        <p:grpSp>
          <p:nvGrpSpPr>
            <p:cNvPr id="19467" name="81 Grup"/>
            <p:cNvGrpSpPr>
              <a:grpSpLocks/>
            </p:cNvGrpSpPr>
            <p:nvPr/>
          </p:nvGrpSpPr>
          <p:grpSpPr bwMode="auto">
            <a:xfrm>
              <a:off x="5715008" y="1883480"/>
              <a:ext cx="1714512" cy="3545784"/>
              <a:chOff x="5715008" y="311844"/>
              <a:chExt cx="1714512" cy="3545784"/>
            </a:xfrm>
          </p:grpSpPr>
          <p:grpSp>
            <p:nvGrpSpPr>
              <p:cNvPr id="19470" name="76 Grup"/>
              <p:cNvGrpSpPr>
                <a:grpSpLocks/>
              </p:cNvGrpSpPr>
              <p:nvPr/>
            </p:nvGrpSpPr>
            <p:grpSpPr bwMode="auto">
              <a:xfrm>
                <a:off x="5715008" y="311844"/>
                <a:ext cx="1714512" cy="975604"/>
                <a:chOff x="5715008" y="311844"/>
                <a:chExt cx="1714512" cy="975604"/>
              </a:xfrm>
            </p:grpSpPr>
            <p:cxnSp>
              <p:nvCxnSpPr>
                <p:cNvPr id="23" name="20 Düz Bağlayıcı"/>
                <p:cNvCxnSpPr/>
                <p:nvPr/>
              </p:nvCxnSpPr>
              <p:spPr>
                <a:xfrm>
                  <a:off x="5715114" y="1286102"/>
                  <a:ext cx="1714406" cy="20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9480" name="69 Grup"/>
                <p:cNvGrpSpPr>
                  <a:grpSpLocks/>
                </p:cNvGrpSpPr>
                <p:nvPr/>
              </p:nvGrpSpPr>
              <p:grpSpPr bwMode="auto">
                <a:xfrm>
                  <a:off x="6163145" y="311844"/>
                  <a:ext cx="694871" cy="974016"/>
                  <a:chOff x="6163145" y="240406"/>
                  <a:chExt cx="694871" cy="974016"/>
                </a:xfrm>
              </p:grpSpPr>
              <p:sp>
                <p:nvSpPr>
                  <p:cNvPr id="25" name="22 Serbest Form"/>
                  <p:cNvSpPr/>
                  <p:nvPr/>
                </p:nvSpPr>
                <p:spPr>
                  <a:xfrm>
                    <a:off x="6163392" y="241266"/>
                    <a:ext cx="195052" cy="969308"/>
                  </a:xfrm>
                  <a:custGeom>
                    <a:avLst/>
                    <a:gdLst>
                      <a:gd name="connsiteX0" fmla="*/ 0 w 347730"/>
                      <a:gd name="connsiteY0" fmla="*/ 970208 h 970208"/>
                      <a:gd name="connsiteX1" fmla="*/ 180304 w 347730"/>
                      <a:gd name="connsiteY1" fmla="*/ 4293 h 970208"/>
                      <a:gd name="connsiteX2" fmla="*/ 347730 w 347730"/>
                      <a:gd name="connsiteY2" fmla="*/ 944450 h 970208"/>
                    </a:gdLst>
                    <a:ahLst/>
                    <a:cxnLst>
                      <a:cxn ang="0">
                        <a:pos x="connsiteX0" y="connsiteY0"/>
                      </a:cxn>
                      <a:cxn ang="0">
                        <a:pos x="connsiteX1" y="connsiteY1"/>
                      </a:cxn>
                      <a:cxn ang="0">
                        <a:pos x="connsiteX2" y="connsiteY2"/>
                      </a:cxn>
                    </a:cxnLst>
                    <a:rect l="l" t="t" r="r" b="b"/>
                    <a:pathLst>
                      <a:path w="347730" h="970208">
                        <a:moveTo>
                          <a:pt x="0" y="970208"/>
                        </a:moveTo>
                        <a:cubicBezTo>
                          <a:pt x="61174" y="489397"/>
                          <a:pt x="122349" y="8586"/>
                          <a:pt x="180304" y="4293"/>
                        </a:cubicBezTo>
                        <a:cubicBezTo>
                          <a:pt x="238259" y="0"/>
                          <a:pt x="292994" y="472225"/>
                          <a:pt x="347730" y="9444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26" name="23 Serbest Form"/>
                  <p:cNvSpPr/>
                  <p:nvPr/>
                </p:nvSpPr>
                <p:spPr>
                  <a:xfrm>
                    <a:off x="6644178" y="245356"/>
                    <a:ext cx="213874" cy="969308"/>
                  </a:xfrm>
                  <a:custGeom>
                    <a:avLst/>
                    <a:gdLst>
                      <a:gd name="connsiteX0" fmla="*/ 0 w 347730"/>
                      <a:gd name="connsiteY0" fmla="*/ 970208 h 970208"/>
                      <a:gd name="connsiteX1" fmla="*/ 180304 w 347730"/>
                      <a:gd name="connsiteY1" fmla="*/ 4293 h 970208"/>
                      <a:gd name="connsiteX2" fmla="*/ 347730 w 347730"/>
                      <a:gd name="connsiteY2" fmla="*/ 944450 h 970208"/>
                    </a:gdLst>
                    <a:ahLst/>
                    <a:cxnLst>
                      <a:cxn ang="0">
                        <a:pos x="connsiteX0" y="connsiteY0"/>
                      </a:cxn>
                      <a:cxn ang="0">
                        <a:pos x="connsiteX1" y="connsiteY1"/>
                      </a:cxn>
                      <a:cxn ang="0">
                        <a:pos x="connsiteX2" y="connsiteY2"/>
                      </a:cxn>
                    </a:cxnLst>
                    <a:rect l="l" t="t" r="r" b="b"/>
                    <a:pathLst>
                      <a:path w="347730" h="970208">
                        <a:moveTo>
                          <a:pt x="0" y="970208"/>
                        </a:moveTo>
                        <a:cubicBezTo>
                          <a:pt x="61174" y="489397"/>
                          <a:pt x="122349" y="8586"/>
                          <a:pt x="180304" y="4293"/>
                        </a:cubicBezTo>
                        <a:cubicBezTo>
                          <a:pt x="238259" y="0"/>
                          <a:pt x="292994" y="472225"/>
                          <a:pt x="347730" y="9444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grpSp>
          </p:grpSp>
          <p:grpSp>
            <p:nvGrpSpPr>
              <p:cNvPr id="19471" name="78 Grup"/>
              <p:cNvGrpSpPr>
                <a:grpSpLocks/>
              </p:cNvGrpSpPr>
              <p:nvPr/>
            </p:nvGrpSpPr>
            <p:grpSpPr bwMode="auto">
              <a:xfrm>
                <a:off x="5715008" y="2883612"/>
                <a:ext cx="1714512" cy="974016"/>
                <a:chOff x="5715008" y="2883612"/>
                <a:chExt cx="1714512" cy="974016"/>
              </a:xfrm>
            </p:grpSpPr>
            <p:cxnSp>
              <p:nvCxnSpPr>
                <p:cNvPr id="19" name="16 Düz Bağlayıcı"/>
                <p:cNvCxnSpPr/>
                <p:nvPr/>
              </p:nvCxnSpPr>
              <p:spPr>
                <a:xfrm>
                  <a:off x="5715114" y="3854563"/>
                  <a:ext cx="1714406" cy="20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9476" name="70 Grup"/>
                <p:cNvGrpSpPr>
                  <a:grpSpLocks/>
                </p:cNvGrpSpPr>
                <p:nvPr/>
              </p:nvGrpSpPr>
              <p:grpSpPr bwMode="auto">
                <a:xfrm>
                  <a:off x="6163145" y="2883612"/>
                  <a:ext cx="694871" cy="974016"/>
                  <a:chOff x="6163145" y="240406"/>
                  <a:chExt cx="694871" cy="974016"/>
                </a:xfrm>
              </p:grpSpPr>
              <p:sp>
                <p:nvSpPr>
                  <p:cNvPr id="21" name="18 Serbest Form"/>
                  <p:cNvSpPr/>
                  <p:nvPr/>
                </p:nvSpPr>
                <p:spPr>
                  <a:xfrm>
                    <a:off x="6163392" y="242050"/>
                    <a:ext cx="195052" cy="967262"/>
                  </a:xfrm>
                  <a:custGeom>
                    <a:avLst/>
                    <a:gdLst>
                      <a:gd name="connsiteX0" fmla="*/ 0 w 347730"/>
                      <a:gd name="connsiteY0" fmla="*/ 970208 h 970208"/>
                      <a:gd name="connsiteX1" fmla="*/ 180304 w 347730"/>
                      <a:gd name="connsiteY1" fmla="*/ 4293 h 970208"/>
                      <a:gd name="connsiteX2" fmla="*/ 347730 w 347730"/>
                      <a:gd name="connsiteY2" fmla="*/ 944450 h 970208"/>
                    </a:gdLst>
                    <a:ahLst/>
                    <a:cxnLst>
                      <a:cxn ang="0">
                        <a:pos x="connsiteX0" y="connsiteY0"/>
                      </a:cxn>
                      <a:cxn ang="0">
                        <a:pos x="connsiteX1" y="connsiteY1"/>
                      </a:cxn>
                      <a:cxn ang="0">
                        <a:pos x="connsiteX2" y="connsiteY2"/>
                      </a:cxn>
                    </a:cxnLst>
                    <a:rect l="l" t="t" r="r" b="b"/>
                    <a:pathLst>
                      <a:path w="347730" h="970208">
                        <a:moveTo>
                          <a:pt x="0" y="970208"/>
                        </a:moveTo>
                        <a:cubicBezTo>
                          <a:pt x="61174" y="489397"/>
                          <a:pt x="122349" y="8586"/>
                          <a:pt x="180304" y="4293"/>
                        </a:cubicBezTo>
                        <a:cubicBezTo>
                          <a:pt x="238259" y="0"/>
                          <a:pt x="292994" y="472225"/>
                          <a:pt x="347730" y="9444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22" name="19 Serbest Form"/>
                  <p:cNvSpPr/>
                  <p:nvPr/>
                </p:nvSpPr>
                <p:spPr>
                  <a:xfrm>
                    <a:off x="6644178" y="246140"/>
                    <a:ext cx="213874" cy="967262"/>
                  </a:xfrm>
                  <a:custGeom>
                    <a:avLst/>
                    <a:gdLst>
                      <a:gd name="connsiteX0" fmla="*/ 0 w 347730"/>
                      <a:gd name="connsiteY0" fmla="*/ 970208 h 970208"/>
                      <a:gd name="connsiteX1" fmla="*/ 180304 w 347730"/>
                      <a:gd name="connsiteY1" fmla="*/ 4293 h 970208"/>
                      <a:gd name="connsiteX2" fmla="*/ 347730 w 347730"/>
                      <a:gd name="connsiteY2" fmla="*/ 944450 h 970208"/>
                    </a:gdLst>
                    <a:ahLst/>
                    <a:cxnLst>
                      <a:cxn ang="0">
                        <a:pos x="connsiteX0" y="connsiteY0"/>
                      </a:cxn>
                      <a:cxn ang="0">
                        <a:pos x="connsiteX1" y="connsiteY1"/>
                      </a:cxn>
                      <a:cxn ang="0">
                        <a:pos x="connsiteX2" y="connsiteY2"/>
                      </a:cxn>
                    </a:cxnLst>
                    <a:rect l="l" t="t" r="r" b="b"/>
                    <a:pathLst>
                      <a:path w="347730" h="970208">
                        <a:moveTo>
                          <a:pt x="0" y="970208"/>
                        </a:moveTo>
                        <a:cubicBezTo>
                          <a:pt x="61174" y="489397"/>
                          <a:pt x="122349" y="8586"/>
                          <a:pt x="180304" y="4293"/>
                        </a:cubicBezTo>
                        <a:cubicBezTo>
                          <a:pt x="238259" y="0"/>
                          <a:pt x="292994" y="472225"/>
                          <a:pt x="347730" y="94445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grpSp>
          </p:grpSp>
          <p:grpSp>
            <p:nvGrpSpPr>
              <p:cNvPr id="19472" name="77 Grup"/>
              <p:cNvGrpSpPr>
                <a:grpSpLocks/>
              </p:cNvGrpSpPr>
              <p:nvPr/>
            </p:nvGrpSpPr>
            <p:grpSpPr bwMode="auto">
              <a:xfrm>
                <a:off x="5715008" y="2071678"/>
                <a:ext cx="1714512" cy="357190"/>
                <a:chOff x="5715008" y="2071678"/>
                <a:chExt cx="1714512" cy="357190"/>
              </a:xfrm>
            </p:grpSpPr>
            <p:cxnSp>
              <p:nvCxnSpPr>
                <p:cNvPr id="17" name="14 Düz Bağlayıcı"/>
                <p:cNvCxnSpPr/>
                <p:nvPr/>
              </p:nvCxnSpPr>
              <p:spPr>
                <a:xfrm>
                  <a:off x="5715114" y="2427186"/>
                  <a:ext cx="1714406" cy="2044"/>
                </a:xfrm>
                <a:prstGeom prst="line">
                  <a:avLst/>
                </a:prstGeom>
              </p:spPr>
              <p:style>
                <a:lnRef idx="1">
                  <a:schemeClr val="accent1"/>
                </a:lnRef>
                <a:fillRef idx="0">
                  <a:schemeClr val="accent1"/>
                </a:fillRef>
                <a:effectRef idx="0">
                  <a:schemeClr val="accent1"/>
                </a:effectRef>
                <a:fontRef idx="minor">
                  <a:schemeClr val="tx1"/>
                </a:fontRef>
              </p:style>
            </p:cxnSp>
            <p:sp>
              <p:nvSpPr>
                <p:cNvPr id="19474" name="15 Metin kutusu"/>
                <p:cNvSpPr txBox="1">
                  <a:spLocks noChangeArrowheads="1"/>
                </p:cNvSpPr>
                <p:nvPr/>
              </p:nvSpPr>
              <p:spPr bwMode="auto">
                <a:xfrm>
                  <a:off x="6129443" y="2071678"/>
                  <a:ext cx="942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400" i="1">
                      <a:latin typeface="Comic Sans MS" pitchFamily="66" charset="0"/>
                    </a:rPr>
                    <a:t>No signal</a:t>
                  </a:r>
                </a:p>
              </p:txBody>
            </p:sp>
          </p:grpSp>
        </p:grpSp>
        <p:sp>
          <p:nvSpPr>
            <p:cNvPr id="19468" name="9 Metin kutusu"/>
            <p:cNvSpPr txBox="1">
              <a:spLocks noChangeArrowheads="1"/>
            </p:cNvSpPr>
            <p:nvPr/>
          </p:nvSpPr>
          <p:spPr bwMode="auto">
            <a:xfrm>
              <a:off x="500034" y="571480"/>
              <a:ext cx="2357454" cy="83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b="1" i="1">
                  <a:solidFill>
                    <a:schemeClr val="bg1"/>
                  </a:solidFill>
                  <a:latin typeface="Comic Sans MS" pitchFamily="66" charset="0"/>
                </a:rPr>
                <a:t>Otozomal STR </a:t>
              </a:r>
              <a:r>
                <a:rPr lang="tr-TR" b="1" i="1">
                  <a:latin typeface="Comic Sans MS" pitchFamily="66" charset="0"/>
                </a:rPr>
                <a:t>profile</a:t>
              </a:r>
            </a:p>
          </p:txBody>
        </p:sp>
        <p:sp>
          <p:nvSpPr>
            <p:cNvPr id="19469" name="10 Metin kutusu"/>
            <p:cNvSpPr txBox="1">
              <a:spLocks noChangeArrowheads="1"/>
            </p:cNvSpPr>
            <p:nvPr/>
          </p:nvSpPr>
          <p:spPr bwMode="auto">
            <a:xfrm>
              <a:off x="5611832" y="785794"/>
              <a:ext cx="1790236" cy="47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b="1" i="1">
                  <a:solidFill>
                    <a:schemeClr val="bg1"/>
                  </a:solidFill>
                  <a:latin typeface="Comic Sans MS" pitchFamily="66" charset="0"/>
                </a:rPr>
                <a:t>Y STR profili</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1457325" y="123825"/>
            <a:ext cx="7472363" cy="714375"/>
          </a:xfrm>
        </p:spPr>
        <p:txBody>
          <a:bodyPr/>
          <a:lstStyle/>
          <a:p>
            <a:pPr algn="r"/>
            <a:r>
              <a:rPr lang="tr-TR" sz="3200" i="1">
                <a:latin typeface="Comic Sans MS" pitchFamily="66" charset="0"/>
              </a:rPr>
              <a:t>Allelik olmayan pikler</a:t>
            </a:r>
          </a:p>
        </p:txBody>
      </p:sp>
      <p:pic>
        <p:nvPicPr>
          <p:cNvPr id="204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76700" y="4032250"/>
            <a:ext cx="0" cy="1588"/>
          </a:xfrm>
          <a:noFill/>
        </p:spPr>
      </p:pic>
      <p:grpSp>
        <p:nvGrpSpPr>
          <p:cNvPr id="20484" name="5 Grup"/>
          <p:cNvGrpSpPr>
            <a:grpSpLocks/>
          </p:cNvGrpSpPr>
          <p:nvPr/>
        </p:nvGrpSpPr>
        <p:grpSpPr bwMode="auto">
          <a:xfrm>
            <a:off x="1208088" y="909638"/>
            <a:ext cx="5249862" cy="5448300"/>
            <a:chOff x="1609725" y="655591"/>
            <a:chExt cx="5531644" cy="5332459"/>
          </a:xfrm>
        </p:grpSpPr>
        <p:sp>
          <p:nvSpPr>
            <p:cNvPr id="20497" name="Rectangle 2"/>
            <p:cNvSpPr>
              <a:spLocks noChangeArrowheads="1"/>
            </p:cNvSpPr>
            <p:nvPr/>
          </p:nvSpPr>
          <p:spPr bwMode="auto">
            <a:xfrm>
              <a:off x="5449887" y="4065506"/>
              <a:ext cx="1554163" cy="1919572"/>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endParaRPr lang="tr-TR"/>
            </a:p>
          </p:txBody>
        </p:sp>
        <p:grpSp>
          <p:nvGrpSpPr>
            <p:cNvPr id="20498" name="Group 3"/>
            <p:cNvGrpSpPr>
              <a:grpSpLocks/>
            </p:cNvGrpSpPr>
            <p:nvPr/>
          </p:nvGrpSpPr>
          <p:grpSpPr bwMode="auto">
            <a:xfrm>
              <a:off x="1609725" y="1690684"/>
              <a:ext cx="3565525" cy="547686"/>
              <a:chOff x="1872" y="3312"/>
              <a:chExt cx="5616" cy="864"/>
            </a:xfrm>
          </p:grpSpPr>
          <p:grpSp>
            <p:nvGrpSpPr>
              <p:cNvPr id="20550" name="Group 4"/>
              <p:cNvGrpSpPr>
                <a:grpSpLocks/>
              </p:cNvGrpSpPr>
              <p:nvPr/>
            </p:nvGrpSpPr>
            <p:grpSpPr bwMode="auto">
              <a:xfrm>
                <a:off x="1872" y="3312"/>
                <a:ext cx="5040" cy="144"/>
                <a:chOff x="3024" y="3312"/>
                <a:chExt cx="5040" cy="144"/>
              </a:xfrm>
            </p:grpSpPr>
            <p:sp>
              <p:nvSpPr>
                <p:cNvPr id="20566" name="Rectangle 5"/>
                <p:cNvSpPr>
                  <a:spLocks noChangeArrowheads="1"/>
                </p:cNvSpPr>
                <p:nvPr/>
              </p:nvSpPr>
              <p:spPr bwMode="auto">
                <a:xfrm>
                  <a:off x="4464"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67" name="Rectangle 6"/>
                <p:cNvSpPr>
                  <a:spLocks noChangeArrowheads="1"/>
                </p:cNvSpPr>
                <p:nvPr/>
              </p:nvSpPr>
              <p:spPr bwMode="auto">
                <a:xfrm>
                  <a:off x="4752"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68" name="Rectangle 7"/>
                <p:cNvSpPr>
                  <a:spLocks noChangeArrowheads="1"/>
                </p:cNvSpPr>
                <p:nvPr/>
              </p:nvSpPr>
              <p:spPr bwMode="auto">
                <a:xfrm>
                  <a:off x="5040"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69" name="Rectangle 8"/>
                <p:cNvSpPr>
                  <a:spLocks noChangeArrowheads="1"/>
                </p:cNvSpPr>
                <p:nvPr/>
              </p:nvSpPr>
              <p:spPr bwMode="auto">
                <a:xfrm>
                  <a:off x="5328"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70" name="Rectangle 9"/>
                <p:cNvSpPr>
                  <a:spLocks noChangeArrowheads="1"/>
                </p:cNvSpPr>
                <p:nvPr/>
              </p:nvSpPr>
              <p:spPr bwMode="auto">
                <a:xfrm>
                  <a:off x="5616"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71" name="Rectangle 10"/>
                <p:cNvSpPr>
                  <a:spLocks noChangeArrowheads="1"/>
                </p:cNvSpPr>
                <p:nvPr/>
              </p:nvSpPr>
              <p:spPr bwMode="auto">
                <a:xfrm>
                  <a:off x="5904"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72" name="Line 11"/>
                <p:cNvSpPr>
                  <a:spLocks noChangeShapeType="1"/>
                </p:cNvSpPr>
                <p:nvPr/>
              </p:nvSpPr>
              <p:spPr bwMode="auto">
                <a:xfrm flipH="1">
                  <a:off x="3024" y="3456"/>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573" name="Line 12"/>
                <p:cNvSpPr>
                  <a:spLocks noChangeShapeType="1"/>
                </p:cNvSpPr>
                <p:nvPr/>
              </p:nvSpPr>
              <p:spPr bwMode="auto">
                <a:xfrm>
                  <a:off x="6192" y="3456"/>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0551" name="Group 13"/>
              <p:cNvGrpSpPr>
                <a:grpSpLocks/>
              </p:cNvGrpSpPr>
              <p:nvPr/>
            </p:nvGrpSpPr>
            <p:grpSpPr bwMode="auto">
              <a:xfrm>
                <a:off x="1872" y="4032"/>
                <a:ext cx="5616" cy="144"/>
                <a:chOff x="3024" y="3600"/>
                <a:chExt cx="5616" cy="144"/>
              </a:xfrm>
            </p:grpSpPr>
            <p:sp>
              <p:nvSpPr>
                <p:cNvPr id="20556" name="Rectangle 14"/>
                <p:cNvSpPr>
                  <a:spLocks noChangeArrowheads="1"/>
                </p:cNvSpPr>
                <p:nvPr/>
              </p:nvSpPr>
              <p:spPr bwMode="auto">
                <a:xfrm>
                  <a:off x="4464"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57" name="Rectangle 15"/>
                <p:cNvSpPr>
                  <a:spLocks noChangeArrowheads="1"/>
                </p:cNvSpPr>
                <p:nvPr/>
              </p:nvSpPr>
              <p:spPr bwMode="auto">
                <a:xfrm>
                  <a:off x="4752"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58" name="Rectangle 16"/>
                <p:cNvSpPr>
                  <a:spLocks noChangeArrowheads="1"/>
                </p:cNvSpPr>
                <p:nvPr/>
              </p:nvSpPr>
              <p:spPr bwMode="auto">
                <a:xfrm>
                  <a:off x="5040"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59" name="Rectangle 17"/>
                <p:cNvSpPr>
                  <a:spLocks noChangeArrowheads="1"/>
                </p:cNvSpPr>
                <p:nvPr/>
              </p:nvSpPr>
              <p:spPr bwMode="auto">
                <a:xfrm>
                  <a:off x="5328"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60" name="Rectangle 18"/>
                <p:cNvSpPr>
                  <a:spLocks noChangeArrowheads="1"/>
                </p:cNvSpPr>
                <p:nvPr/>
              </p:nvSpPr>
              <p:spPr bwMode="auto">
                <a:xfrm>
                  <a:off x="5616"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61" name="Rectangle 19"/>
                <p:cNvSpPr>
                  <a:spLocks noChangeArrowheads="1"/>
                </p:cNvSpPr>
                <p:nvPr/>
              </p:nvSpPr>
              <p:spPr bwMode="auto">
                <a:xfrm>
                  <a:off x="5904"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62" name="Rectangle 20"/>
                <p:cNvSpPr>
                  <a:spLocks noChangeArrowheads="1"/>
                </p:cNvSpPr>
                <p:nvPr/>
              </p:nvSpPr>
              <p:spPr bwMode="auto">
                <a:xfrm>
                  <a:off x="6480"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63" name="Rectangle 21"/>
                <p:cNvSpPr>
                  <a:spLocks noChangeArrowheads="1"/>
                </p:cNvSpPr>
                <p:nvPr/>
              </p:nvSpPr>
              <p:spPr bwMode="auto">
                <a:xfrm>
                  <a:off x="6192"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64" name="Line 22"/>
                <p:cNvSpPr>
                  <a:spLocks noChangeShapeType="1"/>
                </p:cNvSpPr>
                <p:nvPr/>
              </p:nvSpPr>
              <p:spPr bwMode="auto">
                <a:xfrm flipH="1">
                  <a:off x="3024" y="3744"/>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565" name="Line 23"/>
                <p:cNvSpPr>
                  <a:spLocks noChangeShapeType="1"/>
                </p:cNvSpPr>
                <p:nvPr/>
              </p:nvSpPr>
              <p:spPr bwMode="auto">
                <a:xfrm>
                  <a:off x="6768" y="3744"/>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20552" name="Line 24"/>
              <p:cNvSpPr>
                <a:spLocks noChangeShapeType="1"/>
              </p:cNvSpPr>
              <p:nvPr/>
            </p:nvSpPr>
            <p:spPr bwMode="auto">
              <a:xfrm>
                <a:off x="2016" y="3312"/>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553" name="Line 25"/>
              <p:cNvSpPr>
                <a:spLocks noChangeShapeType="1"/>
              </p:cNvSpPr>
              <p:nvPr/>
            </p:nvSpPr>
            <p:spPr bwMode="auto">
              <a:xfrm flipH="1">
                <a:off x="6336" y="3312"/>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554" name="Line 26"/>
              <p:cNvSpPr>
                <a:spLocks noChangeShapeType="1"/>
              </p:cNvSpPr>
              <p:nvPr/>
            </p:nvSpPr>
            <p:spPr bwMode="auto">
              <a:xfrm>
                <a:off x="2016" y="4032"/>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555" name="Line 27"/>
              <p:cNvSpPr>
                <a:spLocks noChangeShapeType="1"/>
              </p:cNvSpPr>
              <p:nvPr/>
            </p:nvSpPr>
            <p:spPr bwMode="auto">
              <a:xfrm flipH="1">
                <a:off x="6912" y="4032"/>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
          <p:nvSpPr>
            <p:cNvPr id="20499" name="Freeform 28"/>
            <p:cNvSpPr>
              <a:spLocks/>
            </p:cNvSpPr>
            <p:nvPr/>
          </p:nvSpPr>
          <p:spPr bwMode="auto">
            <a:xfrm>
              <a:off x="5541963" y="1504950"/>
              <a:ext cx="1279525" cy="547688"/>
            </a:xfrm>
            <a:custGeom>
              <a:avLst/>
              <a:gdLst>
                <a:gd name="T0" fmla="*/ 0 w 2016"/>
                <a:gd name="T1" fmla="*/ 547688 h 864"/>
                <a:gd name="T2" fmla="*/ 456973 w 2016"/>
                <a:gd name="T3" fmla="*/ 547688 h 864"/>
                <a:gd name="T4" fmla="*/ 548368 w 2016"/>
                <a:gd name="T5" fmla="*/ 0 h 864"/>
                <a:gd name="T6" fmla="*/ 639763 w 2016"/>
                <a:gd name="T7" fmla="*/ 547688 h 864"/>
                <a:gd name="T8" fmla="*/ 731157 w 2016"/>
                <a:gd name="T9" fmla="*/ 547688 h 864"/>
                <a:gd name="T10" fmla="*/ 822552 w 2016"/>
                <a:gd name="T11" fmla="*/ 0 h 864"/>
                <a:gd name="T12" fmla="*/ 913946 w 2016"/>
                <a:gd name="T13" fmla="*/ 547688 h 864"/>
                <a:gd name="T14" fmla="*/ 1279525 w 2016"/>
                <a:gd name="T15" fmla="*/ 547688 h 864"/>
                <a:gd name="T16" fmla="*/ 0 60000 65536"/>
                <a:gd name="T17" fmla="*/ 0 60000 65536"/>
                <a:gd name="T18" fmla="*/ 0 60000 65536"/>
                <a:gd name="T19" fmla="*/ 0 60000 65536"/>
                <a:gd name="T20" fmla="*/ 0 60000 65536"/>
                <a:gd name="T21" fmla="*/ 0 60000 65536"/>
                <a:gd name="T22" fmla="*/ 0 60000 65536"/>
                <a:gd name="T23" fmla="*/ 0 60000 65536"/>
                <a:gd name="T24" fmla="*/ 0 w 2016"/>
                <a:gd name="T25" fmla="*/ 0 h 864"/>
                <a:gd name="T26" fmla="*/ 2016 w 2016"/>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6" h="864">
                  <a:moveTo>
                    <a:pt x="0" y="864"/>
                  </a:moveTo>
                  <a:lnTo>
                    <a:pt x="720" y="864"/>
                  </a:lnTo>
                  <a:lnTo>
                    <a:pt x="864" y="0"/>
                  </a:lnTo>
                  <a:lnTo>
                    <a:pt x="1008" y="864"/>
                  </a:lnTo>
                  <a:lnTo>
                    <a:pt x="1152" y="864"/>
                  </a:lnTo>
                  <a:lnTo>
                    <a:pt x="1296" y="0"/>
                  </a:lnTo>
                  <a:lnTo>
                    <a:pt x="1440" y="864"/>
                  </a:lnTo>
                  <a:lnTo>
                    <a:pt x="2016" y="86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nvGrpSpPr>
            <p:cNvPr id="20500" name="Group 29"/>
            <p:cNvGrpSpPr>
              <a:grpSpLocks/>
            </p:cNvGrpSpPr>
            <p:nvPr/>
          </p:nvGrpSpPr>
          <p:grpSpPr bwMode="auto">
            <a:xfrm>
              <a:off x="1700213" y="3152775"/>
              <a:ext cx="3200400" cy="92075"/>
              <a:chOff x="3024" y="3312"/>
              <a:chExt cx="5040" cy="144"/>
            </a:xfrm>
          </p:grpSpPr>
          <p:sp>
            <p:nvSpPr>
              <p:cNvPr id="20542" name="Rectangle 30"/>
              <p:cNvSpPr>
                <a:spLocks noChangeArrowheads="1"/>
              </p:cNvSpPr>
              <p:nvPr/>
            </p:nvSpPr>
            <p:spPr bwMode="auto">
              <a:xfrm>
                <a:off x="4464"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43" name="Rectangle 31"/>
              <p:cNvSpPr>
                <a:spLocks noChangeArrowheads="1"/>
              </p:cNvSpPr>
              <p:nvPr/>
            </p:nvSpPr>
            <p:spPr bwMode="auto">
              <a:xfrm>
                <a:off x="4752"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44" name="Rectangle 32"/>
              <p:cNvSpPr>
                <a:spLocks noChangeArrowheads="1"/>
              </p:cNvSpPr>
              <p:nvPr/>
            </p:nvSpPr>
            <p:spPr bwMode="auto">
              <a:xfrm>
                <a:off x="5040"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45" name="Rectangle 33"/>
              <p:cNvSpPr>
                <a:spLocks noChangeArrowheads="1"/>
              </p:cNvSpPr>
              <p:nvPr/>
            </p:nvSpPr>
            <p:spPr bwMode="auto">
              <a:xfrm>
                <a:off x="5328"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46" name="Rectangle 34"/>
              <p:cNvSpPr>
                <a:spLocks noChangeArrowheads="1"/>
              </p:cNvSpPr>
              <p:nvPr/>
            </p:nvSpPr>
            <p:spPr bwMode="auto">
              <a:xfrm>
                <a:off x="5616"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47" name="Rectangle 35"/>
              <p:cNvSpPr>
                <a:spLocks noChangeArrowheads="1"/>
              </p:cNvSpPr>
              <p:nvPr/>
            </p:nvSpPr>
            <p:spPr bwMode="auto">
              <a:xfrm>
                <a:off x="5904"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48" name="Line 36"/>
              <p:cNvSpPr>
                <a:spLocks noChangeShapeType="1"/>
              </p:cNvSpPr>
              <p:nvPr/>
            </p:nvSpPr>
            <p:spPr bwMode="auto">
              <a:xfrm flipH="1">
                <a:off x="3024" y="3456"/>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549" name="Line 37"/>
              <p:cNvSpPr>
                <a:spLocks noChangeShapeType="1"/>
              </p:cNvSpPr>
              <p:nvPr/>
            </p:nvSpPr>
            <p:spPr bwMode="auto">
              <a:xfrm>
                <a:off x="6192" y="3456"/>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0501" name="Group 38"/>
            <p:cNvGrpSpPr>
              <a:grpSpLocks/>
            </p:cNvGrpSpPr>
            <p:nvPr/>
          </p:nvGrpSpPr>
          <p:grpSpPr bwMode="auto">
            <a:xfrm>
              <a:off x="1700215" y="3609975"/>
              <a:ext cx="3567116" cy="92075"/>
              <a:chOff x="3024" y="3600"/>
              <a:chExt cx="5616" cy="144"/>
            </a:xfrm>
          </p:grpSpPr>
          <p:sp>
            <p:nvSpPr>
              <p:cNvPr id="20532" name="Rectangle 39"/>
              <p:cNvSpPr>
                <a:spLocks noChangeArrowheads="1"/>
              </p:cNvSpPr>
              <p:nvPr/>
            </p:nvSpPr>
            <p:spPr bwMode="auto">
              <a:xfrm>
                <a:off x="4464"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33" name="Rectangle 40"/>
              <p:cNvSpPr>
                <a:spLocks noChangeArrowheads="1"/>
              </p:cNvSpPr>
              <p:nvPr/>
            </p:nvSpPr>
            <p:spPr bwMode="auto">
              <a:xfrm>
                <a:off x="4752"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34" name="Rectangle 41"/>
              <p:cNvSpPr>
                <a:spLocks noChangeArrowheads="1"/>
              </p:cNvSpPr>
              <p:nvPr/>
            </p:nvSpPr>
            <p:spPr bwMode="auto">
              <a:xfrm>
                <a:off x="5040"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35" name="Rectangle 42"/>
              <p:cNvSpPr>
                <a:spLocks noChangeArrowheads="1"/>
              </p:cNvSpPr>
              <p:nvPr/>
            </p:nvSpPr>
            <p:spPr bwMode="auto">
              <a:xfrm>
                <a:off x="5328"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36" name="Rectangle 43"/>
              <p:cNvSpPr>
                <a:spLocks noChangeArrowheads="1"/>
              </p:cNvSpPr>
              <p:nvPr/>
            </p:nvSpPr>
            <p:spPr bwMode="auto">
              <a:xfrm>
                <a:off x="5616"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37" name="Rectangle 44"/>
              <p:cNvSpPr>
                <a:spLocks noChangeArrowheads="1"/>
              </p:cNvSpPr>
              <p:nvPr/>
            </p:nvSpPr>
            <p:spPr bwMode="auto">
              <a:xfrm>
                <a:off x="5904"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38" name="Rectangle 45"/>
              <p:cNvSpPr>
                <a:spLocks noChangeArrowheads="1"/>
              </p:cNvSpPr>
              <p:nvPr/>
            </p:nvSpPr>
            <p:spPr bwMode="auto">
              <a:xfrm>
                <a:off x="6480"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39" name="Rectangle 46"/>
              <p:cNvSpPr>
                <a:spLocks noChangeArrowheads="1"/>
              </p:cNvSpPr>
              <p:nvPr/>
            </p:nvSpPr>
            <p:spPr bwMode="auto">
              <a:xfrm>
                <a:off x="6192"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40" name="Line 47"/>
              <p:cNvSpPr>
                <a:spLocks noChangeShapeType="1"/>
              </p:cNvSpPr>
              <p:nvPr/>
            </p:nvSpPr>
            <p:spPr bwMode="auto">
              <a:xfrm flipH="1">
                <a:off x="3024" y="3744"/>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541" name="Line 48"/>
              <p:cNvSpPr>
                <a:spLocks noChangeShapeType="1"/>
              </p:cNvSpPr>
              <p:nvPr/>
            </p:nvSpPr>
            <p:spPr bwMode="auto">
              <a:xfrm>
                <a:off x="6768" y="3744"/>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0502" name="Group 52"/>
            <p:cNvGrpSpPr>
              <a:grpSpLocks/>
            </p:cNvGrpSpPr>
            <p:nvPr/>
          </p:nvGrpSpPr>
          <p:grpSpPr bwMode="auto">
            <a:xfrm>
              <a:off x="1700213" y="4616450"/>
              <a:ext cx="3200400" cy="90488"/>
              <a:chOff x="3024" y="3312"/>
              <a:chExt cx="5040" cy="144"/>
            </a:xfrm>
          </p:grpSpPr>
          <p:sp>
            <p:nvSpPr>
              <p:cNvPr id="20524" name="Rectangle 53"/>
              <p:cNvSpPr>
                <a:spLocks noChangeArrowheads="1"/>
              </p:cNvSpPr>
              <p:nvPr/>
            </p:nvSpPr>
            <p:spPr bwMode="auto">
              <a:xfrm>
                <a:off x="4464"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25" name="Rectangle 54"/>
              <p:cNvSpPr>
                <a:spLocks noChangeArrowheads="1"/>
              </p:cNvSpPr>
              <p:nvPr/>
            </p:nvSpPr>
            <p:spPr bwMode="auto">
              <a:xfrm>
                <a:off x="4752"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26" name="Rectangle 55"/>
              <p:cNvSpPr>
                <a:spLocks noChangeArrowheads="1"/>
              </p:cNvSpPr>
              <p:nvPr/>
            </p:nvSpPr>
            <p:spPr bwMode="auto">
              <a:xfrm>
                <a:off x="5040"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27" name="Rectangle 56"/>
              <p:cNvSpPr>
                <a:spLocks noChangeArrowheads="1"/>
              </p:cNvSpPr>
              <p:nvPr/>
            </p:nvSpPr>
            <p:spPr bwMode="auto">
              <a:xfrm>
                <a:off x="5328"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28" name="Rectangle 57"/>
              <p:cNvSpPr>
                <a:spLocks noChangeArrowheads="1"/>
              </p:cNvSpPr>
              <p:nvPr/>
            </p:nvSpPr>
            <p:spPr bwMode="auto">
              <a:xfrm>
                <a:off x="5616"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29" name="Rectangle 58"/>
              <p:cNvSpPr>
                <a:spLocks noChangeArrowheads="1"/>
              </p:cNvSpPr>
              <p:nvPr/>
            </p:nvSpPr>
            <p:spPr bwMode="auto">
              <a:xfrm>
                <a:off x="5904" y="3312"/>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30" name="Line 59"/>
              <p:cNvSpPr>
                <a:spLocks noChangeShapeType="1"/>
              </p:cNvSpPr>
              <p:nvPr/>
            </p:nvSpPr>
            <p:spPr bwMode="auto">
              <a:xfrm flipH="1">
                <a:off x="3024" y="3456"/>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531" name="Line 60"/>
              <p:cNvSpPr>
                <a:spLocks noChangeShapeType="1"/>
              </p:cNvSpPr>
              <p:nvPr/>
            </p:nvSpPr>
            <p:spPr bwMode="auto">
              <a:xfrm>
                <a:off x="6192" y="3456"/>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0503" name="Group 61"/>
            <p:cNvGrpSpPr>
              <a:grpSpLocks/>
            </p:cNvGrpSpPr>
            <p:nvPr/>
          </p:nvGrpSpPr>
          <p:grpSpPr bwMode="auto">
            <a:xfrm>
              <a:off x="1700215" y="5073650"/>
              <a:ext cx="3567116" cy="90488"/>
              <a:chOff x="3024" y="3600"/>
              <a:chExt cx="5616" cy="144"/>
            </a:xfrm>
          </p:grpSpPr>
          <p:sp>
            <p:nvSpPr>
              <p:cNvPr id="20514" name="Rectangle 62"/>
              <p:cNvSpPr>
                <a:spLocks noChangeArrowheads="1"/>
              </p:cNvSpPr>
              <p:nvPr/>
            </p:nvSpPr>
            <p:spPr bwMode="auto">
              <a:xfrm>
                <a:off x="4464"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15" name="Rectangle 63"/>
              <p:cNvSpPr>
                <a:spLocks noChangeArrowheads="1"/>
              </p:cNvSpPr>
              <p:nvPr/>
            </p:nvSpPr>
            <p:spPr bwMode="auto">
              <a:xfrm>
                <a:off x="4752"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16" name="Rectangle 64"/>
              <p:cNvSpPr>
                <a:spLocks noChangeArrowheads="1"/>
              </p:cNvSpPr>
              <p:nvPr/>
            </p:nvSpPr>
            <p:spPr bwMode="auto">
              <a:xfrm>
                <a:off x="5040"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17" name="Rectangle 65"/>
              <p:cNvSpPr>
                <a:spLocks noChangeArrowheads="1"/>
              </p:cNvSpPr>
              <p:nvPr/>
            </p:nvSpPr>
            <p:spPr bwMode="auto">
              <a:xfrm>
                <a:off x="5328"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18" name="Rectangle 66"/>
              <p:cNvSpPr>
                <a:spLocks noChangeArrowheads="1"/>
              </p:cNvSpPr>
              <p:nvPr/>
            </p:nvSpPr>
            <p:spPr bwMode="auto">
              <a:xfrm>
                <a:off x="5616"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19" name="Rectangle 67"/>
              <p:cNvSpPr>
                <a:spLocks noChangeArrowheads="1"/>
              </p:cNvSpPr>
              <p:nvPr/>
            </p:nvSpPr>
            <p:spPr bwMode="auto">
              <a:xfrm>
                <a:off x="5904"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20" name="Rectangle 68"/>
              <p:cNvSpPr>
                <a:spLocks noChangeArrowheads="1"/>
              </p:cNvSpPr>
              <p:nvPr/>
            </p:nvSpPr>
            <p:spPr bwMode="auto">
              <a:xfrm>
                <a:off x="6480"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21" name="Rectangle 69"/>
              <p:cNvSpPr>
                <a:spLocks noChangeArrowheads="1"/>
              </p:cNvSpPr>
              <p:nvPr/>
            </p:nvSpPr>
            <p:spPr bwMode="auto">
              <a:xfrm>
                <a:off x="6192" y="3600"/>
                <a:ext cx="288" cy="144"/>
              </a:xfrm>
              <a:prstGeom prst="rect">
                <a:avLst/>
              </a:prstGeom>
              <a:solidFill>
                <a:srgbClr val="FFFFFF"/>
              </a:solidFill>
              <a:ln w="19050">
                <a:solidFill>
                  <a:srgbClr val="000000"/>
                </a:solidFill>
                <a:miter lim="800000"/>
                <a:headEnd/>
                <a:tailEnd/>
              </a:ln>
            </p:spPr>
            <p:txBody>
              <a:bodyPr/>
              <a:lstStyle/>
              <a:p>
                <a:endParaRPr lang="tr-TR"/>
              </a:p>
            </p:txBody>
          </p:sp>
          <p:sp>
            <p:nvSpPr>
              <p:cNvPr id="20522" name="Line 70"/>
              <p:cNvSpPr>
                <a:spLocks noChangeShapeType="1"/>
              </p:cNvSpPr>
              <p:nvPr/>
            </p:nvSpPr>
            <p:spPr bwMode="auto">
              <a:xfrm flipH="1">
                <a:off x="3024" y="3744"/>
                <a:ext cx="144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523" name="Line 71"/>
              <p:cNvSpPr>
                <a:spLocks noChangeShapeType="1"/>
              </p:cNvSpPr>
              <p:nvPr/>
            </p:nvSpPr>
            <p:spPr bwMode="auto">
              <a:xfrm>
                <a:off x="6768" y="3744"/>
                <a:ext cx="187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20504" name="Freeform 75"/>
            <p:cNvSpPr>
              <a:spLocks/>
            </p:cNvSpPr>
            <p:nvPr/>
          </p:nvSpPr>
          <p:spPr bwMode="auto">
            <a:xfrm>
              <a:off x="5541963" y="3152775"/>
              <a:ext cx="1279525" cy="549275"/>
            </a:xfrm>
            <a:custGeom>
              <a:avLst/>
              <a:gdLst>
                <a:gd name="T0" fmla="*/ 0 w 2016"/>
                <a:gd name="T1" fmla="*/ 549275 h 864"/>
                <a:gd name="T2" fmla="*/ 456973 w 2016"/>
                <a:gd name="T3" fmla="*/ 549275 h 864"/>
                <a:gd name="T4" fmla="*/ 548368 w 2016"/>
                <a:gd name="T5" fmla="*/ 0 h 864"/>
                <a:gd name="T6" fmla="*/ 639763 w 2016"/>
                <a:gd name="T7" fmla="*/ 549275 h 864"/>
                <a:gd name="T8" fmla="*/ 731157 w 2016"/>
                <a:gd name="T9" fmla="*/ 549275 h 864"/>
                <a:gd name="T10" fmla="*/ 822552 w 2016"/>
                <a:gd name="T11" fmla="*/ 274638 h 864"/>
                <a:gd name="T12" fmla="*/ 913946 w 2016"/>
                <a:gd name="T13" fmla="*/ 549275 h 864"/>
                <a:gd name="T14" fmla="*/ 1279525 w 2016"/>
                <a:gd name="T15" fmla="*/ 549275 h 864"/>
                <a:gd name="T16" fmla="*/ 0 60000 65536"/>
                <a:gd name="T17" fmla="*/ 0 60000 65536"/>
                <a:gd name="T18" fmla="*/ 0 60000 65536"/>
                <a:gd name="T19" fmla="*/ 0 60000 65536"/>
                <a:gd name="T20" fmla="*/ 0 60000 65536"/>
                <a:gd name="T21" fmla="*/ 0 60000 65536"/>
                <a:gd name="T22" fmla="*/ 0 60000 65536"/>
                <a:gd name="T23" fmla="*/ 0 60000 65536"/>
                <a:gd name="T24" fmla="*/ 0 w 2016"/>
                <a:gd name="T25" fmla="*/ 0 h 864"/>
                <a:gd name="T26" fmla="*/ 2016 w 2016"/>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6" h="864">
                  <a:moveTo>
                    <a:pt x="0" y="864"/>
                  </a:moveTo>
                  <a:lnTo>
                    <a:pt x="720" y="864"/>
                  </a:lnTo>
                  <a:lnTo>
                    <a:pt x="864" y="0"/>
                  </a:lnTo>
                  <a:lnTo>
                    <a:pt x="1008" y="864"/>
                  </a:lnTo>
                  <a:lnTo>
                    <a:pt x="1152" y="864"/>
                  </a:lnTo>
                  <a:lnTo>
                    <a:pt x="1296" y="432"/>
                  </a:lnTo>
                  <a:lnTo>
                    <a:pt x="1440" y="864"/>
                  </a:lnTo>
                  <a:lnTo>
                    <a:pt x="2016" y="86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505" name="Freeform 80"/>
            <p:cNvSpPr>
              <a:spLocks/>
            </p:cNvSpPr>
            <p:nvPr/>
          </p:nvSpPr>
          <p:spPr bwMode="auto">
            <a:xfrm>
              <a:off x="5541963" y="4524375"/>
              <a:ext cx="1371600" cy="549275"/>
            </a:xfrm>
            <a:custGeom>
              <a:avLst/>
              <a:gdLst>
                <a:gd name="T0" fmla="*/ 0 w 2160"/>
                <a:gd name="T1" fmla="*/ 549275 h 864"/>
                <a:gd name="T2" fmla="*/ 457200 w 2160"/>
                <a:gd name="T3" fmla="*/ 549275 h 864"/>
                <a:gd name="T4" fmla="*/ 731520 w 2160"/>
                <a:gd name="T5" fmla="*/ 549275 h 864"/>
                <a:gd name="T6" fmla="*/ 822960 w 2160"/>
                <a:gd name="T7" fmla="*/ 0 h 864"/>
                <a:gd name="T8" fmla="*/ 914400 w 2160"/>
                <a:gd name="T9" fmla="*/ 549275 h 864"/>
                <a:gd name="T10" fmla="*/ 1371600 w 2160"/>
                <a:gd name="T11" fmla="*/ 549275 h 864"/>
                <a:gd name="T12" fmla="*/ 0 60000 65536"/>
                <a:gd name="T13" fmla="*/ 0 60000 65536"/>
                <a:gd name="T14" fmla="*/ 0 60000 65536"/>
                <a:gd name="T15" fmla="*/ 0 60000 65536"/>
                <a:gd name="T16" fmla="*/ 0 60000 65536"/>
                <a:gd name="T17" fmla="*/ 0 60000 65536"/>
                <a:gd name="T18" fmla="*/ 0 w 2160"/>
                <a:gd name="T19" fmla="*/ 0 h 864"/>
                <a:gd name="T20" fmla="*/ 2160 w 2160"/>
                <a:gd name="T21" fmla="*/ 864 h 864"/>
              </a:gdLst>
              <a:ahLst/>
              <a:cxnLst>
                <a:cxn ang="T12">
                  <a:pos x="T0" y="T1"/>
                </a:cxn>
                <a:cxn ang="T13">
                  <a:pos x="T2" y="T3"/>
                </a:cxn>
                <a:cxn ang="T14">
                  <a:pos x="T4" y="T5"/>
                </a:cxn>
                <a:cxn ang="T15">
                  <a:pos x="T6" y="T7"/>
                </a:cxn>
                <a:cxn ang="T16">
                  <a:pos x="T8" y="T9"/>
                </a:cxn>
                <a:cxn ang="T17">
                  <a:pos x="T10" y="T11"/>
                </a:cxn>
              </a:cxnLst>
              <a:rect l="T18" t="T19" r="T20" b="T21"/>
              <a:pathLst>
                <a:path w="2160" h="864">
                  <a:moveTo>
                    <a:pt x="0" y="864"/>
                  </a:moveTo>
                  <a:lnTo>
                    <a:pt x="720" y="864"/>
                  </a:lnTo>
                  <a:lnTo>
                    <a:pt x="1152" y="864"/>
                  </a:lnTo>
                  <a:lnTo>
                    <a:pt x="1296" y="0"/>
                  </a:lnTo>
                  <a:lnTo>
                    <a:pt x="1440" y="864"/>
                  </a:lnTo>
                  <a:lnTo>
                    <a:pt x="2160" y="86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506" name="Text Box 81"/>
            <p:cNvSpPr txBox="1">
              <a:spLocks noChangeArrowheads="1"/>
            </p:cNvSpPr>
            <p:nvPr/>
          </p:nvSpPr>
          <p:spPr bwMode="auto">
            <a:xfrm>
              <a:off x="6089650" y="415925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8</a:t>
              </a:r>
            </a:p>
          </p:txBody>
        </p:sp>
        <p:sp>
          <p:nvSpPr>
            <p:cNvPr id="20507" name="Text Box 82"/>
            <p:cNvSpPr txBox="1">
              <a:spLocks noChangeArrowheads="1"/>
            </p:cNvSpPr>
            <p:nvPr/>
          </p:nvSpPr>
          <p:spPr bwMode="auto">
            <a:xfrm>
              <a:off x="6089650" y="3062288"/>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8</a:t>
              </a:r>
            </a:p>
          </p:txBody>
        </p:sp>
        <p:sp>
          <p:nvSpPr>
            <p:cNvPr id="20508" name="Text Box 83"/>
            <p:cNvSpPr txBox="1">
              <a:spLocks noChangeArrowheads="1"/>
            </p:cNvSpPr>
            <p:nvPr/>
          </p:nvSpPr>
          <p:spPr bwMode="auto">
            <a:xfrm>
              <a:off x="5815013" y="278765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6</a:t>
              </a:r>
            </a:p>
          </p:txBody>
        </p:sp>
        <p:sp>
          <p:nvSpPr>
            <p:cNvPr id="20509" name="Text Box 85"/>
            <p:cNvSpPr txBox="1">
              <a:spLocks noChangeArrowheads="1"/>
            </p:cNvSpPr>
            <p:nvPr/>
          </p:nvSpPr>
          <p:spPr bwMode="auto">
            <a:xfrm>
              <a:off x="6089650" y="1138238"/>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8</a:t>
              </a:r>
            </a:p>
          </p:txBody>
        </p:sp>
        <p:sp>
          <p:nvSpPr>
            <p:cNvPr id="20510" name="Text Box 87"/>
            <p:cNvSpPr txBox="1">
              <a:spLocks noChangeArrowheads="1"/>
            </p:cNvSpPr>
            <p:nvPr/>
          </p:nvSpPr>
          <p:spPr bwMode="auto">
            <a:xfrm>
              <a:off x="5357813" y="55308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100"/>
                <a:t>Allel 6 amplikonu düşmüş</a:t>
              </a:r>
              <a:endParaRPr lang="en-US"/>
            </a:p>
          </p:txBody>
        </p:sp>
        <p:sp>
          <p:nvSpPr>
            <p:cNvPr id="20511" name="Text Box 88"/>
            <p:cNvSpPr txBox="1">
              <a:spLocks noChangeArrowheads="1"/>
            </p:cNvSpPr>
            <p:nvPr/>
          </p:nvSpPr>
          <p:spPr bwMode="auto">
            <a:xfrm>
              <a:off x="5632450" y="2238369"/>
              <a:ext cx="1371600" cy="63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100"/>
                <a:t>Pik Yüksekliklerinde dengesizlik</a:t>
              </a:r>
              <a:endParaRPr lang="en-US"/>
            </a:p>
          </p:txBody>
        </p:sp>
        <p:sp>
          <p:nvSpPr>
            <p:cNvPr id="20512" name="Text Box 89"/>
            <p:cNvSpPr txBox="1">
              <a:spLocks noChangeArrowheads="1"/>
            </p:cNvSpPr>
            <p:nvPr/>
          </p:nvSpPr>
          <p:spPr bwMode="auto">
            <a:xfrm>
              <a:off x="5495132" y="655591"/>
              <a:ext cx="164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100"/>
                <a:t>Dengeli Heterozigot  alleller</a:t>
              </a:r>
            </a:p>
          </p:txBody>
        </p:sp>
        <p:sp>
          <p:nvSpPr>
            <p:cNvPr id="20513" name="AutoShape 90"/>
            <p:cNvSpPr>
              <a:spLocks/>
            </p:cNvSpPr>
            <p:nvPr/>
          </p:nvSpPr>
          <p:spPr bwMode="auto">
            <a:xfrm rot="-5576658">
              <a:off x="5997575" y="4781551"/>
              <a:ext cx="92075" cy="273050"/>
            </a:xfrm>
            <a:prstGeom prst="rightBracket">
              <a:avLst>
                <a:gd name="adj" fmla="val 96146"/>
              </a:avLst>
            </a:prstGeom>
            <a:noFill/>
            <a:ln w="2857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20485" name="Text Box 84"/>
          <p:cNvSpPr txBox="1">
            <a:spLocks noChangeArrowheads="1"/>
          </p:cNvSpPr>
          <p:nvPr/>
        </p:nvSpPr>
        <p:spPr bwMode="auto">
          <a:xfrm>
            <a:off x="5159375" y="1376363"/>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6</a:t>
            </a:r>
          </a:p>
        </p:txBody>
      </p:sp>
      <p:grpSp>
        <p:nvGrpSpPr>
          <p:cNvPr id="20486" name="85 Grup"/>
          <p:cNvGrpSpPr>
            <a:grpSpLocks/>
          </p:cNvGrpSpPr>
          <p:nvPr/>
        </p:nvGrpSpPr>
        <p:grpSpPr bwMode="auto">
          <a:xfrm>
            <a:off x="928688" y="3706813"/>
            <a:ext cx="457200" cy="365125"/>
            <a:chOff x="1700213" y="3519488"/>
            <a:chExt cx="457200" cy="365125"/>
          </a:xfrm>
        </p:grpSpPr>
        <p:sp>
          <p:nvSpPr>
            <p:cNvPr id="20495" name="Freeform 76"/>
            <p:cNvSpPr>
              <a:spLocks/>
            </p:cNvSpPr>
            <p:nvPr/>
          </p:nvSpPr>
          <p:spPr bwMode="auto">
            <a:xfrm>
              <a:off x="1700213" y="3519488"/>
              <a:ext cx="457200" cy="90487"/>
            </a:xfrm>
            <a:custGeom>
              <a:avLst/>
              <a:gdLst>
                <a:gd name="T0" fmla="*/ 0 w 1152"/>
                <a:gd name="T1" fmla="*/ 79176 h 192"/>
                <a:gd name="T2" fmla="*/ 171450 w 1152"/>
                <a:gd name="T3" fmla="*/ 79176 h 192"/>
                <a:gd name="T4" fmla="*/ 228600 w 1152"/>
                <a:gd name="T5" fmla="*/ 11311 h 192"/>
                <a:gd name="T6" fmla="*/ 285750 w 1152"/>
                <a:gd name="T7" fmla="*/ 11311 h 192"/>
                <a:gd name="T8" fmla="*/ 342900 w 1152"/>
                <a:gd name="T9" fmla="*/ 79176 h 192"/>
                <a:gd name="T10" fmla="*/ 457200 w 1152"/>
                <a:gd name="T11" fmla="*/ 79176 h 192"/>
                <a:gd name="T12" fmla="*/ 0 60000 65536"/>
                <a:gd name="T13" fmla="*/ 0 60000 65536"/>
                <a:gd name="T14" fmla="*/ 0 60000 65536"/>
                <a:gd name="T15" fmla="*/ 0 60000 65536"/>
                <a:gd name="T16" fmla="*/ 0 60000 65536"/>
                <a:gd name="T17" fmla="*/ 0 60000 65536"/>
                <a:gd name="T18" fmla="*/ 0 w 1152"/>
                <a:gd name="T19" fmla="*/ 0 h 192"/>
                <a:gd name="T20" fmla="*/ 1152 w 115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152" h="192">
                  <a:moveTo>
                    <a:pt x="0" y="168"/>
                  </a:moveTo>
                  <a:cubicBezTo>
                    <a:pt x="168" y="180"/>
                    <a:pt x="336" y="192"/>
                    <a:pt x="432" y="168"/>
                  </a:cubicBezTo>
                  <a:cubicBezTo>
                    <a:pt x="528" y="144"/>
                    <a:pt x="528" y="48"/>
                    <a:pt x="576" y="24"/>
                  </a:cubicBezTo>
                  <a:cubicBezTo>
                    <a:pt x="624" y="0"/>
                    <a:pt x="672" y="0"/>
                    <a:pt x="720" y="24"/>
                  </a:cubicBezTo>
                  <a:cubicBezTo>
                    <a:pt x="768" y="48"/>
                    <a:pt x="792" y="144"/>
                    <a:pt x="864" y="168"/>
                  </a:cubicBezTo>
                  <a:cubicBezTo>
                    <a:pt x="936" y="192"/>
                    <a:pt x="1044" y="180"/>
                    <a:pt x="1152" y="168"/>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496" name="Text Box 77"/>
            <p:cNvSpPr txBox="1">
              <a:spLocks noChangeArrowheads="1"/>
            </p:cNvSpPr>
            <p:nvPr/>
          </p:nvSpPr>
          <p:spPr bwMode="auto">
            <a:xfrm>
              <a:off x="1700213" y="3519488"/>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a:solidFill>
                    <a:srgbClr val="FF0000"/>
                  </a:solidFill>
                </a:rPr>
                <a:t>*</a:t>
              </a:r>
              <a:endParaRPr lang="en-US"/>
            </a:p>
          </p:txBody>
        </p:sp>
      </p:grpSp>
      <p:sp>
        <p:nvSpPr>
          <p:cNvPr id="20487" name="Line 49"/>
          <p:cNvSpPr>
            <a:spLocks noChangeShapeType="1"/>
          </p:cNvSpPr>
          <p:nvPr/>
        </p:nvSpPr>
        <p:spPr bwMode="auto">
          <a:xfrm>
            <a:off x="1082675" y="3286125"/>
            <a:ext cx="2746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88" name="Line 50"/>
          <p:cNvSpPr>
            <a:spLocks noChangeShapeType="1"/>
          </p:cNvSpPr>
          <p:nvPr/>
        </p:nvSpPr>
        <p:spPr bwMode="auto">
          <a:xfrm flipH="1">
            <a:off x="3786188" y="3328988"/>
            <a:ext cx="2746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89" name="Line 51"/>
          <p:cNvSpPr>
            <a:spLocks noChangeShapeType="1"/>
          </p:cNvSpPr>
          <p:nvPr/>
        </p:nvSpPr>
        <p:spPr bwMode="auto">
          <a:xfrm flipH="1">
            <a:off x="4151313" y="3786188"/>
            <a:ext cx="2746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90" name="Text Box 78"/>
          <p:cNvSpPr txBox="1">
            <a:spLocks noChangeArrowheads="1"/>
          </p:cNvSpPr>
          <p:nvPr/>
        </p:nvSpPr>
        <p:spPr bwMode="auto">
          <a:xfrm>
            <a:off x="1000125" y="471487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a:solidFill>
                  <a:srgbClr val="FF0000"/>
                </a:solidFill>
              </a:rPr>
              <a:t>*</a:t>
            </a:r>
            <a:endParaRPr lang="en-US"/>
          </a:p>
        </p:txBody>
      </p:sp>
      <p:sp>
        <p:nvSpPr>
          <p:cNvPr id="20491" name="Freeform 79"/>
          <p:cNvSpPr>
            <a:spLocks/>
          </p:cNvSpPr>
          <p:nvPr/>
        </p:nvSpPr>
        <p:spPr bwMode="auto">
          <a:xfrm>
            <a:off x="857250" y="4714875"/>
            <a:ext cx="274638" cy="196850"/>
          </a:xfrm>
          <a:custGeom>
            <a:avLst/>
            <a:gdLst>
              <a:gd name="T0" fmla="*/ 0 w 432"/>
              <a:gd name="T1" fmla="*/ 168729 h 168"/>
              <a:gd name="T2" fmla="*/ 183092 w 432"/>
              <a:gd name="T3" fmla="*/ 168729 h 168"/>
              <a:gd name="T4" fmla="*/ 274638 w 432"/>
              <a:gd name="T5" fmla="*/ 0 h 168"/>
              <a:gd name="T6" fmla="*/ 0 60000 65536"/>
              <a:gd name="T7" fmla="*/ 0 60000 65536"/>
              <a:gd name="T8" fmla="*/ 0 60000 65536"/>
              <a:gd name="T9" fmla="*/ 0 w 432"/>
              <a:gd name="T10" fmla="*/ 0 h 168"/>
              <a:gd name="T11" fmla="*/ 432 w 432"/>
              <a:gd name="T12" fmla="*/ 168 h 168"/>
            </a:gdLst>
            <a:ahLst/>
            <a:cxnLst>
              <a:cxn ang="T6">
                <a:pos x="T0" y="T1"/>
              </a:cxn>
              <a:cxn ang="T7">
                <a:pos x="T2" y="T3"/>
              </a:cxn>
              <a:cxn ang="T8">
                <a:pos x="T4" y="T5"/>
              </a:cxn>
            </a:cxnLst>
            <a:rect l="T9" t="T10" r="T11" b="T12"/>
            <a:pathLst>
              <a:path w="432" h="168">
                <a:moveTo>
                  <a:pt x="0" y="144"/>
                </a:moveTo>
                <a:cubicBezTo>
                  <a:pt x="108" y="156"/>
                  <a:pt x="216" y="168"/>
                  <a:pt x="288" y="144"/>
                </a:cubicBezTo>
                <a:cubicBezTo>
                  <a:pt x="360" y="120"/>
                  <a:pt x="432" y="24"/>
                  <a:pt x="432"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0492" name="Line 73"/>
          <p:cNvSpPr>
            <a:spLocks noChangeShapeType="1"/>
          </p:cNvSpPr>
          <p:nvPr/>
        </p:nvSpPr>
        <p:spPr bwMode="auto">
          <a:xfrm>
            <a:off x="1071563" y="5357813"/>
            <a:ext cx="2746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93" name="Line 72"/>
          <p:cNvSpPr>
            <a:spLocks noChangeShapeType="1"/>
          </p:cNvSpPr>
          <p:nvPr/>
        </p:nvSpPr>
        <p:spPr bwMode="auto">
          <a:xfrm flipH="1">
            <a:off x="3714750" y="4900613"/>
            <a:ext cx="2746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494" name="Line 74"/>
          <p:cNvSpPr>
            <a:spLocks noChangeShapeType="1"/>
          </p:cNvSpPr>
          <p:nvPr/>
        </p:nvSpPr>
        <p:spPr bwMode="auto">
          <a:xfrm flipH="1">
            <a:off x="4079875" y="5357813"/>
            <a:ext cx="2746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357188" y="571500"/>
            <a:ext cx="7346950" cy="5437188"/>
            <a:chOff x="833" y="344"/>
            <a:chExt cx="4628" cy="3425"/>
          </a:xfrm>
        </p:grpSpPr>
        <p:grpSp>
          <p:nvGrpSpPr>
            <p:cNvPr id="21507" name="Group 3"/>
            <p:cNvGrpSpPr>
              <a:grpSpLocks/>
            </p:cNvGrpSpPr>
            <p:nvPr/>
          </p:nvGrpSpPr>
          <p:grpSpPr bwMode="auto">
            <a:xfrm>
              <a:off x="1650" y="479"/>
              <a:ext cx="2263" cy="1283"/>
              <a:chOff x="3613" y="2212"/>
              <a:chExt cx="5656" cy="3208"/>
            </a:xfrm>
          </p:grpSpPr>
          <p:sp>
            <p:nvSpPr>
              <p:cNvPr id="21532" name="Freeform 4"/>
              <p:cNvSpPr>
                <a:spLocks/>
              </p:cNvSpPr>
              <p:nvPr/>
            </p:nvSpPr>
            <p:spPr bwMode="auto">
              <a:xfrm>
                <a:off x="3679" y="2212"/>
                <a:ext cx="5590" cy="3208"/>
              </a:xfrm>
              <a:custGeom>
                <a:avLst/>
                <a:gdLst>
                  <a:gd name="T0" fmla="*/ 0 w 7082"/>
                  <a:gd name="T1" fmla="*/ 3182 h 3208"/>
                  <a:gd name="T2" fmla="*/ 1663 w 7082"/>
                  <a:gd name="T3" fmla="*/ 3182 h 3208"/>
                  <a:gd name="T4" fmla="*/ 1725 w 7082"/>
                  <a:gd name="T5" fmla="*/ 2828 h 3208"/>
                  <a:gd name="T6" fmla="*/ 1787 w 7082"/>
                  <a:gd name="T7" fmla="*/ 3195 h 3208"/>
                  <a:gd name="T8" fmla="*/ 1994 w 7082"/>
                  <a:gd name="T9" fmla="*/ 3195 h 3208"/>
                  <a:gd name="T10" fmla="*/ 2118 w 7082"/>
                  <a:gd name="T11" fmla="*/ 0 h 3208"/>
                  <a:gd name="T12" fmla="*/ 2221 w 7082"/>
                  <a:gd name="T13" fmla="*/ 3208 h 3208"/>
                  <a:gd name="T14" fmla="*/ 3441 w 7082"/>
                  <a:gd name="T15" fmla="*/ 3208 h 3208"/>
                  <a:gd name="T16" fmla="*/ 3471 w 7082"/>
                  <a:gd name="T17" fmla="*/ 2920 h 3208"/>
                  <a:gd name="T18" fmla="*/ 3534 w 7082"/>
                  <a:gd name="T19" fmla="*/ 3208 h 3208"/>
                  <a:gd name="T20" fmla="*/ 3730 w 7082"/>
                  <a:gd name="T21" fmla="*/ 3195 h 3208"/>
                  <a:gd name="T22" fmla="*/ 3802 w 7082"/>
                  <a:gd name="T23" fmla="*/ 576 h 3208"/>
                  <a:gd name="T24" fmla="*/ 3895 w 7082"/>
                  <a:gd name="T25" fmla="*/ 3195 h 3208"/>
                  <a:gd name="T26" fmla="*/ 5590 w 7082"/>
                  <a:gd name="T27" fmla="*/ 3195 h 3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82"/>
                  <a:gd name="T43" fmla="*/ 0 h 3208"/>
                  <a:gd name="T44" fmla="*/ 7082 w 7082"/>
                  <a:gd name="T45" fmla="*/ 3208 h 32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82" h="3208">
                    <a:moveTo>
                      <a:pt x="0" y="3182"/>
                    </a:moveTo>
                    <a:lnTo>
                      <a:pt x="2107" y="3182"/>
                    </a:lnTo>
                    <a:lnTo>
                      <a:pt x="2186" y="2828"/>
                    </a:lnTo>
                    <a:lnTo>
                      <a:pt x="2264" y="3195"/>
                    </a:lnTo>
                    <a:lnTo>
                      <a:pt x="2526" y="3195"/>
                    </a:lnTo>
                    <a:lnTo>
                      <a:pt x="2683" y="0"/>
                    </a:lnTo>
                    <a:lnTo>
                      <a:pt x="2814" y="3208"/>
                    </a:lnTo>
                    <a:lnTo>
                      <a:pt x="4359" y="3208"/>
                    </a:lnTo>
                    <a:lnTo>
                      <a:pt x="4398" y="2920"/>
                    </a:lnTo>
                    <a:lnTo>
                      <a:pt x="4477" y="3208"/>
                    </a:lnTo>
                    <a:lnTo>
                      <a:pt x="4725" y="3195"/>
                    </a:lnTo>
                    <a:lnTo>
                      <a:pt x="4817" y="576"/>
                    </a:lnTo>
                    <a:lnTo>
                      <a:pt x="4935" y="3195"/>
                    </a:lnTo>
                    <a:lnTo>
                      <a:pt x="7082" y="319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533" name="Line 5"/>
              <p:cNvSpPr>
                <a:spLocks noChangeShapeType="1"/>
              </p:cNvSpPr>
              <p:nvPr/>
            </p:nvSpPr>
            <p:spPr bwMode="auto">
              <a:xfrm>
                <a:off x="3613" y="4870"/>
                <a:ext cx="5511"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21534" name="Line 6"/>
              <p:cNvSpPr>
                <a:spLocks noChangeShapeType="1"/>
              </p:cNvSpPr>
              <p:nvPr/>
            </p:nvSpPr>
            <p:spPr bwMode="auto">
              <a:xfrm>
                <a:off x="3722" y="3186"/>
                <a:ext cx="5511"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21508" name="Text Box 7"/>
            <p:cNvSpPr txBox="1">
              <a:spLocks noChangeArrowheads="1"/>
            </p:cNvSpPr>
            <p:nvPr/>
          </p:nvSpPr>
          <p:spPr bwMode="auto">
            <a:xfrm>
              <a:off x="3829" y="1442"/>
              <a:ext cx="450" cy="23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&lt;15%</a:t>
              </a:r>
              <a:endParaRPr lang="en-US"/>
            </a:p>
          </p:txBody>
        </p:sp>
        <p:sp>
          <p:nvSpPr>
            <p:cNvPr id="21509" name="Text Box 8"/>
            <p:cNvSpPr txBox="1">
              <a:spLocks noChangeArrowheads="1"/>
            </p:cNvSpPr>
            <p:nvPr/>
          </p:nvSpPr>
          <p:spPr bwMode="auto">
            <a:xfrm>
              <a:off x="1549" y="1532"/>
              <a:ext cx="86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Stutter </a:t>
              </a:r>
              <a:r>
                <a:rPr lang="tr-TR" sz="1400"/>
                <a:t>bölgesi</a:t>
              </a:r>
              <a:endParaRPr lang="en-US"/>
            </a:p>
          </p:txBody>
        </p:sp>
        <p:sp>
          <p:nvSpPr>
            <p:cNvPr id="21510" name="Text Box 9"/>
            <p:cNvSpPr txBox="1">
              <a:spLocks noChangeArrowheads="1"/>
            </p:cNvSpPr>
            <p:nvPr/>
          </p:nvSpPr>
          <p:spPr bwMode="auto">
            <a:xfrm>
              <a:off x="3871" y="776"/>
              <a:ext cx="486" cy="23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&gt;70%</a:t>
              </a:r>
              <a:endParaRPr lang="en-US"/>
            </a:p>
          </p:txBody>
        </p:sp>
        <p:sp>
          <p:nvSpPr>
            <p:cNvPr id="21511" name="Text Box 10"/>
            <p:cNvSpPr txBox="1">
              <a:spLocks noChangeArrowheads="1"/>
            </p:cNvSpPr>
            <p:nvPr/>
          </p:nvSpPr>
          <p:spPr bwMode="auto">
            <a:xfrm>
              <a:off x="2341" y="344"/>
              <a:ext cx="39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100%</a:t>
              </a:r>
              <a:endParaRPr lang="en-US"/>
            </a:p>
          </p:txBody>
        </p:sp>
        <p:sp>
          <p:nvSpPr>
            <p:cNvPr id="21512" name="Text Box 11"/>
            <p:cNvSpPr txBox="1">
              <a:spLocks noChangeArrowheads="1"/>
            </p:cNvSpPr>
            <p:nvPr/>
          </p:nvSpPr>
          <p:spPr bwMode="auto">
            <a:xfrm>
              <a:off x="1567" y="566"/>
              <a:ext cx="86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400"/>
                <a:t>Heterozigot pik bölgesi</a:t>
              </a:r>
              <a:endParaRPr lang="en-US"/>
            </a:p>
          </p:txBody>
        </p:sp>
        <p:sp>
          <p:nvSpPr>
            <p:cNvPr id="21513" name="Text Box 12"/>
            <p:cNvSpPr txBox="1">
              <a:spLocks noChangeArrowheads="1"/>
            </p:cNvSpPr>
            <p:nvPr/>
          </p:nvSpPr>
          <p:spPr bwMode="auto">
            <a:xfrm>
              <a:off x="3061" y="554"/>
              <a:ext cx="39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85%</a:t>
              </a:r>
              <a:endParaRPr lang="en-US"/>
            </a:p>
          </p:txBody>
        </p:sp>
        <p:sp>
          <p:nvSpPr>
            <p:cNvPr id="21514" name="Text Box 13"/>
            <p:cNvSpPr txBox="1">
              <a:spLocks noChangeArrowheads="1"/>
            </p:cNvSpPr>
            <p:nvPr/>
          </p:nvSpPr>
          <p:spPr bwMode="auto">
            <a:xfrm>
              <a:off x="1651" y="1028"/>
              <a:ext cx="696" cy="342"/>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a:t>Karışım bölgesi</a:t>
              </a:r>
              <a:endParaRPr lang="en-US"/>
            </a:p>
          </p:txBody>
        </p:sp>
        <p:sp>
          <p:nvSpPr>
            <p:cNvPr id="21515" name="Text Box 14"/>
            <p:cNvSpPr txBox="1">
              <a:spLocks noChangeArrowheads="1"/>
            </p:cNvSpPr>
            <p:nvPr/>
          </p:nvSpPr>
          <p:spPr bwMode="auto">
            <a:xfrm>
              <a:off x="2857" y="1538"/>
              <a:ext cx="39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9%</a:t>
              </a:r>
              <a:endParaRPr lang="en-US"/>
            </a:p>
          </p:txBody>
        </p:sp>
        <p:sp>
          <p:nvSpPr>
            <p:cNvPr id="21516" name="Line 15"/>
            <p:cNvSpPr>
              <a:spLocks noChangeShapeType="1"/>
            </p:cNvSpPr>
            <p:nvPr/>
          </p:nvSpPr>
          <p:spPr bwMode="auto">
            <a:xfrm>
              <a:off x="1723" y="3183"/>
              <a:ext cx="220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21517" name="Line 16"/>
            <p:cNvSpPr>
              <a:spLocks noChangeShapeType="1"/>
            </p:cNvSpPr>
            <p:nvPr/>
          </p:nvSpPr>
          <p:spPr bwMode="auto">
            <a:xfrm>
              <a:off x="1767" y="2509"/>
              <a:ext cx="220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21518" name="Text Box 17"/>
            <p:cNvSpPr txBox="1">
              <a:spLocks noChangeArrowheads="1"/>
            </p:cNvSpPr>
            <p:nvPr/>
          </p:nvSpPr>
          <p:spPr bwMode="auto">
            <a:xfrm>
              <a:off x="833" y="2612"/>
              <a:ext cx="136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i="1"/>
                <a:t>Tipik </a:t>
              </a:r>
              <a:r>
                <a:rPr lang="en-US" sz="1400" b="1" i="1"/>
                <a:t>stutter </a:t>
              </a:r>
              <a:r>
                <a:rPr lang="tr-TR" sz="1400" b="1" i="1"/>
                <a:t>ürününden yüksek</a:t>
              </a:r>
              <a:r>
                <a:rPr lang="en-US" sz="1400" b="1" i="1"/>
                <a:t> (&gt;15%) </a:t>
              </a:r>
              <a:endParaRPr lang="en-US" i="1"/>
            </a:p>
          </p:txBody>
        </p:sp>
        <p:sp>
          <p:nvSpPr>
            <p:cNvPr id="21519" name="Freeform 18"/>
            <p:cNvSpPr>
              <a:spLocks/>
            </p:cNvSpPr>
            <p:nvPr/>
          </p:nvSpPr>
          <p:spPr bwMode="auto">
            <a:xfrm>
              <a:off x="1755" y="2185"/>
              <a:ext cx="2178" cy="1255"/>
            </a:xfrm>
            <a:custGeom>
              <a:avLst/>
              <a:gdLst>
                <a:gd name="T0" fmla="*/ 0 w 5445"/>
                <a:gd name="T1" fmla="*/ 1249 h 3135"/>
                <a:gd name="T2" fmla="*/ 618 w 5445"/>
                <a:gd name="T3" fmla="*/ 1243 h 3135"/>
                <a:gd name="T4" fmla="*/ 660 w 5445"/>
                <a:gd name="T5" fmla="*/ 817 h 3135"/>
                <a:gd name="T6" fmla="*/ 708 w 5445"/>
                <a:gd name="T7" fmla="*/ 1249 h 3135"/>
                <a:gd name="T8" fmla="*/ 768 w 5445"/>
                <a:gd name="T9" fmla="*/ 1231 h 3135"/>
                <a:gd name="T10" fmla="*/ 816 w 5445"/>
                <a:gd name="T11" fmla="*/ 0 h 3135"/>
                <a:gd name="T12" fmla="*/ 876 w 5445"/>
                <a:gd name="T13" fmla="*/ 1255 h 3135"/>
                <a:gd name="T14" fmla="*/ 1338 w 5445"/>
                <a:gd name="T15" fmla="*/ 1255 h 3135"/>
                <a:gd name="T16" fmla="*/ 1374 w 5445"/>
                <a:gd name="T17" fmla="*/ 516 h 3135"/>
                <a:gd name="T18" fmla="*/ 1416 w 5445"/>
                <a:gd name="T19" fmla="*/ 1249 h 3135"/>
                <a:gd name="T20" fmla="*/ 1482 w 5445"/>
                <a:gd name="T21" fmla="*/ 1249 h 3135"/>
                <a:gd name="T22" fmla="*/ 1512 w 5445"/>
                <a:gd name="T23" fmla="*/ 1099 h 3135"/>
                <a:gd name="T24" fmla="*/ 1542 w 5445"/>
                <a:gd name="T25" fmla="*/ 1249 h 3135"/>
                <a:gd name="T26" fmla="*/ 2178 w 5445"/>
                <a:gd name="T27" fmla="*/ 1249 h 3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45"/>
                <a:gd name="T43" fmla="*/ 0 h 3135"/>
                <a:gd name="T44" fmla="*/ 5445 w 5445"/>
                <a:gd name="T45" fmla="*/ 3135 h 3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45" h="3135">
                  <a:moveTo>
                    <a:pt x="0" y="3120"/>
                  </a:moveTo>
                  <a:lnTo>
                    <a:pt x="1545" y="3105"/>
                  </a:lnTo>
                  <a:lnTo>
                    <a:pt x="1650" y="2040"/>
                  </a:lnTo>
                  <a:lnTo>
                    <a:pt x="1770" y="3120"/>
                  </a:lnTo>
                  <a:lnTo>
                    <a:pt x="1920" y="3075"/>
                  </a:lnTo>
                  <a:lnTo>
                    <a:pt x="2040" y="0"/>
                  </a:lnTo>
                  <a:lnTo>
                    <a:pt x="2190" y="3135"/>
                  </a:lnTo>
                  <a:lnTo>
                    <a:pt x="3345" y="3135"/>
                  </a:lnTo>
                  <a:lnTo>
                    <a:pt x="3435" y="1290"/>
                  </a:lnTo>
                  <a:lnTo>
                    <a:pt x="3540" y="3120"/>
                  </a:lnTo>
                  <a:lnTo>
                    <a:pt x="3705" y="3120"/>
                  </a:lnTo>
                  <a:lnTo>
                    <a:pt x="3780" y="2745"/>
                  </a:lnTo>
                  <a:lnTo>
                    <a:pt x="3855" y="3120"/>
                  </a:lnTo>
                  <a:lnTo>
                    <a:pt x="5445" y="312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520" name="Text Box 19"/>
            <p:cNvSpPr txBox="1">
              <a:spLocks noChangeArrowheads="1"/>
            </p:cNvSpPr>
            <p:nvPr/>
          </p:nvSpPr>
          <p:spPr bwMode="auto">
            <a:xfrm>
              <a:off x="2438" y="1975"/>
              <a:ext cx="39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100%</a:t>
              </a:r>
              <a:endParaRPr lang="en-US"/>
            </a:p>
          </p:txBody>
        </p:sp>
        <p:sp>
          <p:nvSpPr>
            <p:cNvPr id="21521" name="Text Box 20"/>
            <p:cNvSpPr txBox="1">
              <a:spLocks noChangeArrowheads="1"/>
            </p:cNvSpPr>
            <p:nvPr/>
          </p:nvSpPr>
          <p:spPr bwMode="auto">
            <a:xfrm>
              <a:off x="3919" y="3073"/>
              <a:ext cx="450" cy="23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&lt;15%</a:t>
              </a:r>
              <a:endParaRPr lang="en-US"/>
            </a:p>
          </p:txBody>
        </p:sp>
        <p:sp>
          <p:nvSpPr>
            <p:cNvPr id="21522" name="Text Box 21"/>
            <p:cNvSpPr txBox="1">
              <a:spLocks noChangeArrowheads="1"/>
            </p:cNvSpPr>
            <p:nvPr/>
          </p:nvSpPr>
          <p:spPr bwMode="auto">
            <a:xfrm>
              <a:off x="3968" y="2413"/>
              <a:ext cx="486" cy="23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&gt;70%</a:t>
              </a:r>
              <a:endParaRPr lang="en-US"/>
            </a:p>
          </p:txBody>
        </p:sp>
        <p:sp>
          <p:nvSpPr>
            <p:cNvPr id="21523" name="Text Box 22"/>
            <p:cNvSpPr txBox="1">
              <a:spLocks noChangeArrowheads="1"/>
            </p:cNvSpPr>
            <p:nvPr/>
          </p:nvSpPr>
          <p:spPr bwMode="auto">
            <a:xfrm>
              <a:off x="3014" y="2517"/>
              <a:ext cx="39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60%</a:t>
              </a:r>
              <a:endParaRPr lang="en-US"/>
            </a:p>
          </p:txBody>
        </p:sp>
        <p:sp>
          <p:nvSpPr>
            <p:cNvPr id="21524" name="Text Box 23"/>
            <p:cNvSpPr txBox="1">
              <a:spLocks noChangeArrowheads="1"/>
            </p:cNvSpPr>
            <p:nvPr/>
          </p:nvSpPr>
          <p:spPr bwMode="auto">
            <a:xfrm>
              <a:off x="3234" y="3175"/>
              <a:ext cx="39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10%</a:t>
              </a:r>
              <a:endParaRPr lang="en-US"/>
            </a:p>
          </p:txBody>
        </p:sp>
        <p:sp>
          <p:nvSpPr>
            <p:cNvPr id="21525" name="Text Box 24"/>
            <p:cNvSpPr txBox="1">
              <a:spLocks noChangeArrowheads="1"/>
            </p:cNvSpPr>
            <p:nvPr/>
          </p:nvSpPr>
          <p:spPr bwMode="auto">
            <a:xfrm>
              <a:off x="2198" y="2846"/>
              <a:ext cx="39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25%</a:t>
              </a:r>
              <a:endParaRPr lang="en-US"/>
            </a:p>
          </p:txBody>
        </p:sp>
        <p:sp>
          <p:nvSpPr>
            <p:cNvPr id="21526" name="Text Box 25"/>
            <p:cNvSpPr txBox="1">
              <a:spLocks noChangeArrowheads="1"/>
            </p:cNvSpPr>
            <p:nvPr/>
          </p:nvSpPr>
          <p:spPr bwMode="auto">
            <a:xfrm>
              <a:off x="3205" y="3481"/>
              <a:ext cx="17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i="1"/>
                <a:t>Tipik shutter ürünü olmak için yanlış taraf</a:t>
              </a:r>
              <a:endParaRPr lang="en-US"/>
            </a:p>
          </p:txBody>
        </p:sp>
        <p:sp>
          <p:nvSpPr>
            <p:cNvPr id="21527" name="Line 26"/>
            <p:cNvSpPr>
              <a:spLocks noChangeShapeType="1"/>
            </p:cNvSpPr>
            <p:nvPr/>
          </p:nvSpPr>
          <p:spPr bwMode="auto">
            <a:xfrm flipH="1" flipV="1">
              <a:off x="3265" y="3474"/>
              <a:ext cx="96" cy="24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28" name="Line 27"/>
            <p:cNvSpPr>
              <a:spLocks noChangeShapeType="1"/>
            </p:cNvSpPr>
            <p:nvPr/>
          </p:nvSpPr>
          <p:spPr bwMode="auto">
            <a:xfrm>
              <a:off x="2038" y="2974"/>
              <a:ext cx="322" cy="9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29" name="Text Box 28"/>
            <p:cNvSpPr txBox="1">
              <a:spLocks noChangeArrowheads="1"/>
            </p:cNvSpPr>
            <p:nvPr/>
          </p:nvSpPr>
          <p:spPr bwMode="auto">
            <a:xfrm>
              <a:off x="3220" y="2715"/>
              <a:ext cx="2241"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400" b="1" i="1"/>
                <a:t>Normal heterozigot allel eşinden daha düşük pik</a:t>
              </a:r>
              <a:r>
                <a:rPr lang="en-US" sz="1400" b="1" i="1"/>
                <a:t>(&lt;70%) </a:t>
              </a:r>
              <a:endParaRPr lang="en-US"/>
            </a:p>
          </p:txBody>
        </p:sp>
        <p:sp>
          <p:nvSpPr>
            <p:cNvPr id="21530" name="Text Box 29"/>
            <p:cNvSpPr txBox="1">
              <a:spLocks noChangeArrowheads="1"/>
            </p:cNvSpPr>
            <p:nvPr/>
          </p:nvSpPr>
          <p:spPr bwMode="auto">
            <a:xfrm>
              <a:off x="897" y="432"/>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a:t>
              </a:r>
            </a:p>
          </p:txBody>
        </p:sp>
        <p:sp>
          <p:nvSpPr>
            <p:cNvPr id="21531" name="Text Box 30"/>
            <p:cNvSpPr txBox="1">
              <a:spLocks noChangeArrowheads="1"/>
            </p:cNvSpPr>
            <p:nvPr/>
          </p:nvSpPr>
          <p:spPr bwMode="auto">
            <a:xfrm>
              <a:off x="891" y="2002"/>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noGrp="1"/>
          </p:cNvGrpSpPr>
          <p:nvPr/>
        </p:nvGrpSpPr>
        <p:grpSpPr bwMode="auto">
          <a:xfrm>
            <a:off x="457200" y="1609725"/>
            <a:ext cx="7239000" cy="4846638"/>
            <a:chOff x="912" y="1152"/>
            <a:chExt cx="3695" cy="1815"/>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1344"/>
              <a:ext cx="3456"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ChangeArrowheads="1"/>
            </p:cNvSpPr>
            <p:nvPr/>
          </p:nvSpPr>
          <p:spPr bwMode="auto">
            <a:xfrm>
              <a:off x="1381" y="2194"/>
              <a:ext cx="5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a:r>
                <a:rPr lang="en-US" sz="2000" b="1">
                  <a:solidFill>
                    <a:srgbClr val="0000FF"/>
                  </a:solidFill>
                </a:rPr>
                <a:t>D3S1358</a:t>
              </a:r>
              <a:endParaRPr lang="en-US" sz="2000"/>
            </a:p>
          </p:txBody>
        </p:sp>
        <p:sp>
          <p:nvSpPr>
            <p:cNvPr id="22533" name="Rectangle 5"/>
            <p:cNvSpPr>
              <a:spLocks noChangeArrowheads="1"/>
            </p:cNvSpPr>
            <p:nvPr/>
          </p:nvSpPr>
          <p:spPr bwMode="auto">
            <a:xfrm>
              <a:off x="2706" y="2194"/>
              <a:ext cx="5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a:r>
                <a:rPr lang="en-US" sz="2000" b="1">
                  <a:solidFill>
                    <a:srgbClr val="0000FF"/>
                  </a:solidFill>
                </a:rPr>
                <a:t>VWA</a:t>
              </a:r>
              <a:endParaRPr lang="en-US" sz="2000"/>
            </a:p>
          </p:txBody>
        </p:sp>
        <p:sp>
          <p:nvSpPr>
            <p:cNvPr id="22534" name="Rectangle 6"/>
            <p:cNvSpPr>
              <a:spLocks noChangeArrowheads="1"/>
            </p:cNvSpPr>
            <p:nvPr/>
          </p:nvSpPr>
          <p:spPr bwMode="auto">
            <a:xfrm>
              <a:off x="4031" y="2194"/>
              <a:ext cx="5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a:r>
                <a:rPr lang="en-US" sz="2000" b="1">
                  <a:solidFill>
                    <a:srgbClr val="0000FF"/>
                  </a:solidFill>
                </a:rPr>
                <a:t>FGA</a:t>
              </a:r>
              <a:endParaRPr lang="en-US" sz="2000"/>
            </a:p>
          </p:txBody>
        </p:sp>
        <p:sp>
          <p:nvSpPr>
            <p:cNvPr id="22535" name="Rectangle 7"/>
            <p:cNvSpPr>
              <a:spLocks noChangeArrowheads="1"/>
            </p:cNvSpPr>
            <p:nvPr/>
          </p:nvSpPr>
          <p:spPr bwMode="auto">
            <a:xfrm>
              <a:off x="1747" y="1498"/>
              <a:ext cx="2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a:r>
                <a:rPr lang="en-US" b="1"/>
                <a:t>-A</a:t>
              </a:r>
              <a:endParaRPr lang="en-US"/>
            </a:p>
          </p:txBody>
        </p:sp>
        <p:sp>
          <p:nvSpPr>
            <p:cNvPr id="22536" name="Rectangle 8"/>
            <p:cNvSpPr>
              <a:spLocks noChangeArrowheads="1"/>
            </p:cNvSpPr>
            <p:nvPr/>
          </p:nvSpPr>
          <p:spPr bwMode="auto">
            <a:xfrm>
              <a:off x="1825" y="1714"/>
              <a:ext cx="2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a:r>
                <a:rPr lang="en-US" b="1"/>
                <a:t>+A</a:t>
              </a:r>
              <a:endParaRPr lang="en-US"/>
            </a:p>
          </p:txBody>
        </p:sp>
        <p:sp>
          <p:nvSpPr>
            <p:cNvPr id="22537" name="Line 9"/>
            <p:cNvSpPr>
              <a:spLocks noChangeShapeType="1"/>
            </p:cNvSpPr>
            <p:nvPr/>
          </p:nvSpPr>
          <p:spPr bwMode="auto">
            <a:xfrm flipH="1">
              <a:off x="1656" y="1560"/>
              <a:ext cx="132" cy="1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38" name="Line 10"/>
            <p:cNvSpPr>
              <a:spLocks noChangeShapeType="1"/>
            </p:cNvSpPr>
            <p:nvPr/>
          </p:nvSpPr>
          <p:spPr bwMode="auto">
            <a:xfrm flipH="1" flipV="1">
              <a:off x="1704" y="1746"/>
              <a:ext cx="162" cy="2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2539" name="Text Box 11"/>
            <p:cNvSpPr txBox="1">
              <a:spLocks noChangeArrowheads="1"/>
            </p:cNvSpPr>
            <p:nvPr/>
          </p:nvSpPr>
          <p:spPr bwMode="auto">
            <a:xfrm>
              <a:off x="3270" y="1662"/>
              <a:ext cx="732" cy="3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10 ng </a:t>
              </a:r>
              <a:r>
                <a:rPr lang="tr-TR"/>
                <a:t>kalıp</a:t>
              </a:r>
              <a:endParaRPr lang="en-US"/>
            </a:p>
          </p:txBody>
        </p:sp>
        <p:sp>
          <p:nvSpPr>
            <p:cNvPr id="22540" name="Text Box 12"/>
            <p:cNvSpPr txBox="1">
              <a:spLocks noChangeArrowheads="1"/>
            </p:cNvSpPr>
            <p:nvPr/>
          </p:nvSpPr>
          <p:spPr bwMode="auto">
            <a:xfrm>
              <a:off x="3186" y="2364"/>
              <a:ext cx="882" cy="3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2 ng </a:t>
              </a:r>
              <a:r>
                <a:rPr lang="tr-TR"/>
                <a:t>kalıp </a:t>
              </a:r>
              <a:endParaRPr lang="en-US"/>
            </a:p>
          </p:txBody>
        </p:sp>
        <p:sp>
          <p:nvSpPr>
            <p:cNvPr id="22541" name="Text Box 13"/>
            <p:cNvSpPr txBox="1">
              <a:spLocks noChangeArrowheads="1"/>
            </p:cNvSpPr>
            <p:nvPr/>
          </p:nvSpPr>
          <p:spPr bwMode="auto">
            <a:xfrm>
              <a:off x="2580" y="1152"/>
              <a:ext cx="73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DNA</a:t>
              </a:r>
              <a:r>
                <a:rPr lang="tr-TR"/>
                <a:t>boyutu </a:t>
              </a:r>
              <a:r>
                <a:rPr lang="en-US"/>
                <a:t>(bp)</a:t>
              </a:r>
            </a:p>
          </p:txBody>
        </p:sp>
        <p:sp>
          <p:nvSpPr>
            <p:cNvPr id="22542" name="Text Box 14"/>
            <p:cNvSpPr txBox="1">
              <a:spLocks noChangeArrowheads="1"/>
            </p:cNvSpPr>
            <p:nvPr/>
          </p:nvSpPr>
          <p:spPr bwMode="auto">
            <a:xfrm rot="-5400000">
              <a:off x="100" y="1964"/>
              <a:ext cx="18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Relative Fluorescence (RFUs)</a:t>
              </a:r>
            </a:p>
          </p:txBody>
        </p:sp>
        <p:sp>
          <p:nvSpPr>
            <p:cNvPr id="22543" name="Oval 15"/>
            <p:cNvSpPr>
              <a:spLocks noChangeArrowheads="1"/>
            </p:cNvSpPr>
            <p:nvPr/>
          </p:nvSpPr>
          <p:spPr bwMode="auto">
            <a:xfrm>
              <a:off x="4134" y="1562"/>
              <a:ext cx="174" cy="15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544" name="Text Box 16"/>
            <p:cNvSpPr txBox="1">
              <a:spLocks noChangeArrowheads="1"/>
            </p:cNvSpPr>
            <p:nvPr/>
          </p:nvSpPr>
          <p:spPr bwMode="auto">
            <a:xfrm>
              <a:off x="3720" y="1490"/>
              <a:ext cx="5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off-scale</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body" idx="1"/>
          </p:nvPr>
        </p:nvSpPr>
        <p:spPr>
          <a:xfrm>
            <a:off x="457200" y="1557338"/>
            <a:ext cx="8291513" cy="4568825"/>
          </a:xfrm>
        </p:spPr>
        <p:txBody>
          <a:bodyPr/>
          <a:lstStyle/>
          <a:p>
            <a:pPr eaLnBrk="1" hangingPunct="1">
              <a:lnSpc>
                <a:spcPct val="90000"/>
              </a:lnSpc>
            </a:pPr>
            <a:endParaRPr lang="tr-TR" sz="2000" b="1" i="1">
              <a:solidFill>
                <a:srgbClr val="B8B400"/>
              </a:solidFill>
              <a:latin typeface="Comic Sans MS" pitchFamily="66" charset="0"/>
            </a:endParaRPr>
          </a:p>
          <a:p>
            <a:pPr eaLnBrk="1" hangingPunct="1">
              <a:lnSpc>
                <a:spcPct val="90000"/>
              </a:lnSpc>
            </a:pPr>
            <a:endParaRPr lang="tr-TR" sz="2000" b="1" i="1">
              <a:solidFill>
                <a:srgbClr val="B8B400"/>
              </a:solidFill>
              <a:latin typeface="Comic Sans MS" pitchFamily="66" charset="0"/>
            </a:endParaRPr>
          </a:p>
          <a:p>
            <a:pPr eaLnBrk="1" hangingPunct="1">
              <a:lnSpc>
                <a:spcPct val="90000"/>
              </a:lnSpc>
              <a:buFont typeface="Wingdings" pitchFamily="2" charset="2"/>
              <a:buChar char="v"/>
            </a:pPr>
            <a:r>
              <a:rPr lang="tr-TR" sz="2400" i="1">
                <a:solidFill>
                  <a:srgbClr val="B8B400"/>
                </a:solidFill>
                <a:latin typeface="Comic Sans MS" pitchFamily="66" charset="0"/>
              </a:rPr>
              <a:t>Antik DNA (aDNA); DNA ekstraksiyonu gerçekleştirilmesi için özel olarak önlem alınmadan saklanan örneklerden elde edilen DNA’dır.</a:t>
            </a:r>
          </a:p>
          <a:p>
            <a:pPr eaLnBrk="1" hangingPunct="1">
              <a:lnSpc>
                <a:spcPct val="90000"/>
              </a:lnSpc>
            </a:pPr>
            <a:endParaRPr lang="tr-TR" sz="2400" i="1">
              <a:solidFill>
                <a:srgbClr val="B8B400"/>
              </a:solidFill>
              <a:latin typeface="Comic Sans MS" pitchFamily="66" charset="0"/>
            </a:endParaRPr>
          </a:p>
          <a:p>
            <a:pPr eaLnBrk="1" hangingPunct="1">
              <a:lnSpc>
                <a:spcPct val="90000"/>
              </a:lnSpc>
            </a:pPr>
            <a:endParaRPr lang="tr-TR" sz="2400" i="1">
              <a:solidFill>
                <a:srgbClr val="B8B400"/>
              </a:solidFill>
              <a:latin typeface="Comic Sans MS" pitchFamily="66" charset="0"/>
            </a:endParaRPr>
          </a:p>
          <a:p>
            <a:pPr eaLnBrk="1" hangingPunct="1">
              <a:lnSpc>
                <a:spcPct val="90000"/>
              </a:lnSpc>
            </a:pPr>
            <a:endParaRPr lang="tr-TR" sz="2000" i="1">
              <a:solidFill>
                <a:srgbClr val="B8B400"/>
              </a:solidFill>
              <a:latin typeface="Comic Sans MS" pitchFamily="66" charset="0"/>
            </a:endParaRPr>
          </a:p>
          <a:p>
            <a:pPr eaLnBrk="1" hangingPunct="1">
              <a:lnSpc>
                <a:spcPct val="90000"/>
              </a:lnSpc>
            </a:pPr>
            <a:endParaRPr lang="tr-TR" sz="2000" i="1">
              <a:solidFill>
                <a:srgbClr val="B8B400"/>
              </a:solidFill>
              <a:latin typeface="Comic Sans MS" pitchFamily="66" charset="0"/>
            </a:endParaRPr>
          </a:p>
          <a:p>
            <a:pPr eaLnBrk="1" hangingPunct="1">
              <a:lnSpc>
                <a:spcPct val="90000"/>
              </a:lnSpc>
            </a:pPr>
            <a:endParaRPr lang="tr-TR" sz="2000" i="1">
              <a:solidFill>
                <a:srgbClr val="B8B400"/>
              </a:solidFill>
              <a:latin typeface="Comic Sans MS" pitchFamily="66" charset="0"/>
            </a:endParaRPr>
          </a:p>
          <a:p>
            <a:pPr eaLnBrk="1" hangingPunct="1">
              <a:lnSpc>
                <a:spcPct val="90000"/>
              </a:lnSpc>
            </a:pPr>
            <a:endParaRPr lang="tr-TR" sz="2000" i="1">
              <a:solidFill>
                <a:srgbClr val="B8B400"/>
              </a:solidFill>
              <a:latin typeface="Comic Sans MS" pitchFamily="66" charset="0"/>
            </a:endParaRPr>
          </a:p>
          <a:p>
            <a:pPr eaLnBrk="1" hangingPunct="1">
              <a:lnSpc>
                <a:spcPct val="90000"/>
              </a:lnSpc>
              <a:buFont typeface="Wingdings" pitchFamily="2" charset="2"/>
              <a:buChar char="v"/>
            </a:pPr>
            <a:r>
              <a:rPr lang="tr-TR" sz="2000" i="1">
                <a:solidFill>
                  <a:srgbClr val="B8B400"/>
                </a:solidFill>
                <a:latin typeface="Comic Sans MS" pitchFamily="66" charset="0"/>
              </a:rPr>
              <a:t>.....müze örnekleri, mumyalanmış dokular, fosiller, arkeolojik kazılardan elde edilen biyolojik örnekler....</a:t>
            </a:r>
            <a:r>
              <a:rPr lang="tr-TR" sz="2000">
                <a:solidFill>
                  <a:srgbClr val="B8B400"/>
                </a:solidFill>
              </a:rPr>
              <a:t> </a:t>
            </a:r>
          </a:p>
          <a:p>
            <a:pPr eaLnBrk="1" hangingPunct="1">
              <a:lnSpc>
                <a:spcPct val="90000"/>
              </a:lnSpc>
            </a:pPr>
            <a:endParaRPr lang="tr-TR" sz="2000">
              <a:solidFill>
                <a:srgbClr val="B8B400"/>
              </a:solidFill>
            </a:endParaRPr>
          </a:p>
        </p:txBody>
      </p:sp>
      <p:sp>
        <p:nvSpPr>
          <p:cNvPr id="23556" name="Rectangle 5"/>
          <p:cNvSpPr>
            <a:spLocks noGrp="1" noChangeArrowheads="1"/>
          </p:cNvSpPr>
          <p:nvPr>
            <p:ph type="title"/>
          </p:nvPr>
        </p:nvSpPr>
        <p:spPr>
          <a:xfrm>
            <a:off x="457200" y="274638"/>
            <a:ext cx="7067550" cy="1143000"/>
          </a:xfrm>
          <a:noFill/>
        </p:spPr>
        <p:txBody>
          <a:bodyPr/>
          <a:lstStyle/>
          <a:p>
            <a:pPr algn="r" eaLnBrk="1" hangingPunct="1"/>
            <a:r>
              <a:rPr lang="tr-TR" sz="3600" i="1">
                <a:solidFill>
                  <a:srgbClr val="B8B400"/>
                </a:solidFill>
                <a:latin typeface="Comic Sans MS" pitchFamily="66" charset="0"/>
              </a:rPr>
              <a:t>Nedir aDNA?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Başlık 1"/>
          <p:cNvSpPr>
            <a:spLocks noGrp="1"/>
          </p:cNvSpPr>
          <p:nvPr>
            <p:ph type="title"/>
          </p:nvPr>
        </p:nvSpPr>
        <p:spPr/>
        <p:txBody>
          <a:bodyPr/>
          <a:lstStyle/>
          <a:p>
            <a:endParaRPr lang="tr-TR"/>
          </a:p>
        </p:txBody>
      </p:sp>
      <p:sp>
        <p:nvSpPr>
          <p:cNvPr id="4099" name="İçerik Yer Tutucusu 2"/>
          <p:cNvSpPr>
            <a:spLocks noGrp="1"/>
          </p:cNvSpPr>
          <p:nvPr>
            <p:ph idx="1"/>
          </p:nvPr>
        </p:nvSpPr>
        <p:spPr/>
        <p:txBody>
          <a:bodyPr/>
          <a:lstStyle/>
          <a:p>
            <a:endParaRPr lang="tr-TR"/>
          </a:p>
        </p:txBody>
      </p:sp>
      <p:pic>
        <p:nvPicPr>
          <p:cNvPr id="4100"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p:cNvPicPr>
            <a:picLocks noChangeAspect="1" noChangeArrowheads="1"/>
          </p:cNvPicPr>
          <p:nvPr/>
        </p:nvPicPr>
        <p:blipFill>
          <a:blip r:embed="rId3">
            <a:extLst>
              <a:ext uri="{28A0092B-C50C-407E-A947-70E740481C1C}">
                <a14:useLocalDpi xmlns:a14="http://schemas.microsoft.com/office/drawing/2010/main" val="0"/>
              </a:ext>
            </a:extLst>
          </a:blip>
          <a:srcRect l="17496" t="18277" r="18498" b="5466"/>
          <a:stretch>
            <a:fillRect/>
          </a:stretch>
        </p:blipFill>
        <p:spPr bwMode="auto">
          <a:xfrm>
            <a:off x="250825" y="1773238"/>
            <a:ext cx="73850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1 Başlık"/>
          <p:cNvSpPr txBox="1">
            <a:spLocks/>
          </p:cNvSpPr>
          <p:nvPr/>
        </p:nvSpPr>
        <p:spPr bwMode="auto">
          <a:xfrm>
            <a:off x="971550" y="379413"/>
            <a:ext cx="637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sz="4400" i="1">
                <a:solidFill>
                  <a:schemeClr val="bg1"/>
                </a:solidFill>
                <a:latin typeface="Comic Sans MS" pitchFamily="66" charset="0"/>
              </a:rPr>
              <a:t>Yayınlar</a:t>
            </a:r>
            <a:r>
              <a:rPr lang="tr-TR" sz="4400">
                <a:solidFill>
                  <a:schemeClr val="bg1"/>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p:txBody>
          <a:bodyPr/>
          <a:lstStyle/>
          <a:p>
            <a:pPr eaLnBrk="1" hangingPunct="1"/>
            <a:r>
              <a:rPr lang="tr-TR" sz="3600" i="1">
                <a:solidFill>
                  <a:srgbClr val="B8B400"/>
                </a:solidFill>
                <a:latin typeface="Comic Sans MS" pitchFamily="66" charset="0"/>
              </a:rPr>
              <a:t>      Tarihçesi ?</a:t>
            </a:r>
          </a:p>
        </p:txBody>
      </p:sp>
      <p:sp>
        <p:nvSpPr>
          <p:cNvPr id="24580" name="Rectangle 4"/>
          <p:cNvSpPr>
            <a:spLocks noGrp="1" noChangeArrowheads="1"/>
          </p:cNvSpPr>
          <p:nvPr>
            <p:ph type="body" idx="1"/>
          </p:nvPr>
        </p:nvSpPr>
        <p:spPr>
          <a:xfrm>
            <a:off x="1428750" y="3786188"/>
            <a:ext cx="7524750" cy="1512887"/>
          </a:xfrm>
        </p:spPr>
        <p:txBody>
          <a:bodyPr/>
          <a:lstStyle/>
          <a:p>
            <a:pPr eaLnBrk="1" hangingPunct="1">
              <a:buFontTx/>
              <a:buNone/>
            </a:pPr>
            <a:r>
              <a:rPr lang="tr-TR" sz="2400" i="1">
                <a:solidFill>
                  <a:srgbClr val="B8B400"/>
                </a:solidFill>
                <a:latin typeface="Comic Sans MS" pitchFamily="66" charset="0"/>
              </a:rPr>
              <a:t>İlk aDNA çalışması 1984 yılında  R. Hugichi ve ark. tarafından  müze örneği olan bir </a:t>
            </a:r>
            <a:r>
              <a:rPr lang="tr-TR" sz="2400" i="1">
                <a:solidFill>
                  <a:srgbClr val="B8B400"/>
                </a:solidFill>
                <a:latin typeface="Comic Sans MS" pitchFamily="66" charset="0"/>
                <a:hlinkClick r:id="rId3" tooltip="Quagga"/>
              </a:rPr>
              <a:t>Quagga</a:t>
            </a:r>
            <a:r>
              <a:rPr lang="tr-TR" sz="2400" i="1">
                <a:solidFill>
                  <a:srgbClr val="B8B400"/>
                </a:solidFill>
                <a:latin typeface="Comic Sans MS" pitchFamily="66" charset="0"/>
              </a:rPr>
              <a:t>’nın deri kalıntıları kullanılarak gerçekleştirilmiştir</a:t>
            </a:r>
            <a:endParaRPr lang="tr-TR" sz="2400"/>
          </a:p>
        </p:txBody>
      </p:sp>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285875"/>
            <a:ext cx="2808288"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5651500" y="5589588"/>
            <a:ext cx="3324225" cy="935037"/>
          </a:xfrm>
        </p:spPr>
        <p:txBody>
          <a:bodyPr/>
          <a:lstStyle/>
          <a:p>
            <a:pPr eaLnBrk="1" hangingPunct="1"/>
            <a:r>
              <a:rPr lang="tr-TR" sz="2400" i="1">
                <a:solidFill>
                  <a:srgbClr val="B8B400"/>
                </a:solidFill>
                <a:latin typeface="Comic Sans MS" pitchFamily="66" charset="0"/>
              </a:rPr>
              <a:t>PCR’ın keşfi ile ivme kazanmıştır.</a:t>
            </a:r>
          </a:p>
        </p:txBody>
      </p:sp>
      <p:pic>
        <p:nvPicPr>
          <p:cNvPr id="25604"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7380288" cy="54610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title"/>
          </p:nvPr>
        </p:nvSpPr>
        <p:spPr>
          <a:xfrm>
            <a:off x="457200" y="274638"/>
            <a:ext cx="7210425" cy="1143000"/>
          </a:xfrm>
        </p:spPr>
        <p:txBody>
          <a:bodyPr/>
          <a:lstStyle/>
          <a:p>
            <a:pPr algn="r" eaLnBrk="1" hangingPunct="1"/>
            <a:r>
              <a:rPr lang="tr-TR" sz="3600" i="1">
                <a:solidFill>
                  <a:srgbClr val="B8B400"/>
                </a:solidFill>
                <a:latin typeface="Comic Sans MS" pitchFamily="66" charset="0"/>
              </a:rPr>
              <a:t>Neden aDNA çalışılmakta...?</a:t>
            </a:r>
          </a:p>
        </p:txBody>
      </p:sp>
      <p:sp>
        <p:nvSpPr>
          <p:cNvPr id="26628" name="Rectangle 4"/>
          <p:cNvSpPr>
            <a:spLocks noGrp="1" noChangeArrowheads="1"/>
          </p:cNvSpPr>
          <p:nvPr>
            <p:ph type="body" idx="1"/>
          </p:nvPr>
        </p:nvSpPr>
        <p:spPr>
          <a:xfrm>
            <a:off x="3203575" y="2636838"/>
            <a:ext cx="5940425" cy="3960812"/>
          </a:xfrm>
        </p:spPr>
        <p:txBody>
          <a:bodyPr/>
          <a:lstStyle/>
          <a:p>
            <a:pPr eaLnBrk="1" hangingPunct="1">
              <a:lnSpc>
                <a:spcPct val="80000"/>
              </a:lnSpc>
              <a:buFont typeface="Wingdings" pitchFamily="2" charset="2"/>
              <a:buChar char="ü"/>
            </a:pPr>
            <a:r>
              <a:rPr lang="tr-TR" sz="2400" i="1">
                <a:solidFill>
                  <a:srgbClr val="B8B400"/>
                </a:solidFill>
                <a:latin typeface="Comic Sans MS" pitchFamily="66" charset="0"/>
              </a:rPr>
              <a:t>Geçmişin evrimsel tarihini yeniden canlandırma...</a:t>
            </a:r>
          </a:p>
          <a:p>
            <a:pPr eaLnBrk="1" hangingPunct="1">
              <a:lnSpc>
                <a:spcPct val="80000"/>
              </a:lnSpc>
              <a:buFont typeface="Wingdings" pitchFamily="2" charset="2"/>
              <a:buChar char="ü"/>
            </a:pPr>
            <a:r>
              <a:rPr lang="tr-TR" sz="2400" i="1">
                <a:solidFill>
                  <a:srgbClr val="B8B400"/>
                </a:solidFill>
                <a:latin typeface="Comic Sans MS" pitchFamily="66" charset="0"/>
              </a:rPr>
              <a:t>Soyu tükenen canlılar ile günümüz türleri arasındaki bağlantının çözümlenmesi.....</a:t>
            </a:r>
          </a:p>
          <a:p>
            <a:pPr eaLnBrk="1" hangingPunct="1">
              <a:lnSpc>
                <a:spcPct val="80000"/>
              </a:lnSpc>
              <a:buFont typeface="Wingdings" pitchFamily="2" charset="2"/>
              <a:buChar char="ü"/>
            </a:pPr>
            <a:r>
              <a:rPr lang="tr-TR" sz="2400" i="1">
                <a:solidFill>
                  <a:srgbClr val="B8B400"/>
                </a:solidFill>
                <a:latin typeface="Comic Sans MS" pitchFamily="66" charset="0"/>
              </a:rPr>
              <a:t>Göçlerin, yer değiştirmelerin incelenmesi.....</a:t>
            </a:r>
          </a:p>
          <a:p>
            <a:pPr eaLnBrk="1" hangingPunct="1">
              <a:lnSpc>
                <a:spcPct val="80000"/>
              </a:lnSpc>
              <a:buFont typeface="Wingdings" pitchFamily="2" charset="2"/>
              <a:buChar char="ü"/>
            </a:pPr>
            <a:r>
              <a:rPr lang="tr-TR" sz="2400" i="1">
                <a:solidFill>
                  <a:srgbClr val="B8B400"/>
                </a:solidFill>
                <a:latin typeface="Comic Sans MS" pitchFamily="66" charset="0"/>
              </a:rPr>
              <a:t>Eski toplumlara ait beslenme, enfeksiyon hastalıkları  ve kalıtımsal  anomalilerin incelenmesi...</a:t>
            </a:r>
          </a:p>
          <a:p>
            <a:pPr eaLnBrk="1" hangingPunct="1">
              <a:lnSpc>
                <a:spcPct val="80000"/>
              </a:lnSpc>
              <a:buFont typeface="Wingdings" pitchFamily="2" charset="2"/>
              <a:buChar char="ü"/>
            </a:pPr>
            <a:r>
              <a:rPr lang="tr-TR" sz="2400" i="1">
                <a:solidFill>
                  <a:srgbClr val="B8B400"/>
                </a:solidFill>
                <a:latin typeface="Comic Sans MS" pitchFamily="66" charset="0"/>
              </a:rPr>
              <a:t>Evcilleştirme sürecinin anlaşılması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a:xfrm>
            <a:off x="457200" y="274638"/>
            <a:ext cx="6778625" cy="1143000"/>
          </a:xfrm>
        </p:spPr>
        <p:txBody>
          <a:bodyPr/>
          <a:lstStyle/>
          <a:p>
            <a:pPr algn="r" eaLnBrk="1" hangingPunct="1"/>
            <a:r>
              <a:rPr lang="tr-TR" sz="3600" i="1">
                <a:solidFill>
                  <a:srgbClr val="B8B400"/>
                </a:solidFill>
                <a:latin typeface="Comic Sans MS" pitchFamily="66" charset="0"/>
              </a:rPr>
              <a:t>Güçlükleri</a:t>
            </a:r>
          </a:p>
        </p:txBody>
      </p:sp>
      <p:sp>
        <p:nvSpPr>
          <p:cNvPr id="27652" name="Rectangle 4"/>
          <p:cNvSpPr>
            <a:spLocks noGrp="1" noChangeArrowheads="1"/>
          </p:cNvSpPr>
          <p:nvPr>
            <p:ph type="body" idx="1"/>
          </p:nvPr>
        </p:nvSpPr>
        <p:spPr>
          <a:xfrm>
            <a:off x="457200" y="4189413"/>
            <a:ext cx="8229600" cy="2668587"/>
          </a:xfrm>
        </p:spPr>
        <p:txBody>
          <a:bodyPr/>
          <a:lstStyle/>
          <a:p>
            <a:pPr eaLnBrk="1" hangingPunct="1">
              <a:lnSpc>
                <a:spcPct val="90000"/>
              </a:lnSpc>
              <a:buFont typeface="Wingdings" pitchFamily="2" charset="2"/>
              <a:buChar char="Ø"/>
            </a:pPr>
            <a:r>
              <a:rPr lang="tr-TR" sz="2000" i="1">
                <a:solidFill>
                  <a:srgbClr val="B8B400"/>
                </a:solidFill>
                <a:latin typeface="Comic Sans MS" pitchFamily="66" charset="0"/>
              </a:rPr>
              <a:t>Sonuç alma yüzdesi çok düşük ve tekrar gerektirdiği için son derece pahalı...</a:t>
            </a:r>
          </a:p>
          <a:p>
            <a:pPr eaLnBrk="1" hangingPunct="1">
              <a:lnSpc>
                <a:spcPct val="90000"/>
              </a:lnSpc>
              <a:buFont typeface="Wingdings" pitchFamily="2" charset="2"/>
              <a:buChar char="Ø"/>
            </a:pPr>
            <a:r>
              <a:rPr lang="tr-TR" sz="2000" i="1">
                <a:solidFill>
                  <a:srgbClr val="B8B400"/>
                </a:solidFill>
                <a:latin typeface="Comic Sans MS" pitchFamily="66" charset="0"/>
              </a:rPr>
              <a:t>Özel ekipman ve problemli örneklerle çalışma deneyimine sahip uzmanlar gerektiriyor...</a:t>
            </a:r>
          </a:p>
          <a:p>
            <a:pPr eaLnBrk="1" hangingPunct="1">
              <a:lnSpc>
                <a:spcPct val="90000"/>
              </a:lnSpc>
              <a:buFont typeface="Wingdings" pitchFamily="2" charset="2"/>
              <a:buChar char="Ø"/>
            </a:pPr>
            <a:r>
              <a:rPr lang="tr-TR" sz="2000" i="1">
                <a:solidFill>
                  <a:srgbClr val="B8B400"/>
                </a:solidFill>
                <a:latin typeface="Comic Sans MS" pitchFamily="66" charset="0"/>
              </a:rPr>
              <a:t>Kontaminasyona son derece açık...</a:t>
            </a:r>
          </a:p>
          <a:p>
            <a:pPr eaLnBrk="1" hangingPunct="1">
              <a:lnSpc>
                <a:spcPct val="90000"/>
              </a:lnSpc>
              <a:buFont typeface="Wingdings" pitchFamily="2" charset="2"/>
              <a:buChar char="Ø"/>
            </a:pPr>
            <a:r>
              <a:rPr lang="tr-TR" sz="2000" i="1">
                <a:solidFill>
                  <a:srgbClr val="B8B400"/>
                </a:solidFill>
                <a:latin typeface="Comic Sans MS" pitchFamily="66" charset="0"/>
              </a:rPr>
              <a:t>DNA’nın korunumu kısıtlı....</a:t>
            </a:r>
          </a:p>
          <a:p>
            <a:pPr eaLnBrk="1" hangingPunct="1">
              <a:lnSpc>
                <a:spcPct val="90000"/>
              </a:lnSpc>
              <a:buFont typeface="Wingdings" pitchFamily="2" charset="2"/>
              <a:buChar char="Ø"/>
            </a:pPr>
            <a:r>
              <a:rPr lang="tr-TR" sz="2000" i="1">
                <a:solidFill>
                  <a:srgbClr val="B8B400"/>
                </a:solidFill>
                <a:latin typeface="Comic Sans MS" pitchFamily="66" charset="0"/>
              </a:rPr>
              <a:t>Örnekler çok değerli buna rağmen ekstraksiyon aşamasında geri dönüşümsüz kayıp söz konusu...</a:t>
            </a:r>
          </a:p>
        </p:txBody>
      </p:sp>
      <p:pic>
        <p:nvPicPr>
          <p:cNvPr id="27653" name="Picture 4" descr="Schuster5L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336073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ancien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1357313"/>
            <a:ext cx="33591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a:xfrm>
            <a:off x="4500563" y="341313"/>
            <a:ext cx="3095625" cy="3951287"/>
          </a:xfrm>
        </p:spPr>
        <p:txBody>
          <a:bodyPr/>
          <a:lstStyle/>
          <a:p>
            <a:pPr algn="r" eaLnBrk="1" hangingPunct="1"/>
            <a:r>
              <a:rPr lang="tr-TR" sz="3600" i="1">
                <a:solidFill>
                  <a:srgbClr val="B8B400"/>
                </a:solidFill>
                <a:latin typeface="Comic Sans MS" pitchFamily="66" charset="0"/>
              </a:rPr>
              <a:t>aDNA için materyal..?</a:t>
            </a:r>
          </a:p>
        </p:txBody>
      </p:sp>
      <p:sp>
        <p:nvSpPr>
          <p:cNvPr id="28676" name="Rectangle 4"/>
          <p:cNvSpPr>
            <a:spLocks noGrp="1" noChangeArrowheads="1"/>
          </p:cNvSpPr>
          <p:nvPr>
            <p:ph type="body" idx="1"/>
          </p:nvPr>
        </p:nvSpPr>
        <p:spPr>
          <a:xfrm>
            <a:off x="6227763" y="3716338"/>
            <a:ext cx="2916237" cy="2520950"/>
          </a:xfrm>
        </p:spPr>
        <p:txBody>
          <a:bodyPr/>
          <a:lstStyle/>
          <a:p>
            <a:pPr eaLnBrk="1" hangingPunct="1">
              <a:lnSpc>
                <a:spcPct val="90000"/>
              </a:lnSpc>
              <a:buFont typeface="Wingdings" pitchFamily="2" charset="2"/>
              <a:buChar char="ü"/>
            </a:pPr>
            <a:r>
              <a:rPr lang="tr-TR" sz="2400" i="1">
                <a:solidFill>
                  <a:srgbClr val="B8B400"/>
                </a:solidFill>
                <a:latin typeface="Comic Sans MS" pitchFamily="66" charset="0"/>
              </a:rPr>
              <a:t>Kemik</a:t>
            </a:r>
          </a:p>
          <a:p>
            <a:pPr eaLnBrk="1" hangingPunct="1">
              <a:lnSpc>
                <a:spcPct val="90000"/>
              </a:lnSpc>
              <a:buFont typeface="Wingdings" pitchFamily="2" charset="2"/>
              <a:buChar char="ü"/>
            </a:pPr>
            <a:r>
              <a:rPr lang="tr-TR" sz="2400" i="1">
                <a:solidFill>
                  <a:srgbClr val="B8B400"/>
                </a:solidFill>
                <a:latin typeface="Comic Sans MS" pitchFamily="66" charset="0"/>
              </a:rPr>
              <a:t>Diş</a:t>
            </a:r>
          </a:p>
          <a:p>
            <a:pPr eaLnBrk="1" hangingPunct="1">
              <a:lnSpc>
                <a:spcPct val="90000"/>
              </a:lnSpc>
              <a:buFont typeface="Wingdings" pitchFamily="2" charset="2"/>
              <a:buChar char="ü"/>
            </a:pPr>
            <a:r>
              <a:rPr lang="tr-TR" sz="2400" i="1">
                <a:solidFill>
                  <a:srgbClr val="B8B400"/>
                </a:solidFill>
                <a:latin typeface="Comic Sans MS" pitchFamily="66" charset="0"/>
              </a:rPr>
              <a:t>Yumuşak Doku</a:t>
            </a:r>
          </a:p>
          <a:p>
            <a:pPr eaLnBrk="1" hangingPunct="1">
              <a:lnSpc>
                <a:spcPct val="90000"/>
              </a:lnSpc>
              <a:buFont typeface="Wingdings" pitchFamily="2" charset="2"/>
              <a:buChar char="ü"/>
            </a:pPr>
            <a:r>
              <a:rPr lang="tr-TR" sz="2400" i="1">
                <a:solidFill>
                  <a:srgbClr val="B8B400"/>
                </a:solidFill>
                <a:latin typeface="Comic Sans MS" pitchFamily="66" charset="0"/>
              </a:rPr>
              <a:t>Dışkı</a:t>
            </a:r>
          </a:p>
          <a:p>
            <a:pPr eaLnBrk="1" hangingPunct="1">
              <a:lnSpc>
                <a:spcPct val="90000"/>
              </a:lnSpc>
              <a:buFont typeface="Wingdings" pitchFamily="2" charset="2"/>
              <a:buChar char="ü"/>
            </a:pPr>
            <a:r>
              <a:rPr lang="tr-TR" sz="2400" i="1">
                <a:solidFill>
                  <a:srgbClr val="B8B400"/>
                </a:solidFill>
                <a:latin typeface="Comic Sans MS" pitchFamily="66" charset="0"/>
              </a:rPr>
              <a:t>Kıl </a:t>
            </a:r>
          </a:p>
          <a:p>
            <a:pPr eaLnBrk="1" hangingPunct="1">
              <a:lnSpc>
                <a:spcPct val="90000"/>
              </a:lnSpc>
              <a:buFont typeface="Wingdings" pitchFamily="2" charset="2"/>
              <a:buChar char="ü"/>
            </a:pPr>
            <a:r>
              <a:rPr lang="tr-TR" sz="2400" i="1">
                <a:solidFill>
                  <a:srgbClr val="B8B400"/>
                </a:solidFill>
                <a:latin typeface="Comic Sans MS" pitchFamily="66" charset="0"/>
              </a:rPr>
              <a:t>Buzul katmanı</a:t>
            </a:r>
          </a:p>
        </p:txBody>
      </p:sp>
      <p:pic>
        <p:nvPicPr>
          <p:cNvPr id="28677" name="Picture 6"/>
          <p:cNvPicPr>
            <a:picLocks noChangeAspect="1" noChangeArrowheads="1"/>
          </p:cNvPicPr>
          <p:nvPr/>
        </p:nvPicPr>
        <p:blipFill>
          <a:blip r:embed="rId3">
            <a:extLst>
              <a:ext uri="{28A0092B-C50C-407E-A947-70E740481C1C}">
                <a14:useLocalDpi xmlns:a14="http://schemas.microsoft.com/office/drawing/2010/main" val="0"/>
              </a:ext>
            </a:extLst>
          </a:blip>
          <a:srcRect l="3201" t="4269" r="3983" b="63708"/>
          <a:stretch>
            <a:fillRect/>
          </a:stretch>
        </p:blipFill>
        <p:spPr bwMode="auto">
          <a:xfrm>
            <a:off x="928688" y="857250"/>
            <a:ext cx="414337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4143375"/>
            <a:ext cx="1333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KentsCavernToot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42887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p:cNvPicPr>
            <a:picLocks noChangeAspect="1" noChangeArrowheads="1"/>
          </p:cNvPicPr>
          <p:nvPr/>
        </p:nvPicPr>
        <p:blipFill>
          <a:blip r:embed="rId6">
            <a:extLst>
              <a:ext uri="{28A0092B-C50C-407E-A947-70E740481C1C}">
                <a14:useLocalDpi xmlns:a14="http://schemas.microsoft.com/office/drawing/2010/main" val="0"/>
              </a:ext>
            </a:extLst>
          </a:blip>
          <a:srcRect l="5283" t="5704" r="4929" b="3041"/>
          <a:stretch>
            <a:fillRect/>
          </a:stretch>
        </p:blipFill>
        <p:spPr bwMode="auto">
          <a:xfrm>
            <a:off x="642938" y="4572000"/>
            <a:ext cx="15303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xfrm>
            <a:off x="457200" y="414338"/>
            <a:ext cx="7210425" cy="1143000"/>
          </a:xfrm>
        </p:spPr>
        <p:txBody>
          <a:bodyPr/>
          <a:lstStyle/>
          <a:p>
            <a:pPr algn="r" eaLnBrk="1" hangingPunct="1"/>
            <a:r>
              <a:rPr lang="tr-TR" sz="2400" b="1" i="1">
                <a:solidFill>
                  <a:srgbClr val="B8B400"/>
                </a:solidFill>
                <a:latin typeface="Comic Sans MS" pitchFamily="66" charset="0"/>
              </a:rPr>
              <a:t>Antik DNA ile ilgili hemen hemen tüm literatürler tarihi örneklerden DNA elde etmenin ne kadar güç olduğunu anlatmakla başlar....</a:t>
            </a:r>
          </a:p>
        </p:txBody>
      </p:sp>
      <p:sp>
        <p:nvSpPr>
          <p:cNvPr id="29700" name="Rectangle 4"/>
          <p:cNvSpPr>
            <a:spLocks noGrp="1" noChangeArrowheads="1"/>
          </p:cNvSpPr>
          <p:nvPr>
            <p:ph type="body" idx="1"/>
          </p:nvPr>
        </p:nvSpPr>
        <p:spPr/>
        <p:txBody>
          <a:bodyPr/>
          <a:lstStyle/>
          <a:p>
            <a:pPr eaLnBrk="1" hangingPunct="1"/>
            <a:endParaRPr lang="tr-TR" sz="2400" b="1" i="1">
              <a:solidFill>
                <a:srgbClr val="B8B400"/>
              </a:solidFill>
              <a:latin typeface="Comic Sans MS" pitchFamily="66" charset="0"/>
            </a:endParaRPr>
          </a:p>
          <a:p>
            <a:pPr eaLnBrk="1" hangingPunct="1"/>
            <a:endParaRPr lang="tr-TR" sz="2400">
              <a:solidFill>
                <a:srgbClr val="B8B400"/>
              </a:solidFill>
              <a:latin typeface="Comic Sans MS" pitchFamily="66" charset="0"/>
            </a:endParaRPr>
          </a:p>
        </p:txBody>
      </p:sp>
      <p:sp>
        <p:nvSpPr>
          <p:cNvPr id="29701" name="AutoShape 5"/>
          <p:cNvSpPr>
            <a:spLocks noChangeArrowheads="1"/>
          </p:cNvSpPr>
          <p:nvPr/>
        </p:nvSpPr>
        <p:spPr bwMode="auto">
          <a:xfrm>
            <a:off x="684213" y="2852738"/>
            <a:ext cx="7920037" cy="2649537"/>
          </a:xfrm>
          <a:prstGeom prst="rightArrow">
            <a:avLst>
              <a:gd name="adj1" fmla="val 50000"/>
              <a:gd name="adj2" fmla="val 747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endParaRPr lang="tr-TR" sz="2400" b="1" i="1">
              <a:solidFill>
                <a:srgbClr val="B8B400"/>
              </a:solidFill>
              <a:latin typeface="Comic Sans MS" pitchFamily="66" charset="0"/>
            </a:endParaRPr>
          </a:p>
          <a:p>
            <a:pPr marL="342900" indent="-342900" algn="ctr">
              <a:lnSpc>
                <a:spcPct val="80000"/>
              </a:lnSpc>
              <a:spcBef>
                <a:spcPct val="20000"/>
              </a:spcBef>
              <a:buFont typeface="Wingdings" pitchFamily="2" charset="2"/>
              <a:buChar char="Ø"/>
            </a:pPr>
            <a:r>
              <a:rPr lang="tr-TR" sz="2400" b="1" i="1">
                <a:solidFill>
                  <a:srgbClr val="B8B400"/>
                </a:solidFill>
                <a:latin typeface="Comic Sans MS" pitchFamily="66" charset="0"/>
              </a:rPr>
              <a:t>Dişler            daha kaliteli </a:t>
            </a:r>
          </a:p>
          <a:p>
            <a:pPr marL="342900" indent="-342900" algn="ctr">
              <a:lnSpc>
                <a:spcPct val="80000"/>
              </a:lnSpc>
              <a:spcBef>
                <a:spcPct val="20000"/>
              </a:spcBef>
              <a:buFont typeface="Wingdings" pitchFamily="2" charset="2"/>
              <a:buChar char="Ø"/>
            </a:pPr>
            <a:r>
              <a:rPr lang="tr-TR" sz="2400" b="1" i="1">
                <a:solidFill>
                  <a:srgbClr val="B8B400"/>
                </a:solidFill>
                <a:latin typeface="Comic Sans MS" pitchFamily="66" charset="0"/>
              </a:rPr>
              <a:t>Kemik            daha fazla miktarda</a:t>
            </a:r>
          </a:p>
          <a:p>
            <a:pPr marL="342900" indent="-342900" algn="ctr">
              <a:lnSpc>
                <a:spcPct val="80000"/>
              </a:lnSpc>
              <a:spcBef>
                <a:spcPct val="20000"/>
              </a:spcBef>
              <a:buFontTx/>
              <a:buChar char="•"/>
            </a:pPr>
            <a:endParaRPr lang="tr-TR" b="1" i="1">
              <a:solidFill>
                <a:srgbClr val="B8B400"/>
              </a:solidFill>
              <a:latin typeface="Comic Sans MS" pitchFamily="66" charset="0"/>
            </a:endParaRPr>
          </a:p>
          <a:p>
            <a:pPr marL="342900" indent="-342900" algn="ctr">
              <a:lnSpc>
                <a:spcPct val="80000"/>
              </a:lnSpc>
              <a:spcBef>
                <a:spcPct val="20000"/>
              </a:spcBef>
              <a:buFontTx/>
              <a:buChar char="•"/>
            </a:pPr>
            <a:endParaRPr lang="tr-TR" b="1" i="1">
              <a:solidFill>
                <a:srgbClr val="B8B400"/>
              </a:solidFill>
              <a:latin typeface="Comic Sans MS" pitchFamily="66" charset="0"/>
            </a:endParaRPr>
          </a:p>
          <a:p>
            <a:pPr marL="342900" indent="-342900" algn="ctr">
              <a:lnSpc>
                <a:spcPct val="80000"/>
              </a:lnSpc>
              <a:spcBef>
                <a:spcPct val="20000"/>
              </a:spcBef>
              <a:buFontTx/>
              <a:buChar char="•"/>
            </a:pPr>
            <a:r>
              <a:rPr lang="en-US" b="1" i="1">
                <a:solidFill>
                  <a:srgbClr val="B8B400"/>
                </a:solidFill>
                <a:latin typeface="Comic Sans MS" pitchFamily="66" charset="0"/>
              </a:rPr>
              <a:t>GILBERT M.T., </a:t>
            </a:r>
            <a:r>
              <a:rPr lang="tr-TR" b="1" i="1">
                <a:solidFill>
                  <a:srgbClr val="B8B400"/>
                </a:solidFill>
                <a:latin typeface="Comic Sans MS" pitchFamily="66" charset="0"/>
              </a:rPr>
              <a:t>et all. </a:t>
            </a:r>
            <a:r>
              <a:rPr lang="en-US" b="1" i="1">
                <a:solidFill>
                  <a:srgbClr val="B8B400"/>
                </a:solidFill>
                <a:latin typeface="Comic Sans MS" pitchFamily="66" charset="0"/>
              </a:rPr>
              <a:t>(2005) Biochemical and physical correlates of DNA contamination in archeological human bones and teeth excavated at Matera, Italy. Journal of Archeological Science. 32:785-793.</a:t>
            </a:r>
            <a:endParaRPr lang="tr-TR" b="1" i="1">
              <a:solidFill>
                <a:srgbClr val="B8B400"/>
              </a:solidFill>
              <a:latin typeface="Comic Sans MS" pitchFamily="66" charset="0"/>
            </a:endParaRPr>
          </a:p>
          <a:p>
            <a:pPr marL="342900" indent="-342900" algn="ctr">
              <a:lnSpc>
                <a:spcPct val="80000"/>
              </a:lnSpc>
              <a:spcBef>
                <a:spcPct val="20000"/>
              </a:spcBef>
              <a:buFontTx/>
              <a:buChar char="•"/>
            </a:pPr>
            <a:endParaRPr lang="tr-TR" b="1" i="1">
              <a:solidFill>
                <a:srgbClr val="B8B400"/>
              </a:solidFill>
              <a:latin typeface="Comic Sans MS" pitchFamily="66" charset="0"/>
            </a:endParaRPr>
          </a:p>
          <a:p>
            <a:pPr marL="342900" indent="-342900" algn="ctr">
              <a:lnSpc>
                <a:spcPct val="80000"/>
              </a:lnSpc>
              <a:spcBef>
                <a:spcPct val="20000"/>
              </a:spcBef>
              <a:buFontTx/>
              <a:buChar char="•"/>
            </a:pPr>
            <a:endParaRPr lang="tr-TR" sz="2400" b="1" i="1">
              <a:solidFill>
                <a:srgbClr val="B8B400"/>
              </a:solidFill>
              <a:latin typeface="Comic Sans MS" pitchFamily="66" charset="0"/>
            </a:endParaRPr>
          </a:p>
          <a:p>
            <a:pPr marL="342900" indent="-342900" algn="ctr">
              <a:lnSpc>
                <a:spcPct val="80000"/>
              </a:lnSpc>
              <a:spcBef>
                <a:spcPct val="20000"/>
              </a:spcBef>
              <a:buFontTx/>
              <a:buChar char="•"/>
            </a:pPr>
            <a:endParaRPr lang="tr-TR" sz="3600" b="1" i="1"/>
          </a:p>
        </p:txBody>
      </p:sp>
      <p:sp>
        <p:nvSpPr>
          <p:cNvPr id="29702" name="AutoShape 6"/>
          <p:cNvSpPr>
            <a:spLocks noChangeArrowheads="1"/>
          </p:cNvSpPr>
          <p:nvPr/>
        </p:nvSpPr>
        <p:spPr bwMode="auto">
          <a:xfrm>
            <a:off x="3379788" y="3987800"/>
            <a:ext cx="976312" cy="161925"/>
          </a:xfrm>
          <a:prstGeom prst="rightArrow">
            <a:avLst>
              <a:gd name="adj1" fmla="val 50000"/>
              <a:gd name="adj2" fmla="val 150735"/>
            </a:avLst>
          </a:prstGeom>
          <a:solidFill>
            <a:srgbClr val="FF0000"/>
          </a:solidFill>
          <a:ln w="9525">
            <a:solidFill>
              <a:schemeClr val="tx1"/>
            </a:solidFill>
            <a:miter lim="800000"/>
            <a:headEnd/>
            <a:tailEnd/>
          </a:ln>
        </p:spPr>
        <p:txBody>
          <a:bodyPr wrap="none" anchor="ctr"/>
          <a:lstStyle/>
          <a:p>
            <a:endParaRPr lang="tr-TR"/>
          </a:p>
        </p:txBody>
      </p:sp>
      <p:sp>
        <p:nvSpPr>
          <p:cNvPr id="29703" name="AutoShape 7"/>
          <p:cNvSpPr>
            <a:spLocks noChangeArrowheads="1"/>
          </p:cNvSpPr>
          <p:nvPr/>
        </p:nvSpPr>
        <p:spPr bwMode="auto">
          <a:xfrm>
            <a:off x="2843213" y="4365625"/>
            <a:ext cx="976312" cy="161925"/>
          </a:xfrm>
          <a:prstGeom prst="rightArrow">
            <a:avLst>
              <a:gd name="adj1" fmla="val 50000"/>
              <a:gd name="adj2" fmla="val 150735"/>
            </a:avLst>
          </a:prstGeom>
          <a:solidFill>
            <a:srgbClr val="FF0000"/>
          </a:solidFill>
          <a:ln w="9525">
            <a:solidFill>
              <a:schemeClr val="tx1"/>
            </a:solidFill>
            <a:miter lim="800000"/>
            <a:headEnd/>
            <a:tailEnd/>
          </a:ln>
        </p:spPr>
        <p:txBody>
          <a:bodyPr wrap="none" anchor="ctr"/>
          <a:lstStyle/>
          <a:p>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6055" b="4324"/>
          <a:stretch>
            <a:fillRect/>
          </a:stretch>
        </p:blipFill>
        <p:spPr>
          <a:xfrm>
            <a:off x="0" y="-26988"/>
            <a:ext cx="5402263" cy="2579688"/>
          </a:xfrm>
          <a:noFill/>
        </p:spPr>
      </p:pic>
      <p:pic>
        <p:nvPicPr>
          <p:cNvPr id="30724" name="Picture 2"/>
          <p:cNvPicPr>
            <a:picLocks noChangeAspect="1" noChangeArrowheads="1"/>
          </p:cNvPicPr>
          <p:nvPr/>
        </p:nvPicPr>
        <p:blipFill>
          <a:blip r:embed="rId4">
            <a:extLst>
              <a:ext uri="{28A0092B-C50C-407E-A947-70E740481C1C}">
                <a14:useLocalDpi xmlns:a14="http://schemas.microsoft.com/office/drawing/2010/main" val="0"/>
              </a:ext>
            </a:extLst>
          </a:blip>
          <a:srcRect t="6038" b="22943"/>
          <a:stretch>
            <a:fillRect/>
          </a:stretch>
        </p:blipFill>
        <p:spPr bwMode="auto">
          <a:xfrm>
            <a:off x="2493963" y="2463800"/>
            <a:ext cx="665003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p:cNvPicPr>
            <a:picLocks noChangeAspect="1" noChangeArrowheads="1"/>
          </p:cNvPicPr>
          <p:nvPr/>
        </p:nvPicPr>
        <p:blipFill>
          <a:blip r:embed="rId5">
            <a:extLst>
              <a:ext uri="{28A0092B-C50C-407E-A947-70E740481C1C}">
                <a14:useLocalDpi xmlns:a14="http://schemas.microsoft.com/office/drawing/2010/main" val="0"/>
              </a:ext>
            </a:extLst>
          </a:blip>
          <a:srcRect t="5286" b="14537"/>
          <a:stretch>
            <a:fillRect/>
          </a:stretch>
        </p:blipFill>
        <p:spPr bwMode="auto">
          <a:xfrm>
            <a:off x="0" y="4522788"/>
            <a:ext cx="7496175"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title"/>
          </p:nvPr>
        </p:nvSpPr>
        <p:spPr>
          <a:xfrm>
            <a:off x="468313" y="404813"/>
            <a:ext cx="7067550" cy="1143000"/>
          </a:xfrm>
        </p:spPr>
        <p:txBody>
          <a:bodyPr/>
          <a:lstStyle/>
          <a:p>
            <a:pPr algn="r" eaLnBrk="1" hangingPunct="1"/>
            <a:endParaRPr lang="tr-T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l="8089" t="2898" r="5843" b="1242"/>
          <a:stretch>
            <a:fillRect/>
          </a:stretch>
        </p:blipFill>
        <p:spPr bwMode="auto">
          <a:xfrm>
            <a:off x="0" y="0"/>
            <a:ext cx="5027613"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l="1450" t="11139" r="3624" b="10127"/>
          <a:stretch>
            <a:fillRect/>
          </a:stretch>
        </p:blipFill>
        <p:spPr>
          <a:xfrm>
            <a:off x="1974850" y="4654550"/>
            <a:ext cx="7277100" cy="21590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76375" y="1484313"/>
            <a:ext cx="6197600" cy="2114550"/>
          </a:xfrm>
          <a:noFill/>
        </p:spPr>
      </p:pic>
      <p:pic>
        <p:nvPicPr>
          <p:cNvPr id="3277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3716338"/>
            <a:ext cx="6288087"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7"/>
          <p:cNvSpPr>
            <a:spLocks noChangeArrowheads="1"/>
          </p:cNvSpPr>
          <p:nvPr/>
        </p:nvSpPr>
        <p:spPr bwMode="auto">
          <a:xfrm rot="2286444">
            <a:off x="2124075" y="981075"/>
            <a:ext cx="976313" cy="233363"/>
          </a:xfrm>
          <a:prstGeom prst="rightArrow">
            <a:avLst>
              <a:gd name="adj1" fmla="val 50000"/>
              <a:gd name="adj2" fmla="val 104592"/>
            </a:avLst>
          </a:prstGeom>
          <a:solidFill>
            <a:srgbClr val="FF0000"/>
          </a:solidFill>
          <a:ln w="9525">
            <a:solidFill>
              <a:schemeClr val="tx1"/>
            </a:solidFill>
            <a:miter lim="800000"/>
            <a:headEnd/>
            <a:tailEnd/>
          </a:ln>
        </p:spPr>
        <p:txBody>
          <a:bodyPr wrap="none" anchor="ctr"/>
          <a:lstStyle/>
          <a:p>
            <a:endParaRPr lang="tr-TR"/>
          </a:p>
        </p:txBody>
      </p:sp>
      <p:sp>
        <p:nvSpPr>
          <p:cNvPr id="32774" name="Text Box 8"/>
          <p:cNvSpPr txBox="1">
            <a:spLocks noChangeArrowheads="1"/>
          </p:cNvSpPr>
          <p:nvPr/>
        </p:nvSpPr>
        <p:spPr bwMode="auto">
          <a:xfrm>
            <a:off x="4932363" y="836613"/>
            <a:ext cx="2417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i="1">
                <a:solidFill>
                  <a:srgbClr val="B8B400"/>
                </a:solidFill>
                <a:latin typeface="Comic Sans MS" pitchFamily="66" charset="0"/>
              </a:rPr>
              <a:t>Örnek Seçimi Önemli</a:t>
            </a:r>
          </a:p>
        </p:txBody>
      </p:sp>
      <p:sp>
        <p:nvSpPr>
          <p:cNvPr id="32775" name="Text Box 9"/>
          <p:cNvSpPr txBox="1">
            <a:spLocks noChangeArrowheads="1"/>
          </p:cNvSpPr>
          <p:nvPr/>
        </p:nvSpPr>
        <p:spPr bwMode="auto">
          <a:xfrm>
            <a:off x="539750" y="338138"/>
            <a:ext cx="2068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i="1">
                <a:solidFill>
                  <a:srgbClr val="B8B400"/>
                </a:solidFill>
                <a:latin typeface="Comic Sans MS" pitchFamily="66" charset="0"/>
              </a:rPr>
              <a:t>Çalışma için uygun</a:t>
            </a:r>
          </a:p>
        </p:txBody>
      </p:sp>
      <p:sp>
        <p:nvSpPr>
          <p:cNvPr id="32776" name="Text Box 10"/>
          <p:cNvSpPr txBox="1">
            <a:spLocks noChangeArrowheads="1"/>
          </p:cNvSpPr>
          <p:nvPr/>
        </p:nvSpPr>
        <p:spPr bwMode="auto">
          <a:xfrm>
            <a:off x="250825" y="6092825"/>
            <a:ext cx="2643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i="1">
                <a:solidFill>
                  <a:srgbClr val="B8B400"/>
                </a:solidFill>
                <a:latin typeface="Comic Sans MS" pitchFamily="66" charset="0"/>
              </a:rPr>
              <a:t>Çalışma için uygun değil</a:t>
            </a:r>
          </a:p>
        </p:txBody>
      </p:sp>
      <p:sp>
        <p:nvSpPr>
          <p:cNvPr id="32777" name="AutoShape 11"/>
          <p:cNvSpPr>
            <a:spLocks noChangeArrowheads="1"/>
          </p:cNvSpPr>
          <p:nvPr/>
        </p:nvSpPr>
        <p:spPr bwMode="auto">
          <a:xfrm rot="8200909">
            <a:off x="1331913" y="5589588"/>
            <a:ext cx="976312" cy="233362"/>
          </a:xfrm>
          <a:prstGeom prst="rightArrow">
            <a:avLst>
              <a:gd name="adj1" fmla="val 50000"/>
              <a:gd name="adj2" fmla="val 104592"/>
            </a:avLst>
          </a:prstGeom>
          <a:solidFill>
            <a:srgbClr val="FF0000"/>
          </a:solidFill>
          <a:ln w="9525">
            <a:solidFill>
              <a:schemeClr val="tx1"/>
            </a:solidFill>
            <a:miter lim="800000"/>
            <a:headEnd/>
            <a:tailEnd/>
          </a:ln>
        </p:spPr>
        <p:txBody>
          <a:bodyPr wrap="none" anchor="ctr"/>
          <a:lstStyle/>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457200" y="414338"/>
            <a:ext cx="7210425" cy="1143000"/>
          </a:xfrm>
        </p:spPr>
        <p:txBody>
          <a:bodyPr/>
          <a:lstStyle/>
          <a:p>
            <a:pPr algn="r" eaLnBrk="1" hangingPunct="1"/>
            <a:r>
              <a:rPr lang="tr-TR" sz="3600" i="1">
                <a:solidFill>
                  <a:srgbClr val="B8B400"/>
                </a:solidFill>
                <a:latin typeface="Comic Sans MS" pitchFamily="66" charset="0"/>
              </a:rPr>
              <a:t>DNA’nın uzun dönem korunması için şartlar nelerdir?</a:t>
            </a:r>
          </a:p>
        </p:txBody>
      </p:sp>
      <p:sp>
        <p:nvSpPr>
          <p:cNvPr id="33796" name="Rectangle 4"/>
          <p:cNvSpPr>
            <a:spLocks noGrp="1" noChangeArrowheads="1"/>
          </p:cNvSpPr>
          <p:nvPr>
            <p:ph type="body" idx="1"/>
          </p:nvPr>
        </p:nvSpPr>
        <p:spPr>
          <a:xfrm>
            <a:off x="684213" y="3429000"/>
            <a:ext cx="8208962" cy="3168650"/>
          </a:xfrm>
        </p:spPr>
        <p:txBody>
          <a:bodyPr/>
          <a:lstStyle/>
          <a:p>
            <a:pPr algn="just" eaLnBrk="1" hangingPunct="1">
              <a:lnSpc>
                <a:spcPct val="70000"/>
              </a:lnSpc>
              <a:buFont typeface="Wingdings" pitchFamily="2" charset="2"/>
              <a:buNone/>
            </a:pPr>
            <a:endParaRPr lang="tr-TR" sz="1800">
              <a:solidFill>
                <a:srgbClr val="B8B400"/>
              </a:solidFill>
              <a:latin typeface="Comic Sans MS" pitchFamily="66" charset="0"/>
            </a:endParaRPr>
          </a:p>
          <a:p>
            <a:pPr algn="r" eaLnBrk="1" hangingPunct="1">
              <a:lnSpc>
                <a:spcPct val="70000"/>
              </a:lnSpc>
              <a:buFont typeface="Wingdings" pitchFamily="2" charset="2"/>
              <a:buChar char="Ø"/>
            </a:pPr>
            <a:r>
              <a:rPr lang="tr-TR" sz="2400" i="1">
                <a:solidFill>
                  <a:srgbClr val="B8B400"/>
                </a:solidFill>
                <a:latin typeface="Comic Sans MS" pitchFamily="66" charset="0"/>
              </a:rPr>
              <a:t>pH</a:t>
            </a:r>
          </a:p>
          <a:p>
            <a:pPr algn="r" eaLnBrk="1" hangingPunct="1">
              <a:lnSpc>
                <a:spcPct val="70000"/>
              </a:lnSpc>
              <a:buFont typeface="Wingdings" pitchFamily="2" charset="2"/>
              <a:buChar char="Ø"/>
            </a:pPr>
            <a:r>
              <a:rPr lang="tr-TR" sz="2400" i="1">
                <a:solidFill>
                  <a:srgbClr val="B8B400"/>
                </a:solidFill>
                <a:latin typeface="Comic Sans MS" pitchFamily="66" charset="0"/>
              </a:rPr>
              <a:t>Nem</a:t>
            </a:r>
          </a:p>
          <a:p>
            <a:pPr algn="r" eaLnBrk="1" hangingPunct="1">
              <a:lnSpc>
                <a:spcPct val="70000"/>
              </a:lnSpc>
              <a:buFont typeface="Wingdings" pitchFamily="2" charset="2"/>
              <a:buChar char="Ø"/>
            </a:pPr>
            <a:r>
              <a:rPr lang="tr-TR" sz="2400" i="1">
                <a:solidFill>
                  <a:srgbClr val="B8B400"/>
                </a:solidFill>
                <a:latin typeface="Comic Sans MS" pitchFamily="66" charset="0"/>
              </a:rPr>
              <a:t>Tuz konsantrasyonu</a:t>
            </a:r>
          </a:p>
          <a:p>
            <a:pPr algn="r" eaLnBrk="1" hangingPunct="1">
              <a:lnSpc>
                <a:spcPct val="70000"/>
              </a:lnSpc>
              <a:buFont typeface="Wingdings" pitchFamily="2" charset="2"/>
              <a:buChar char="Ø"/>
            </a:pPr>
            <a:r>
              <a:rPr lang="tr-TR" sz="2400" i="1">
                <a:solidFill>
                  <a:srgbClr val="B8B400"/>
                </a:solidFill>
                <a:latin typeface="Comic Sans MS" pitchFamily="66" charset="0"/>
              </a:rPr>
              <a:t>Serbest radikaller</a:t>
            </a:r>
          </a:p>
          <a:p>
            <a:pPr algn="r" eaLnBrk="1" hangingPunct="1">
              <a:lnSpc>
                <a:spcPct val="70000"/>
              </a:lnSpc>
              <a:buFont typeface="Wingdings" pitchFamily="2" charset="2"/>
              <a:buChar char="Ø"/>
            </a:pPr>
            <a:r>
              <a:rPr lang="tr-TR" sz="2400" i="1">
                <a:solidFill>
                  <a:srgbClr val="B8B400"/>
                </a:solidFill>
                <a:latin typeface="Comic Sans MS" pitchFamily="66" charset="0"/>
              </a:rPr>
              <a:t>Sıcaklık</a:t>
            </a:r>
          </a:p>
          <a:p>
            <a:pPr algn="just" eaLnBrk="1" hangingPunct="1">
              <a:lnSpc>
                <a:spcPct val="70000"/>
              </a:lnSpc>
              <a:buFont typeface="Wingdings" pitchFamily="2" charset="2"/>
              <a:buNone/>
            </a:pPr>
            <a:endParaRPr lang="tr-TR" sz="2400" i="1">
              <a:solidFill>
                <a:srgbClr val="B8B400"/>
              </a:solidFill>
              <a:latin typeface="Comic Sans MS" pitchFamily="66" charset="0"/>
            </a:endParaRPr>
          </a:p>
          <a:p>
            <a:pPr algn="just" eaLnBrk="1" hangingPunct="1">
              <a:lnSpc>
                <a:spcPct val="70000"/>
              </a:lnSpc>
              <a:buFont typeface="Wingdings" pitchFamily="2" charset="2"/>
              <a:buNone/>
            </a:pPr>
            <a:endParaRPr lang="tr-TR" sz="1400" i="1">
              <a:solidFill>
                <a:srgbClr val="B8B400"/>
              </a:solidFill>
              <a:latin typeface="Comic Sans MS" pitchFamily="66" charset="0"/>
            </a:endParaRPr>
          </a:p>
          <a:p>
            <a:pPr algn="just" eaLnBrk="1" hangingPunct="1">
              <a:lnSpc>
                <a:spcPct val="70000"/>
              </a:lnSpc>
              <a:buFont typeface="Wingdings" pitchFamily="2" charset="2"/>
              <a:buNone/>
            </a:pPr>
            <a:r>
              <a:rPr lang="sv-SE" sz="1800" i="1">
                <a:solidFill>
                  <a:srgbClr val="B8B400"/>
                </a:solidFill>
                <a:latin typeface="Comic Sans MS" pitchFamily="66" charset="0"/>
              </a:rPr>
              <a:t>BURGER J., (1999). </a:t>
            </a:r>
            <a:r>
              <a:rPr lang="en-US" sz="1800" i="1">
                <a:solidFill>
                  <a:srgbClr val="B8B400"/>
                </a:solidFill>
                <a:latin typeface="Comic Sans MS" pitchFamily="66" charset="0"/>
              </a:rPr>
              <a:t>DNA preservation:  A microsatellite-DNA study on ancient skeletal remains. Electrophoresis. 20:1722-1728.</a:t>
            </a:r>
            <a:endParaRPr lang="tr-TR" sz="1800" i="1">
              <a:solidFill>
                <a:srgbClr val="B8B400"/>
              </a:solidFill>
              <a:latin typeface="Comic Sans MS" pitchFamily="66" charset="0"/>
            </a:endParaRPr>
          </a:p>
          <a:p>
            <a:pPr eaLnBrk="1" hangingPunct="1">
              <a:lnSpc>
                <a:spcPct val="90000"/>
              </a:lnSpc>
            </a:pPr>
            <a:endParaRPr lang="tr-TR" sz="1800" i="1">
              <a:solidFill>
                <a:srgbClr val="B8B400"/>
              </a:solidFill>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4 Resim" descr="RFL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565400"/>
            <a:ext cx="19446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5 Resim" descr="ST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652963"/>
            <a:ext cx="2232025"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9 Düz Ok Bağlayıcısı"/>
          <p:cNvCxnSpPr/>
          <p:nvPr/>
        </p:nvCxnSpPr>
        <p:spPr>
          <a:xfrm>
            <a:off x="2916238" y="3573463"/>
            <a:ext cx="100806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25" name="10 Metin kutusu"/>
          <p:cNvSpPr txBox="1">
            <a:spLocks noChangeArrowheads="1"/>
          </p:cNvSpPr>
          <p:nvPr/>
        </p:nvSpPr>
        <p:spPr bwMode="auto">
          <a:xfrm>
            <a:off x="4192588" y="3233738"/>
            <a:ext cx="2220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600">
                <a:latin typeface="Comic Sans MS" pitchFamily="66" charset="0"/>
              </a:rPr>
              <a:t>1985 - Alec Jeffreys</a:t>
            </a:r>
          </a:p>
        </p:txBody>
      </p:sp>
      <p:cxnSp>
        <p:nvCxnSpPr>
          <p:cNvPr id="12" name="11 Düz Ok Bağlayıcısı"/>
          <p:cNvCxnSpPr/>
          <p:nvPr/>
        </p:nvCxnSpPr>
        <p:spPr>
          <a:xfrm>
            <a:off x="2987675" y="5589588"/>
            <a:ext cx="100806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27" name="12 Metin kutusu"/>
          <p:cNvSpPr txBox="1">
            <a:spLocks noChangeArrowheads="1"/>
          </p:cNvSpPr>
          <p:nvPr/>
        </p:nvSpPr>
        <p:spPr bwMode="auto">
          <a:xfrm>
            <a:off x="4067175" y="5229225"/>
            <a:ext cx="4722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600">
                <a:latin typeface="Comic Sans MS" pitchFamily="66" charset="0"/>
              </a:rPr>
              <a:t>1991 – STR ‘lar ile ilgili ilk makale</a:t>
            </a:r>
          </a:p>
          <a:p>
            <a:pPr eaLnBrk="1" hangingPunct="1"/>
            <a:r>
              <a:rPr lang="tr-TR" sz="1600">
                <a:latin typeface="Comic Sans MS" pitchFamily="66" charset="0"/>
              </a:rPr>
              <a:t>1995 - FSS ‘de UK DNA veribankası oluşturuldu</a:t>
            </a:r>
          </a:p>
          <a:p>
            <a:pPr eaLnBrk="1" hangingPunct="1"/>
            <a:r>
              <a:rPr lang="tr-TR" sz="1600">
                <a:latin typeface="Comic Sans MS" pitchFamily="66" charset="0"/>
              </a:rPr>
              <a:t>1998 - FBI CODIS veribankasını oluşturdu</a:t>
            </a:r>
          </a:p>
        </p:txBody>
      </p:sp>
      <p:pic>
        <p:nvPicPr>
          <p:cNvPr id="5128" name="3 İçerik Yer Tutucusu" descr="fingerprint.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88" y="1557338"/>
            <a:ext cx="68421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6 Metin kutusu"/>
          <p:cNvSpPr txBox="1">
            <a:spLocks noChangeArrowheads="1"/>
          </p:cNvSpPr>
          <p:nvPr/>
        </p:nvSpPr>
        <p:spPr bwMode="auto">
          <a:xfrm>
            <a:off x="2627313" y="1798638"/>
            <a:ext cx="1449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600">
                <a:latin typeface="Comic Sans MS" pitchFamily="66" charset="0"/>
              </a:rPr>
              <a:t>1901’den beri</a:t>
            </a:r>
          </a:p>
        </p:txBody>
      </p:sp>
      <p:cxnSp>
        <p:nvCxnSpPr>
          <p:cNvPr id="16" name="8 Düz Ok Bağlayıcısı"/>
          <p:cNvCxnSpPr/>
          <p:nvPr/>
        </p:nvCxnSpPr>
        <p:spPr>
          <a:xfrm>
            <a:off x="1547813" y="1989138"/>
            <a:ext cx="100806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1 Başlık"/>
          <p:cNvSpPr txBox="1">
            <a:spLocks/>
          </p:cNvSpPr>
          <p:nvPr/>
        </p:nvSpPr>
        <p:spPr bwMode="auto">
          <a:xfrm>
            <a:off x="1328738" y="549275"/>
            <a:ext cx="7272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eaLnBrk="1" fontAlgn="auto" hangingPunct="1">
              <a:spcAft>
                <a:spcPts val="0"/>
              </a:spcAft>
              <a:defRPr/>
            </a:pPr>
            <a:r>
              <a:rPr lang="tr-TR" sz="3600" i="1" dirty="0" err="1">
                <a:solidFill>
                  <a:schemeClr val="tx1"/>
                </a:solidFill>
                <a:latin typeface="Comic Sans MS" pitchFamily="66" charset="0"/>
              </a:rPr>
              <a:t>Kimliklendirme</a:t>
            </a:r>
            <a:endParaRPr lang="tr-TR" sz="3600" i="1" dirty="0">
              <a:solidFill>
                <a:schemeClr val="tx1"/>
              </a:solidFill>
              <a:latin typeface="Comic Sans M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Group 5"/>
          <p:cNvGrpSpPr>
            <a:grpSpLocks/>
          </p:cNvGrpSpPr>
          <p:nvPr/>
        </p:nvGrpSpPr>
        <p:grpSpPr bwMode="auto">
          <a:xfrm>
            <a:off x="684213" y="476250"/>
            <a:ext cx="6470650" cy="5757863"/>
            <a:chOff x="295" y="482"/>
            <a:chExt cx="4076" cy="3627"/>
          </a:xfrm>
        </p:grpSpPr>
        <p:pic>
          <p:nvPicPr>
            <p:cNvPr id="34820" name="Picture 5" descr="kok"/>
            <p:cNvPicPr>
              <a:picLocks noChangeAspect="1" noChangeArrowheads="1"/>
            </p:cNvPicPr>
            <p:nvPr/>
          </p:nvPicPr>
          <p:blipFill>
            <a:blip r:embed="rId3">
              <a:extLst>
                <a:ext uri="{28A0092B-C50C-407E-A947-70E740481C1C}">
                  <a14:useLocalDpi xmlns:a14="http://schemas.microsoft.com/office/drawing/2010/main" val="0"/>
                </a:ext>
              </a:extLst>
            </a:blip>
            <a:srcRect l="1343" r="6711"/>
            <a:stretch>
              <a:fillRect/>
            </a:stretch>
          </p:blipFill>
          <p:spPr bwMode="auto">
            <a:xfrm>
              <a:off x="295" y="799"/>
              <a:ext cx="1943"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kok2"/>
            <p:cNvPicPr>
              <a:picLocks noChangeAspect="1" noChangeArrowheads="1"/>
            </p:cNvPicPr>
            <p:nvPr/>
          </p:nvPicPr>
          <p:blipFill>
            <a:blip r:embed="rId4">
              <a:extLst>
                <a:ext uri="{28A0092B-C50C-407E-A947-70E740481C1C}">
                  <a14:useLocalDpi xmlns:a14="http://schemas.microsoft.com/office/drawing/2010/main" val="0"/>
                </a:ext>
              </a:extLst>
            </a:blip>
            <a:srcRect l="4027" r="4027"/>
            <a:stretch>
              <a:fillRect/>
            </a:stretch>
          </p:blipFill>
          <p:spPr bwMode="auto">
            <a:xfrm>
              <a:off x="2426" y="482"/>
              <a:ext cx="194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iyid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 y="2523"/>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title"/>
          </p:nvPr>
        </p:nvSpPr>
        <p:spPr>
          <a:xfrm>
            <a:off x="457200" y="274638"/>
            <a:ext cx="7138988" cy="1143000"/>
          </a:xfrm>
        </p:spPr>
        <p:txBody>
          <a:bodyPr/>
          <a:lstStyle/>
          <a:p>
            <a:pPr algn="r" eaLnBrk="1" hangingPunct="1"/>
            <a:r>
              <a:rPr lang="tr-TR" sz="3600" i="1">
                <a:solidFill>
                  <a:srgbClr val="B8B400"/>
                </a:solidFill>
                <a:latin typeface="Comic Sans MS" pitchFamily="66" charset="0"/>
              </a:rPr>
              <a:t>DNA ekstraksiyonun genel kuralları...</a:t>
            </a:r>
          </a:p>
        </p:txBody>
      </p:sp>
      <p:sp>
        <p:nvSpPr>
          <p:cNvPr id="35844" name="Rectangle 4"/>
          <p:cNvSpPr>
            <a:spLocks noGrp="1" noChangeArrowheads="1"/>
          </p:cNvSpPr>
          <p:nvPr>
            <p:ph type="body" idx="1"/>
          </p:nvPr>
        </p:nvSpPr>
        <p:spPr>
          <a:xfrm>
            <a:off x="285750" y="4652963"/>
            <a:ext cx="8858250" cy="1800225"/>
          </a:xfrm>
        </p:spPr>
        <p:txBody>
          <a:bodyPr/>
          <a:lstStyle/>
          <a:p>
            <a:pPr eaLnBrk="1" hangingPunct="1">
              <a:lnSpc>
                <a:spcPct val="80000"/>
              </a:lnSpc>
            </a:pPr>
            <a:r>
              <a:rPr lang="tr-TR" sz="2000" i="1">
                <a:solidFill>
                  <a:srgbClr val="B8B400"/>
                </a:solidFill>
                <a:latin typeface="Comic Sans MS" pitchFamily="66" charset="0"/>
              </a:rPr>
              <a:t>Asidik şartlar ve yüksek ısı’dan uzak durulmalı....</a:t>
            </a:r>
          </a:p>
          <a:p>
            <a:pPr eaLnBrk="1" hangingPunct="1">
              <a:lnSpc>
                <a:spcPct val="80000"/>
              </a:lnSpc>
            </a:pPr>
            <a:r>
              <a:rPr lang="tr-TR" sz="2000" i="1">
                <a:solidFill>
                  <a:srgbClr val="B8B400"/>
                </a:solidFill>
                <a:latin typeface="Comic Sans MS" pitchFamily="66" charset="0"/>
              </a:rPr>
              <a:t>Dış yüzey, kontaminantların varlığı düşünülerek iyice temizlenmeli..</a:t>
            </a:r>
          </a:p>
          <a:p>
            <a:pPr eaLnBrk="1" hangingPunct="1">
              <a:lnSpc>
                <a:spcPct val="80000"/>
              </a:lnSpc>
            </a:pPr>
            <a:r>
              <a:rPr lang="tr-TR" sz="2000" i="1">
                <a:solidFill>
                  <a:srgbClr val="B8B400"/>
                </a:solidFill>
                <a:latin typeface="Comic Sans MS" pitchFamily="66" charset="0"/>
              </a:rPr>
              <a:t>Sert örnekler toz haline getirilmeli...</a:t>
            </a:r>
          </a:p>
          <a:p>
            <a:pPr eaLnBrk="1" hangingPunct="1">
              <a:lnSpc>
                <a:spcPct val="80000"/>
              </a:lnSpc>
            </a:pPr>
            <a:r>
              <a:rPr lang="tr-TR" sz="2000" i="1">
                <a:solidFill>
                  <a:srgbClr val="B8B400"/>
                </a:solidFill>
                <a:latin typeface="Comic Sans MS" pitchFamily="66" charset="0"/>
              </a:rPr>
              <a:t>EDTA kullanılarak kalsiyum uzaklaştırılmalı......</a:t>
            </a:r>
          </a:p>
          <a:p>
            <a:pPr eaLnBrk="1" hangingPunct="1">
              <a:lnSpc>
                <a:spcPct val="80000"/>
              </a:lnSpc>
            </a:pPr>
            <a:r>
              <a:rPr lang="tr-TR" sz="2000" i="1">
                <a:solidFill>
                  <a:srgbClr val="B8B400"/>
                </a:solidFill>
                <a:latin typeface="Comic Sans MS" pitchFamily="66" charset="0"/>
              </a:rPr>
              <a:t>Ardından standart lizis ve çöktürme yöntemleri  ya da silika yöntemi.....</a:t>
            </a:r>
            <a:endParaRPr lang="tr-TR" sz="1400" i="1">
              <a:solidFill>
                <a:srgbClr val="B8B400"/>
              </a:solidFill>
              <a:latin typeface="Comic Sans MS" pitchFamily="6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457200" y="630238"/>
            <a:ext cx="7210425" cy="1143000"/>
          </a:xfrm>
        </p:spPr>
        <p:txBody>
          <a:bodyPr/>
          <a:lstStyle/>
          <a:p>
            <a:pPr algn="r" eaLnBrk="1" hangingPunct="1"/>
            <a:r>
              <a:rPr lang="tr-TR" sz="3200" i="1">
                <a:solidFill>
                  <a:srgbClr val="B8B400"/>
                </a:solidFill>
                <a:latin typeface="Comic Sans MS" pitchFamily="66" charset="0"/>
              </a:rPr>
              <a:t>Antik DNA çalışmalarında üç ana problem....</a:t>
            </a:r>
            <a:r>
              <a:rPr lang="tr-TR" sz="4000"/>
              <a:t> </a:t>
            </a:r>
            <a:br>
              <a:rPr lang="tr-TR" sz="4000"/>
            </a:br>
            <a:endParaRPr lang="tr-TR" sz="4000"/>
          </a:p>
        </p:txBody>
      </p:sp>
      <p:sp>
        <p:nvSpPr>
          <p:cNvPr id="36868" name="Rectangle 4"/>
          <p:cNvSpPr>
            <a:spLocks noGrp="1" noChangeArrowheads="1"/>
          </p:cNvSpPr>
          <p:nvPr>
            <p:ph type="body" idx="1"/>
          </p:nvPr>
        </p:nvSpPr>
        <p:spPr>
          <a:xfrm>
            <a:off x="457200" y="3284538"/>
            <a:ext cx="8507413" cy="3384550"/>
          </a:xfrm>
        </p:spPr>
        <p:txBody>
          <a:bodyPr/>
          <a:lstStyle/>
          <a:p>
            <a:pPr algn="ctr" eaLnBrk="1" hangingPunct="1">
              <a:buFont typeface="Wingdings" pitchFamily="2" charset="2"/>
              <a:buChar char="ü"/>
            </a:pPr>
            <a:r>
              <a:rPr lang="tr-TR" sz="2400" i="1">
                <a:solidFill>
                  <a:srgbClr val="B8B400"/>
                </a:solidFill>
                <a:latin typeface="Comic Sans MS" pitchFamily="66" charset="0"/>
              </a:rPr>
              <a:t>Kontaminasyon</a:t>
            </a:r>
          </a:p>
          <a:p>
            <a:pPr algn="ctr" eaLnBrk="1" hangingPunct="1">
              <a:buFont typeface="Wingdings" pitchFamily="2" charset="2"/>
              <a:buChar char="ü"/>
            </a:pPr>
            <a:r>
              <a:rPr lang="tr-TR" sz="2400" i="1">
                <a:solidFill>
                  <a:srgbClr val="B8B400"/>
                </a:solidFill>
                <a:latin typeface="Comic Sans MS" pitchFamily="66" charset="0"/>
              </a:rPr>
              <a:t>PCR inhibitörlerinin varlığı</a:t>
            </a:r>
          </a:p>
          <a:p>
            <a:pPr algn="ctr" eaLnBrk="1" hangingPunct="1">
              <a:buFont typeface="Wingdings" pitchFamily="2" charset="2"/>
              <a:buChar char="ü"/>
            </a:pPr>
            <a:r>
              <a:rPr lang="tr-TR" sz="2400" i="1">
                <a:solidFill>
                  <a:srgbClr val="B8B400"/>
                </a:solidFill>
                <a:latin typeface="Comic Sans MS" pitchFamily="66" charset="0"/>
              </a:rPr>
              <a:t>DNA molekülünün degradasyonu</a:t>
            </a:r>
          </a:p>
          <a:p>
            <a:pPr eaLnBrk="1" hangingPunct="1">
              <a:buFont typeface="Wingdings" pitchFamily="2" charset="2"/>
              <a:buNone/>
            </a:pPr>
            <a:endParaRPr lang="tr-TR" sz="2000" i="1">
              <a:solidFill>
                <a:srgbClr val="B8B400"/>
              </a:solidFill>
              <a:latin typeface="Comic Sans MS" pitchFamily="66" charset="0"/>
            </a:endParaRPr>
          </a:p>
          <a:p>
            <a:pPr eaLnBrk="1" hangingPunct="1">
              <a:buFont typeface="Wingdings" pitchFamily="2" charset="2"/>
              <a:buNone/>
            </a:pPr>
            <a:r>
              <a:rPr lang="en-US" sz="1800" i="1">
                <a:solidFill>
                  <a:srgbClr val="B8B400"/>
                </a:solidFill>
                <a:latin typeface="Comic Sans MS" pitchFamily="66" charset="0"/>
              </a:rPr>
              <a:t>RICAUT F.X., </a:t>
            </a:r>
            <a:r>
              <a:rPr lang="tr-TR" sz="1800" i="1">
                <a:solidFill>
                  <a:srgbClr val="B8B400"/>
                </a:solidFill>
                <a:latin typeface="Comic Sans MS" pitchFamily="66" charset="0"/>
              </a:rPr>
              <a:t>et all</a:t>
            </a:r>
            <a:r>
              <a:rPr lang="en-US" sz="1800" i="1">
                <a:solidFill>
                  <a:srgbClr val="B8B400"/>
                </a:solidFill>
                <a:latin typeface="Comic Sans MS" pitchFamily="66" charset="0"/>
              </a:rPr>
              <a:t> (2005) STR- genotyping from human medieval tooth and bone samples. Forensic Science International. 151:31-35.</a:t>
            </a:r>
            <a:endParaRPr lang="tr-TR" sz="1800" i="1">
              <a:solidFill>
                <a:srgbClr val="B8B400"/>
              </a:solidFill>
              <a:latin typeface="Comic Sans MS" pitchFamily="66" charset="0"/>
            </a:endParaRPr>
          </a:p>
          <a:p>
            <a:pPr eaLnBrk="1" hangingPunct="1">
              <a:buFontTx/>
              <a:buNone/>
            </a:pPr>
            <a:endParaRPr lang="tr-TR" sz="1800" i="1">
              <a:solidFill>
                <a:srgbClr val="B8B400"/>
              </a:solidFill>
              <a:latin typeface="Comic Sans MS"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title"/>
          </p:nvPr>
        </p:nvSpPr>
        <p:spPr>
          <a:xfrm>
            <a:off x="457200" y="274638"/>
            <a:ext cx="6994525" cy="1143000"/>
          </a:xfrm>
        </p:spPr>
        <p:txBody>
          <a:bodyPr/>
          <a:lstStyle/>
          <a:p>
            <a:pPr algn="r" eaLnBrk="1" hangingPunct="1"/>
            <a:r>
              <a:rPr lang="tr-TR" sz="3600" i="1">
                <a:solidFill>
                  <a:srgbClr val="B8B400"/>
                </a:solidFill>
                <a:latin typeface="Comic Sans MS" pitchFamily="66" charset="0"/>
              </a:rPr>
              <a:t>Kontaminasyon...</a:t>
            </a:r>
          </a:p>
        </p:txBody>
      </p:sp>
      <p:sp>
        <p:nvSpPr>
          <p:cNvPr id="37892" name="Rectangle 4"/>
          <p:cNvSpPr>
            <a:spLocks noGrp="1" noChangeArrowheads="1"/>
          </p:cNvSpPr>
          <p:nvPr>
            <p:ph type="body" idx="1"/>
          </p:nvPr>
        </p:nvSpPr>
        <p:spPr>
          <a:xfrm>
            <a:off x="971550" y="5734050"/>
            <a:ext cx="8172450" cy="935038"/>
          </a:xfrm>
        </p:spPr>
        <p:txBody>
          <a:bodyPr/>
          <a:lstStyle/>
          <a:p>
            <a:pPr eaLnBrk="1" hangingPunct="1">
              <a:lnSpc>
                <a:spcPct val="120000"/>
              </a:lnSpc>
              <a:buFont typeface="Wingdings" pitchFamily="2" charset="2"/>
              <a:buChar char="Ø"/>
            </a:pPr>
            <a:r>
              <a:rPr lang="tr-TR" sz="2000" i="1">
                <a:solidFill>
                  <a:srgbClr val="B8B400"/>
                </a:solidFill>
                <a:latin typeface="Comic Sans MS" pitchFamily="66" charset="0"/>
              </a:rPr>
              <a:t>Antik DNA analizlerinin güvenirliğini kontrol etmede en önemli kriter 200-250 bç’den uzun PCR ürünü elde edilememesidir.</a:t>
            </a:r>
            <a:r>
              <a:rPr lang="tr-TR" sz="1800" b="1" i="1">
                <a:solidFill>
                  <a:srgbClr val="B8B400"/>
                </a:solidFill>
                <a:latin typeface="Comic Sans MS" pitchFamily="66" charset="0"/>
              </a:rPr>
              <a:t> </a:t>
            </a:r>
          </a:p>
          <a:p>
            <a:pPr eaLnBrk="1" hangingPunct="1"/>
            <a:endParaRPr lang="tr-TR" sz="2800">
              <a:solidFill>
                <a:srgbClr val="B8B400"/>
              </a:solidFill>
              <a:latin typeface="Comic Sans MS" pitchFamily="66" charset="0"/>
            </a:endParaRPr>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7213"/>
            <a:ext cx="8243888"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179388" y="2492375"/>
            <a:ext cx="87852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None/>
            </a:pPr>
            <a:endParaRPr lang="tr-TR" sz="2800"/>
          </a:p>
          <a:p>
            <a:pPr marL="342900" indent="-342900">
              <a:spcBef>
                <a:spcPct val="20000"/>
              </a:spcBef>
              <a:buFont typeface="Wingdings" pitchFamily="2" charset="2"/>
              <a:buNone/>
            </a:pPr>
            <a:r>
              <a:rPr lang="tr-TR" sz="2000" i="1">
                <a:solidFill>
                  <a:srgbClr val="B8B400"/>
                </a:solidFill>
                <a:latin typeface="Comic Sans MS" pitchFamily="66" charset="0"/>
              </a:rPr>
              <a:t>Binlerce yıllık örneklerle çalışılırken örneklerin kendi içlerinde kontamine olma olasılıkları oldukça düşüktür. Çünkü her bir örnek iz miktarda DNA içermektedir. </a:t>
            </a:r>
          </a:p>
          <a:p>
            <a:pPr marL="342900" indent="-342900">
              <a:spcBef>
                <a:spcPct val="20000"/>
              </a:spcBef>
              <a:buFont typeface="Wingdings" pitchFamily="2" charset="2"/>
              <a:buNone/>
            </a:pPr>
            <a:r>
              <a:rPr lang="tr-TR" sz="2000" i="1">
                <a:solidFill>
                  <a:srgbClr val="B8B400"/>
                </a:solidFill>
                <a:latin typeface="Comic Sans MS" pitchFamily="66" charset="0"/>
              </a:rPr>
              <a:t>Dikkate alınması gereken en önemli kontaminasyon risklerinden biri bir önceki PCR örneklerinden PCR esnasında gerçekleşen kontaminasyondur.</a:t>
            </a:r>
          </a:p>
          <a:p>
            <a:pPr marL="342900" indent="-342900">
              <a:spcBef>
                <a:spcPct val="20000"/>
              </a:spcBef>
              <a:buFont typeface="Wingdings" pitchFamily="2" charset="2"/>
              <a:buNone/>
            </a:pPr>
            <a:endParaRPr lang="tr-TR" sz="2000" i="1">
              <a:solidFill>
                <a:srgbClr val="B8B400"/>
              </a:solidFill>
              <a:latin typeface="Comic Sans MS" pitchFamily="66" charset="0"/>
            </a:endParaRPr>
          </a:p>
          <a:p>
            <a:pPr marL="342900" indent="-342900">
              <a:spcBef>
                <a:spcPct val="20000"/>
              </a:spcBef>
              <a:buFont typeface="Wingdings" pitchFamily="2" charset="2"/>
              <a:buNone/>
            </a:pPr>
            <a:endParaRPr lang="tr-TR" sz="2000" i="1">
              <a:solidFill>
                <a:srgbClr val="B8B400"/>
              </a:solidFill>
              <a:latin typeface="Comic Sans MS" pitchFamily="66" charset="0"/>
            </a:endParaRPr>
          </a:p>
          <a:p>
            <a:pPr marL="342900" indent="-342900">
              <a:spcBef>
                <a:spcPct val="20000"/>
              </a:spcBef>
              <a:buFont typeface="Wingdings" pitchFamily="2" charset="2"/>
              <a:buNone/>
            </a:pPr>
            <a:endParaRPr lang="tr-TR" sz="2000">
              <a:solidFill>
                <a:srgbClr val="B8B400"/>
              </a:solidFill>
              <a:latin typeface="Comic Sans MS" pitchFamily="66" charset="0"/>
            </a:endParaRPr>
          </a:p>
          <a:p>
            <a:pPr marL="342900" indent="-342900">
              <a:spcBef>
                <a:spcPct val="20000"/>
              </a:spcBef>
              <a:buFont typeface="Wingdings" pitchFamily="2" charset="2"/>
              <a:buNone/>
            </a:pPr>
            <a:r>
              <a:rPr lang="tr-TR" sz="2000">
                <a:solidFill>
                  <a:srgbClr val="B8B400"/>
                </a:solidFill>
                <a:latin typeface="Comic Sans MS" pitchFamily="66" charset="0"/>
              </a:rPr>
              <a:t>*</a:t>
            </a:r>
            <a:r>
              <a:rPr lang="en-US" sz="1600" i="1">
                <a:solidFill>
                  <a:srgbClr val="B8B400"/>
                </a:solidFill>
                <a:latin typeface="Comic Sans MS" pitchFamily="66" charset="0"/>
              </a:rPr>
              <a:t>YANG D.Y., WATT K. (2005) Contamination controls when preparing archeological remains for ancient DNA analysis. Journal of Archeological Sciences. 32:331-336</a:t>
            </a:r>
            <a:endParaRPr lang="tr-TR" sz="1600" i="1">
              <a:solidFill>
                <a:srgbClr val="B8B400"/>
              </a:solidFill>
              <a:latin typeface="Comic Sans MS"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noChangeArrowheads="1"/>
          </p:cNvSpPr>
          <p:nvPr>
            <p:ph type="title"/>
          </p:nvPr>
        </p:nvSpPr>
        <p:spPr/>
        <p:txBody>
          <a:bodyPr/>
          <a:lstStyle/>
          <a:p>
            <a:pPr eaLnBrk="1" hangingPunct="1"/>
            <a:endParaRPr lang="tr-TR"/>
          </a:p>
        </p:txBody>
      </p:sp>
      <p:sp>
        <p:nvSpPr>
          <p:cNvPr id="39940" name="Rectangle 3"/>
          <p:cNvSpPr>
            <a:spLocks noGrp="1" noChangeArrowheads="1"/>
          </p:cNvSpPr>
          <p:nvPr>
            <p:ph type="body" idx="1"/>
          </p:nvPr>
        </p:nvSpPr>
        <p:spPr>
          <a:xfrm>
            <a:off x="457200" y="2060575"/>
            <a:ext cx="8229600" cy="4065588"/>
          </a:xfrm>
        </p:spPr>
        <p:txBody>
          <a:bodyPr/>
          <a:lstStyle/>
          <a:p>
            <a:pPr marL="609600" indent="-609600" eaLnBrk="1" hangingPunct="1"/>
            <a:r>
              <a:rPr lang="tr-TR" sz="2400" i="1">
                <a:solidFill>
                  <a:srgbClr val="B8B400"/>
                </a:solidFill>
                <a:latin typeface="Comic Sans MS" pitchFamily="66" charset="0"/>
              </a:rPr>
              <a:t>Scherczinger (1999) yaptığı kontaminasyon analizi ile ilgili çalışmasında kontaminasyonun basit dikkatsizliklerle ortaya çıkan bir durum olmaktan öte, belirgin hatalar gerektirdiğini ortaya koymaktadır. </a:t>
            </a:r>
          </a:p>
          <a:p>
            <a:pPr marL="609600" indent="-609600" eaLnBrk="1" hangingPunct="1"/>
            <a:endParaRPr lang="tr-TR" sz="2400" i="1">
              <a:solidFill>
                <a:srgbClr val="B8B400"/>
              </a:solidFill>
              <a:latin typeface="Comic Sans MS" pitchFamily="66" charset="0"/>
            </a:endParaRPr>
          </a:p>
          <a:p>
            <a:pPr marL="609600" indent="-609600" eaLnBrk="1" hangingPunct="1"/>
            <a:endParaRPr lang="tr-TR" sz="2000" i="1">
              <a:solidFill>
                <a:srgbClr val="B8B400"/>
              </a:solidFill>
              <a:latin typeface="Comic Sans MS" pitchFamily="66" charset="0"/>
            </a:endParaRPr>
          </a:p>
          <a:p>
            <a:pPr marL="609600" indent="-609600" eaLnBrk="1" hangingPunct="1"/>
            <a:endParaRPr lang="tr-TR" sz="2000" i="1">
              <a:solidFill>
                <a:srgbClr val="B8B400"/>
              </a:solidFill>
              <a:latin typeface="Comic Sans MS" pitchFamily="66" charset="0"/>
            </a:endParaRPr>
          </a:p>
          <a:p>
            <a:pPr marL="609600" indent="-609600" eaLnBrk="1" hangingPunct="1"/>
            <a:endParaRPr lang="tr-TR" sz="1600" i="1">
              <a:solidFill>
                <a:srgbClr val="B8B400"/>
              </a:solidFill>
              <a:latin typeface="Comic Sans MS" pitchFamily="66" charset="0"/>
            </a:endParaRPr>
          </a:p>
          <a:p>
            <a:pPr marL="609600" indent="-609600" eaLnBrk="1" hangingPunct="1"/>
            <a:r>
              <a:rPr lang="en-US" sz="1600" i="1">
                <a:solidFill>
                  <a:srgbClr val="B8B400"/>
                </a:solidFill>
                <a:latin typeface="Comic Sans MS" pitchFamily="66" charset="0"/>
              </a:rPr>
              <a:t>SCHERCZINGER C.A.</a:t>
            </a:r>
            <a:r>
              <a:rPr lang="tr-TR" sz="1600" i="1">
                <a:solidFill>
                  <a:srgbClr val="B8B400"/>
                </a:solidFill>
                <a:latin typeface="Comic Sans MS" pitchFamily="66" charset="0"/>
              </a:rPr>
              <a:t> et all. </a:t>
            </a:r>
            <a:r>
              <a:rPr lang="en-US" sz="1600" i="1">
                <a:solidFill>
                  <a:srgbClr val="B8B400"/>
                </a:solidFill>
                <a:latin typeface="Comic Sans MS" pitchFamily="66" charset="0"/>
              </a:rPr>
              <a:t>(1999) A</a:t>
            </a:r>
            <a:r>
              <a:rPr lang="en-US" sz="1600" i="1">
                <a:latin typeface="Comic Sans MS" pitchFamily="66" charset="0"/>
              </a:rPr>
              <a:t> </a:t>
            </a:r>
            <a:r>
              <a:rPr lang="en-US" sz="1600" i="1">
                <a:solidFill>
                  <a:srgbClr val="B8B400"/>
                </a:solidFill>
                <a:latin typeface="Comic Sans MS" pitchFamily="66" charset="0"/>
              </a:rPr>
              <a:t>systematic analysis of PCR contamination. Journal of Forensic Sciences. 44:1042-1045.</a:t>
            </a:r>
            <a:endParaRPr lang="tr-TR" sz="1600" i="1">
              <a:solidFill>
                <a:srgbClr val="B8B400"/>
              </a:solidFill>
              <a:latin typeface="Comic Sans MS" pitchFamily="66" charset="0"/>
            </a:endParaRPr>
          </a:p>
          <a:p>
            <a:pPr marL="609600" indent="-609600" eaLnBrk="1" hangingPunct="1">
              <a:buFont typeface="Wingdings" pitchFamily="2" charset="2"/>
              <a:buNone/>
            </a:pPr>
            <a:endParaRPr lang="tr-TR" sz="1600" i="1">
              <a:solidFill>
                <a:srgbClr val="B8B400"/>
              </a:solidFill>
              <a:latin typeface="Comic Sans MS" pitchFamily="66"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title"/>
          </p:nvPr>
        </p:nvSpPr>
        <p:spPr/>
        <p:txBody>
          <a:bodyPr/>
          <a:lstStyle/>
          <a:p>
            <a:pPr eaLnBrk="1" hangingPunct="1"/>
            <a:endParaRPr lang="tr-TR"/>
          </a:p>
        </p:txBody>
      </p:sp>
      <p:sp>
        <p:nvSpPr>
          <p:cNvPr id="40964" name="Rectangle 4"/>
          <p:cNvSpPr>
            <a:spLocks noGrp="1" noChangeArrowheads="1"/>
          </p:cNvSpPr>
          <p:nvPr>
            <p:ph type="body" idx="1"/>
          </p:nvPr>
        </p:nvSpPr>
        <p:spPr/>
        <p:txBody>
          <a:bodyPr/>
          <a:lstStyle/>
          <a:p>
            <a:pPr eaLnBrk="1" hangingPunct="1">
              <a:buFont typeface="Wingdings" pitchFamily="2" charset="2"/>
              <a:buNone/>
            </a:pPr>
            <a:r>
              <a:rPr lang="tr-TR" sz="2400" i="1">
                <a:solidFill>
                  <a:srgbClr val="B8B400"/>
                </a:solidFill>
                <a:latin typeface="Comic Sans MS" pitchFamily="66" charset="0"/>
              </a:rPr>
              <a:t>Kontaminasyona yönelik stratejiler dikkatli bir şekilde uygulandığında diş örneği ile ilgili çalışmalarda dış DNA kontaminasyonu diğer iskelet kalıntılarına göre daha rahat önlenebilir*.</a:t>
            </a:r>
          </a:p>
          <a:p>
            <a:pPr eaLnBrk="1" hangingPunct="1">
              <a:buFont typeface="Wingdings" pitchFamily="2" charset="2"/>
              <a:buNone/>
            </a:pPr>
            <a:r>
              <a:rPr lang="tr-TR" sz="3600" i="1">
                <a:solidFill>
                  <a:srgbClr val="B8B400"/>
                </a:solidFill>
                <a:latin typeface="Comic Sans MS" pitchFamily="66" charset="0"/>
              </a:rPr>
              <a:t> </a:t>
            </a:r>
          </a:p>
          <a:p>
            <a:pPr eaLnBrk="1" hangingPunct="1">
              <a:buFont typeface="Wingdings" pitchFamily="2" charset="2"/>
              <a:buNone/>
            </a:pPr>
            <a:endParaRPr lang="tr-TR" sz="3600" i="1">
              <a:solidFill>
                <a:srgbClr val="B8B400"/>
              </a:solidFill>
              <a:latin typeface="Comic Sans MS" pitchFamily="66" charset="0"/>
            </a:endParaRPr>
          </a:p>
          <a:p>
            <a:pPr algn="just" eaLnBrk="1" hangingPunct="1">
              <a:buFont typeface="Wingdings" pitchFamily="2" charset="2"/>
              <a:buNone/>
            </a:pPr>
            <a:r>
              <a:rPr lang="tr-TR" sz="2400" i="1">
                <a:solidFill>
                  <a:srgbClr val="B8B400"/>
                </a:solidFill>
                <a:latin typeface="Comic Sans MS" pitchFamily="66" charset="0"/>
              </a:rPr>
              <a:t>*</a:t>
            </a:r>
            <a:r>
              <a:rPr lang="en-US" sz="1600" i="1">
                <a:solidFill>
                  <a:srgbClr val="B8B400"/>
                </a:solidFill>
                <a:latin typeface="Comic Sans MS" pitchFamily="66" charset="0"/>
              </a:rPr>
              <a:t>GİLBERT MT. </a:t>
            </a:r>
            <a:r>
              <a:rPr lang="tr-TR" sz="1600" i="1">
                <a:solidFill>
                  <a:srgbClr val="B8B400"/>
                </a:solidFill>
                <a:latin typeface="Comic Sans MS" pitchFamily="66" charset="0"/>
              </a:rPr>
              <a:t>et all</a:t>
            </a:r>
            <a:r>
              <a:rPr lang="en-US" sz="1600" i="1">
                <a:solidFill>
                  <a:srgbClr val="B8B400"/>
                </a:solidFill>
                <a:latin typeface="Comic Sans MS" pitchFamily="66" charset="0"/>
              </a:rPr>
              <a:t> (2006) Insights into The Processes Behind The Contamination of Degraded Human Teeth and Bone Samples with Exogenous Sources of DNA. International Journal of Osteoarcheology. 16:156-164.</a:t>
            </a:r>
            <a:endParaRPr lang="tr-TR" sz="1600" i="1">
              <a:solidFill>
                <a:srgbClr val="B8B400"/>
              </a:solidFill>
              <a:latin typeface="Comic Sans MS" pitchFamily="66" charset="0"/>
            </a:endParaRPr>
          </a:p>
          <a:p>
            <a:pPr eaLnBrk="1" hangingPunct="1"/>
            <a:endParaRPr lang="tr-TR" sz="1600" i="1">
              <a:solidFill>
                <a:srgbClr val="B8B400"/>
              </a:solidFill>
              <a:latin typeface="Comic Sans MS"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457200" y="274638"/>
            <a:ext cx="7138988" cy="1143000"/>
          </a:xfrm>
        </p:spPr>
        <p:txBody>
          <a:bodyPr/>
          <a:lstStyle/>
          <a:p>
            <a:pPr algn="r" eaLnBrk="1" hangingPunct="1"/>
            <a:r>
              <a:rPr lang="tr-TR" sz="3600" i="1">
                <a:solidFill>
                  <a:srgbClr val="B8B400"/>
                </a:solidFill>
                <a:latin typeface="Comic Sans MS" pitchFamily="66" charset="0"/>
              </a:rPr>
              <a:t>PCR inhibitörleri...</a:t>
            </a:r>
          </a:p>
        </p:txBody>
      </p:sp>
      <p:sp>
        <p:nvSpPr>
          <p:cNvPr id="41988" name="Content Placeholder 2"/>
          <p:cNvSpPr>
            <a:spLocks noGrp="1"/>
          </p:cNvSpPr>
          <p:nvPr>
            <p:ph type="body" idx="1"/>
          </p:nvPr>
        </p:nvSpPr>
        <p:spPr>
          <a:xfrm>
            <a:off x="457200" y="3716338"/>
            <a:ext cx="8229600" cy="2808287"/>
          </a:xfrm>
        </p:spPr>
        <p:txBody>
          <a:bodyPr/>
          <a:lstStyle/>
          <a:p>
            <a:pPr algn="ctr" eaLnBrk="1" hangingPunct="1"/>
            <a:r>
              <a:rPr lang="tr-TR" sz="2000" i="1">
                <a:solidFill>
                  <a:srgbClr val="B8B400"/>
                </a:solidFill>
                <a:latin typeface="Comic Sans MS" pitchFamily="66" charset="0"/>
              </a:rPr>
              <a:t>Standart DNA protokollerinde bunu engellemenin yolları var..</a:t>
            </a:r>
          </a:p>
          <a:p>
            <a:pPr algn="ctr" eaLnBrk="1" hangingPunct="1"/>
            <a:endParaRPr lang="tr-TR" sz="2000" i="1">
              <a:solidFill>
                <a:srgbClr val="B8B400"/>
              </a:solidFill>
              <a:latin typeface="Comic Sans MS" pitchFamily="66" charset="0"/>
            </a:endParaRPr>
          </a:p>
          <a:p>
            <a:pPr algn="ctr" eaLnBrk="1" hangingPunct="1"/>
            <a:r>
              <a:rPr lang="tr-TR" sz="2000" i="1">
                <a:solidFill>
                  <a:srgbClr val="B8B400"/>
                </a:solidFill>
                <a:latin typeface="Comic Sans MS" pitchFamily="66" charset="0"/>
              </a:rPr>
              <a:t>Silica....</a:t>
            </a:r>
          </a:p>
          <a:p>
            <a:pPr algn="ctr" eaLnBrk="1" hangingPunct="1"/>
            <a:r>
              <a:rPr lang="tr-TR" sz="2000" i="1">
                <a:solidFill>
                  <a:srgbClr val="B8B400"/>
                </a:solidFill>
                <a:latin typeface="Comic Sans MS" pitchFamily="66" charset="0"/>
              </a:rPr>
              <a:t>Fenol yöntemi.....</a:t>
            </a:r>
          </a:p>
          <a:p>
            <a:pPr algn="ctr" eaLnBrk="1" hangingPunct="1"/>
            <a:r>
              <a:rPr lang="tr-TR" sz="2000" i="1">
                <a:solidFill>
                  <a:srgbClr val="B8B400"/>
                </a:solidFill>
                <a:latin typeface="Comic Sans MS" pitchFamily="66" charset="0"/>
              </a:rPr>
              <a:t>Isopropanol ile çöktürme.....</a:t>
            </a:r>
          </a:p>
          <a:p>
            <a:pPr algn="ctr" eaLnBrk="1" hangingPunct="1"/>
            <a:r>
              <a:rPr lang="tr-TR" sz="2000" i="1">
                <a:solidFill>
                  <a:srgbClr val="B8B400"/>
                </a:solidFill>
                <a:latin typeface="Comic Sans MS" pitchFamily="66" charset="0"/>
              </a:rPr>
              <a:t>Blue dextran...</a:t>
            </a:r>
          </a:p>
          <a:p>
            <a:pPr algn="ctr" eaLnBrk="1" hangingPunct="1"/>
            <a:r>
              <a:rPr lang="tr-TR" sz="2000" i="1">
                <a:solidFill>
                  <a:srgbClr val="B8B400"/>
                </a:solidFill>
                <a:latin typeface="Comic Sans MS" pitchFamily="66" charset="0"/>
              </a:rPr>
              <a:t>Kitler...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a:xfrm>
            <a:off x="457200" y="274638"/>
            <a:ext cx="7210425" cy="1143000"/>
          </a:xfrm>
        </p:spPr>
        <p:txBody>
          <a:bodyPr/>
          <a:lstStyle/>
          <a:p>
            <a:pPr algn="r" eaLnBrk="1" hangingPunct="1"/>
            <a:r>
              <a:rPr lang="tr-TR" sz="3600" i="1">
                <a:solidFill>
                  <a:srgbClr val="B8B400"/>
                </a:solidFill>
                <a:latin typeface="Comic Sans MS" pitchFamily="66" charset="0"/>
              </a:rPr>
              <a:t>DNA degradasyonu...</a:t>
            </a:r>
          </a:p>
        </p:txBody>
      </p:sp>
      <p:sp>
        <p:nvSpPr>
          <p:cNvPr id="43012" name="Rectangle 4"/>
          <p:cNvSpPr>
            <a:spLocks noGrp="1" noChangeArrowheads="1"/>
          </p:cNvSpPr>
          <p:nvPr>
            <p:ph type="body" idx="1"/>
          </p:nvPr>
        </p:nvSpPr>
        <p:spPr>
          <a:xfrm>
            <a:off x="457200" y="4365625"/>
            <a:ext cx="8229600" cy="2159000"/>
          </a:xfrm>
        </p:spPr>
        <p:txBody>
          <a:bodyPr/>
          <a:lstStyle/>
          <a:p>
            <a:pPr eaLnBrk="1" hangingPunct="1">
              <a:lnSpc>
                <a:spcPct val="80000"/>
              </a:lnSpc>
            </a:pPr>
            <a:r>
              <a:rPr lang="tr-TR" sz="2400" i="1">
                <a:solidFill>
                  <a:srgbClr val="B8B400"/>
                </a:solidFill>
                <a:latin typeface="Comic Sans MS" pitchFamily="66" charset="0"/>
              </a:rPr>
              <a:t>aDNA çalışmalarına yönelik amplikon tasarlanması</a:t>
            </a:r>
          </a:p>
          <a:p>
            <a:pPr eaLnBrk="1" hangingPunct="1">
              <a:lnSpc>
                <a:spcPct val="80000"/>
              </a:lnSpc>
            </a:pPr>
            <a:r>
              <a:rPr lang="tr-TR" sz="2400" i="1">
                <a:solidFill>
                  <a:srgbClr val="B8B400"/>
                </a:solidFill>
                <a:latin typeface="Comic Sans MS" pitchFamily="66" charset="0"/>
              </a:rPr>
              <a:t>100bp ve altında olan amplikonlar için başarı yüzdesi</a:t>
            </a:r>
          </a:p>
          <a:p>
            <a:pPr eaLnBrk="1" hangingPunct="1">
              <a:lnSpc>
                <a:spcPct val="80000"/>
              </a:lnSpc>
            </a:pPr>
            <a:r>
              <a:rPr lang="tr-TR" sz="2400" i="1">
                <a:solidFill>
                  <a:srgbClr val="B8B400"/>
                </a:solidFill>
                <a:latin typeface="Comic Sans MS" pitchFamily="66" charset="0"/>
              </a:rPr>
              <a:t>Koleksiyondan değil, yeni çıkartılan örneklerden çalışmak önemli....</a:t>
            </a:r>
          </a:p>
          <a:p>
            <a:pPr eaLnBrk="1" hangingPunct="1">
              <a:lnSpc>
                <a:spcPct val="80000"/>
              </a:lnSpc>
            </a:pPr>
            <a:r>
              <a:rPr lang="tr-TR" sz="2400" i="1">
                <a:solidFill>
                  <a:srgbClr val="B8B400"/>
                </a:solidFill>
                <a:latin typeface="Comic Sans MS" pitchFamily="66" charset="0"/>
              </a:rPr>
              <a:t>250bp altında beklenti... Yalnız buzullardan yapılan çalışmalarda 600bp’e kadar amplifikasyon elde edilebilmiş.....</a:t>
            </a:r>
          </a:p>
          <a:p>
            <a:pPr eaLnBrk="1" hangingPunct="1">
              <a:lnSpc>
                <a:spcPct val="80000"/>
              </a:lnSpc>
            </a:pPr>
            <a:endParaRPr lang="tr-TR" sz="2400" i="1">
              <a:solidFill>
                <a:srgbClr val="B8B400"/>
              </a:solidFill>
              <a:latin typeface="Comic Sans MS" pitchFamily="66" charset="0"/>
            </a:endParaRPr>
          </a:p>
        </p:txBody>
      </p:sp>
      <p:sp>
        <p:nvSpPr>
          <p:cNvPr id="43013" name="AutoShape 5"/>
          <p:cNvSpPr>
            <a:spLocks noChangeArrowheads="1"/>
          </p:cNvSpPr>
          <p:nvPr/>
        </p:nvSpPr>
        <p:spPr bwMode="auto">
          <a:xfrm rot="-2807258">
            <a:off x="8334376" y="4743450"/>
            <a:ext cx="360362" cy="179387"/>
          </a:xfrm>
          <a:prstGeom prst="rightArrow">
            <a:avLst>
              <a:gd name="adj1" fmla="val 50000"/>
              <a:gd name="adj2" fmla="val 50221"/>
            </a:avLst>
          </a:prstGeom>
          <a:solidFill>
            <a:srgbClr val="B8B400"/>
          </a:solidFill>
          <a:ln w="9525">
            <a:solidFill>
              <a:schemeClr val="tx1"/>
            </a:solidFill>
            <a:miter lim="800000"/>
            <a:headEnd/>
            <a:tailEnd/>
          </a:ln>
        </p:spPr>
        <p:txBody>
          <a:bodyPr wrap="none" anchor="ctr"/>
          <a:lstStyle/>
          <a:p>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4"/>
          <p:cNvSpPr>
            <a:spLocks noGrp="1" noChangeArrowheads="1"/>
          </p:cNvSpPr>
          <p:nvPr>
            <p:ph type="body" idx="1"/>
          </p:nvPr>
        </p:nvSpPr>
        <p:spPr>
          <a:xfrm>
            <a:off x="5643563" y="4929188"/>
            <a:ext cx="3043237" cy="1595437"/>
          </a:xfrm>
        </p:spPr>
        <p:txBody>
          <a:bodyPr/>
          <a:lstStyle/>
          <a:p>
            <a:pPr eaLnBrk="1" hangingPunct="1">
              <a:lnSpc>
                <a:spcPct val="80000"/>
              </a:lnSpc>
            </a:pPr>
            <a:r>
              <a:rPr lang="tr-TR" sz="2400" i="1">
                <a:solidFill>
                  <a:srgbClr val="B8B400"/>
                </a:solidFill>
                <a:latin typeface="Comic Sans MS" pitchFamily="66" charset="0"/>
              </a:rPr>
              <a:t>Quagga’dan itibaren sekansı çıkartılan soyu tükenmiş türler..</a:t>
            </a:r>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526732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Başlık 1"/>
          <p:cNvSpPr>
            <a:spLocks noGrp="1"/>
          </p:cNvSpPr>
          <p:nvPr>
            <p:ph type="title"/>
          </p:nvPr>
        </p:nvSpPr>
        <p:spPr/>
        <p:txBody>
          <a:bodyPr/>
          <a:lstStyle/>
          <a:p>
            <a:endParaRPr lang="tr-TR"/>
          </a:p>
        </p:txBody>
      </p:sp>
      <p:sp>
        <p:nvSpPr>
          <p:cNvPr id="6147" name="İçerik Yer Tutucusu 2"/>
          <p:cNvSpPr>
            <a:spLocks noGrp="1"/>
          </p:cNvSpPr>
          <p:nvPr>
            <p:ph idx="1"/>
          </p:nvPr>
        </p:nvSpPr>
        <p:spPr/>
        <p:txBody>
          <a:bodyPr/>
          <a:lstStyle/>
          <a:p>
            <a:endParaRPr lang="tr-TR"/>
          </a:p>
        </p:txBody>
      </p:sp>
      <p:pic>
        <p:nvPicPr>
          <p:cNvPr id="6148"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0"/>
            <a:ext cx="9205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9" name="Group 5"/>
          <p:cNvGrpSpPr>
            <a:grpSpLocks/>
          </p:cNvGrpSpPr>
          <p:nvPr/>
        </p:nvGrpSpPr>
        <p:grpSpPr bwMode="auto">
          <a:xfrm>
            <a:off x="423863" y="981075"/>
            <a:ext cx="4103687" cy="2257425"/>
            <a:chOff x="2070" y="1907"/>
            <a:chExt cx="7433" cy="4173"/>
          </a:xfrm>
        </p:grpSpPr>
        <p:pic>
          <p:nvPicPr>
            <p:cNvPr id="6159" name="Picture 6" descr="Slayt2"/>
            <p:cNvPicPr>
              <a:picLocks noChangeAspect="1" noChangeArrowheads="1"/>
            </p:cNvPicPr>
            <p:nvPr/>
          </p:nvPicPr>
          <p:blipFill>
            <a:blip r:embed="rId3">
              <a:extLst>
                <a:ext uri="{28A0092B-C50C-407E-A947-70E740481C1C}">
                  <a14:useLocalDpi xmlns:a14="http://schemas.microsoft.com/office/drawing/2010/main" val="0"/>
                </a:ext>
              </a:extLst>
            </a:blip>
            <a:srcRect b="25389"/>
            <a:stretch>
              <a:fillRect/>
            </a:stretch>
          </p:blipFill>
          <p:spPr bwMode="auto">
            <a:xfrm>
              <a:off x="2070" y="1907"/>
              <a:ext cx="7433" cy="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0" name="Group 7"/>
            <p:cNvGrpSpPr>
              <a:grpSpLocks/>
            </p:cNvGrpSpPr>
            <p:nvPr/>
          </p:nvGrpSpPr>
          <p:grpSpPr bwMode="auto">
            <a:xfrm>
              <a:off x="3330" y="2392"/>
              <a:ext cx="5997" cy="3213"/>
              <a:chOff x="3268" y="6739"/>
              <a:chExt cx="5997" cy="3213"/>
            </a:xfrm>
          </p:grpSpPr>
          <p:sp>
            <p:nvSpPr>
              <p:cNvPr id="6161" name="Text Box 8"/>
              <p:cNvSpPr txBox="1">
                <a:spLocks noChangeArrowheads="1"/>
              </p:cNvSpPr>
              <p:nvPr/>
            </p:nvSpPr>
            <p:spPr bwMode="auto">
              <a:xfrm>
                <a:off x="5194" y="6739"/>
                <a:ext cx="3283" cy="83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000">
                    <a:latin typeface="Calibri" pitchFamily="34" charset="0"/>
                  </a:rPr>
                  <a:t>Hücre komponentlerinin parçalanması için kullanılan kimyasallar</a:t>
                </a:r>
                <a:endParaRPr lang="tr-TR"/>
              </a:p>
            </p:txBody>
          </p:sp>
          <p:sp>
            <p:nvSpPr>
              <p:cNvPr id="6162" name="Text Box 9"/>
              <p:cNvSpPr txBox="1">
                <a:spLocks noChangeArrowheads="1"/>
              </p:cNvSpPr>
              <p:nvPr/>
            </p:nvSpPr>
            <p:spPr bwMode="auto">
              <a:xfrm>
                <a:off x="3268" y="8129"/>
                <a:ext cx="980" cy="29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tr-TR" sz="800">
                    <a:latin typeface="Calibri" pitchFamily="34" charset="0"/>
                  </a:rPr>
                  <a:t>Kan lekesi</a:t>
                </a:r>
                <a:endParaRPr lang="tr-TR"/>
              </a:p>
            </p:txBody>
          </p:sp>
          <p:sp>
            <p:nvSpPr>
              <p:cNvPr id="6163" name="Text Box 10"/>
              <p:cNvSpPr txBox="1">
                <a:spLocks noChangeArrowheads="1"/>
              </p:cNvSpPr>
              <p:nvPr/>
            </p:nvSpPr>
            <p:spPr bwMode="auto">
              <a:xfrm>
                <a:off x="4854" y="9291"/>
                <a:ext cx="933" cy="3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tr-TR" sz="800">
                    <a:latin typeface="Calibri" pitchFamily="34" charset="0"/>
                  </a:rPr>
                  <a:t>Test Tüpü</a:t>
                </a:r>
                <a:endParaRPr lang="tr-TR"/>
              </a:p>
            </p:txBody>
          </p:sp>
          <p:sp>
            <p:nvSpPr>
              <p:cNvPr id="6164" name="Text Box 11"/>
              <p:cNvSpPr txBox="1">
                <a:spLocks noChangeArrowheads="1"/>
              </p:cNvSpPr>
              <p:nvPr/>
            </p:nvSpPr>
            <p:spPr bwMode="auto">
              <a:xfrm>
                <a:off x="5463" y="8763"/>
                <a:ext cx="1203" cy="39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tr-TR" sz="700">
                    <a:latin typeface="Calibri" pitchFamily="34" charset="0"/>
                  </a:rPr>
                  <a:t>İnkübasyon</a:t>
                </a:r>
                <a:endParaRPr lang="tr-TR"/>
              </a:p>
            </p:txBody>
          </p:sp>
          <p:sp>
            <p:nvSpPr>
              <p:cNvPr id="6165" name="Text Box 12"/>
              <p:cNvSpPr txBox="1">
                <a:spLocks noChangeArrowheads="1"/>
              </p:cNvSpPr>
              <p:nvPr/>
            </p:nvSpPr>
            <p:spPr bwMode="auto">
              <a:xfrm>
                <a:off x="6407" y="9291"/>
                <a:ext cx="933" cy="3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tr-TR" sz="800">
                    <a:latin typeface="Calibri" pitchFamily="34" charset="0"/>
                  </a:rPr>
                  <a:t>Test Tüpü</a:t>
                </a:r>
                <a:endParaRPr lang="tr-TR"/>
              </a:p>
            </p:txBody>
          </p:sp>
          <p:sp>
            <p:nvSpPr>
              <p:cNvPr id="6166" name="Text Box 13"/>
              <p:cNvSpPr txBox="1">
                <a:spLocks noChangeArrowheads="1"/>
              </p:cNvSpPr>
              <p:nvPr/>
            </p:nvSpPr>
            <p:spPr bwMode="auto">
              <a:xfrm>
                <a:off x="6925" y="9003"/>
                <a:ext cx="776" cy="28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tr-TR" sz="700">
                    <a:latin typeface="Calibri" pitchFamily="34" charset="0"/>
                  </a:rPr>
                  <a:t>DNA</a:t>
                </a:r>
                <a:endParaRPr lang="tr-TR"/>
              </a:p>
            </p:txBody>
          </p:sp>
          <p:sp>
            <p:nvSpPr>
              <p:cNvPr id="6167" name="Text Box 14"/>
              <p:cNvSpPr txBox="1">
                <a:spLocks noChangeArrowheads="1"/>
              </p:cNvSpPr>
              <p:nvPr/>
            </p:nvSpPr>
            <p:spPr bwMode="auto">
              <a:xfrm>
                <a:off x="7571" y="7947"/>
                <a:ext cx="1694" cy="28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600">
                    <a:latin typeface="Calibri" pitchFamily="34" charset="0"/>
                  </a:rPr>
                  <a:t>Ladder         Genomik DNA</a:t>
                </a:r>
                <a:endParaRPr lang="tr-TR"/>
              </a:p>
            </p:txBody>
          </p:sp>
          <p:sp>
            <p:nvSpPr>
              <p:cNvPr id="6168" name="Text Box 15"/>
              <p:cNvSpPr txBox="1">
                <a:spLocks noChangeArrowheads="1"/>
              </p:cNvSpPr>
              <p:nvPr/>
            </p:nvSpPr>
            <p:spPr bwMode="auto">
              <a:xfrm>
                <a:off x="7442" y="9664"/>
                <a:ext cx="1694" cy="28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tr-TR" sz="700">
                    <a:latin typeface="Calibri" pitchFamily="34" charset="0"/>
                  </a:rPr>
                  <a:t>Agaroz Jel Görüntüsü</a:t>
                </a:r>
                <a:endParaRPr lang="tr-TR"/>
              </a:p>
            </p:txBody>
          </p:sp>
        </p:grpSp>
      </p:grpSp>
      <p:cxnSp>
        <p:nvCxnSpPr>
          <p:cNvPr id="20" name="18 Düz Ok Bağlayıcısı"/>
          <p:cNvCxnSpPr/>
          <p:nvPr/>
        </p:nvCxnSpPr>
        <p:spPr>
          <a:xfrm>
            <a:off x="4572000" y="2420938"/>
            <a:ext cx="431800" cy="1587"/>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pic>
        <p:nvPicPr>
          <p:cNvPr id="6151" name="20 Resim" descr="kienker0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0313" y="1700213"/>
            <a:ext cx="1547812" cy="1160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22" name="21 Düz Ok Bağlayıcısı"/>
          <p:cNvCxnSpPr/>
          <p:nvPr/>
        </p:nvCxnSpPr>
        <p:spPr>
          <a:xfrm>
            <a:off x="6659563" y="2420938"/>
            <a:ext cx="431800" cy="1587"/>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sp>
        <p:nvSpPr>
          <p:cNvPr id="23" name="22 Metin kutusu"/>
          <p:cNvSpPr txBox="1"/>
          <p:nvPr/>
        </p:nvSpPr>
        <p:spPr>
          <a:xfrm>
            <a:off x="7164388" y="1916113"/>
            <a:ext cx="1554162" cy="1077912"/>
          </a:xfrm>
          <a:prstGeom prst="rect">
            <a:avLst/>
          </a:prstGeom>
          <a:noFill/>
        </p:spPr>
        <p:txBody>
          <a:bodyPr>
            <a:spAutoFit/>
          </a:bodyPr>
          <a:lstStyle/>
          <a:p>
            <a:pPr>
              <a:defRPr/>
            </a:pPr>
            <a:r>
              <a:rPr lang="tr-TR" sz="1600" i="1" dirty="0">
                <a:solidFill>
                  <a:schemeClr val="bg1">
                    <a:lumMod val="95000"/>
                  </a:schemeClr>
                </a:solidFill>
                <a:latin typeface="Comic Sans MS" pitchFamily="66" charset="0"/>
              </a:rPr>
              <a:t>STR belirteçlerinin PCR ile çoğaltılması</a:t>
            </a:r>
          </a:p>
        </p:txBody>
      </p:sp>
      <p:cxnSp>
        <p:nvCxnSpPr>
          <p:cNvPr id="24" name="23 Düz Ok Bağlayıcısı"/>
          <p:cNvCxnSpPr/>
          <p:nvPr/>
        </p:nvCxnSpPr>
        <p:spPr>
          <a:xfrm rot="5400000">
            <a:off x="6638131" y="3299620"/>
            <a:ext cx="828675" cy="366712"/>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pic>
        <p:nvPicPr>
          <p:cNvPr id="6155" name="26 Resim" descr="identiflie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3933825"/>
            <a:ext cx="2857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28 Düz Ok Bağlayıcısı"/>
          <p:cNvCxnSpPr/>
          <p:nvPr/>
        </p:nvCxnSpPr>
        <p:spPr>
          <a:xfrm rot="10800000">
            <a:off x="4002088" y="5229225"/>
            <a:ext cx="714375" cy="1588"/>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sp>
        <p:nvSpPr>
          <p:cNvPr id="6157" name="30 Metin kutusu"/>
          <p:cNvSpPr txBox="1">
            <a:spLocks noChangeArrowheads="1"/>
          </p:cNvSpPr>
          <p:nvPr/>
        </p:nvSpPr>
        <p:spPr bwMode="auto">
          <a:xfrm>
            <a:off x="1539875" y="4797425"/>
            <a:ext cx="2384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i="1">
                <a:solidFill>
                  <a:schemeClr val="bg1"/>
                </a:solidFill>
                <a:latin typeface="Comic Sans MS" pitchFamily="66" charset="0"/>
              </a:rPr>
              <a:t>Sonuçların değerlendirilmesi</a:t>
            </a:r>
          </a:p>
        </p:txBody>
      </p:sp>
      <p:sp>
        <p:nvSpPr>
          <p:cNvPr id="6158" name="Metin kutusu 27"/>
          <p:cNvSpPr txBox="1">
            <a:spLocks noChangeArrowheads="1"/>
          </p:cNvSpPr>
          <p:nvPr/>
        </p:nvSpPr>
        <p:spPr bwMode="auto">
          <a:xfrm>
            <a:off x="3182938" y="333375"/>
            <a:ext cx="4473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i="1">
                <a:solidFill>
                  <a:schemeClr val="bg1"/>
                </a:solidFill>
                <a:latin typeface="Comic Sans MS" pitchFamily="66" charset="0"/>
              </a:rPr>
              <a:t>DNA Analizinde Aşamalar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title"/>
          </p:nvPr>
        </p:nvSpPr>
        <p:spPr>
          <a:xfrm>
            <a:off x="468313" y="404813"/>
            <a:ext cx="7067550" cy="1143000"/>
          </a:xfrm>
        </p:spPr>
        <p:txBody>
          <a:bodyPr/>
          <a:lstStyle/>
          <a:p>
            <a:pPr algn="r" eaLnBrk="1" hangingPunct="1"/>
            <a:r>
              <a:rPr lang="tr-TR" sz="4000" i="1">
                <a:solidFill>
                  <a:srgbClr val="B8B400"/>
                </a:solidFill>
                <a:latin typeface="Comic Sans MS" pitchFamily="66" charset="0"/>
              </a:rPr>
              <a:t>Doktora tez çalışması...</a:t>
            </a:r>
            <a:endParaRPr lang="tr-TR"/>
          </a:p>
        </p:txBody>
      </p:sp>
      <p:sp>
        <p:nvSpPr>
          <p:cNvPr id="45060" name="Rectangle 4"/>
          <p:cNvSpPr>
            <a:spLocks noGrp="1" noChangeArrowheads="1"/>
          </p:cNvSpPr>
          <p:nvPr>
            <p:ph type="body" idx="1"/>
          </p:nvPr>
        </p:nvSpPr>
        <p:spPr>
          <a:xfrm>
            <a:off x="468313" y="4437063"/>
            <a:ext cx="8229600" cy="2087562"/>
          </a:xfrm>
        </p:spPr>
        <p:txBody>
          <a:bodyPr/>
          <a:lstStyle/>
          <a:p>
            <a:pPr eaLnBrk="1" hangingPunct="1"/>
            <a:r>
              <a:rPr lang="tr-TR" sz="2400" i="1">
                <a:solidFill>
                  <a:srgbClr val="B8B400"/>
                </a:solidFill>
                <a:latin typeface="Comic Sans MS" pitchFamily="66" charset="0"/>
              </a:rPr>
              <a:t>1. Yaklaşık 3000 yıl öncesine tarihlendirilen Yoncatepe (Van) kazısı</a:t>
            </a:r>
          </a:p>
          <a:p>
            <a:pPr eaLnBrk="1" hangingPunct="1"/>
            <a:r>
              <a:rPr lang="tr-TR" sz="2400" i="1">
                <a:solidFill>
                  <a:srgbClr val="B8B400"/>
                </a:solidFill>
                <a:latin typeface="Comic Sans MS" pitchFamily="66" charset="0"/>
              </a:rPr>
              <a:t>2. Yaklaşık 2000 yıl öncesine tarihlendirilen Adrasan (Antalya) kazısı</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title"/>
          </p:nvPr>
        </p:nvSpPr>
        <p:spPr>
          <a:xfrm>
            <a:off x="457200" y="274638"/>
            <a:ext cx="7210425" cy="1143000"/>
          </a:xfrm>
        </p:spPr>
        <p:txBody>
          <a:bodyPr/>
          <a:lstStyle/>
          <a:p>
            <a:pPr algn="r" eaLnBrk="1" hangingPunct="1"/>
            <a:r>
              <a:rPr lang="tr-TR" sz="3600" i="1">
                <a:solidFill>
                  <a:srgbClr val="B8B400"/>
                </a:solidFill>
                <a:latin typeface="Comic Sans MS" pitchFamily="66" charset="0"/>
              </a:rPr>
              <a:t>Yoncatepe (Urartu) dişleri</a:t>
            </a:r>
          </a:p>
        </p:txBody>
      </p:sp>
      <p:pic>
        <p:nvPicPr>
          <p:cNvPr id="46084" name="Picture 4" descr="asınma2"/>
          <p:cNvPicPr>
            <a:picLocks noChangeAspect="1" noChangeArrowheads="1"/>
          </p:cNvPicPr>
          <p:nvPr/>
        </p:nvPicPr>
        <p:blipFill>
          <a:blip r:embed="rId3">
            <a:extLst>
              <a:ext uri="{28A0092B-C50C-407E-A947-70E740481C1C}">
                <a14:useLocalDpi xmlns:a14="http://schemas.microsoft.com/office/drawing/2010/main" val="0"/>
              </a:ext>
            </a:extLst>
          </a:blip>
          <a:srcRect l="4027" r="4027"/>
          <a:stretch>
            <a:fillRect/>
          </a:stretch>
        </p:blipFill>
        <p:spPr bwMode="auto">
          <a:xfrm>
            <a:off x="1187450" y="1557338"/>
            <a:ext cx="30876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asınma"/>
          <p:cNvPicPr>
            <a:picLocks noChangeAspect="1" noChangeArrowheads="1"/>
          </p:cNvPicPr>
          <p:nvPr/>
        </p:nvPicPr>
        <p:blipFill>
          <a:blip r:embed="rId4">
            <a:extLst>
              <a:ext uri="{28A0092B-C50C-407E-A947-70E740481C1C}">
                <a14:useLocalDpi xmlns:a14="http://schemas.microsoft.com/office/drawing/2010/main" val="0"/>
              </a:ext>
            </a:extLst>
          </a:blip>
          <a:srcRect l="4027" r="4027"/>
          <a:stretch>
            <a:fillRect/>
          </a:stretch>
        </p:blipFill>
        <p:spPr bwMode="auto">
          <a:xfrm>
            <a:off x="4356100" y="1557338"/>
            <a:ext cx="30876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4" descr="kokucu"/>
          <p:cNvPicPr>
            <a:picLocks noChangeAspect="1" noChangeArrowheads="1"/>
          </p:cNvPicPr>
          <p:nvPr/>
        </p:nvPicPr>
        <p:blipFill>
          <a:blip r:embed="rId5">
            <a:extLst>
              <a:ext uri="{28A0092B-C50C-407E-A947-70E740481C1C}">
                <a14:useLocalDpi xmlns:a14="http://schemas.microsoft.com/office/drawing/2010/main" val="0"/>
              </a:ext>
            </a:extLst>
          </a:blip>
          <a:srcRect l="4027" r="10738" b="10738"/>
          <a:stretch>
            <a:fillRect/>
          </a:stretch>
        </p:blipFill>
        <p:spPr bwMode="auto">
          <a:xfrm>
            <a:off x="395288" y="4338638"/>
            <a:ext cx="32067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5" descr="kokucu2"/>
          <p:cNvPicPr>
            <a:picLocks noChangeAspect="1" noChangeArrowheads="1"/>
          </p:cNvPicPr>
          <p:nvPr/>
        </p:nvPicPr>
        <p:blipFill>
          <a:blip r:embed="rId6">
            <a:extLst>
              <a:ext uri="{28A0092B-C50C-407E-A947-70E740481C1C}">
                <a14:useLocalDpi xmlns:a14="http://schemas.microsoft.com/office/drawing/2010/main" val="0"/>
              </a:ext>
            </a:extLst>
          </a:blip>
          <a:srcRect l="20415" t="15553" r="20415" b="15553"/>
          <a:stretch>
            <a:fillRect/>
          </a:stretch>
        </p:blipFill>
        <p:spPr bwMode="auto">
          <a:xfrm>
            <a:off x="5795963" y="4338638"/>
            <a:ext cx="28829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4"/>
          <p:cNvSpPr>
            <a:spLocks noGrp="1" noChangeArrowheads="1"/>
          </p:cNvSpPr>
          <p:nvPr>
            <p:ph type="body" idx="1"/>
          </p:nvPr>
        </p:nvSpPr>
        <p:spPr>
          <a:xfrm>
            <a:off x="395288" y="5013325"/>
            <a:ext cx="8291512" cy="1112838"/>
          </a:xfrm>
        </p:spPr>
        <p:txBody>
          <a:bodyPr/>
          <a:lstStyle/>
          <a:p>
            <a:pPr algn="ctr" eaLnBrk="1" hangingPunct="1">
              <a:lnSpc>
                <a:spcPct val="80000"/>
              </a:lnSpc>
            </a:pPr>
            <a:r>
              <a:rPr lang="tr-TR" sz="1800" i="1">
                <a:solidFill>
                  <a:srgbClr val="B8B400"/>
                </a:solidFill>
                <a:latin typeface="Comic Sans MS" pitchFamily="66" charset="0"/>
              </a:rPr>
              <a:t>Aşınmanın pulpa odasındaki daralmaya etkisini gösteren röntgenler.</a:t>
            </a:r>
          </a:p>
          <a:p>
            <a:pPr algn="ctr" eaLnBrk="1" hangingPunct="1">
              <a:lnSpc>
                <a:spcPct val="80000"/>
              </a:lnSpc>
            </a:pPr>
            <a:r>
              <a:rPr lang="tr-TR" sz="1800" i="1">
                <a:solidFill>
                  <a:srgbClr val="B8B400"/>
                </a:solidFill>
                <a:latin typeface="Comic Sans MS" pitchFamily="66" charset="0"/>
              </a:rPr>
              <a:t> </a:t>
            </a:r>
            <a:r>
              <a:rPr lang="tr-TR" sz="1800" b="1" i="1">
                <a:solidFill>
                  <a:srgbClr val="B8B400"/>
                </a:solidFill>
                <a:latin typeface="Comic Sans MS" pitchFamily="66" charset="0"/>
              </a:rPr>
              <a:t>a.</a:t>
            </a:r>
            <a:r>
              <a:rPr lang="tr-TR" sz="1800" i="1">
                <a:solidFill>
                  <a:srgbClr val="B8B400"/>
                </a:solidFill>
                <a:latin typeface="Comic Sans MS" pitchFamily="66" charset="0"/>
              </a:rPr>
              <a:t>Aşınmamış, pulpa odası, </a:t>
            </a:r>
            <a:r>
              <a:rPr lang="tr-TR" sz="1800" b="1" i="1">
                <a:solidFill>
                  <a:srgbClr val="B8B400"/>
                </a:solidFill>
                <a:latin typeface="Comic Sans MS" pitchFamily="66" charset="0"/>
              </a:rPr>
              <a:t>b.</a:t>
            </a:r>
            <a:r>
              <a:rPr lang="tr-TR" sz="1800" i="1">
                <a:solidFill>
                  <a:srgbClr val="B8B400"/>
                </a:solidFill>
                <a:latin typeface="Comic Sans MS" pitchFamily="66" charset="0"/>
              </a:rPr>
              <a:t> Aşınmış dişte pulpa odasındaki daralma</a:t>
            </a:r>
          </a:p>
        </p:txBody>
      </p:sp>
      <p:pic>
        <p:nvPicPr>
          <p:cNvPr id="47108" name="Picture 4" descr="rontgen2"/>
          <p:cNvPicPr>
            <a:picLocks noChangeAspect="1" noChangeArrowheads="1"/>
          </p:cNvPicPr>
          <p:nvPr/>
        </p:nvPicPr>
        <p:blipFill>
          <a:blip r:embed="rId3">
            <a:extLst>
              <a:ext uri="{28A0092B-C50C-407E-A947-70E740481C1C}">
                <a14:useLocalDpi xmlns:a14="http://schemas.microsoft.com/office/drawing/2010/main" val="0"/>
              </a:ext>
            </a:extLst>
          </a:blip>
          <a:srcRect l="13483" t="7158" r="18877"/>
          <a:stretch>
            <a:fillRect/>
          </a:stretch>
        </p:blipFill>
        <p:spPr bwMode="auto">
          <a:xfrm>
            <a:off x="4500563" y="836613"/>
            <a:ext cx="325437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rontgen"/>
          <p:cNvPicPr>
            <a:picLocks noChangeAspect="1" noChangeArrowheads="1"/>
          </p:cNvPicPr>
          <p:nvPr/>
        </p:nvPicPr>
        <p:blipFill>
          <a:blip r:embed="rId4">
            <a:extLst>
              <a:ext uri="{28A0092B-C50C-407E-A947-70E740481C1C}">
                <a14:useLocalDpi xmlns:a14="http://schemas.microsoft.com/office/drawing/2010/main" val="0"/>
              </a:ext>
            </a:extLst>
          </a:blip>
          <a:srcRect l="27682" t="17577" r="18454" b="3516"/>
          <a:stretch>
            <a:fillRect/>
          </a:stretch>
        </p:blipFill>
        <p:spPr bwMode="auto">
          <a:xfrm>
            <a:off x="1619250" y="908050"/>
            <a:ext cx="280352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title"/>
          </p:nvPr>
        </p:nvSpPr>
        <p:spPr>
          <a:xfrm>
            <a:off x="468313" y="404813"/>
            <a:ext cx="7067550" cy="1143000"/>
          </a:xfrm>
        </p:spPr>
        <p:txBody>
          <a:bodyPr/>
          <a:lstStyle/>
          <a:p>
            <a:pPr algn="r" eaLnBrk="1" hangingPunct="1"/>
            <a:r>
              <a:rPr lang="tr-TR" sz="3600" i="1">
                <a:solidFill>
                  <a:srgbClr val="B8B400"/>
                </a:solidFill>
                <a:latin typeface="Comic Sans MS" pitchFamily="66" charset="0"/>
              </a:rPr>
              <a:t>Adrasan Dişleri</a:t>
            </a:r>
          </a:p>
        </p:txBody>
      </p:sp>
      <p:pic>
        <p:nvPicPr>
          <p:cNvPr id="48132" name="Picture 4" descr="adrasan"/>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9388" y="1412875"/>
            <a:ext cx="4318000" cy="3238500"/>
          </a:xfrm>
          <a:noFill/>
        </p:spPr>
      </p:pic>
      <p:pic>
        <p:nvPicPr>
          <p:cNvPr id="48133" name="Picture 4" descr="adras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708275"/>
            <a:ext cx="4318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le 2"/>
          <p:cNvSpPr>
            <a:spLocks noGrp="1"/>
          </p:cNvSpPr>
          <p:nvPr>
            <p:ph type="title"/>
          </p:nvPr>
        </p:nvSpPr>
        <p:spPr>
          <a:xfrm>
            <a:off x="468313" y="404813"/>
            <a:ext cx="7199312" cy="1143000"/>
          </a:xfrm>
        </p:spPr>
        <p:txBody>
          <a:bodyPr/>
          <a:lstStyle/>
          <a:p>
            <a:pPr algn="r" eaLnBrk="1" hangingPunct="1"/>
            <a:r>
              <a:rPr lang="tr-TR" sz="3200" b="1" i="1">
                <a:solidFill>
                  <a:srgbClr val="B8B400"/>
                </a:solidFill>
                <a:latin typeface="Comic Sans MS" pitchFamily="66" charset="0"/>
              </a:rPr>
              <a:t>DNA izolasyonu öncesi..</a:t>
            </a:r>
          </a:p>
        </p:txBody>
      </p:sp>
      <p:pic>
        <p:nvPicPr>
          <p:cNvPr id="49156" name="Content Placeholder 3"/>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23850" y="1484313"/>
            <a:ext cx="8569325" cy="5373687"/>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a:xfrm>
            <a:off x="323850" y="404813"/>
            <a:ext cx="7199313" cy="1143000"/>
          </a:xfrm>
        </p:spPr>
        <p:txBody>
          <a:bodyPr/>
          <a:lstStyle/>
          <a:p>
            <a:pPr algn="r" eaLnBrk="1" hangingPunct="1"/>
            <a:r>
              <a:rPr lang="tr-TR" sz="3600" i="1">
                <a:solidFill>
                  <a:srgbClr val="B8B400"/>
                </a:solidFill>
                <a:latin typeface="Comic Sans MS" pitchFamily="66" charset="0"/>
              </a:rPr>
              <a:t>Pulpa Çıkartma Aşaması</a:t>
            </a:r>
          </a:p>
        </p:txBody>
      </p:sp>
      <p:pic>
        <p:nvPicPr>
          <p:cNvPr id="50180" name="Picture 4" descr="pulpacıkart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484313"/>
            <a:ext cx="43180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pulpacıkartm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713" y="2997200"/>
            <a:ext cx="4318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3"/>
          <p:cNvSpPr>
            <a:spLocks noChangeArrowheads="1"/>
          </p:cNvSpPr>
          <p:nvPr/>
        </p:nvSpPr>
        <p:spPr bwMode="auto">
          <a:xfrm>
            <a:off x="250825" y="4868863"/>
            <a:ext cx="40322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75000"/>
              </a:lnSpc>
              <a:buFont typeface="Wingdings" pitchFamily="2" charset="2"/>
              <a:buNone/>
            </a:pPr>
            <a:r>
              <a:rPr lang="tr-TR" sz="1400" i="1">
                <a:solidFill>
                  <a:srgbClr val="B8B400"/>
                </a:solidFill>
                <a:latin typeface="Comic Sans MS" pitchFamily="66" charset="0"/>
              </a:rPr>
              <a:t>Ön temizlik aşamaları yapılan diş örnekleri üzerinde yuvarlak elmas frez (NSK VG70–76 Nakanishi Inc.) ile giriş boşluğu hazırlanmıştır.</a:t>
            </a:r>
            <a:r>
              <a:rPr lang="tr-TR" sz="1400" i="1"/>
              <a:t> </a:t>
            </a:r>
          </a:p>
        </p:txBody>
      </p:sp>
      <p:sp>
        <p:nvSpPr>
          <p:cNvPr id="50183" name="Rectangle 3"/>
          <p:cNvSpPr>
            <a:spLocks noChangeArrowheads="1"/>
          </p:cNvSpPr>
          <p:nvPr/>
        </p:nvSpPr>
        <p:spPr bwMode="auto">
          <a:xfrm>
            <a:off x="4859338" y="2205038"/>
            <a:ext cx="36004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 typeface="Wingdings" pitchFamily="2" charset="2"/>
              <a:buNone/>
            </a:pPr>
            <a:r>
              <a:rPr lang="tr-TR" sz="1400" i="1">
                <a:solidFill>
                  <a:srgbClr val="B8B400"/>
                </a:solidFill>
                <a:latin typeface="Comic Sans MS" pitchFamily="66" charset="0"/>
              </a:rPr>
              <a:t>Uzun silindirik elmas frez (NSK VG77–79 Nakanishi Inc) ile öz odası açılmıştır.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5" descr="IMG_79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628775"/>
            <a:ext cx="5757863"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p:cNvSpPr>
            <a:spLocks noGrp="1" noChangeArrowheads="1"/>
          </p:cNvSpPr>
          <p:nvPr>
            <p:ph type="body" idx="1"/>
          </p:nvPr>
        </p:nvSpPr>
        <p:spPr>
          <a:xfrm>
            <a:off x="3203575" y="4941888"/>
            <a:ext cx="4702175" cy="862012"/>
          </a:xfrm>
        </p:spPr>
        <p:txBody>
          <a:bodyPr/>
          <a:lstStyle/>
          <a:p>
            <a:pPr eaLnBrk="1" hangingPunct="1">
              <a:lnSpc>
                <a:spcPct val="90000"/>
              </a:lnSpc>
              <a:buFont typeface="Wingdings" pitchFamily="2" charset="2"/>
              <a:buNone/>
            </a:pPr>
            <a:r>
              <a:rPr lang="tr-TR" sz="1400" i="1">
                <a:solidFill>
                  <a:srgbClr val="B8B400"/>
                </a:solidFill>
                <a:latin typeface="Comic Sans MS" pitchFamily="66" charset="0"/>
              </a:rPr>
              <a:t>pulpa açılan öz odasından tirnef (Ref No.VO4 0333 Münih-Almanya) yardımıyla çıkartılarak steril DNA tüplerine alınmıştır. </a:t>
            </a:r>
          </a:p>
          <a:p>
            <a:pPr eaLnBrk="1" hangingPunct="1">
              <a:lnSpc>
                <a:spcPct val="90000"/>
              </a:lnSpc>
            </a:pPr>
            <a:endParaRPr lang="tr-TR" sz="1400" i="1">
              <a:solidFill>
                <a:srgbClr val="B8B400"/>
              </a:solidFill>
              <a:latin typeface="Comic Sans MS" pitchFamily="66" charset="0"/>
            </a:endParaRPr>
          </a:p>
        </p:txBody>
      </p:sp>
      <p:pic>
        <p:nvPicPr>
          <p:cNvPr id="52228" name="Picture 4" descr="pulpacıkartm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557338"/>
            <a:ext cx="335756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IMG_8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05038"/>
            <a:ext cx="335756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a:xfrm>
            <a:off x="468313" y="404813"/>
            <a:ext cx="7067550" cy="1143000"/>
          </a:xfrm>
        </p:spPr>
        <p:txBody>
          <a:bodyPr/>
          <a:lstStyle/>
          <a:p>
            <a:pPr algn="r" eaLnBrk="1" hangingPunct="1"/>
            <a:r>
              <a:rPr lang="tr-TR" sz="3200" i="1">
                <a:solidFill>
                  <a:srgbClr val="B8B400"/>
                </a:solidFill>
                <a:latin typeface="Comic Sans MS" pitchFamily="66" charset="0"/>
              </a:rPr>
              <a:t>DNA Ekstraksiyonu..</a:t>
            </a:r>
          </a:p>
        </p:txBody>
      </p:sp>
      <p:graphicFrame>
        <p:nvGraphicFramePr>
          <p:cNvPr id="4" name="Diagram 3"/>
          <p:cNvGraphicFramePr/>
          <p:nvPr/>
        </p:nvGraphicFramePr>
        <p:xfrm>
          <a:off x="264266" y="1349254"/>
          <a:ext cx="8613843" cy="5241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type="title"/>
          </p:nvPr>
        </p:nvSpPr>
        <p:spPr>
          <a:xfrm>
            <a:off x="468313" y="404813"/>
            <a:ext cx="7067550" cy="1143000"/>
          </a:xfrm>
        </p:spPr>
        <p:txBody>
          <a:bodyPr/>
          <a:lstStyle/>
          <a:p>
            <a:pPr algn="r" eaLnBrk="1" hangingPunct="1"/>
            <a:r>
              <a:rPr lang="tr-TR" sz="3200" i="1">
                <a:solidFill>
                  <a:srgbClr val="B8B400"/>
                </a:solidFill>
                <a:latin typeface="Comic Sans MS" pitchFamily="66" charset="0"/>
              </a:rPr>
              <a:t>Dişlerin restorasyonu..</a:t>
            </a:r>
          </a:p>
        </p:txBody>
      </p:sp>
      <p:pic>
        <p:nvPicPr>
          <p:cNvPr id="54276" name="Picture 4" descr="dolgu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87488"/>
            <a:ext cx="335756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dolgu2"/>
          <p:cNvPicPr>
            <a:picLocks noChangeAspect="1" noChangeArrowheads="1"/>
          </p:cNvPicPr>
          <p:nvPr/>
        </p:nvPicPr>
        <p:blipFill>
          <a:blip r:embed="rId4">
            <a:extLst>
              <a:ext uri="{28A0092B-C50C-407E-A947-70E740481C1C}">
                <a14:useLocalDpi xmlns:a14="http://schemas.microsoft.com/office/drawing/2010/main" val="0"/>
              </a:ext>
            </a:extLst>
          </a:blip>
          <a:srcRect l="8749" t="5832" r="11665" b="5832"/>
          <a:stretch>
            <a:fillRect/>
          </a:stretch>
        </p:blipFill>
        <p:spPr bwMode="auto">
          <a:xfrm>
            <a:off x="4356100" y="1557338"/>
            <a:ext cx="302736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dolgu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4224338"/>
            <a:ext cx="335756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descr="dolgu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4295775"/>
            <a:ext cx="335756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Başlık 1"/>
          <p:cNvSpPr>
            <a:spLocks noGrp="1"/>
          </p:cNvSpPr>
          <p:nvPr>
            <p:ph type="title"/>
          </p:nvPr>
        </p:nvSpPr>
        <p:spPr/>
        <p:txBody>
          <a:bodyPr/>
          <a:lstStyle/>
          <a:p>
            <a:endParaRPr lang="tr-TR"/>
          </a:p>
        </p:txBody>
      </p:sp>
      <p:sp>
        <p:nvSpPr>
          <p:cNvPr id="7171" name="İçerik Yer Tutucusu 2"/>
          <p:cNvSpPr>
            <a:spLocks noGrp="1"/>
          </p:cNvSpPr>
          <p:nvPr>
            <p:ph idx="1"/>
          </p:nvPr>
        </p:nvSpPr>
        <p:spPr/>
        <p:txBody>
          <a:bodyPr/>
          <a:lstStyle/>
          <a:p>
            <a:endParaRPr lang="tr-TR"/>
          </a:p>
        </p:txBody>
      </p:sp>
      <p:pic>
        <p:nvPicPr>
          <p:cNvPr id="7172"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05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0 Metin kutusu"/>
          <p:cNvSpPr txBox="1"/>
          <p:nvPr/>
        </p:nvSpPr>
        <p:spPr>
          <a:xfrm>
            <a:off x="6156176" y="620688"/>
            <a:ext cx="1386918" cy="677108"/>
          </a:xfrm>
          <a:prstGeom prst="rect">
            <a:avLst/>
          </a:prstGeom>
          <a:noFill/>
        </p:spPr>
        <p:txBody>
          <a:bodyPr wrap="none">
            <a:spAutoFit/>
          </a:bodyPr>
          <a:lstStyle/>
          <a:p>
            <a:pPr algn="r" fontAlgn="auto">
              <a:spcAft>
                <a:spcPts val="0"/>
              </a:spcAft>
              <a:defRPr/>
            </a:pPr>
            <a:r>
              <a:rPr lang="tr-TR" sz="3800" b="1" i="1" cap="all" dirty="0">
                <a:ln w="500">
                  <a:solidFill>
                    <a:schemeClr val="tx2">
                      <a:shade val="20000"/>
                      <a:satMod val="120000"/>
                    </a:schemeClr>
                  </a:solidFill>
                </a:ln>
                <a:solidFill>
                  <a:schemeClr val="bg1"/>
                </a:solidFill>
                <a:latin typeface="Comic Sans MS" pitchFamily="66" charset="0"/>
                <a:ea typeface="+mj-ea"/>
                <a:cs typeface="+mj-cs"/>
              </a:rPr>
              <a:t>STR</a:t>
            </a:r>
            <a:r>
              <a:rPr lang="tr-TR" sz="3800" b="1" cap="all" dirty="0">
                <a:ln w="500">
                  <a:solidFill>
                    <a:schemeClr val="tx2">
                      <a:shade val="20000"/>
                      <a:satMod val="120000"/>
                    </a:schemeClr>
                  </a:solidFill>
                </a:ln>
                <a:solidFill>
                  <a:schemeClr val="bg1"/>
                </a:solidFill>
                <a:latin typeface="Comic Sans MS" pitchFamily="66" charset="0"/>
                <a:ea typeface="+mj-ea"/>
                <a:cs typeface="+mj-cs"/>
              </a:rPr>
              <a:t> </a:t>
            </a:r>
          </a:p>
        </p:txBody>
      </p:sp>
      <p:grpSp>
        <p:nvGrpSpPr>
          <p:cNvPr id="7174" name="9 Grup"/>
          <p:cNvGrpSpPr>
            <a:grpSpLocks/>
          </p:cNvGrpSpPr>
          <p:nvPr/>
        </p:nvGrpSpPr>
        <p:grpSpPr bwMode="auto">
          <a:xfrm>
            <a:off x="250825" y="1298575"/>
            <a:ext cx="5761038" cy="3168650"/>
            <a:chOff x="683568" y="1556792"/>
            <a:chExt cx="7097088" cy="3504023"/>
          </a:xfrm>
        </p:grpSpPr>
        <p:pic>
          <p:nvPicPr>
            <p:cNvPr id="7179" name="Picture 4" descr="STR"/>
            <p:cNvPicPr>
              <a:picLocks noChangeAspect="1" noChangeArrowheads="1"/>
            </p:cNvPicPr>
            <p:nvPr/>
          </p:nvPicPr>
          <p:blipFill>
            <a:blip r:embed="rId3">
              <a:extLst>
                <a:ext uri="{28A0092B-C50C-407E-A947-70E740481C1C}">
                  <a14:useLocalDpi xmlns:a14="http://schemas.microsoft.com/office/drawing/2010/main" val="0"/>
                </a:ext>
              </a:extLst>
            </a:blip>
            <a:srcRect r="2815" b="18779"/>
            <a:stretch>
              <a:fillRect/>
            </a:stretch>
          </p:blipFill>
          <p:spPr bwMode="auto">
            <a:xfrm>
              <a:off x="683568" y="1556792"/>
              <a:ext cx="5591175" cy="350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6 Metin kutusu"/>
            <p:cNvSpPr txBox="1">
              <a:spLocks noChangeArrowheads="1"/>
            </p:cNvSpPr>
            <p:nvPr/>
          </p:nvSpPr>
          <p:spPr bwMode="auto">
            <a:xfrm>
              <a:off x="4067943" y="1988840"/>
              <a:ext cx="2387754" cy="5785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400">
                  <a:latin typeface="Comic Sans MS" pitchFamily="66" charset="0"/>
                </a:rPr>
                <a:t>7 CCGA tekrar birimi</a:t>
              </a:r>
            </a:p>
            <a:p>
              <a:pPr eaLnBrk="1" hangingPunct="1"/>
              <a:r>
                <a:rPr lang="tr-TR" sz="1400">
                  <a:latin typeface="Comic Sans MS" pitchFamily="66" charset="0"/>
                </a:rPr>
                <a:t>- 160bp PCR ürünü</a:t>
              </a:r>
            </a:p>
          </p:txBody>
        </p:sp>
        <p:sp>
          <p:nvSpPr>
            <p:cNvPr id="7181" name="7 Metin kutusu"/>
            <p:cNvSpPr txBox="1">
              <a:spLocks noChangeArrowheads="1"/>
            </p:cNvSpPr>
            <p:nvPr/>
          </p:nvSpPr>
          <p:spPr bwMode="auto">
            <a:xfrm>
              <a:off x="5220072" y="2708920"/>
              <a:ext cx="2560584" cy="5785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400">
                  <a:latin typeface="Comic Sans MS" pitchFamily="66" charset="0"/>
                </a:rPr>
                <a:t>12 CCGA tekrar birimi</a:t>
              </a:r>
            </a:p>
            <a:p>
              <a:pPr eaLnBrk="1" hangingPunct="1"/>
              <a:r>
                <a:rPr lang="tr-TR" sz="1400">
                  <a:latin typeface="Comic Sans MS" pitchFamily="66" charset="0"/>
                </a:rPr>
                <a:t>- 180bp PCR ürünü</a:t>
              </a:r>
            </a:p>
          </p:txBody>
        </p:sp>
      </p:grpSp>
      <p:grpSp>
        <p:nvGrpSpPr>
          <p:cNvPr id="7175" name="14 Grup"/>
          <p:cNvGrpSpPr>
            <a:grpSpLocks/>
          </p:cNvGrpSpPr>
          <p:nvPr/>
        </p:nvGrpSpPr>
        <p:grpSpPr bwMode="auto">
          <a:xfrm>
            <a:off x="2714625" y="4929188"/>
            <a:ext cx="5045075" cy="1428750"/>
            <a:chOff x="1115616" y="4437112"/>
            <a:chExt cx="5688632" cy="1512168"/>
          </a:xfrm>
        </p:grpSpPr>
        <p:pic>
          <p:nvPicPr>
            <p:cNvPr id="7176" name="Picture 5"/>
            <p:cNvPicPr>
              <a:picLocks noChangeAspect="1" noChangeArrowheads="1"/>
            </p:cNvPicPr>
            <p:nvPr/>
          </p:nvPicPr>
          <p:blipFill>
            <a:blip r:embed="rId4">
              <a:extLst>
                <a:ext uri="{28A0092B-C50C-407E-A947-70E740481C1C}">
                  <a14:useLocalDpi xmlns:a14="http://schemas.microsoft.com/office/drawing/2010/main" val="0"/>
                </a:ext>
              </a:extLst>
            </a:blip>
            <a:srcRect t="16435" r="1122"/>
            <a:stretch>
              <a:fillRect/>
            </a:stretch>
          </p:blipFill>
          <p:spPr bwMode="auto">
            <a:xfrm>
              <a:off x="1115616" y="4437112"/>
              <a:ext cx="5688632" cy="146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12 Metin kutusu"/>
            <p:cNvSpPr txBox="1">
              <a:spLocks noChangeArrowheads="1"/>
            </p:cNvSpPr>
            <p:nvPr/>
          </p:nvSpPr>
          <p:spPr bwMode="auto">
            <a:xfrm>
              <a:off x="2927302" y="5085184"/>
              <a:ext cx="564578"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00" b="1">
                  <a:latin typeface="Comic Sans MS" pitchFamily="66" charset="0"/>
                </a:rPr>
                <a:t>7</a:t>
              </a:r>
            </a:p>
            <a:p>
              <a:pPr algn="ctr" eaLnBrk="1" hangingPunct="1"/>
              <a:r>
                <a:rPr lang="tr-TR" sz="1000" b="1">
                  <a:latin typeface="Comic Sans MS" pitchFamily="66" charset="0"/>
                </a:rPr>
                <a:t>160bp</a:t>
              </a:r>
            </a:p>
          </p:txBody>
        </p:sp>
        <p:sp>
          <p:nvSpPr>
            <p:cNvPr id="7178" name="13 Metin kutusu"/>
            <p:cNvSpPr txBox="1">
              <a:spLocks noChangeArrowheads="1"/>
            </p:cNvSpPr>
            <p:nvPr/>
          </p:nvSpPr>
          <p:spPr bwMode="auto">
            <a:xfrm>
              <a:off x="3203848" y="5549170"/>
              <a:ext cx="564578"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00" b="1">
                  <a:latin typeface="Comic Sans MS" pitchFamily="66" charset="0"/>
                </a:rPr>
                <a:t>12</a:t>
              </a:r>
            </a:p>
            <a:p>
              <a:pPr algn="ctr" eaLnBrk="1" hangingPunct="1"/>
              <a:r>
                <a:rPr lang="tr-TR" sz="1000" b="1">
                  <a:latin typeface="Comic Sans MS" pitchFamily="66" charset="0"/>
                </a:rPr>
                <a:t>180bp</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title"/>
          </p:nvPr>
        </p:nvSpPr>
        <p:spPr>
          <a:xfrm>
            <a:off x="468313" y="404813"/>
            <a:ext cx="7067550" cy="1143000"/>
          </a:xfrm>
        </p:spPr>
        <p:txBody>
          <a:bodyPr/>
          <a:lstStyle/>
          <a:p>
            <a:pPr algn="r" eaLnBrk="1" hangingPunct="1"/>
            <a:r>
              <a:rPr lang="tr-TR" sz="3200" i="1">
                <a:solidFill>
                  <a:srgbClr val="B8B400"/>
                </a:solidFill>
                <a:latin typeface="Comic Sans MS" pitchFamily="66" charset="0"/>
              </a:rPr>
              <a:t>Kontaminasyona karşı önlemler..</a:t>
            </a:r>
          </a:p>
        </p:txBody>
      </p:sp>
      <p:sp>
        <p:nvSpPr>
          <p:cNvPr id="55300" name="Rectangle 4"/>
          <p:cNvSpPr>
            <a:spLocks noGrp="1" noChangeArrowheads="1"/>
          </p:cNvSpPr>
          <p:nvPr>
            <p:ph type="body" idx="1"/>
          </p:nvPr>
        </p:nvSpPr>
        <p:spPr>
          <a:xfrm>
            <a:off x="-323850" y="1728788"/>
            <a:ext cx="9144000" cy="5300662"/>
          </a:xfrm>
        </p:spPr>
        <p:txBody>
          <a:bodyPr/>
          <a:lstStyle/>
          <a:p>
            <a:pPr lvl="2" eaLnBrk="1" hangingPunct="1">
              <a:buFont typeface="Wingdings" pitchFamily="2" charset="2"/>
              <a:buNone/>
            </a:pPr>
            <a:r>
              <a:rPr lang="tr-TR" sz="2000" i="1">
                <a:solidFill>
                  <a:srgbClr val="B8B400"/>
                </a:solidFill>
                <a:latin typeface="Comic Sans MS" pitchFamily="66" charset="0"/>
              </a:rPr>
              <a:t>Çalışmada pulpaların çıkartıldığı, DNA’nın elde edildiği ve PCR ile PCR sonrası işlemlerin gerçekleştirildiği aşamalar farklı odalarda gerçekleştirildi. </a:t>
            </a:r>
          </a:p>
          <a:p>
            <a:pPr lvl="2" eaLnBrk="1" hangingPunct="1">
              <a:buFont typeface="Wingdings" pitchFamily="2" charset="2"/>
              <a:buNone/>
            </a:pPr>
            <a:r>
              <a:rPr lang="tr-TR" sz="2000" i="1">
                <a:solidFill>
                  <a:srgbClr val="B8B400"/>
                </a:solidFill>
                <a:latin typeface="Comic Sans MS" pitchFamily="66" charset="0"/>
              </a:rPr>
              <a:t>Her çalışma sonrası işlemin gerçekleştirildiği ortam UV ışığı uygulamasının ardından Sodyum hipoklorit solüsyonu ile steril edildi.</a:t>
            </a:r>
          </a:p>
          <a:p>
            <a:pPr lvl="2" eaLnBrk="1" hangingPunct="1">
              <a:buFont typeface="Wingdings" pitchFamily="2" charset="2"/>
              <a:buNone/>
            </a:pPr>
            <a:r>
              <a:rPr lang="tr-TR" sz="2000" i="1">
                <a:solidFill>
                  <a:srgbClr val="B8B400"/>
                </a:solidFill>
                <a:latin typeface="Comic Sans MS" pitchFamily="66" charset="0"/>
              </a:rPr>
              <a:t>Çalışma, her grupta 10 örnek olacak şekilde dişler gruplara ayrılarak gerçekleştirildi. Çağdaş diş örnekleri ile antik diş örneklerinin çalışmaları farklı aylara denk gelecek şekilde planlandı.</a:t>
            </a:r>
            <a:r>
              <a:rPr lang="tr-TR"/>
              <a:t> </a:t>
            </a:r>
          </a:p>
          <a:p>
            <a:pPr lvl="2" eaLnBrk="1" hangingPunct="1">
              <a:buFont typeface="Wingdings" pitchFamily="2" charset="2"/>
              <a:buNone/>
            </a:pPr>
            <a:r>
              <a:rPr lang="tr-TR" sz="2000" i="1">
                <a:solidFill>
                  <a:srgbClr val="B8B400"/>
                </a:solidFill>
                <a:latin typeface="Comic Sans MS" pitchFamily="66" charset="0"/>
              </a:rPr>
              <a:t>Her çalışma grubu ile birlikte negatif kontrol örnekleri de çalışıldı. </a:t>
            </a:r>
          </a:p>
          <a:p>
            <a:pPr lvl="2" eaLnBrk="1" hangingPunct="1">
              <a:buFont typeface="Wingdings" pitchFamily="2" charset="2"/>
              <a:buNone/>
            </a:pPr>
            <a:r>
              <a:rPr lang="tr-TR" sz="2000" i="1">
                <a:solidFill>
                  <a:srgbClr val="B8B400"/>
                </a:solidFill>
                <a:latin typeface="Comic Sans MS" pitchFamily="66" charset="0"/>
              </a:rPr>
              <a:t>Disposable malzemelerin dışında kalan ekipman B tipi sterilizasyon cihazı ile steril edildi..</a:t>
            </a:r>
          </a:p>
          <a:p>
            <a:pPr lvl="2" eaLnBrk="1" hangingPunct="1">
              <a:buFont typeface="Wingdings" pitchFamily="2" charset="2"/>
              <a:buNone/>
            </a:pPr>
            <a:r>
              <a:rPr lang="tr-TR" sz="2000" i="1">
                <a:solidFill>
                  <a:srgbClr val="B8B400"/>
                </a:solidFill>
                <a:latin typeface="Comic Sans MS" pitchFamily="66" charset="0"/>
              </a:rPr>
              <a:t>Sıvı kontaminasyonunu engellemek için her aşamada filtreli pipet uçları kullanıldı..</a:t>
            </a:r>
          </a:p>
          <a:p>
            <a:pPr lvl="2" eaLnBrk="1" hangingPunct="1">
              <a:buFont typeface="Wingdings" pitchFamily="2" charset="2"/>
              <a:buNone/>
            </a:pPr>
            <a:endParaRPr lang="tr-TR" sz="2000" i="1">
              <a:solidFill>
                <a:srgbClr val="B8B400"/>
              </a:solidFill>
              <a:latin typeface="Comic Sans MS" pitchFamily="66" charset="0"/>
            </a:endParaRPr>
          </a:p>
          <a:p>
            <a:pPr eaLnBrk="1" hangingPunct="1"/>
            <a:endParaRPr lang="tr-TR" sz="2000" i="1">
              <a:solidFill>
                <a:srgbClr val="B8B400"/>
              </a:solidFill>
              <a:latin typeface="Comic Sans MS" pitchFamily="66"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title"/>
          </p:nvPr>
        </p:nvSpPr>
        <p:spPr>
          <a:xfrm>
            <a:off x="468313" y="404813"/>
            <a:ext cx="7199312" cy="1143000"/>
          </a:xfrm>
        </p:spPr>
        <p:txBody>
          <a:bodyPr/>
          <a:lstStyle/>
          <a:p>
            <a:pPr algn="r" eaLnBrk="1" hangingPunct="1"/>
            <a:r>
              <a:rPr lang="tr-TR" sz="3200" i="1">
                <a:solidFill>
                  <a:srgbClr val="B8B400"/>
                </a:solidFill>
                <a:latin typeface="Comic Sans MS" pitchFamily="66" charset="0"/>
              </a:rPr>
              <a:t>DNA Miktar Tayini Sonuçları..</a:t>
            </a: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l="7755" t="4610" r="6720" b="50708"/>
          <a:stretch>
            <a:fillRect/>
          </a:stretch>
        </p:blipFill>
        <p:spPr bwMode="auto">
          <a:xfrm>
            <a:off x="180975" y="1300163"/>
            <a:ext cx="4462463"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p:cNvPicPr>
            <a:picLocks noChangeAspect="1" noChangeArrowheads="1"/>
          </p:cNvPicPr>
          <p:nvPr/>
        </p:nvPicPr>
        <p:blipFill>
          <a:blip r:embed="rId3">
            <a:extLst>
              <a:ext uri="{28A0092B-C50C-407E-A947-70E740481C1C}">
                <a14:useLocalDpi xmlns:a14="http://schemas.microsoft.com/office/drawing/2010/main" val="0"/>
              </a:ext>
            </a:extLst>
          </a:blip>
          <a:srcRect l="9305" t="49940" r="8272" b="5762"/>
          <a:stretch>
            <a:fillRect/>
          </a:stretch>
        </p:blipFill>
        <p:spPr bwMode="auto">
          <a:xfrm>
            <a:off x="4643438" y="2708275"/>
            <a:ext cx="44799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p:cNvPicPr>
            <a:picLocks noChangeAspect="1" noChangeArrowheads="1"/>
          </p:cNvPicPr>
          <p:nvPr/>
        </p:nvPicPr>
        <p:blipFill>
          <a:blip r:embed="rId3">
            <a:extLst>
              <a:ext uri="{28A0092B-C50C-407E-A947-70E740481C1C}">
                <a14:useLocalDpi xmlns:a14="http://schemas.microsoft.com/office/drawing/2010/main" val="0"/>
              </a:ext>
            </a:extLst>
          </a:blip>
          <a:srcRect t="11852"/>
          <a:stretch>
            <a:fillRect/>
          </a:stretch>
        </p:blipFill>
        <p:spPr bwMode="auto">
          <a:xfrm>
            <a:off x="468313" y="0"/>
            <a:ext cx="7056437" cy="68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title"/>
          </p:nvPr>
        </p:nvSpPr>
        <p:spPr>
          <a:xfrm>
            <a:off x="468313" y="404813"/>
            <a:ext cx="7067550" cy="1143000"/>
          </a:xfrm>
        </p:spPr>
        <p:txBody>
          <a:bodyPr/>
          <a:lstStyle/>
          <a:p>
            <a:pPr algn="r" eaLnBrk="1" hangingPunct="1"/>
            <a:r>
              <a:rPr lang="tr-TR" sz="3200" i="1">
                <a:solidFill>
                  <a:srgbClr val="B8B400"/>
                </a:solidFill>
                <a:latin typeface="Comic Sans MS" pitchFamily="66" charset="0"/>
              </a:rPr>
              <a:t>PCR sonuçları..</a:t>
            </a:r>
          </a:p>
        </p:txBody>
      </p:sp>
      <p:grpSp>
        <p:nvGrpSpPr>
          <p:cNvPr id="58372" name="Group 6"/>
          <p:cNvGrpSpPr>
            <a:grpSpLocks/>
          </p:cNvGrpSpPr>
          <p:nvPr/>
        </p:nvGrpSpPr>
        <p:grpSpPr bwMode="auto">
          <a:xfrm>
            <a:off x="250825" y="1125538"/>
            <a:ext cx="3808413" cy="3238500"/>
            <a:chOff x="3290" y="8361"/>
            <a:chExt cx="5998" cy="4253"/>
          </a:xfrm>
        </p:grpSpPr>
        <p:pic>
          <p:nvPicPr>
            <p:cNvPr id="58377" name="Picture 7" descr="XY"/>
            <p:cNvPicPr>
              <a:picLocks noChangeAspect="1" noChangeArrowheads="1"/>
            </p:cNvPicPr>
            <p:nvPr/>
          </p:nvPicPr>
          <p:blipFill>
            <a:blip r:embed="rId3">
              <a:extLst>
                <a:ext uri="{28A0092B-C50C-407E-A947-70E740481C1C}">
                  <a14:useLocalDpi xmlns:a14="http://schemas.microsoft.com/office/drawing/2010/main" val="0"/>
                </a:ext>
              </a:extLst>
            </a:blip>
            <a:srcRect l="34796" t="3937"/>
            <a:stretch>
              <a:fillRect/>
            </a:stretch>
          </p:blipFill>
          <p:spPr bwMode="auto">
            <a:xfrm>
              <a:off x="3290" y="8361"/>
              <a:ext cx="5998" cy="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Text Box 8"/>
            <p:cNvSpPr txBox="1">
              <a:spLocks noChangeArrowheads="1"/>
            </p:cNvSpPr>
            <p:nvPr/>
          </p:nvSpPr>
          <p:spPr bwMode="auto">
            <a:xfrm>
              <a:off x="3888" y="9261"/>
              <a:ext cx="360" cy="537"/>
            </a:xfrm>
            <a:prstGeom prst="rect">
              <a:avLst/>
            </a:prstGeom>
            <a:solidFill>
              <a:srgbClr val="C0C0C0">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800" b="1">
                  <a:latin typeface="Franklin Gothic Book" pitchFamily="34" charset="0"/>
                </a:rPr>
                <a:t>X</a:t>
              </a:r>
              <a:endParaRPr lang="tr-TR">
                <a:latin typeface="Calibri" pitchFamily="34" charset="0"/>
              </a:endParaRPr>
            </a:p>
          </p:txBody>
        </p:sp>
        <p:sp>
          <p:nvSpPr>
            <p:cNvPr id="58379" name="Text Box 9"/>
            <p:cNvSpPr txBox="1">
              <a:spLocks noChangeArrowheads="1"/>
            </p:cNvSpPr>
            <p:nvPr/>
          </p:nvSpPr>
          <p:spPr bwMode="auto">
            <a:xfrm>
              <a:off x="4428" y="9261"/>
              <a:ext cx="360" cy="540"/>
            </a:xfrm>
            <a:prstGeom prst="rect">
              <a:avLst/>
            </a:prstGeom>
            <a:solidFill>
              <a:srgbClr val="C0C0C0">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800" b="1">
                  <a:latin typeface="Franklin Gothic Book" pitchFamily="34" charset="0"/>
                </a:rPr>
                <a:t>Y</a:t>
              </a:r>
              <a:endParaRPr lang="tr-TR">
                <a:latin typeface="Calibri" pitchFamily="34" charset="0"/>
              </a:endParaRPr>
            </a:p>
          </p:txBody>
        </p:sp>
      </p:grpSp>
      <p:grpSp>
        <p:nvGrpSpPr>
          <p:cNvPr id="58373" name="Group 4"/>
          <p:cNvGrpSpPr>
            <a:grpSpLocks/>
          </p:cNvGrpSpPr>
          <p:nvPr/>
        </p:nvGrpSpPr>
        <p:grpSpPr bwMode="auto">
          <a:xfrm>
            <a:off x="3960813" y="3621088"/>
            <a:ext cx="5183187" cy="3236912"/>
            <a:chOff x="2705" y="2239"/>
            <a:chExt cx="6939" cy="3782"/>
          </a:xfrm>
        </p:grpSpPr>
        <p:pic>
          <p:nvPicPr>
            <p:cNvPr id="58374" name="Picture 5" descr="amelogenin sonuçları0002"/>
            <p:cNvPicPr>
              <a:picLocks noChangeAspect="1" noChangeArrowheads="1"/>
            </p:cNvPicPr>
            <p:nvPr/>
          </p:nvPicPr>
          <p:blipFill>
            <a:blip r:embed="rId4">
              <a:extLst>
                <a:ext uri="{28A0092B-C50C-407E-A947-70E740481C1C}">
                  <a14:useLocalDpi xmlns:a14="http://schemas.microsoft.com/office/drawing/2010/main" val="0"/>
                </a:ext>
              </a:extLst>
            </a:blip>
            <a:srcRect l="6781" t="4677" r="16953"/>
            <a:stretch>
              <a:fillRect/>
            </a:stretch>
          </p:blipFill>
          <p:spPr bwMode="auto">
            <a:xfrm>
              <a:off x="2705" y="2239"/>
              <a:ext cx="6939" cy="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6"/>
            <p:cNvSpPr txBox="1">
              <a:spLocks noChangeArrowheads="1"/>
            </p:cNvSpPr>
            <p:nvPr/>
          </p:nvSpPr>
          <p:spPr bwMode="auto">
            <a:xfrm>
              <a:off x="3528" y="3501"/>
              <a:ext cx="360" cy="537"/>
            </a:xfrm>
            <a:prstGeom prst="rect">
              <a:avLst/>
            </a:prstGeom>
            <a:solidFill>
              <a:srgbClr val="C0C0C0">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b="1">
                  <a:solidFill>
                    <a:schemeClr val="bg2"/>
                  </a:solidFill>
                  <a:latin typeface="Franklin Gothic Book" pitchFamily="34" charset="0"/>
                </a:rPr>
                <a:t>X</a:t>
              </a:r>
              <a:endParaRPr lang="tr-TR" sz="1200">
                <a:solidFill>
                  <a:schemeClr val="bg2"/>
                </a:solidFill>
                <a:latin typeface="Calibri" pitchFamily="34" charset="0"/>
              </a:endParaRPr>
            </a:p>
          </p:txBody>
        </p:sp>
        <p:sp>
          <p:nvSpPr>
            <p:cNvPr id="58376" name="Text Box 7"/>
            <p:cNvSpPr txBox="1">
              <a:spLocks noChangeArrowheads="1"/>
            </p:cNvSpPr>
            <p:nvPr/>
          </p:nvSpPr>
          <p:spPr bwMode="auto">
            <a:xfrm>
              <a:off x="4068" y="3864"/>
              <a:ext cx="360" cy="537"/>
            </a:xfrm>
            <a:prstGeom prst="rect">
              <a:avLst/>
            </a:prstGeom>
            <a:solidFill>
              <a:srgbClr val="C0C0C0">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1200" b="1">
                  <a:solidFill>
                    <a:schemeClr val="bg2"/>
                  </a:solidFill>
                  <a:latin typeface="Franklin Gothic Book" pitchFamily="34" charset="0"/>
                </a:rPr>
                <a:t>Y</a:t>
              </a:r>
              <a:endParaRPr lang="tr-TR" sz="1200">
                <a:solidFill>
                  <a:schemeClr val="bg2"/>
                </a:solidFill>
                <a:latin typeface="Calibri" pitchFamily="34" charset="0"/>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642938"/>
            <a:ext cx="72644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Başlık 1"/>
          <p:cNvSpPr>
            <a:spLocks noGrp="1"/>
          </p:cNvSpPr>
          <p:nvPr>
            <p:ph type="title"/>
          </p:nvPr>
        </p:nvSpPr>
        <p:spPr/>
        <p:txBody>
          <a:bodyPr/>
          <a:lstStyle/>
          <a:p>
            <a:endParaRPr lang="tr-TR"/>
          </a:p>
        </p:txBody>
      </p:sp>
      <p:sp>
        <p:nvSpPr>
          <p:cNvPr id="60419" name="İçerik Yer Tutucusu 2"/>
          <p:cNvSpPr>
            <a:spLocks noGrp="1"/>
          </p:cNvSpPr>
          <p:nvPr>
            <p:ph idx="1"/>
          </p:nvPr>
        </p:nvSpPr>
        <p:spPr/>
        <p:txBody>
          <a:bodyPr/>
          <a:lstStyle/>
          <a:p>
            <a:endParaRPr lang="tr-TR"/>
          </a:p>
        </p:txBody>
      </p:sp>
      <p:pic>
        <p:nvPicPr>
          <p:cNvPr id="60420"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3"/>
          <p:cNvPicPr>
            <a:picLocks noChangeAspect="1" noChangeArrowheads="1"/>
          </p:cNvPicPr>
          <p:nvPr/>
        </p:nvPicPr>
        <p:blipFill>
          <a:blip r:embed="rId3">
            <a:extLst>
              <a:ext uri="{28A0092B-C50C-407E-A947-70E740481C1C}">
                <a14:useLocalDpi xmlns:a14="http://schemas.microsoft.com/office/drawing/2010/main" val="0"/>
              </a:ext>
            </a:extLst>
          </a:blip>
          <a:srcRect l="2745" t="24867" r="30086" b="37604"/>
          <a:stretch>
            <a:fillRect/>
          </a:stretch>
        </p:blipFill>
        <p:spPr bwMode="auto">
          <a:xfrm>
            <a:off x="285750" y="500063"/>
            <a:ext cx="82470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7 Resim" descr="figure.jpg"/>
          <p:cNvPicPr>
            <a:picLocks noChangeAspect="1"/>
          </p:cNvPicPr>
          <p:nvPr/>
        </p:nvPicPr>
        <p:blipFill>
          <a:blip r:embed="rId4">
            <a:extLst>
              <a:ext uri="{28A0092B-C50C-407E-A947-70E740481C1C}">
                <a14:useLocalDpi xmlns:a14="http://schemas.microsoft.com/office/drawing/2010/main" val="0"/>
              </a:ext>
            </a:extLst>
          </a:blip>
          <a:srcRect l="33594" t="15625" b="19791"/>
          <a:stretch>
            <a:fillRect/>
          </a:stretch>
        </p:blipFill>
        <p:spPr bwMode="auto">
          <a:xfrm>
            <a:off x="2555875" y="3644900"/>
            <a:ext cx="34544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p:cNvSpPr>
            <a:spLocks noGrp="1"/>
          </p:cNvSpPr>
          <p:nvPr>
            <p:ph type="title"/>
          </p:nvPr>
        </p:nvSpPr>
        <p:spPr/>
        <p:txBody>
          <a:bodyPr/>
          <a:lstStyle/>
          <a:p>
            <a:endParaRPr lang="tr-TR"/>
          </a:p>
        </p:txBody>
      </p:sp>
      <p:sp>
        <p:nvSpPr>
          <p:cNvPr id="8195" name="İçerik Yer Tutucusu 2"/>
          <p:cNvSpPr>
            <a:spLocks noGrp="1"/>
          </p:cNvSpPr>
          <p:nvPr>
            <p:ph idx="1"/>
          </p:nvPr>
        </p:nvSpPr>
        <p:spPr/>
        <p:txBody>
          <a:bodyPr/>
          <a:lstStyle/>
          <a:p>
            <a:endParaRPr lang="tr-TR"/>
          </a:p>
        </p:txBody>
      </p:sp>
      <p:pic>
        <p:nvPicPr>
          <p:cNvPr id="8196"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3 İçerik Yer Tutucusu" descr="200304_02.jpg"/>
          <p:cNvPicPr>
            <a:picLocks noChangeAspect="1"/>
          </p:cNvPicPr>
          <p:nvPr/>
        </p:nvPicPr>
        <p:blipFill>
          <a:blip r:embed="rId3">
            <a:extLst>
              <a:ext uri="{28A0092B-C50C-407E-A947-70E740481C1C}">
                <a14:useLocalDpi xmlns:a14="http://schemas.microsoft.com/office/drawing/2010/main" val="0"/>
              </a:ext>
            </a:extLst>
          </a:blip>
          <a:srcRect l="7576" t="19386" r="6061" b="3072"/>
          <a:stretch>
            <a:fillRect/>
          </a:stretch>
        </p:blipFill>
        <p:spPr bwMode="auto">
          <a:xfrm>
            <a:off x="1714500" y="642938"/>
            <a:ext cx="467995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9 Grup"/>
          <p:cNvGrpSpPr>
            <a:grpSpLocks/>
          </p:cNvGrpSpPr>
          <p:nvPr/>
        </p:nvGrpSpPr>
        <p:grpSpPr bwMode="auto">
          <a:xfrm>
            <a:off x="539750" y="889000"/>
            <a:ext cx="1123950" cy="4919663"/>
            <a:chOff x="1574528" y="428604"/>
            <a:chExt cx="1124907" cy="4921243"/>
          </a:xfrm>
        </p:grpSpPr>
        <p:sp>
          <p:nvSpPr>
            <p:cNvPr id="7" name="4 Metin kutusu"/>
            <p:cNvSpPr txBox="1"/>
            <p:nvPr/>
          </p:nvSpPr>
          <p:spPr bwMode="auto">
            <a:xfrm>
              <a:off x="1574528" y="428604"/>
              <a:ext cx="1124907" cy="462111"/>
            </a:xfrm>
            <a:prstGeom prst="rect">
              <a:avLst/>
            </a:prstGeom>
            <a:solidFill>
              <a:schemeClr val="bg1"/>
            </a:solidFill>
          </p:spPr>
          <p:txBody>
            <a:bodyPr wrap="none">
              <a:spAutoFit/>
            </a:bodyPr>
            <a:lstStyle/>
            <a:p>
              <a:pPr>
                <a:defRPr/>
              </a:pPr>
              <a:r>
                <a:rPr lang="tr-TR" sz="1200" i="1" dirty="0">
                  <a:latin typeface="+mn-lt"/>
                </a:rPr>
                <a:t>Olay yeri kan </a:t>
              </a:r>
            </a:p>
            <a:p>
              <a:pPr>
                <a:defRPr/>
              </a:pPr>
              <a:r>
                <a:rPr lang="tr-TR" sz="1200" i="1" dirty="0">
                  <a:latin typeface="+mn-lt"/>
                </a:rPr>
                <a:t>örneği</a:t>
              </a:r>
            </a:p>
          </p:txBody>
        </p:sp>
        <p:sp>
          <p:nvSpPr>
            <p:cNvPr id="8" name="5 Metin kutusu"/>
            <p:cNvSpPr txBox="1"/>
            <p:nvPr/>
          </p:nvSpPr>
          <p:spPr bwMode="auto">
            <a:xfrm>
              <a:off x="1646027" y="1786353"/>
              <a:ext cx="842091" cy="276314"/>
            </a:xfrm>
            <a:prstGeom prst="rect">
              <a:avLst/>
            </a:prstGeom>
            <a:solidFill>
              <a:schemeClr val="bg1"/>
            </a:solidFill>
          </p:spPr>
          <p:txBody>
            <a:bodyPr wrap="none">
              <a:spAutoFit/>
            </a:bodyPr>
            <a:lstStyle/>
            <a:p>
              <a:pPr>
                <a:defRPr/>
              </a:pPr>
              <a:r>
                <a:rPr lang="tr-TR" sz="1200" i="1" dirty="0">
                  <a:latin typeface="+mn-lt"/>
                </a:rPr>
                <a:t>1. şüpheli</a:t>
              </a:r>
            </a:p>
          </p:txBody>
        </p:sp>
        <p:sp>
          <p:nvSpPr>
            <p:cNvPr id="9" name="6 Metin kutusu"/>
            <p:cNvSpPr txBox="1"/>
            <p:nvPr/>
          </p:nvSpPr>
          <p:spPr bwMode="auto">
            <a:xfrm>
              <a:off x="1642849" y="2858259"/>
              <a:ext cx="840502" cy="276314"/>
            </a:xfrm>
            <a:prstGeom prst="rect">
              <a:avLst/>
            </a:prstGeom>
            <a:solidFill>
              <a:schemeClr val="bg1"/>
            </a:solidFill>
          </p:spPr>
          <p:txBody>
            <a:bodyPr wrap="none">
              <a:spAutoFit/>
            </a:bodyPr>
            <a:lstStyle/>
            <a:p>
              <a:pPr>
                <a:defRPr/>
              </a:pPr>
              <a:r>
                <a:rPr lang="tr-TR" sz="1200" i="1" dirty="0">
                  <a:latin typeface="+mn-lt"/>
                </a:rPr>
                <a:t>2. şüpheli</a:t>
              </a:r>
            </a:p>
          </p:txBody>
        </p:sp>
        <p:sp>
          <p:nvSpPr>
            <p:cNvPr id="10" name="7 Metin kutusu"/>
            <p:cNvSpPr txBox="1"/>
            <p:nvPr/>
          </p:nvSpPr>
          <p:spPr bwMode="auto">
            <a:xfrm>
              <a:off x="1642849" y="3858705"/>
              <a:ext cx="840502" cy="276314"/>
            </a:xfrm>
            <a:prstGeom prst="rect">
              <a:avLst/>
            </a:prstGeom>
            <a:solidFill>
              <a:schemeClr val="bg1"/>
            </a:solidFill>
          </p:spPr>
          <p:txBody>
            <a:bodyPr wrap="none">
              <a:spAutoFit/>
            </a:bodyPr>
            <a:lstStyle/>
            <a:p>
              <a:pPr>
                <a:defRPr/>
              </a:pPr>
              <a:r>
                <a:rPr lang="tr-TR" sz="1200" i="1" dirty="0">
                  <a:latin typeface="+mn-lt"/>
                </a:rPr>
                <a:t>3. şüpheli</a:t>
              </a:r>
            </a:p>
          </p:txBody>
        </p:sp>
        <p:sp>
          <p:nvSpPr>
            <p:cNvPr id="11" name="8 Metin kutusu"/>
            <p:cNvSpPr txBox="1"/>
            <p:nvPr/>
          </p:nvSpPr>
          <p:spPr bwMode="auto">
            <a:xfrm>
              <a:off x="1642849" y="5073533"/>
              <a:ext cx="840502" cy="276314"/>
            </a:xfrm>
            <a:prstGeom prst="rect">
              <a:avLst/>
            </a:prstGeom>
            <a:solidFill>
              <a:schemeClr val="bg1"/>
            </a:solidFill>
          </p:spPr>
          <p:txBody>
            <a:bodyPr wrap="none">
              <a:spAutoFit/>
            </a:bodyPr>
            <a:lstStyle/>
            <a:p>
              <a:pPr>
                <a:defRPr/>
              </a:pPr>
              <a:r>
                <a:rPr lang="tr-TR" sz="1200" i="1" dirty="0">
                  <a:latin typeface="+mn-lt"/>
                </a:rPr>
                <a:t>4. şüpheli</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p:cNvSpPr>
            <a:spLocks noGrp="1"/>
          </p:cNvSpPr>
          <p:nvPr>
            <p:ph type="title"/>
          </p:nvPr>
        </p:nvSpPr>
        <p:spPr/>
        <p:txBody>
          <a:bodyPr/>
          <a:lstStyle/>
          <a:p>
            <a:endParaRPr lang="tr-TR"/>
          </a:p>
        </p:txBody>
      </p:sp>
      <p:sp>
        <p:nvSpPr>
          <p:cNvPr id="9219" name="İçerik Yer Tutucusu 2"/>
          <p:cNvSpPr>
            <a:spLocks noGrp="1"/>
          </p:cNvSpPr>
          <p:nvPr>
            <p:ph idx="1"/>
          </p:nvPr>
        </p:nvSpPr>
        <p:spPr/>
        <p:txBody>
          <a:bodyPr/>
          <a:lstStyle/>
          <a:p>
            <a:endParaRPr lang="tr-TR"/>
          </a:p>
        </p:txBody>
      </p:sp>
      <p:pic>
        <p:nvPicPr>
          <p:cNvPr id="9220"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moleküler belirteç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04925"/>
            <a:ext cx="68405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title"/>
          </p:nvPr>
        </p:nvSpPr>
        <p:spPr/>
        <p:txBody>
          <a:bodyPr/>
          <a:lstStyle/>
          <a:p>
            <a:endParaRPr lang="tr-TR"/>
          </a:p>
        </p:txBody>
      </p:sp>
      <p:sp>
        <p:nvSpPr>
          <p:cNvPr id="10243" name="İçerik Yer Tutucusu 2"/>
          <p:cNvSpPr>
            <a:spLocks noGrp="1"/>
          </p:cNvSpPr>
          <p:nvPr>
            <p:ph idx="1"/>
          </p:nvPr>
        </p:nvSpPr>
        <p:spPr/>
        <p:txBody>
          <a:bodyPr/>
          <a:lstStyle/>
          <a:p>
            <a:endParaRPr lang="tr-TR"/>
          </a:p>
        </p:txBody>
      </p:sp>
      <p:pic>
        <p:nvPicPr>
          <p:cNvPr id="10244"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Başlık"/>
          <p:cNvSpPr txBox="1">
            <a:spLocks/>
          </p:cNvSpPr>
          <p:nvPr/>
        </p:nvSpPr>
        <p:spPr bwMode="auto">
          <a:xfrm>
            <a:off x="609600" y="427038"/>
            <a:ext cx="6915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eaLnBrk="1" hangingPunct="1">
              <a:defRPr/>
            </a:pPr>
            <a:r>
              <a:rPr lang="tr-TR" sz="3200" i="1" dirty="0">
                <a:solidFill>
                  <a:schemeClr val="bg1"/>
                </a:solidFill>
                <a:latin typeface="Comic Sans MS" pitchFamily="66" charset="0"/>
              </a:rPr>
              <a:t>Adli DNA Analizlerinin Güçlükleri</a:t>
            </a:r>
          </a:p>
        </p:txBody>
      </p:sp>
      <p:sp>
        <p:nvSpPr>
          <p:cNvPr id="6" name="Dikdörtgen 5"/>
          <p:cNvSpPr/>
          <p:nvPr/>
        </p:nvSpPr>
        <p:spPr>
          <a:xfrm>
            <a:off x="1547813" y="1916113"/>
            <a:ext cx="6840537" cy="3970337"/>
          </a:xfrm>
          <a:prstGeom prst="rect">
            <a:avLst/>
          </a:prstGeom>
        </p:spPr>
        <p:txBody>
          <a:bodyPr>
            <a:spAutoFit/>
          </a:bodyPr>
          <a:lstStyle/>
          <a:p>
            <a:pPr marL="514350" indent="-514350">
              <a:buFont typeface="Wingdings 2" pitchFamily="18" charset="2"/>
              <a:buAutoNum type="arabicPeriod"/>
              <a:defRPr/>
            </a:pPr>
            <a:r>
              <a:rPr lang="tr-TR" sz="2800" i="1" dirty="0">
                <a:solidFill>
                  <a:schemeClr val="bg1"/>
                </a:solidFill>
                <a:latin typeface="Comic Sans MS" pitchFamily="66" charset="0"/>
              </a:rPr>
              <a:t>DNA kalitesi ideal olmaktan çok uzak..</a:t>
            </a:r>
          </a:p>
          <a:p>
            <a:pPr>
              <a:defRPr/>
            </a:pPr>
            <a:r>
              <a:rPr lang="tr-TR" sz="2800" i="1" dirty="0">
                <a:solidFill>
                  <a:schemeClr val="bg1"/>
                </a:solidFill>
                <a:latin typeface="Comic Sans MS" pitchFamily="66" charset="0"/>
              </a:rPr>
              <a:t>		</a:t>
            </a:r>
            <a:r>
              <a:rPr lang="tr-TR" sz="2800" i="1" dirty="0" err="1">
                <a:solidFill>
                  <a:schemeClr val="bg1"/>
                </a:solidFill>
                <a:latin typeface="Comic Sans MS" pitchFamily="66" charset="0"/>
              </a:rPr>
              <a:t>Degrade</a:t>
            </a:r>
            <a:endParaRPr lang="tr-TR" sz="2800" i="1" dirty="0">
              <a:solidFill>
                <a:schemeClr val="bg1"/>
              </a:solidFill>
              <a:latin typeface="Comic Sans MS" pitchFamily="66" charset="0"/>
            </a:endParaRPr>
          </a:p>
          <a:p>
            <a:pPr>
              <a:defRPr/>
            </a:pPr>
            <a:r>
              <a:rPr lang="tr-TR" sz="2800" i="1" dirty="0">
                <a:solidFill>
                  <a:schemeClr val="bg1"/>
                </a:solidFill>
                <a:latin typeface="Comic Sans MS" pitchFamily="66" charset="0"/>
              </a:rPr>
              <a:t>		İnhibitörler içeriyor</a:t>
            </a:r>
          </a:p>
          <a:p>
            <a:pPr lvl="2">
              <a:defRPr/>
            </a:pPr>
            <a:r>
              <a:rPr lang="tr-TR" sz="2800" i="1" dirty="0">
                <a:solidFill>
                  <a:schemeClr val="bg1"/>
                </a:solidFill>
                <a:latin typeface="Comic Sans MS" pitchFamily="66" charset="0"/>
              </a:rPr>
              <a:t>	Miktarı kısıtlı</a:t>
            </a:r>
          </a:p>
          <a:p>
            <a:pPr lvl="2">
              <a:buFont typeface="Wingdings" pitchFamily="2" charset="2"/>
              <a:buNone/>
              <a:defRPr/>
            </a:pPr>
            <a:endParaRPr lang="tr-TR" sz="2800" i="1" dirty="0">
              <a:solidFill>
                <a:schemeClr val="bg1"/>
              </a:solidFill>
              <a:latin typeface="Comic Sans MS" pitchFamily="66" charset="0"/>
            </a:endParaRPr>
          </a:p>
          <a:p>
            <a:pPr>
              <a:buFont typeface="Wingdings 2" pitchFamily="18" charset="2"/>
              <a:buNone/>
              <a:defRPr/>
            </a:pPr>
            <a:r>
              <a:rPr lang="tr-TR" sz="2800" i="1" dirty="0">
                <a:solidFill>
                  <a:schemeClr val="bg1"/>
                </a:solidFill>
                <a:latin typeface="Comic Sans MS" pitchFamily="66" charset="0"/>
              </a:rPr>
              <a:t>2. Sonuçların Değerlendirilmesi !</a:t>
            </a:r>
          </a:p>
          <a:p>
            <a:pPr lvl="2">
              <a:defRPr/>
            </a:pPr>
            <a:r>
              <a:rPr lang="tr-TR" sz="2800" i="1" dirty="0">
                <a:solidFill>
                  <a:schemeClr val="bg1"/>
                </a:solidFill>
                <a:latin typeface="Comic Sans MS" pitchFamily="66" charset="0"/>
              </a:rPr>
              <a:t>	Örneklerin karışmış olması</a:t>
            </a:r>
          </a:p>
          <a:p>
            <a:pPr lvl="2">
              <a:defRPr/>
            </a:pPr>
            <a:r>
              <a:rPr lang="tr-TR" sz="2800" i="1" dirty="0">
                <a:solidFill>
                  <a:schemeClr val="bg1"/>
                </a:solidFill>
                <a:latin typeface="Comic Sans MS" pitchFamily="66" charset="0"/>
              </a:rPr>
              <a:t>	</a:t>
            </a:r>
            <a:r>
              <a:rPr lang="tr-TR" sz="2800" i="1" dirty="0" err="1">
                <a:solidFill>
                  <a:schemeClr val="bg1"/>
                </a:solidFill>
                <a:latin typeface="Comic Sans MS" pitchFamily="66" charset="0"/>
              </a:rPr>
              <a:t>Non</a:t>
            </a:r>
            <a:r>
              <a:rPr lang="tr-TR" sz="2800" i="1" dirty="0">
                <a:solidFill>
                  <a:schemeClr val="bg1"/>
                </a:solidFill>
                <a:latin typeface="Comic Sans MS" pitchFamily="66" charset="0"/>
              </a:rPr>
              <a:t> </a:t>
            </a:r>
            <a:r>
              <a:rPr lang="tr-TR" sz="2800" i="1" dirty="0" err="1">
                <a:solidFill>
                  <a:schemeClr val="bg1"/>
                </a:solidFill>
                <a:latin typeface="Comic Sans MS" pitchFamily="66" charset="0"/>
              </a:rPr>
              <a:t>allellik</a:t>
            </a:r>
            <a:r>
              <a:rPr lang="tr-TR" sz="2800" i="1" dirty="0">
                <a:solidFill>
                  <a:schemeClr val="bg1"/>
                </a:solidFill>
                <a:latin typeface="Comic Sans MS" pitchFamily="66" charset="0"/>
              </a:rPr>
              <a:t> piklerin varlığı</a:t>
            </a:r>
          </a:p>
        </p:txBody>
      </p:sp>
      <p:sp>
        <p:nvSpPr>
          <p:cNvPr id="10247" name="Dikdörtgen 6"/>
          <p:cNvSpPr>
            <a:spLocks noChangeArrowheads="1"/>
          </p:cNvSpPr>
          <p:nvPr/>
        </p:nvSpPr>
        <p:spPr bwMode="auto">
          <a:xfrm>
            <a:off x="1547813" y="6237288"/>
            <a:ext cx="6696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i="1">
                <a:solidFill>
                  <a:schemeClr val="bg1"/>
                </a:solidFill>
                <a:latin typeface="Comic Sans MS" pitchFamily="66" charset="0"/>
              </a:rPr>
              <a:t>Bu problemlerin aynısı antik DNA çalışmaları için de geçerli</a:t>
            </a:r>
            <a:endParaRPr lang="tr-TR">
              <a:solidFill>
                <a:schemeClr val="bg1"/>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p:txBody>
          <a:bodyPr/>
          <a:lstStyle/>
          <a:p>
            <a:endParaRPr lang="tr-TR"/>
          </a:p>
        </p:txBody>
      </p:sp>
      <p:sp>
        <p:nvSpPr>
          <p:cNvPr id="11267" name="İçerik Yer Tutucusu 2"/>
          <p:cNvSpPr>
            <a:spLocks noGrp="1"/>
          </p:cNvSpPr>
          <p:nvPr>
            <p:ph idx="1"/>
          </p:nvPr>
        </p:nvSpPr>
        <p:spPr/>
        <p:txBody>
          <a:bodyPr/>
          <a:lstStyle/>
          <a:p>
            <a:endParaRPr lang="tr-TR"/>
          </a:p>
        </p:txBody>
      </p:sp>
      <p:pic>
        <p:nvPicPr>
          <p:cNvPr id="11268" name="Picture 4" descr="a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Başlık"/>
          <p:cNvSpPr txBox="1">
            <a:spLocks/>
          </p:cNvSpPr>
          <p:nvPr/>
        </p:nvSpPr>
        <p:spPr bwMode="auto">
          <a:xfrm>
            <a:off x="323850" y="427038"/>
            <a:ext cx="7343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eaLnBrk="1" hangingPunct="1">
              <a:defRPr/>
            </a:pPr>
            <a:r>
              <a:rPr lang="tr-TR" sz="2800" i="1" dirty="0">
                <a:solidFill>
                  <a:schemeClr val="bg1"/>
                </a:solidFill>
                <a:latin typeface="Comic Sans MS" pitchFamily="66" charset="0"/>
              </a:rPr>
              <a:t>DNA Kalitesini Arttırmak için ne yapılabilir ?</a:t>
            </a:r>
            <a:endParaRPr lang="tr-TR" sz="2800" i="1" dirty="0"/>
          </a:p>
        </p:txBody>
      </p:sp>
      <p:sp>
        <p:nvSpPr>
          <p:cNvPr id="11270" name="Dikdörtgen 5"/>
          <p:cNvSpPr>
            <a:spLocks noChangeArrowheads="1"/>
          </p:cNvSpPr>
          <p:nvPr/>
        </p:nvSpPr>
        <p:spPr bwMode="auto">
          <a:xfrm>
            <a:off x="1187450" y="1989138"/>
            <a:ext cx="4238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i="1">
                <a:solidFill>
                  <a:schemeClr val="bg1"/>
                </a:solidFill>
                <a:latin typeface="Comic Sans MS" pitchFamily="66" charset="0"/>
              </a:rPr>
              <a:t>Örnek Toplanması aşaması çok önemli </a:t>
            </a:r>
          </a:p>
        </p:txBody>
      </p:sp>
      <p:pic>
        <p:nvPicPr>
          <p:cNvPr id="11271" name="3 Resim" descr="indi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32813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4 Resim" descr="indir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6725" y="2781300"/>
            <a:ext cx="385762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TotalTime>
  <Words>1305</Words>
  <Application>Microsoft Macintosh PowerPoint</Application>
  <PresentationFormat>On-screen Show (4:3)</PresentationFormat>
  <Paragraphs>247</Paragraphs>
  <Slides>55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4" baseType="lpstr">
      <vt:lpstr>Arial</vt:lpstr>
      <vt:lpstr>Calibri</vt:lpstr>
      <vt:lpstr>Comic Sans MS</vt:lpstr>
      <vt:lpstr>Franklin Gothic Book</vt:lpstr>
      <vt:lpstr>Wingdings</vt:lpstr>
      <vt:lpstr>Wingdings 2</vt:lpstr>
      <vt:lpstr>Varsayılan Tasarım</vt:lpstr>
      <vt:lpstr>Bit Eşlem Resmi</vt:lpstr>
      <vt:lpstr>Bitmap Image</vt:lpstr>
      <vt:lpstr>5. Ders ;  Antik DNA (aDNA) Çalışmaları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Allelik olmayan pikler</vt:lpstr>
      <vt:lpstr>PowerPoint Presentation</vt:lpstr>
      <vt:lpstr>PowerPoint Presentation</vt:lpstr>
      <vt:lpstr>Nedir aDNA?</vt:lpstr>
      <vt:lpstr>      Tarihçesi ?</vt:lpstr>
      <vt:lpstr>PCR’ın keşfi ile ivme kazanmıştır.</vt:lpstr>
      <vt:lpstr>Neden aDNA çalışılmakta...?</vt:lpstr>
      <vt:lpstr>Güçlükleri</vt:lpstr>
      <vt:lpstr>aDNA için materyal..?</vt:lpstr>
      <vt:lpstr>Antik DNA ile ilgili hemen hemen tüm literatürler tarihi örneklerden DNA elde etmenin ne kadar güç olduğunu anlatmakla başlar....</vt:lpstr>
      <vt:lpstr>PowerPoint Presentation</vt:lpstr>
      <vt:lpstr>PowerPoint Presentation</vt:lpstr>
      <vt:lpstr>PowerPoint Presentation</vt:lpstr>
      <vt:lpstr>DNA’nın uzun dönem korunması için şartlar nelerdir?</vt:lpstr>
      <vt:lpstr>PowerPoint Presentation</vt:lpstr>
      <vt:lpstr>DNA ekstraksiyonun genel kuralları...</vt:lpstr>
      <vt:lpstr>Antik DNA çalışmalarında üç ana problem....  </vt:lpstr>
      <vt:lpstr>Kontaminasyon...</vt:lpstr>
      <vt:lpstr>PowerPoint Presentation</vt:lpstr>
      <vt:lpstr>PowerPoint Presentation</vt:lpstr>
      <vt:lpstr>PowerPoint Presentation</vt:lpstr>
      <vt:lpstr>PCR inhibitörleri...</vt:lpstr>
      <vt:lpstr>DNA degradasyonu...</vt:lpstr>
      <vt:lpstr>PowerPoint Presentation</vt:lpstr>
      <vt:lpstr>Doktora tez çalışması...</vt:lpstr>
      <vt:lpstr>Yoncatepe (Urartu) dişleri</vt:lpstr>
      <vt:lpstr>PowerPoint Presentation</vt:lpstr>
      <vt:lpstr>Adrasan Dişleri</vt:lpstr>
      <vt:lpstr>DNA izolasyonu öncesi..</vt:lpstr>
      <vt:lpstr>Pulpa Çıkartma Aşaması</vt:lpstr>
      <vt:lpstr>PowerPoint Presentation</vt:lpstr>
      <vt:lpstr>PowerPoint Presentation</vt:lpstr>
      <vt:lpstr>DNA Ekstraksiyonu..</vt:lpstr>
      <vt:lpstr>Dişlerin restorasyonu..</vt:lpstr>
      <vt:lpstr>Kontaminasyona karşı önlemler..</vt:lpstr>
      <vt:lpstr>DNA Miktar Tayini Sonuçları..</vt:lpstr>
      <vt:lpstr>PowerPoint Presentation</vt:lpstr>
      <vt:lpstr>PCR sonuçları..</vt:lpstr>
      <vt:lpstr>PowerPoint Presentation</vt:lpstr>
      <vt:lpstr>PowerPoint Presentation</vt:lpstr>
    </vt:vector>
  </TitlesOfParts>
  <Company>AUBTEML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Yeşim</dc:creator>
  <cp:lastModifiedBy>Microsoft Office User</cp:lastModifiedBy>
  <cp:revision>76</cp:revision>
  <dcterms:created xsi:type="dcterms:W3CDTF">2009-05-18T12:21:14Z</dcterms:created>
  <dcterms:modified xsi:type="dcterms:W3CDTF">2018-11-07T10:16:58Z</dcterms:modified>
</cp:coreProperties>
</file>