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4" r:id="rId2"/>
    <p:sldId id="315" r:id="rId3"/>
    <p:sldId id="330" r:id="rId4"/>
    <p:sldId id="316" r:id="rId5"/>
    <p:sldId id="335" r:id="rId6"/>
    <p:sldId id="317" r:id="rId7"/>
    <p:sldId id="340" r:id="rId8"/>
    <p:sldId id="337" r:id="rId9"/>
    <p:sldId id="338" r:id="rId10"/>
    <p:sldId id="339" r:id="rId11"/>
    <p:sldId id="336" r:id="rId12"/>
    <p:sldId id="318" r:id="rId13"/>
    <p:sldId id="320" r:id="rId14"/>
    <p:sldId id="321" r:id="rId15"/>
    <p:sldId id="329" r:id="rId16"/>
    <p:sldId id="322" r:id="rId17"/>
    <p:sldId id="333" r:id="rId18"/>
    <p:sldId id="323" r:id="rId19"/>
    <p:sldId id="324" r:id="rId20"/>
    <p:sldId id="325" r:id="rId21"/>
    <p:sldId id="326" r:id="rId22"/>
    <p:sldId id="327" r:id="rId23"/>
    <p:sldId id="328" r:id="rId24"/>
    <p:sldId id="31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4660"/>
  </p:normalViewPr>
  <p:slideViewPr>
    <p:cSldViewPr snapToGrid="0">
      <p:cViewPr varScale="1">
        <p:scale>
          <a:sx n="114" d="100"/>
          <a:sy n="114" d="100"/>
        </p:scale>
        <p:origin x="1569" y="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868BF892-111C-4504-8D0F-995733B4D084}" type="datetimeFigureOut">
              <a:rPr lang="tr-TR" smtClean="0"/>
              <a:t>12.11.2018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358595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68BF892-111C-4504-8D0F-995733B4D084}" type="datetimeFigureOut">
              <a:rPr lang="tr-TR" smtClean="0"/>
              <a:t>12.11.2018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411854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68BF892-111C-4504-8D0F-995733B4D084}" type="datetimeFigureOut">
              <a:rPr lang="tr-TR" smtClean="0"/>
              <a:t>12.11.2018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359141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68BF892-111C-4504-8D0F-995733B4D084}" type="datetimeFigureOut">
              <a:rPr lang="tr-TR" smtClean="0"/>
              <a:t>12.11.2018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406427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868BF892-111C-4504-8D0F-995733B4D084}" type="datetimeFigureOut">
              <a:rPr lang="tr-TR" smtClean="0"/>
              <a:t>12.11.2018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256770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68BF892-111C-4504-8D0F-995733B4D084}" type="datetimeFigureOut">
              <a:rPr lang="tr-TR" smtClean="0"/>
              <a:t>12.11.2018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2043991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68BF892-111C-4504-8D0F-995733B4D084}" type="datetimeFigureOut">
              <a:rPr lang="tr-TR" smtClean="0"/>
              <a:t>12.11.2018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202082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868BF892-111C-4504-8D0F-995733B4D084}" type="datetimeFigureOut">
              <a:rPr lang="tr-TR" smtClean="0"/>
              <a:t>12.11.2018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307986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BF892-111C-4504-8D0F-995733B4D084}" type="datetimeFigureOut">
              <a:rPr lang="tr-TR" smtClean="0"/>
              <a:t>12.11.2018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133797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868BF892-111C-4504-8D0F-995733B4D084}" type="datetimeFigureOut">
              <a:rPr lang="tr-TR" smtClean="0"/>
              <a:t>12.11.2018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24757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868BF892-111C-4504-8D0F-995733B4D084}" type="datetimeFigureOut">
              <a:rPr lang="tr-TR" smtClean="0"/>
              <a:t>12.11.2018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CDAB800-4D0D-4143-84CD-8AEAB4BA61A6}" type="slidenum">
              <a:rPr lang="tr-TR" smtClean="0"/>
              <a:t>‹#›</a:t>
            </a:fld>
            <a:endParaRPr lang="tr-TR"/>
          </a:p>
        </p:txBody>
      </p:sp>
    </p:spTree>
    <p:extLst>
      <p:ext uri="{BB962C8B-B14F-4D97-AF65-F5344CB8AC3E}">
        <p14:creationId xmlns:p14="http://schemas.microsoft.com/office/powerpoint/2010/main" val="346887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BF892-111C-4504-8D0F-995733B4D084}" type="datetimeFigureOut">
              <a:rPr lang="tr-TR" smtClean="0"/>
              <a:t>12.11.2018</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AB800-4D0D-4143-84CD-8AEAB4BA61A6}" type="slidenum">
              <a:rPr lang="tr-TR" smtClean="0"/>
              <a:t>‹#›</a:t>
            </a:fld>
            <a:endParaRPr lang="tr-TR"/>
          </a:p>
        </p:txBody>
      </p:sp>
    </p:spTree>
    <p:extLst>
      <p:ext uri="{BB962C8B-B14F-4D97-AF65-F5344CB8AC3E}">
        <p14:creationId xmlns:p14="http://schemas.microsoft.com/office/powerpoint/2010/main" val="3424912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stro.columbia.edu/~archung/labs/fall2001/lec01_fall01.html" TargetMode="External"/><Relationship Id="rId2" Type="http://schemas.openxmlformats.org/officeDocument/2006/relationships/hyperlink" Target="http://www.physics.hku.hk/~nature/CD/regulare/lectures/chap02.html" TargetMode="External"/><Relationship Id="rId1" Type="http://schemas.openxmlformats.org/officeDocument/2006/relationships/slideLayout" Target="../slideLayouts/slideLayout2.xml"/><Relationship Id="rId6" Type="http://schemas.openxmlformats.org/officeDocument/2006/relationships/hyperlink" Target="http://www.astrologyclub.org/articles/nodes/nodes.htm" TargetMode="External"/><Relationship Id="rId5" Type="http://schemas.openxmlformats.org/officeDocument/2006/relationships/hyperlink" Target="http://www.phy.olemiss.edu/~luca/astr/Topics-Introduction/Eclipses-N.html" TargetMode="External"/><Relationship Id="rId4" Type="http://schemas.openxmlformats.org/officeDocument/2006/relationships/hyperlink" Target="http://www.timezone.com/library/tmachine/tmachine000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D077FC4-8F0A-4F5C-805E-792AAF4C5536}"/>
              </a:ext>
            </a:extLst>
          </p:cNvPr>
          <p:cNvSpPr>
            <a:spLocks noGrp="1" noChangeArrowheads="1"/>
          </p:cNvSpPr>
          <p:nvPr>
            <p:ph type="title"/>
          </p:nvPr>
        </p:nvSpPr>
        <p:spPr>
          <a:solidFill>
            <a:srgbClr val="A4D1FA"/>
          </a:solidFill>
          <a:ln>
            <a:solidFill>
              <a:srgbClr val="000099"/>
            </a:solidFill>
            <a:miter lim="800000"/>
            <a:headEnd/>
            <a:tailEnd/>
          </a:ln>
        </p:spPr>
        <p:txBody>
          <a:bodyPr vert="horz" lIns="91440" tIns="45720" rIns="91440" bIns="45720" rtlCol="0" anchor="ctr">
            <a:normAutofit/>
          </a:bodyPr>
          <a:lstStyle/>
          <a:p>
            <a:pPr algn="ctr"/>
            <a:r>
              <a:rPr lang="tr-TR" altLang="en-US" sz="3600" b="1" dirty="0">
                <a:solidFill>
                  <a:srgbClr val="000099"/>
                </a:solidFill>
                <a:latin typeface="Times New Roman" panose="02020603050405020304" pitchFamily="18" charset="0"/>
                <a:cs typeface="Times New Roman" panose="02020603050405020304" pitchFamily="18" charset="0"/>
              </a:rPr>
              <a:t>II. GÜNEŞİN GÖRÜNEN HAREKETİ</a:t>
            </a:r>
          </a:p>
        </p:txBody>
      </p:sp>
      <p:sp>
        <p:nvSpPr>
          <p:cNvPr id="68611" name="Rectangle 3">
            <a:extLst>
              <a:ext uri="{FF2B5EF4-FFF2-40B4-BE49-F238E27FC236}">
                <a16:creationId xmlns:a16="http://schemas.microsoft.com/office/drawing/2014/main" id="{F01A7110-D34C-4EC6-8AF4-432B99B1E172}"/>
              </a:ext>
            </a:extLst>
          </p:cNvPr>
          <p:cNvSpPr>
            <a:spLocks noGrp="1" noChangeArrowheads="1"/>
          </p:cNvSpPr>
          <p:nvPr>
            <p:ph type="body" idx="1"/>
          </p:nvPr>
        </p:nvSpPr>
        <p:spPr/>
        <p:txBody>
          <a:bodyPr>
            <a:normAutofit fontScale="77500" lnSpcReduction="20000"/>
          </a:bodyPr>
          <a:lstStyle/>
          <a:p>
            <a:pPr algn="just">
              <a:lnSpc>
                <a:spcPct val="150000"/>
              </a:lnSpc>
              <a:buFontTx/>
              <a:buNone/>
            </a:pPr>
            <a:r>
              <a:rPr lang="tr-TR" altLang="en-US" sz="2800" dirty="0">
                <a:latin typeface="Times New Roman" panose="02020603050405020304" pitchFamily="18" charset="0"/>
                <a:cs typeface="Times New Roman" panose="02020603050405020304" pitchFamily="18" charset="0"/>
              </a:rPr>
              <a:t>	Güneşte günlük harekete iştirak eder; doğar, ufukta yükselir sonra alçalır ve batar. Onun yaptığı bu hareket görünüşte herhangi bir yıldızın yaptığı hareketin aynı gibidir. Fakat bir yıl boyunca yapılacak gözlemlerde;</a:t>
            </a:r>
          </a:p>
          <a:p>
            <a:pPr algn="just">
              <a:lnSpc>
                <a:spcPct val="150000"/>
              </a:lnSpc>
            </a:pPr>
            <a:r>
              <a:rPr lang="tr-TR" altLang="en-US" sz="2800" dirty="0">
                <a:latin typeface="Times New Roman" panose="02020603050405020304" pitchFamily="18" charset="0"/>
                <a:cs typeface="Times New Roman" panose="02020603050405020304" pitchFamily="18" charset="0"/>
              </a:rPr>
              <a:t>Günlük harekete nazaran güneşin günde 4 dakika geri kaldığı, yani günlük hareketin tersi yönde</a:t>
            </a:r>
            <a:r>
              <a:rPr lang="en-US" altLang="en-US" sz="2800" dirty="0">
                <a:latin typeface="Times New Roman" panose="02020603050405020304" pitchFamily="18" charset="0"/>
                <a:cs typeface="Times New Roman" panose="02020603050405020304" pitchFamily="18" charset="0"/>
              </a:rPr>
              <a:t> </a:t>
            </a:r>
            <a:r>
              <a:rPr lang="tr-TR" altLang="en-US" sz="2800" dirty="0">
                <a:latin typeface="Times New Roman" panose="02020603050405020304" pitchFamily="18" charset="0"/>
                <a:cs typeface="Times New Roman" panose="02020603050405020304" pitchFamily="18" charset="0"/>
              </a:rPr>
              <a:t>(o halde doğuya doğru) hareket ettiği,</a:t>
            </a:r>
          </a:p>
          <a:p>
            <a:pPr algn="just">
              <a:lnSpc>
                <a:spcPct val="150000"/>
              </a:lnSpc>
            </a:pPr>
            <a:r>
              <a:rPr lang="tr-TR" altLang="en-US" sz="2800" dirty="0">
                <a:latin typeface="Times New Roman" panose="02020603050405020304" pitchFamily="18" charset="0"/>
                <a:cs typeface="Times New Roman" panose="02020603050405020304" pitchFamily="18" charset="0"/>
              </a:rPr>
              <a:t>Bir yıl boyunca onun gün ve gece yaylarının devamlı olarak değiştiği görülür. </a:t>
            </a:r>
          </a:p>
          <a:p>
            <a:pPr>
              <a:lnSpc>
                <a:spcPct val="150000"/>
              </a:lnSpc>
            </a:pPr>
            <a:endParaRPr lang="tr-TR"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03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Freeform 3">
            <a:extLst>
              <a:ext uri="{FF2B5EF4-FFF2-40B4-BE49-F238E27FC236}">
                <a16:creationId xmlns:a16="http://schemas.microsoft.com/office/drawing/2014/main" id="{B1CF8FCD-8921-4441-BB7C-CB69BA7CC972}"/>
              </a:ext>
            </a:extLst>
          </p:cNvPr>
          <p:cNvSpPr>
            <a:spLocks/>
          </p:cNvSpPr>
          <p:nvPr/>
        </p:nvSpPr>
        <p:spPr bwMode="auto">
          <a:xfrm>
            <a:off x="609600" y="3581400"/>
            <a:ext cx="6934200" cy="241300"/>
          </a:xfrm>
          <a:custGeom>
            <a:avLst/>
            <a:gdLst>
              <a:gd name="T0" fmla="*/ 0 w 4368"/>
              <a:gd name="T1" fmla="*/ 96 h 152"/>
              <a:gd name="T2" fmla="*/ 2448 w 4368"/>
              <a:gd name="T3" fmla="*/ 48 h 152"/>
              <a:gd name="T4" fmla="*/ 3024 w 4368"/>
              <a:gd name="T5" fmla="*/ 144 h 152"/>
              <a:gd name="T6" fmla="*/ 3696 w 4368"/>
              <a:gd name="T7" fmla="*/ 96 h 152"/>
              <a:gd name="T8" fmla="*/ 4080 w 4368"/>
              <a:gd name="T9" fmla="*/ 0 h 152"/>
              <a:gd name="T10" fmla="*/ 4368 w 4368"/>
              <a:gd name="T11" fmla="*/ 96 h 152"/>
            </a:gdLst>
            <a:ahLst/>
            <a:cxnLst>
              <a:cxn ang="0">
                <a:pos x="T0" y="T1"/>
              </a:cxn>
              <a:cxn ang="0">
                <a:pos x="T2" y="T3"/>
              </a:cxn>
              <a:cxn ang="0">
                <a:pos x="T4" y="T5"/>
              </a:cxn>
              <a:cxn ang="0">
                <a:pos x="T6" y="T7"/>
              </a:cxn>
              <a:cxn ang="0">
                <a:pos x="T8" y="T9"/>
              </a:cxn>
              <a:cxn ang="0">
                <a:pos x="T10" y="T11"/>
              </a:cxn>
            </a:cxnLst>
            <a:rect l="0" t="0" r="r" b="b"/>
            <a:pathLst>
              <a:path w="4368" h="152">
                <a:moveTo>
                  <a:pt x="0" y="96"/>
                </a:moveTo>
                <a:cubicBezTo>
                  <a:pt x="972" y="68"/>
                  <a:pt x="1944" y="40"/>
                  <a:pt x="2448" y="48"/>
                </a:cubicBezTo>
                <a:cubicBezTo>
                  <a:pt x="2952" y="56"/>
                  <a:pt x="2816" y="136"/>
                  <a:pt x="3024" y="144"/>
                </a:cubicBezTo>
                <a:cubicBezTo>
                  <a:pt x="3232" y="152"/>
                  <a:pt x="3520" y="120"/>
                  <a:pt x="3696" y="96"/>
                </a:cubicBezTo>
                <a:cubicBezTo>
                  <a:pt x="3872" y="72"/>
                  <a:pt x="3968" y="0"/>
                  <a:pt x="4080" y="0"/>
                </a:cubicBezTo>
                <a:cubicBezTo>
                  <a:pt x="4192" y="0"/>
                  <a:pt x="4256" y="80"/>
                  <a:pt x="4368" y="96"/>
                </a:cubicBezTo>
              </a:path>
            </a:pathLst>
          </a:custGeom>
          <a:noFill/>
          <a:ln w="12700" cap="sq" cmpd="sng">
            <a:solidFill>
              <a:srgbClr val="99F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3668" name="AutoShape 4">
            <a:extLst>
              <a:ext uri="{FF2B5EF4-FFF2-40B4-BE49-F238E27FC236}">
                <a16:creationId xmlns:a16="http://schemas.microsoft.com/office/drawing/2014/main" id="{B4FB9D1A-F8DF-468B-9D37-653E0DA02EAB}"/>
              </a:ext>
            </a:extLst>
          </p:cNvPr>
          <p:cNvSpPr>
            <a:spLocks noChangeArrowheads="1"/>
          </p:cNvSpPr>
          <p:nvPr/>
        </p:nvSpPr>
        <p:spPr bwMode="auto">
          <a:xfrm>
            <a:off x="2286000" y="3429000"/>
            <a:ext cx="304800" cy="304800"/>
          </a:xfrm>
          <a:prstGeom prst="star4">
            <a:avLst>
              <a:gd name="adj" fmla="val 12500"/>
            </a:avLst>
          </a:prstGeom>
          <a:solidFill>
            <a:srgbClr val="FFFF66"/>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3669" name="Oval 5">
            <a:extLst>
              <a:ext uri="{FF2B5EF4-FFF2-40B4-BE49-F238E27FC236}">
                <a16:creationId xmlns:a16="http://schemas.microsoft.com/office/drawing/2014/main" id="{CCD1038E-7259-494B-81FB-2DA45D8B1C06}"/>
              </a:ext>
            </a:extLst>
          </p:cNvPr>
          <p:cNvSpPr>
            <a:spLocks noChangeArrowheads="1"/>
          </p:cNvSpPr>
          <p:nvPr/>
        </p:nvSpPr>
        <p:spPr bwMode="auto">
          <a:xfrm>
            <a:off x="5715000" y="1676400"/>
            <a:ext cx="1066800" cy="1066800"/>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3670" name="Line 6">
            <a:extLst>
              <a:ext uri="{FF2B5EF4-FFF2-40B4-BE49-F238E27FC236}">
                <a16:creationId xmlns:a16="http://schemas.microsoft.com/office/drawing/2014/main" id="{4B17D882-3774-4E37-96D8-3E0E90335ED3}"/>
              </a:ext>
            </a:extLst>
          </p:cNvPr>
          <p:cNvSpPr>
            <a:spLocks noChangeShapeType="1"/>
          </p:cNvSpPr>
          <p:nvPr/>
        </p:nvSpPr>
        <p:spPr bwMode="auto">
          <a:xfrm flipH="1" flipV="1">
            <a:off x="6248400" y="1752600"/>
            <a:ext cx="0" cy="457200"/>
          </a:xfrm>
          <a:prstGeom prst="line">
            <a:avLst/>
          </a:prstGeom>
          <a:noFill/>
          <a:ln w="12700" cap="sq">
            <a:solidFill>
              <a:srgbClr val="000099"/>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3671" name="Line 7">
            <a:extLst>
              <a:ext uri="{FF2B5EF4-FFF2-40B4-BE49-F238E27FC236}">
                <a16:creationId xmlns:a16="http://schemas.microsoft.com/office/drawing/2014/main" id="{F03955B6-3D28-4CCB-A7AE-FEC158B15BFB}"/>
              </a:ext>
            </a:extLst>
          </p:cNvPr>
          <p:cNvSpPr>
            <a:spLocks noChangeShapeType="1"/>
          </p:cNvSpPr>
          <p:nvPr/>
        </p:nvSpPr>
        <p:spPr bwMode="auto">
          <a:xfrm flipH="1">
            <a:off x="5867400" y="2209800"/>
            <a:ext cx="381000" cy="0"/>
          </a:xfrm>
          <a:prstGeom prst="line">
            <a:avLst/>
          </a:prstGeom>
          <a:noFill/>
          <a:ln w="12700" cap="sq">
            <a:solidFill>
              <a:srgbClr val="000099"/>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3672" name="Text Box 8">
            <a:extLst>
              <a:ext uri="{FF2B5EF4-FFF2-40B4-BE49-F238E27FC236}">
                <a16:creationId xmlns:a16="http://schemas.microsoft.com/office/drawing/2014/main" id="{0923EE1D-E64C-4139-A6E4-33638FA0F83C}"/>
              </a:ext>
            </a:extLst>
          </p:cNvPr>
          <p:cNvSpPr txBox="1">
            <a:spLocks noChangeArrowheads="1"/>
          </p:cNvSpPr>
          <p:nvPr/>
        </p:nvSpPr>
        <p:spPr bwMode="auto">
          <a:xfrm>
            <a:off x="5486400" y="28194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tr-TR" altLang="en-US" sz="2400" b="1">
                <a:solidFill>
                  <a:srgbClr val="E00C25"/>
                </a:solidFill>
                <a:latin typeface="Times New Roman" panose="02020603050405020304" pitchFamily="18" charset="0"/>
              </a:rPr>
              <a:t>1 yıl sonra</a:t>
            </a:r>
            <a:endParaRPr lang="en-US" altLang="en-US" sz="2400" b="1">
              <a:solidFill>
                <a:srgbClr val="E00C25"/>
              </a:solidFill>
              <a:latin typeface="Times New Roman" panose="02020603050405020304" pitchFamily="18" charset="0"/>
            </a:endParaRPr>
          </a:p>
        </p:txBody>
      </p:sp>
      <p:sp>
        <p:nvSpPr>
          <p:cNvPr id="113673" name="Text Box 9">
            <a:extLst>
              <a:ext uri="{FF2B5EF4-FFF2-40B4-BE49-F238E27FC236}">
                <a16:creationId xmlns:a16="http://schemas.microsoft.com/office/drawing/2014/main" id="{8D5BF549-4825-4BB0-9029-8ED96CC0A67F}"/>
              </a:ext>
            </a:extLst>
          </p:cNvPr>
          <p:cNvSpPr txBox="1">
            <a:spLocks noChangeArrowheads="1"/>
          </p:cNvSpPr>
          <p:nvPr/>
        </p:nvSpPr>
        <p:spPr bwMode="auto">
          <a:xfrm>
            <a:off x="4267200" y="19812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a:solidFill>
                  <a:schemeClr val="bg1"/>
                </a:solidFill>
                <a:latin typeface="Monotype Corsiva" panose="03010101010201010101" pitchFamily="66" charset="0"/>
              </a:rPr>
              <a:t>9:00 PM</a:t>
            </a:r>
          </a:p>
        </p:txBody>
      </p:sp>
      <p:grpSp>
        <p:nvGrpSpPr>
          <p:cNvPr id="113674" name="Group 10">
            <a:extLst>
              <a:ext uri="{FF2B5EF4-FFF2-40B4-BE49-F238E27FC236}">
                <a16:creationId xmlns:a16="http://schemas.microsoft.com/office/drawing/2014/main" id="{A0F304E0-4EEF-4B98-A232-910024A84A2C}"/>
              </a:ext>
            </a:extLst>
          </p:cNvPr>
          <p:cNvGrpSpPr>
            <a:grpSpLocks/>
          </p:cNvGrpSpPr>
          <p:nvPr/>
        </p:nvGrpSpPr>
        <p:grpSpPr bwMode="auto">
          <a:xfrm>
            <a:off x="250825" y="2603500"/>
            <a:ext cx="5329238" cy="1905000"/>
            <a:chOff x="0" y="1536"/>
            <a:chExt cx="3357" cy="1200"/>
          </a:xfrm>
        </p:grpSpPr>
        <p:pic>
          <p:nvPicPr>
            <p:cNvPr id="113675" name="Picture 11" descr="tree">
              <a:extLst>
                <a:ext uri="{FF2B5EF4-FFF2-40B4-BE49-F238E27FC236}">
                  <a16:creationId xmlns:a16="http://schemas.microsoft.com/office/drawing/2014/main" id="{217302C0-427B-4772-B855-97FE1CF0F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6"/>
              <a:ext cx="573" cy="1008"/>
            </a:xfrm>
            <a:prstGeom prst="rect">
              <a:avLst/>
            </a:prstGeom>
            <a:noFill/>
            <a:extLst>
              <a:ext uri="{909E8E84-426E-40DD-AFC4-6F175D3DCCD1}">
                <a14:hiddenFill xmlns:a14="http://schemas.microsoft.com/office/drawing/2010/main">
                  <a:solidFill>
                    <a:srgbClr val="FFFFFF"/>
                  </a:solidFill>
                </a14:hiddenFill>
              </a:ext>
            </a:extLst>
          </p:spPr>
        </p:pic>
        <p:pic>
          <p:nvPicPr>
            <p:cNvPr id="113676" name="Picture 12" descr="tree">
              <a:extLst>
                <a:ext uri="{FF2B5EF4-FFF2-40B4-BE49-F238E27FC236}">
                  <a16:creationId xmlns:a16="http://schemas.microsoft.com/office/drawing/2014/main" id="{3E276772-C3CF-4FDF-8735-6B82043D2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728"/>
              <a:ext cx="573" cy="1008"/>
            </a:xfrm>
            <a:prstGeom prst="rect">
              <a:avLst/>
            </a:prstGeom>
            <a:noFill/>
            <a:extLst>
              <a:ext uri="{909E8E84-426E-40DD-AFC4-6F175D3DCCD1}">
                <a14:hiddenFill xmlns:a14="http://schemas.microsoft.com/office/drawing/2010/main">
                  <a:solidFill>
                    <a:srgbClr val="FFFFFF"/>
                  </a:solidFill>
                </a14:hiddenFill>
              </a:ext>
            </a:extLst>
          </p:spPr>
        </p:pic>
        <p:pic>
          <p:nvPicPr>
            <p:cNvPr id="113677" name="Picture 13" descr="tree">
              <a:extLst>
                <a:ext uri="{FF2B5EF4-FFF2-40B4-BE49-F238E27FC236}">
                  <a16:creationId xmlns:a16="http://schemas.microsoft.com/office/drawing/2014/main" id="{9FA50952-FD6C-4A41-B2DE-93A4B7298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573" cy="1008"/>
            </a:xfrm>
            <a:prstGeom prst="rect">
              <a:avLst/>
            </a:prstGeom>
            <a:noFill/>
            <a:extLst>
              <a:ext uri="{909E8E84-426E-40DD-AFC4-6F175D3DCCD1}">
                <a14:hiddenFill xmlns:a14="http://schemas.microsoft.com/office/drawing/2010/main">
                  <a:solidFill>
                    <a:srgbClr val="FFFFFF"/>
                  </a:solidFill>
                </a14:hiddenFill>
              </a:ext>
            </a:extLst>
          </p:spPr>
        </p:pic>
      </p:grpSp>
      <p:sp>
        <p:nvSpPr>
          <p:cNvPr id="113678" name="Text Box 14">
            <a:extLst>
              <a:ext uri="{FF2B5EF4-FFF2-40B4-BE49-F238E27FC236}">
                <a16:creationId xmlns:a16="http://schemas.microsoft.com/office/drawing/2014/main" id="{AB8F4242-E6B1-40A0-A3E4-F7393097210F}"/>
              </a:ext>
            </a:extLst>
          </p:cNvPr>
          <p:cNvSpPr txBox="1">
            <a:spLocks noChangeArrowheads="1"/>
          </p:cNvSpPr>
          <p:nvPr/>
        </p:nvSpPr>
        <p:spPr bwMode="auto">
          <a:xfrm>
            <a:off x="1066800" y="304800"/>
            <a:ext cx="5943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sz="4000" b="1">
                <a:solidFill>
                  <a:srgbClr val="FFFF00"/>
                </a:solidFill>
                <a:latin typeface="Times New Roman" panose="02020603050405020304" pitchFamily="18" charset="0"/>
              </a:rPr>
              <a:t>             </a:t>
            </a:r>
            <a:r>
              <a:rPr lang="tr-TR" altLang="en-US" sz="4000" b="1">
                <a:solidFill>
                  <a:srgbClr val="E00C25"/>
                </a:solidFill>
                <a:latin typeface="Monotype Corsiva" panose="03010101010201010101" pitchFamily="66" charset="0"/>
              </a:rPr>
              <a:t>Yıllık Hareket</a:t>
            </a:r>
            <a:endParaRPr lang="en-US" altLang="en-US" sz="4000" b="1">
              <a:solidFill>
                <a:srgbClr val="E00C25"/>
              </a:solidFill>
              <a:latin typeface="Monotype Corsiva" panose="03010101010201010101" pitchFamily="66" charset="0"/>
            </a:endParaRPr>
          </a:p>
        </p:txBody>
      </p:sp>
    </p:spTree>
    <p:extLst>
      <p:ext uri="{BB962C8B-B14F-4D97-AF65-F5344CB8AC3E}">
        <p14:creationId xmlns:p14="http://schemas.microsoft.com/office/powerpoint/2010/main" val="501756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untitled_16">
            <a:extLst>
              <a:ext uri="{FF2B5EF4-FFF2-40B4-BE49-F238E27FC236}">
                <a16:creationId xmlns:a16="http://schemas.microsoft.com/office/drawing/2014/main" id="{6705EFDD-7B6A-4EAC-B41D-E64B3C794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7000"/>
            <a:ext cx="7200900" cy="636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92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B5F0C57-E872-4953-8338-99B6948C3A34}"/>
              </a:ext>
            </a:extLst>
          </p:cNvPr>
          <p:cNvSpPr>
            <a:spLocks noGrp="1" noChangeArrowheads="1"/>
          </p:cNvSpPr>
          <p:nvPr>
            <p:ph type="body" idx="1"/>
          </p:nvPr>
        </p:nvSpPr>
        <p:spPr>
          <a:xfrm>
            <a:off x="394283" y="546304"/>
            <a:ext cx="8028788" cy="4235421"/>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fontScale="62500" lnSpcReduction="20000"/>
          </a:bodyPr>
          <a:lstStyle/>
          <a:p>
            <a:pPr algn="just">
              <a:lnSpc>
                <a:spcPct val="170000"/>
              </a:lnSpc>
              <a:buFontTx/>
              <a:buNone/>
            </a:pPr>
            <a:r>
              <a:rPr lang="tr-TR" altLang="en-US" dirty="0">
                <a:latin typeface="Times New Roman" panose="02020603050405020304" pitchFamily="18" charset="0"/>
                <a:cs typeface="Times New Roman" panose="02020603050405020304" pitchFamily="18" charset="0"/>
              </a:rPr>
              <a:t>	İkinci gün, üçüncü gün ve böylece bir yıl boyunca her defasında ele alınan yıldız meridyene geldiğinde güneşin bulunduğu noktalar böylece tespit edilirse, </a:t>
            </a:r>
            <a:r>
              <a:rPr lang="tr-TR" altLang="en-US" dirty="0">
                <a:solidFill>
                  <a:srgbClr val="FF0066"/>
                </a:solidFill>
                <a:latin typeface="Times New Roman" panose="02020603050405020304" pitchFamily="18" charset="0"/>
                <a:cs typeface="Times New Roman" panose="02020603050405020304" pitchFamily="18" charset="0"/>
              </a:rPr>
              <a:t>gök küresi üzerinde bir çember elde edilecektir.</a:t>
            </a:r>
            <a:r>
              <a:rPr lang="tr-TR" altLang="en-US" dirty="0">
                <a:latin typeface="Times New Roman" panose="02020603050405020304" pitchFamily="18" charset="0"/>
                <a:cs typeface="Times New Roman" panose="02020603050405020304" pitchFamily="18" charset="0"/>
              </a:rPr>
              <a:t> Astronomide </a:t>
            </a:r>
            <a:r>
              <a:rPr lang="tr-TR" altLang="en-US" dirty="0">
                <a:solidFill>
                  <a:srgbClr val="E00C25"/>
                </a:solidFill>
                <a:latin typeface="Times New Roman" panose="02020603050405020304" pitchFamily="18" charset="0"/>
                <a:cs typeface="Times New Roman" panose="02020603050405020304" pitchFamily="18" charset="0"/>
              </a:rPr>
              <a:t>tutulma dairesi</a:t>
            </a:r>
            <a:r>
              <a:rPr lang="en-US" altLang="en-US" dirty="0">
                <a:solidFill>
                  <a:srgbClr val="E00C25"/>
                </a:solidFill>
                <a:latin typeface="Times New Roman" panose="02020603050405020304" pitchFamily="18" charset="0"/>
                <a:cs typeface="Times New Roman" panose="02020603050405020304" pitchFamily="18" charset="0"/>
              </a:rPr>
              <a:t> </a:t>
            </a:r>
            <a:r>
              <a:rPr lang="tr-TR" altLang="en-US" dirty="0">
                <a:solidFill>
                  <a:srgbClr val="E00C25"/>
                </a:solidFill>
                <a:latin typeface="Times New Roman" panose="02020603050405020304" pitchFamily="18" charset="0"/>
                <a:cs typeface="Times New Roman" panose="02020603050405020304" pitchFamily="18" charset="0"/>
              </a:rPr>
              <a:t>(</a:t>
            </a:r>
            <a:r>
              <a:rPr lang="tr-TR" altLang="en-US" dirty="0" err="1">
                <a:solidFill>
                  <a:srgbClr val="E00C25"/>
                </a:solidFill>
                <a:latin typeface="Times New Roman" panose="02020603050405020304" pitchFamily="18" charset="0"/>
                <a:cs typeface="Times New Roman" panose="02020603050405020304" pitchFamily="18" charset="0"/>
              </a:rPr>
              <a:t>ekliptik</a:t>
            </a:r>
            <a:r>
              <a:rPr lang="tr-TR" altLang="en-US" dirty="0">
                <a:solidFill>
                  <a:srgbClr val="E00C25"/>
                </a:solidFill>
                <a:latin typeface="Times New Roman" panose="02020603050405020304" pitchFamily="18" charset="0"/>
                <a:cs typeface="Times New Roman" panose="02020603050405020304" pitchFamily="18" charset="0"/>
              </a:rPr>
              <a:t>)</a:t>
            </a:r>
            <a:r>
              <a:rPr lang="tr-TR" altLang="en-US" dirty="0">
                <a:latin typeface="Times New Roman" panose="02020603050405020304" pitchFamily="18" charset="0"/>
                <a:cs typeface="Times New Roman" panose="02020603050405020304" pitchFamily="18" charset="0"/>
              </a:rPr>
              <a:t> olarak bilinen bu daire ilk olarak M.Ö. 2000 yıllarında bulunmuştur. </a:t>
            </a:r>
            <a:endParaRPr lang="en-US" altLang="en-US" dirty="0">
              <a:latin typeface="Times New Roman" panose="02020603050405020304" pitchFamily="18" charset="0"/>
              <a:cs typeface="Times New Roman" panose="02020603050405020304" pitchFamily="18" charset="0"/>
            </a:endParaRPr>
          </a:p>
          <a:p>
            <a:pPr algn="just">
              <a:lnSpc>
                <a:spcPct val="170000"/>
              </a:lnSpc>
              <a:buFontTx/>
              <a:buNone/>
            </a:pPr>
            <a:endParaRPr lang="en-US" altLang="en-US" dirty="0">
              <a:latin typeface="Times New Roman" panose="02020603050405020304" pitchFamily="18" charset="0"/>
              <a:cs typeface="Times New Roman" panose="02020603050405020304" pitchFamily="18" charset="0"/>
            </a:endParaRPr>
          </a:p>
          <a:p>
            <a:pPr algn="just">
              <a:lnSpc>
                <a:spcPct val="170000"/>
              </a:lnSpc>
              <a:buFontTx/>
              <a:buNone/>
            </a:pPr>
            <a:r>
              <a:rPr lang="en-US" altLang="en-US" dirty="0">
                <a:latin typeface="Times New Roman" panose="02020603050405020304" pitchFamily="18" charset="0"/>
                <a:cs typeface="Times New Roman" panose="02020603050405020304" pitchFamily="18" charset="0"/>
              </a:rPr>
              <a:t>	</a:t>
            </a:r>
            <a:r>
              <a:rPr lang="tr-TR" altLang="en-US" dirty="0">
                <a:latin typeface="Times New Roman" panose="02020603050405020304" pitchFamily="18" charset="0"/>
                <a:cs typeface="Times New Roman" panose="02020603050405020304" pitchFamily="18" charset="0"/>
              </a:rPr>
              <a:t>Hatta tutulmaların bu daire ile ilgili olduğu, yani tutulmaların ancak Ay ve Güneşin bu daire yakınlarında bulunması halinde mümkün olduğu o zaman anlaşılmıştır. Tutulma dairesi adı da o zamandan kalmıştır.</a:t>
            </a:r>
            <a:r>
              <a:rPr lang="en-US" altLang="en-US" dirty="0">
                <a:latin typeface="Times New Roman" panose="02020603050405020304" pitchFamily="18" charset="0"/>
                <a:cs typeface="Times New Roman" panose="02020603050405020304" pitchFamily="18" charset="0"/>
              </a:rPr>
              <a:t> </a:t>
            </a:r>
            <a:r>
              <a:rPr lang="tr-TR" altLang="en-US" dirty="0">
                <a:latin typeface="Times New Roman" panose="02020603050405020304" pitchFamily="18" charset="0"/>
                <a:cs typeface="Times New Roman" panose="02020603050405020304" pitchFamily="18" charset="0"/>
              </a:rPr>
              <a:t>Tutulma dairesi ekvatora göre </a:t>
            </a:r>
            <a:r>
              <a:rPr lang="tr-TR" altLang="en-US" dirty="0">
                <a:solidFill>
                  <a:srgbClr val="FF0000"/>
                </a:solidFill>
                <a:latin typeface="Times New Roman" panose="02020603050405020304" pitchFamily="18" charset="0"/>
                <a:cs typeface="Times New Roman" panose="02020603050405020304" pitchFamily="18" charset="0"/>
              </a:rPr>
              <a:t>23º 27’ </a:t>
            </a:r>
            <a:r>
              <a:rPr lang="tr-TR" altLang="en-US" dirty="0">
                <a:latin typeface="Times New Roman" panose="02020603050405020304" pitchFamily="18" charset="0"/>
                <a:cs typeface="Times New Roman" panose="02020603050405020304" pitchFamily="18" charset="0"/>
              </a:rPr>
              <a:t>eğiktir.</a:t>
            </a:r>
          </a:p>
          <a:p>
            <a:pPr algn="just">
              <a:lnSpc>
                <a:spcPct val="170000"/>
              </a:lnSpc>
              <a:buFontTx/>
              <a:buNone/>
            </a:pPr>
            <a:endParaRPr lang="tr-TR"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65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2F550A5-598C-4249-BB67-53275B7CFCCE}"/>
              </a:ext>
            </a:extLst>
          </p:cNvPr>
          <p:cNvSpPr>
            <a:spLocks noGrp="1" noChangeArrowheads="1"/>
          </p:cNvSpPr>
          <p:nvPr>
            <p:ph type="body" idx="1"/>
          </p:nvPr>
        </p:nvSpPr>
        <p:spPr/>
        <p:txBody>
          <a:bodyPr>
            <a:normAutofit/>
          </a:bodyPr>
          <a:lstStyle/>
          <a:p>
            <a:pPr algn="just">
              <a:lnSpc>
                <a:spcPct val="150000"/>
              </a:lnSpc>
              <a:buFontTx/>
              <a:buNone/>
            </a:pPr>
            <a:r>
              <a:rPr lang="tr-TR" altLang="en-US" sz="1800" dirty="0">
                <a:latin typeface="Times New Roman" panose="02020603050405020304" pitchFamily="18" charset="0"/>
                <a:cs typeface="Times New Roman" panose="02020603050405020304" pitchFamily="18" charset="0"/>
              </a:rPr>
              <a:t>	Güneş 21 Mart ve 23 Eylülde bu iki dairenin kesim noktaları olan ve </a:t>
            </a:r>
            <a:r>
              <a:rPr lang="tr-TR" altLang="en-US" sz="1800" dirty="0">
                <a:solidFill>
                  <a:srgbClr val="FF0000"/>
                </a:solidFill>
                <a:latin typeface="Times New Roman" panose="02020603050405020304" pitchFamily="18" charset="0"/>
                <a:cs typeface="Times New Roman" panose="02020603050405020304" pitchFamily="18" charset="0"/>
              </a:rPr>
              <a:t>Bahar (ekinoks) noktaları </a:t>
            </a:r>
            <a:r>
              <a:rPr lang="tr-TR" altLang="en-US" sz="1800" dirty="0">
                <a:latin typeface="Times New Roman" panose="02020603050405020304" pitchFamily="18" charset="0"/>
                <a:cs typeface="Times New Roman" panose="02020603050405020304" pitchFamily="18" charset="0"/>
              </a:rPr>
              <a:t>denilen yerlerde bulunur. Bunlardan birinci tarihe ait olanına ilkbahar, diğerine sonbahar noktaları denilir. </a:t>
            </a:r>
          </a:p>
          <a:p>
            <a:pPr algn="just">
              <a:lnSpc>
                <a:spcPct val="150000"/>
              </a:lnSpc>
              <a:buFontTx/>
              <a:buNone/>
            </a:pPr>
            <a:r>
              <a:rPr lang="tr-TR" altLang="en-US" sz="1800" dirty="0">
                <a:latin typeface="Times New Roman" panose="02020603050405020304" pitchFamily="18" charset="0"/>
                <a:cs typeface="Times New Roman" panose="02020603050405020304" pitchFamily="18" charset="0"/>
              </a:rPr>
              <a:t>	</a:t>
            </a:r>
          </a:p>
          <a:p>
            <a:pPr algn="just">
              <a:lnSpc>
                <a:spcPct val="150000"/>
              </a:lnSpc>
              <a:buFontTx/>
              <a:buNone/>
            </a:pPr>
            <a:r>
              <a:rPr lang="tr-TR" altLang="en-US" sz="1800" dirty="0">
                <a:latin typeface="Times New Roman" panose="02020603050405020304" pitchFamily="18" charset="0"/>
                <a:cs typeface="Times New Roman" panose="02020603050405020304" pitchFamily="18" charset="0"/>
              </a:rPr>
              <a:t>	Yine o eski astronomlar, tutulma dairesini ilkbahar noktasından itibaren 12 eşit parçaya ayırarak bugün dahi kullandığımız 12 burcun tanımlarını vermişlerdir (Şekil 3). </a:t>
            </a:r>
          </a:p>
        </p:txBody>
      </p:sp>
    </p:spTree>
    <p:extLst>
      <p:ext uri="{BB962C8B-B14F-4D97-AF65-F5344CB8AC3E}">
        <p14:creationId xmlns:p14="http://schemas.microsoft.com/office/powerpoint/2010/main" val="3961197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Oval">
            <a:extLst>
              <a:ext uri="{FF2B5EF4-FFF2-40B4-BE49-F238E27FC236}">
                <a16:creationId xmlns:a16="http://schemas.microsoft.com/office/drawing/2014/main" id="{4B7D7040-2231-4CBA-A9EA-E873B4D038DF}"/>
              </a:ext>
            </a:extLst>
          </p:cNvPr>
          <p:cNvSpPr/>
          <p:nvPr/>
        </p:nvSpPr>
        <p:spPr>
          <a:xfrm>
            <a:off x="2555875" y="1371600"/>
            <a:ext cx="4038600" cy="403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12" name="11 Oval">
            <a:extLst>
              <a:ext uri="{FF2B5EF4-FFF2-40B4-BE49-F238E27FC236}">
                <a16:creationId xmlns:a16="http://schemas.microsoft.com/office/drawing/2014/main" id="{0ACDA175-FE4D-47AE-85C5-6C6BDBC6C345}"/>
              </a:ext>
            </a:extLst>
          </p:cNvPr>
          <p:cNvSpPr/>
          <p:nvPr/>
        </p:nvSpPr>
        <p:spPr>
          <a:xfrm rot="19577650">
            <a:off x="2597150" y="2757488"/>
            <a:ext cx="4038600" cy="13716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cxnSp>
        <p:nvCxnSpPr>
          <p:cNvPr id="26" name="25 Düz Bağlayıcı">
            <a:extLst>
              <a:ext uri="{FF2B5EF4-FFF2-40B4-BE49-F238E27FC236}">
                <a16:creationId xmlns:a16="http://schemas.microsoft.com/office/drawing/2014/main" id="{0D2B55DE-9AC8-4F1E-9A43-FD3AEE7CA394}"/>
              </a:ext>
            </a:extLst>
          </p:cNvPr>
          <p:cNvCxnSpPr/>
          <p:nvPr/>
        </p:nvCxnSpPr>
        <p:spPr>
          <a:xfrm rot="16200000" flipH="1">
            <a:off x="3138488" y="2008187"/>
            <a:ext cx="1627188" cy="12684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781" name="82 Metin kutusu">
            <a:extLst>
              <a:ext uri="{FF2B5EF4-FFF2-40B4-BE49-F238E27FC236}">
                <a16:creationId xmlns:a16="http://schemas.microsoft.com/office/drawing/2014/main" id="{583669B2-C962-499C-8E19-2BA03AF2359A}"/>
              </a:ext>
            </a:extLst>
          </p:cNvPr>
          <p:cNvSpPr txBox="1">
            <a:spLocks noChangeArrowheads="1"/>
          </p:cNvSpPr>
          <p:nvPr/>
        </p:nvSpPr>
        <p:spPr bwMode="auto">
          <a:xfrm rot="-2221467">
            <a:off x="3032125" y="1458913"/>
            <a:ext cx="307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tr-TR" altLang="en-US">
                <a:latin typeface="Monotype Corsiva" panose="03010101010201010101" pitchFamily="66" charset="0"/>
                <a:cs typeface="Arial" panose="020B0604020202020204" pitchFamily="34" charset="0"/>
              </a:rPr>
              <a:t>P</a:t>
            </a:r>
          </a:p>
        </p:txBody>
      </p:sp>
      <p:sp>
        <p:nvSpPr>
          <p:cNvPr id="52" name="51 Oval">
            <a:extLst>
              <a:ext uri="{FF2B5EF4-FFF2-40B4-BE49-F238E27FC236}">
                <a16:creationId xmlns:a16="http://schemas.microsoft.com/office/drawing/2014/main" id="{87149994-62C6-47D5-9839-1969296FDC17}"/>
              </a:ext>
            </a:extLst>
          </p:cNvPr>
          <p:cNvSpPr>
            <a:spLocks noChangeArrowheads="1"/>
          </p:cNvSpPr>
          <p:nvPr/>
        </p:nvSpPr>
        <p:spPr bwMode="auto">
          <a:xfrm rot="-3305223">
            <a:off x="2595563" y="2665413"/>
            <a:ext cx="4030662" cy="1503362"/>
          </a:xfrm>
          <a:prstGeom prst="ellipse">
            <a:avLst/>
          </a:prstGeom>
          <a:noFill/>
          <a:ln w="254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vert="eaVert"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cxnSp>
        <p:nvCxnSpPr>
          <p:cNvPr id="53" name="52 Düz Bağlayıcı">
            <a:extLst>
              <a:ext uri="{FF2B5EF4-FFF2-40B4-BE49-F238E27FC236}">
                <a16:creationId xmlns:a16="http://schemas.microsoft.com/office/drawing/2014/main" id="{07FE77D0-07F5-4E01-AB5F-A06DDC5CBE9A}"/>
              </a:ext>
            </a:extLst>
          </p:cNvPr>
          <p:cNvCxnSpPr>
            <a:stCxn id="12" idx="2"/>
            <a:endCxn id="12" idx="6"/>
          </p:cNvCxnSpPr>
          <p:nvPr/>
        </p:nvCxnSpPr>
        <p:spPr>
          <a:xfrm rot="10800000" flipH="1">
            <a:off x="2936875" y="2322513"/>
            <a:ext cx="3359150" cy="22415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56 Düz Bağlayıcı">
            <a:extLst>
              <a:ext uri="{FF2B5EF4-FFF2-40B4-BE49-F238E27FC236}">
                <a16:creationId xmlns:a16="http://schemas.microsoft.com/office/drawing/2014/main" id="{4C53BB0A-22E5-4352-9032-A4C1E7DCF50C}"/>
              </a:ext>
            </a:extLst>
          </p:cNvPr>
          <p:cNvCxnSpPr/>
          <p:nvPr/>
        </p:nvCxnSpPr>
        <p:spPr>
          <a:xfrm>
            <a:off x="3927475" y="3081338"/>
            <a:ext cx="1308100" cy="7477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61 Oval">
            <a:extLst>
              <a:ext uri="{FF2B5EF4-FFF2-40B4-BE49-F238E27FC236}">
                <a16:creationId xmlns:a16="http://schemas.microsoft.com/office/drawing/2014/main" id="{56FFB2A9-24D7-49C2-B50B-407C517F3F4E}"/>
              </a:ext>
            </a:extLst>
          </p:cNvPr>
          <p:cNvSpPr/>
          <p:nvPr/>
        </p:nvSpPr>
        <p:spPr>
          <a:xfrm>
            <a:off x="5202238" y="378936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63" name="62 Oval">
            <a:extLst>
              <a:ext uri="{FF2B5EF4-FFF2-40B4-BE49-F238E27FC236}">
                <a16:creationId xmlns:a16="http://schemas.microsoft.com/office/drawing/2014/main" id="{5A70975B-98FD-46D7-B849-CE3284BA9883}"/>
              </a:ext>
            </a:extLst>
          </p:cNvPr>
          <p:cNvSpPr/>
          <p:nvPr/>
        </p:nvSpPr>
        <p:spPr>
          <a:xfrm>
            <a:off x="5554663" y="318135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64" name="63 Oval">
            <a:extLst>
              <a:ext uri="{FF2B5EF4-FFF2-40B4-BE49-F238E27FC236}">
                <a16:creationId xmlns:a16="http://schemas.microsoft.com/office/drawing/2014/main" id="{9729B543-5899-4B05-9181-1E84AE1CCA89}"/>
              </a:ext>
            </a:extLst>
          </p:cNvPr>
          <p:cNvSpPr/>
          <p:nvPr/>
        </p:nvSpPr>
        <p:spPr>
          <a:xfrm>
            <a:off x="5832475" y="24384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65" name="64 Oval">
            <a:extLst>
              <a:ext uri="{FF2B5EF4-FFF2-40B4-BE49-F238E27FC236}">
                <a16:creationId xmlns:a16="http://schemas.microsoft.com/office/drawing/2014/main" id="{4F1D10F2-2133-427E-AF2A-1730844A1649}"/>
              </a:ext>
            </a:extLst>
          </p:cNvPr>
          <p:cNvSpPr/>
          <p:nvPr/>
        </p:nvSpPr>
        <p:spPr>
          <a:xfrm>
            <a:off x="5740400" y="172243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66" name="65 Oval">
            <a:extLst>
              <a:ext uri="{FF2B5EF4-FFF2-40B4-BE49-F238E27FC236}">
                <a16:creationId xmlns:a16="http://schemas.microsoft.com/office/drawing/2014/main" id="{1F010D89-D654-456A-A930-4D416A3D281E}"/>
              </a:ext>
            </a:extLst>
          </p:cNvPr>
          <p:cNvSpPr/>
          <p:nvPr/>
        </p:nvSpPr>
        <p:spPr>
          <a:xfrm>
            <a:off x="5037138" y="184943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67" name="66 Oval">
            <a:extLst>
              <a:ext uri="{FF2B5EF4-FFF2-40B4-BE49-F238E27FC236}">
                <a16:creationId xmlns:a16="http://schemas.microsoft.com/office/drawing/2014/main" id="{34EF7851-13AB-42A1-A046-2D3C28B341EB}"/>
              </a:ext>
            </a:extLst>
          </p:cNvPr>
          <p:cNvSpPr/>
          <p:nvPr/>
        </p:nvSpPr>
        <p:spPr>
          <a:xfrm>
            <a:off x="4460875" y="233521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68" name="67 Oval">
            <a:extLst>
              <a:ext uri="{FF2B5EF4-FFF2-40B4-BE49-F238E27FC236}">
                <a16:creationId xmlns:a16="http://schemas.microsoft.com/office/drawing/2014/main" id="{FE092A7C-8988-4726-9377-E74E47A7AF5B}"/>
              </a:ext>
            </a:extLst>
          </p:cNvPr>
          <p:cNvSpPr/>
          <p:nvPr/>
        </p:nvSpPr>
        <p:spPr>
          <a:xfrm>
            <a:off x="3894138" y="30575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69" name="68 Oval">
            <a:extLst>
              <a:ext uri="{FF2B5EF4-FFF2-40B4-BE49-F238E27FC236}">
                <a16:creationId xmlns:a16="http://schemas.microsoft.com/office/drawing/2014/main" id="{6D192725-E8AE-453B-BE54-75FCA44067B1}"/>
              </a:ext>
            </a:extLst>
          </p:cNvPr>
          <p:cNvSpPr/>
          <p:nvPr/>
        </p:nvSpPr>
        <p:spPr>
          <a:xfrm>
            <a:off x="3559175" y="357346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70" name="69 Oval">
            <a:extLst>
              <a:ext uri="{FF2B5EF4-FFF2-40B4-BE49-F238E27FC236}">
                <a16:creationId xmlns:a16="http://schemas.microsoft.com/office/drawing/2014/main" id="{C58E340F-57F0-4ABD-BA07-CC6875CF87CB}"/>
              </a:ext>
            </a:extLst>
          </p:cNvPr>
          <p:cNvSpPr/>
          <p:nvPr/>
        </p:nvSpPr>
        <p:spPr>
          <a:xfrm>
            <a:off x="3276600" y="45815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71" name="70 Oval">
            <a:extLst>
              <a:ext uri="{FF2B5EF4-FFF2-40B4-BE49-F238E27FC236}">
                <a16:creationId xmlns:a16="http://schemas.microsoft.com/office/drawing/2014/main" id="{9D3E6D23-B05D-4D7D-9D28-7E39A207FCE9}"/>
              </a:ext>
            </a:extLst>
          </p:cNvPr>
          <p:cNvSpPr/>
          <p:nvPr/>
        </p:nvSpPr>
        <p:spPr>
          <a:xfrm>
            <a:off x="3413125" y="50260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72" name="71 Oval">
            <a:extLst>
              <a:ext uri="{FF2B5EF4-FFF2-40B4-BE49-F238E27FC236}">
                <a16:creationId xmlns:a16="http://schemas.microsoft.com/office/drawing/2014/main" id="{73E15717-E241-409C-B5F1-4637359BF195}"/>
              </a:ext>
            </a:extLst>
          </p:cNvPr>
          <p:cNvSpPr/>
          <p:nvPr/>
        </p:nvSpPr>
        <p:spPr>
          <a:xfrm>
            <a:off x="4176713" y="485775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73" name="72 Oval">
            <a:extLst>
              <a:ext uri="{FF2B5EF4-FFF2-40B4-BE49-F238E27FC236}">
                <a16:creationId xmlns:a16="http://schemas.microsoft.com/office/drawing/2014/main" id="{C29B3CC3-B17D-42D7-8FDF-DA98730C3750}"/>
              </a:ext>
            </a:extLst>
          </p:cNvPr>
          <p:cNvSpPr/>
          <p:nvPr/>
        </p:nvSpPr>
        <p:spPr>
          <a:xfrm>
            <a:off x="4745038" y="43529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75797" name="73 Metin kutusu">
            <a:extLst>
              <a:ext uri="{FF2B5EF4-FFF2-40B4-BE49-F238E27FC236}">
                <a16:creationId xmlns:a16="http://schemas.microsoft.com/office/drawing/2014/main" id="{507EB324-AB3F-4C82-B5E8-505A5795E0FC}"/>
              </a:ext>
            </a:extLst>
          </p:cNvPr>
          <p:cNvSpPr txBox="1">
            <a:spLocks noChangeArrowheads="1"/>
          </p:cNvSpPr>
          <p:nvPr/>
        </p:nvSpPr>
        <p:spPr bwMode="auto">
          <a:xfrm>
            <a:off x="5192713" y="3657600"/>
            <a:ext cx="800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tr-TR" altLang="en-US" sz="1400" b="1">
                <a:solidFill>
                  <a:srgbClr val="002060"/>
                </a:solidFill>
                <a:latin typeface="Monotype Corsiva" panose="03010101010201010101" pitchFamily="66" charset="0"/>
                <a:cs typeface="Arial" panose="020B0604020202020204" pitchFamily="34" charset="0"/>
              </a:rPr>
              <a:t>Koç </a:t>
            </a:r>
          </a:p>
          <a:p>
            <a:pPr algn="ctr"/>
            <a:r>
              <a:rPr lang="tr-TR" altLang="en-US" sz="1400" b="1">
                <a:solidFill>
                  <a:srgbClr val="002060"/>
                </a:solidFill>
                <a:latin typeface="Monotype Corsiva" panose="03010101010201010101" pitchFamily="66" charset="0"/>
                <a:cs typeface="Arial" panose="020B0604020202020204" pitchFamily="34" charset="0"/>
              </a:rPr>
              <a:t>(21 Mart)</a:t>
            </a:r>
          </a:p>
        </p:txBody>
      </p:sp>
      <p:sp>
        <p:nvSpPr>
          <p:cNvPr id="75798" name="75 Metin kutusu">
            <a:extLst>
              <a:ext uri="{FF2B5EF4-FFF2-40B4-BE49-F238E27FC236}">
                <a16:creationId xmlns:a16="http://schemas.microsoft.com/office/drawing/2014/main" id="{5EB12C4F-52F6-477C-BED9-A840633966D5}"/>
              </a:ext>
            </a:extLst>
          </p:cNvPr>
          <p:cNvSpPr txBox="1">
            <a:spLocks noChangeArrowheads="1"/>
          </p:cNvSpPr>
          <p:nvPr/>
        </p:nvSpPr>
        <p:spPr bwMode="auto">
          <a:xfrm>
            <a:off x="5829300" y="2451100"/>
            <a:ext cx="588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İkizler</a:t>
            </a:r>
          </a:p>
        </p:txBody>
      </p:sp>
      <p:sp>
        <p:nvSpPr>
          <p:cNvPr id="75799" name="76 Metin kutusu">
            <a:extLst>
              <a:ext uri="{FF2B5EF4-FFF2-40B4-BE49-F238E27FC236}">
                <a16:creationId xmlns:a16="http://schemas.microsoft.com/office/drawing/2014/main" id="{C0C8766A-9655-4B46-A997-C77FEE7CA56D}"/>
              </a:ext>
            </a:extLst>
          </p:cNvPr>
          <p:cNvSpPr txBox="1">
            <a:spLocks noChangeArrowheads="1"/>
          </p:cNvSpPr>
          <p:nvPr/>
        </p:nvSpPr>
        <p:spPr bwMode="auto">
          <a:xfrm>
            <a:off x="5616575" y="1301750"/>
            <a:ext cx="9921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tr-TR" altLang="en-US" sz="1400" b="1">
                <a:solidFill>
                  <a:srgbClr val="002060"/>
                </a:solidFill>
                <a:latin typeface="Monotype Corsiva" panose="03010101010201010101" pitchFamily="66" charset="0"/>
                <a:cs typeface="Arial" panose="020B0604020202020204" pitchFamily="34" charset="0"/>
              </a:rPr>
              <a:t>(22 Haziran)</a:t>
            </a:r>
          </a:p>
          <a:p>
            <a:pPr algn="ctr"/>
            <a:r>
              <a:rPr lang="tr-TR" altLang="en-US" sz="1400" b="1">
                <a:solidFill>
                  <a:srgbClr val="002060"/>
                </a:solidFill>
                <a:latin typeface="Monotype Corsiva" panose="03010101010201010101" pitchFamily="66" charset="0"/>
                <a:cs typeface="Arial" panose="020B0604020202020204" pitchFamily="34" charset="0"/>
              </a:rPr>
              <a:t>Yengeç</a:t>
            </a:r>
          </a:p>
        </p:txBody>
      </p:sp>
      <p:sp>
        <p:nvSpPr>
          <p:cNvPr id="75800" name="77 Metin kutusu">
            <a:extLst>
              <a:ext uri="{FF2B5EF4-FFF2-40B4-BE49-F238E27FC236}">
                <a16:creationId xmlns:a16="http://schemas.microsoft.com/office/drawing/2014/main" id="{6FF943B6-A092-44BB-AA00-4D8967045D1F}"/>
              </a:ext>
            </a:extLst>
          </p:cNvPr>
          <p:cNvSpPr txBox="1">
            <a:spLocks noChangeArrowheads="1"/>
          </p:cNvSpPr>
          <p:nvPr/>
        </p:nvSpPr>
        <p:spPr bwMode="auto">
          <a:xfrm>
            <a:off x="4530725" y="1636713"/>
            <a:ext cx="552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Aslan</a:t>
            </a:r>
          </a:p>
        </p:txBody>
      </p:sp>
      <p:sp>
        <p:nvSpPr>
          <p:cNvPr id="75801" name="89 Metin kutusu">
            <a:extLst>
              <a:ext uri="{FF2B5EF4-FFF2-40B4-BE49-F238E27FC236}">
                <a16:creationId xmlns:a16="http://schemas.microsoft.com/office/drawing/2014/main" id="{D9714EF9-3E7C-42DD-8A9F-633AEDA6825C}"/>
              </a:ext>
            </a:extLst>
          </p:cNvPr>
          <p:cNvSpPr txBox="1">
            <a:spLocks noChangeArrowheads="1"/>
          </p:cNvSpPr>
          <p:nvPr/>
        </p:nvSpPr>
        <p:spPr bwMode="auto">
          <a:xfrm>
            <a:off x="3937000" y="2130425"/>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Başak</a:t>
            </a:r>
          </a:p>
        </p:txBody>
      </p:sp>
      <p:sp>
        <p:nvSpPr>
          <p:cNvPr id="75802" name="90 Metin kutusu">
            <a:extLst>
              <a:ext uri="{FF2B5EF4-FFF2-40B4-BE49-F238E27FC236}">
                <a16:creationId xmlns:a16="http://schemas.microsoft.com/office/drawing/2014/main" id="{A2C0CE3E-3EB3-41C3-834E-A1329F111632}"/>
              </a:ext>
            </a:extLst>
          </p:cNvPr>
          <p:cNvSpPr txBox="1">
            <a:spLocks noChangeArrowheads="1"/>
          </p:cNvSpPr>
          <p:nvPr/>
        </p:nvSpPr>
        <p:spPr bwMode="auto">
          <a:xfrm>
            <a:off x="3179763" y="2673350"/>
            <a:ext cx="8159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tr-TR" altLang="en-US" sz="1400" b="1">
                <a:solidFill>
                  <a:srgbClr val="002060"/>
                </a:solidFill>
                <a:latin typeface="Monotype Corsiva" panose="03010101010201010101" pitchFamily="66" charset="0"/>
                <a:cs typeface="Arial" panose="020B0604020202020204" pitchFamily="34" charset="0"/>
              </a:rPr>
              <a:t>(23 Eylül)</a:t>
            </a:r>
          </a:p>
          <a:p>
            <a:pPr algn="ctr"/>
            <a:r>
              <a:rPr lang="tr-TR" altLang="en-US" sz="1400" b="1">
                <a:solidFill>
                  <a:srgbClr val="002060"/>
                </a:solidFill>
                <a:latin typeface="Monotype Corsiva" panose="03010101010201010101" pitchFamily="66" charset="0"/>
                <a:cs typeface="Arial" panose="020B0604020202020204" pitchFamily="34" charset="0"/>
              </a:rPr>
              <a:t>Terazi</a:t>
            </a:r>
          </a:p>
        </p:txBody>
      </p:sp>
      <p:sp>
        <p:nvSpPr>
          <p:cNvPr id="75803" name="91 Metin kutusu">
            <a:extLst>
              <a:ext uri="{FF2B5EF4-FFF2-40B4-BE49-F238E27FC236}">
                <a16:creationId xmlns:a16="http://schemas.microsoft.com/office/drawing/2014/main" id="{792C85B0-0ECE-48A2-9A4F-58ECAD8A826A}"/>
              </a:ext>
            </a:extLst>
          </p:cNvPr>
          <p:cNvSpPr txBox="1">
            <a:spLocks noChangeArrowheads="1"/>
          </p:cNvSpPr>
          <p:nvPr/>
        </p:nvSpPr>
        <p:spPr bwMode="auto">
          <a:xfrm>
            <a:off x="2998788" y="3429000"/>
            <a:ext cx="56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Akrep</a:t>
            </a:r>
          </a:p>
        </p:txBody>
      </p:sp>
      <p:sp>
        <p:nvSpPr>
          <p:cNvPr id="75804" name="93 Metin kutusu">
            <a:extLst>
              <a:ext uri="{FF2B5EF4-FFF2-40B4-BE49-F238E27FC236}">
                <a16:creationId xmlns:a16="http://schemas.microsoft.com/office/drawing/2014/main" id="{BBA6632F-916A-48EC-95D8-4B2E10BBED4F}"/>
              </a:ext>
            </a:extLst>
          </p:cNvPr>
          <p:cNvSpPr txBox="1">
            <a:spLocks noChangeArrowheads="1"/>
          </p:cNvSpPr>
          <p:nvPr/>
        </p:nvSpPr>
        <p:spPr bwMode="auto">
          <a:xfrm>
            <a:off x="2908300" y="5065713"/>
            <a:ext cx="8747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tr-TR" altLang="en-US" sz="1400" b="1">
                <a:solidFill>
                  <a:srgbClr val="002060"/>
                </a:solidFill>
                <a:latin typeface="Monotype Corsiva" panose="03010101010201010101" pitchFamily="66" charset="0"/>
                <a:cs typeface="Arial" panose="020B0604020202020204" pitchFamily="34" charset="0"/>
              </a:rPr>
              <a:t>Teke </a:t>
            </a:r>
          </a:p>
          <a:p>
            <a:pPr algn="ctr"/>
            <a:r>
              <a:rPr lang="tr-TR" altLang="en-US" sz="1400" b="1">
                <a:solidFill>
                  <a:srgbClr val="002060"/>
                </a:solidFill>
                <a:latin typeface="Monotype Corsiva" panose="03010101010201010101" pitchFamily="66" charset="0"/>
                <a:cs typeface="Arial" panose="020B0604020202020204" pitchFamily="34" charset="0"/>
              </a:rPr>
              <a:t>(22 Aralık)</a:t>
            </a:r>
          </a:p>
        </p:txBody>
      </p:sp>
      <p:sp>
        <p:nvSpPr>
          <p:cNvPr id="75805" name="94 Metin kutusu">
            <a:extLst>
              <a:ext uri="{FF2B5EF4-FFF2-40B4-BE49-F238E27FC236}">
                <a16:creationId xmlns:a16="http://schemas.microsoft.com/office/drawing/2014/main" id="{C8EC2389-EC89-4153-B732-B9441CC48FFD}"/>
              </a:ext>
            </a:extLst>
          </p:cNvPr>
          <p:cNvSpPr txBox="1">
            <a:spLocks noChangeArrowheads="1"/>
          </p:cNvSpPr>
          <p:nvPr/>
        </p:nvSpPr>
        <p:spPr bwMode="auto">
          <a:xfrm>
            <a:off x="2555875" y="4437063"/>
            <a:ext cx="715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Nişancı</a:t>
            </a:r>
          </a:p>
        </p:txBody>
      </p:sp>
      <p:sp>
        <p:nvSpPr>
          <p:cNvPr id="75806" name="95 Metin kutusu">
            <a:extLst>
              <a:ext uri="{FF2B5EF4-FFF2-40B4-BE49-F238E27FC236}">
                <a16:creationId xmlns:a16="http://schemas.microsoft.com/office/drawing/2014/main" id="{DE0556E2-3CB4-47CD-9AD2-A4F777203B48}"/>
              </a:ext>
            </a:extLst>
          </p:cNvPr>
          <p:cNvSpPr txBox="1">
            <a:spLocks noChangeArrowheads="1"/>
          </p:cNvSpPr>
          <p:nvPr/>
        </p:nvSpPr>
        <p:spPr bwMode="auto">
          <a:xfrm>
            <a:off x="5548313" y="3163888"/>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Öküz</a:t>
            </a:r>
          </a:p>
        </p:txBody>
      </p:sp>
      <p:sp>
        <p:nvSpPr>
          <p:cNvPr id="75807" name="96 Metin kutusu">
            <a:extLst>
              <a:ext uri="{FF2B5EF4-FFF2-40B4-BE49-F238E27FC236}">
                <a16:creationId xmlns:a16="http://schemas.microsoft.com/office/drawing/2014/main" id="{5BDC21BA-EF6A-4840-AA03-963BB17390A3}"/>
              </a:ext>
            </a:extLst>
          </p:cNvPr>
          <p:cNvSpPr txBox="1">
            <a:spLocks noChangeArrowheads="1"/>
          </p:cNvSpPr>
          <p:nvPr/>
        </p:nvSpPr>
        <p:spPr bwMode="auto">
          <a:xfrm>
            <a:off x="4198938" y="4857750"/>
            <a:ext cx="493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Saka</a:t>
            </a:r>
          </a:p>
        </p:txBody>
      </p:sp>
      <p:sp>
        <p:nvSpPr>
          <p:cNvPr id="75808" name="97 Metin kutusu">
            <a:extLst>
              <a:ext uri="{FF2B5EF4-FFF2-40B4-BE49-F238E27FC236}">
                <a16:creationId xmlns:a16="http://schemas.microsoft.com/office/drawing/2014/main" id="{9B02E288-57D1-4B00-BCD1-89455300AC85}"/>
              </a:ext>
            </a:extLst>
          </p:cNvPr>
          <p:cNvSpPr txBox="1">
            <a:spLocks noChangeArrowheads="1"/>
          </p:cNvSpPr>
          <p:nvPr/>
        </p:nvSpPr>
        <p:spPr bwMode="auto">
          <a:xfrm>
            <a:off x="4729163" y="4343400"/>
            <a:ext cx="534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Balık</a:t>
            </a:r>
          </a:p>
        </p:txBody>
      </p:sp>
      <p:sp>
        <p:nvSpPr>
          <p:cNvPr id="75809" name="99 Metin kutusu">
            <a:extLst>
              <a:ext uri="{FF2B5EF4-FFF2-40B4-BE49-F238E27FC236}">
                <a16:creationId xmlns:a16="http://schemas.microsoft.com/office/drawing/2014/main" id="{22CF8C04-A431-44B0-83BC-195E5C71D4E2}"/>
              </a:ext>
            </a:extLst>
          </p:cNvPr>
          <p:cNvSpPr txBox="1">
            <a:spLocks noChangeArrowheads="1"/>
          </p:cNvSpPr>
          <p:nvPr/>
        </p:nvSpPr>
        <p:spPr bwMode="auto">
          <a:xfrm rot="-1362879">
            <a:off x="4495800" y="2111375"/>
            <a:ext cx="1212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600">
                <a:solidFill>
                  <a:schemeClr val="accent1"/>
                </a:solidFill>
                <a:latin typeface="Monotype Corsiva" panose="03010101010201010101" pitchFamily="66" charset="0"/>
                <a:cs typeface="Arial" panose="020B0604020202020204" pitchFamily="34" charset="0"/>
              </a:rPr>
              <a:t>Gök Ekvatoru</a:t>
            </a:r>
          </a:p>
        </p:txBody>
      </p:sp>
      <p:sp>
        <p:nvSpPr>
          <p:cNvPr id="75810" name="100 Metin kutusu">
            <a:extLst>
              <a:ext uri="{FF2B5EF4-FFF2-40B4-BE49-F238E27FC236}">
                <a16:creationId xmlns:a16="http://schemas.microsoft.com/office/drawing/2014/main" id="{22B8C7E6-5349-4A3A-A056-94C17C819D49}"/>
              </a:ext>
            </a:extLst>
          </p:cNvPr>
          <p:cNvSpPr txBox="1">
            <a:spLocks noChangeArrowheads="1"/>
          </p:cNvSpPr>
          <p:nvPr/>
        </p:nvSpPr>
        <p:spPr bwMode="auto">
          <a:xfrm rot="-2261850">
            <a:off x="3886200" y="4495800"/>
            <a:ext cx="806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600">
                <a:solidFill>
                  <a:srgbClr val="00B050"/>
                </a:solidFill>
                <a:latin typeface="Monotype Corsiva" panose="03010101010201010101" pitchFamily="66" charset="0"/>
                <a:cs typeface="Arial" panose="020B0604020202020204" pitchFamily="34" charset="0"/>
              </a:rPr>
              <a:t>Tutulum</a:t>
            </a:r>
          </a:p>
        </p:txBody>
      </p:sp>
      <p:cxnSp>
        <p:nvCxnSpPr>
          <p:cNvPr id="102" name="101 Düz Bağlayıcı">
            <a:extLst>
              <a:ext uri="{FF2B5EF4-FFF2-40B4-BE49-F238E27FC236}">
                <a16:creationId xmlns:a16="http://schemas.microsoft.com/office/drawing/2014/main" id="{4F74CF08-F06B-47EB-8E9D-DD494746CF2F}"/>
              </a:ext>
            </a:extLst>
          </p:cNvPr>
          <p:cNvCxnSpPr/>
          <p:nvPr/>
        </p:nvCxnSpPr>
        <p:spPr>
          <a:xfrm rot="5400000" flipH="1" flipV="1">
            <a:off x="2982913" y="2212975"/>
            <a:ext cx="3309937" cy="2341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812" name="Text Box 36">
            <a:extLst>
              <a:ext uri="{FF2B5EF4-FFF2-40B4-BE49-F238E27FC236}">
                <a16:creationId xmlns:a16="http://schemas.microsoft.com/office/drawing/2014/main" id="{C5571A66-89FD-41E9-893A-F8122C606AE8}"/>
              </a:ext>
            </a:extLst>
          </p:cNvPr>
          <p:cNvSpPr txBox="1">
            <a:spLocks noChangeArrowheads="1"/>
          </p:cNvSpPr>
          <p:nvPr/>
        </p:nvSpPr>
        <p:spPr bwMode="auto">
          <a:xfrm>
            <a:off x="684213" y="6021388"/>
            <a:ext cx="7488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en-US" sz="2400" b="1">
                <a:latin typeface="Monotype Corsiva" panose="03010101010201010101" pitchFamily="66" charset="0"/>
              </a:rPr>
              <a:t>Şekil 3.</a:t>
            </a:r>
            <a:r>
              <a:rPr lang="tr-TR" altLang="en-US" sz="2400">
                <a:latin typeface="Monotype Corsiva" panose="03010101010201010101" pitchFamily="66" charset="0"/>
              </a:rPr>
              <a:t> Güneşin görünen yıllık hareketi ve burçlar</a:t>
            </a:r>
          </a:p>
        </p:txBody>
      </p:sp>
      <p:sp>
        <p:nvSpPr>
          <p:cNvPr id="2" name="67 Oval">
            <a:extLst>
              <a:ext uri="{FF2B5EF4-FFF2-40B4-BE49-F238E27FC236}">
                <a16:creationId xmlns:a16="http://schemas.microsoft.com/office/drawing/2014/main" id="{EAE13C8F-EDA6-42D8-81D3-8F94186388CB}"/>
              </a:ext>
            </a:extLst>
          </p:cNvPr>
          <p:cNvSpPr/>
          <p:nvPr/>
        </p:nvSpPr>
        <p:spPr>
          <a:xfrm>
            <a:off x="3381375" y="400526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Monotype Corsiva" panose="03010101010201010101" pitchFamily="66" charset="0"/>
              <a:cs typeface="Arial" panose="020B0604020202020204" pitchFamily="34" charset="0"/>
            </a:endParaRPr>
          </a:p>
        </p:txBody>
      </p:sp>
      <p:sp>
        <p:nvSpPr>
          <p:cNvPr id="75816" name="91 Metin kutusu">
            <a:extLst>
              <a:ext uri="{FF2B5EF4-FFF2-40B4-BE49-F238E27FC236}">
                <a16:creationId xmlns:a16="http://schemas.microsoft.com/office/drawing/2014/main" id="{0FE5C18C-9A4A-4563-9EB5-96BE3B2E26E0}"/>
              </a:ext>
            </a:extLst>
          </p:cNvPr>
          <p:cNvSpPr txBox="1">
            <a:spLocks noChangeArrowheads="1"/>
          </p:cNvSpPr>
          <p:nvPr/>
        </p:nvSpPr>
        <p:spPr bwMode="auto">
          <a:xfrm>
            <a:off x="2771775" y="3844925"/>
            <a:ext cx="630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tr-TR" altLang="en-US" sz="1400" b="1">
                <a:solidFill>
                  <a:srgbClr val="002060"/>
                </a:solidFill>
                <a:latin typeface="Monotype Corsiva" panose="03010101010201010101" pitchFamily="66" charset="0"/>
                <a:cs typeface="Arial" panose="020B0604020202020204" pitchFamily="34" charset="0"/>
              </a:rPr>
              <a:t>Yilanci</a:t>
            </a:r>
          </a:p>
        </p:txBody>
      </p:sp>
    </p:spTree>
    <p:extLst>
      <p:ext uri="{BB962C8B-B14F-4D97-AF65-F5344CB8AC3E}">
        <p14:creationId xmlns:p14="http://schemas.microsoft.com/office/powerpoint/2010/main" val="2218129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0214">
            <a:extLst>
              <a:ext uri="{FF2B5EF4-FFF2-40B4-BE49-F238E27FC236}">
                <a16:creationId xmlns:a16="http://schemas.microsoft.com/office/drawing/2014/main" id="{56F7DF46-E1D0-4A84-949A-FD2D76D54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20713"/>
            <a:ext cx="8686800" cy="54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066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A594A19-5227-4845-85BE-35A1903C3DC1}"/>
              </a:ext>
            </a:extLst>
          </p:cNvPr>
          <p:cNvSpPr>
            <a:spLocks noGrp="1" noChangeArrowheads="1"/>
          </p:cNvSpPr>
          <p:nvPr>
            <p:ph type="body" idx="1"/>
          </p:nvPr>
        </p:nvSpPr>
        <p:spPr>
          <a:xfrm>
            <a:off x="628650" y="1253331"/>
            <a:ext cx="7886700" cy="4351338"/>
          </a:xfrm>
        </p:spPr>
        <p:txBody>
          <a:bodyPr>
            <a:normAutofit/>
          </a:bodyPr>
          <a:lstStyle/>
          <a:p>
            <a:pPr algn="just">
              <a:lnSpc>
                <a:spcPct val="150000"/>
              </a:lnSpc>
              <a:buFontTx/>
              <a:buNone/>
            </a:pPr>
            <a:r>
              <a:rPr lang="tr-TR" altLang="en-US" sz="1800" dirty="0">
                <a:latin typeface="Times New Roman" panose="02020603050405020304" pitchFamily="18" charset="0"/>
                <a:cs typeface="Times New Roman" panose="02020603050405020304" pitchFamily="18" charset="0"/>
              </a:rPr>
              <a:t>	Burçların adları, o tarihlere, yani M.Ö. 2000 yıllarında gök yüzünde bu noktalara rastlayan takımyıldızların adlarından alınmıştır. Gök ekvatorunun az da olsa bir hareketi vardır, uzayda sabit değildir. </a:t>
            </a:r>
            <a:endParaRPr lang="en-US" altLang="en-US" sz="1800" dirty="0">
              <a:latin typeface="Times New Roman" panose="02020603050405020304" pitchFamily="18" charset="0"/>
              <a:cs typeface="Times New Roman" panose="02020603050405020304" pitchFamily="18" charset="0"/>
            </a:endParaRPr>
          </a:p>
          <a:p>
            <a:pPr algn="just">
              <a:lnSpc>
                <a:spcPct val="150000"/>
              </a:lnSpc>
              <a:buFontTx/>
              <a:buNone/>
            </a:pPr>
            <a:endParaRPr lang="en-US" altLang="en-US" sz="1800" dirty="0">
              <a:latin typeface="Times New Roman" panose="02020603050405020304" pitchFamily="18" charset="0"/>
              <a:cs typeface="Times New Roman" panose="02020603050405020304" pitchFamily="18" charset="0"/>
            </a:endParaRPr>
          </a:p>
          <a:p>
            <a:pPr algn="just">
              <a:lnSpc>
                <a:spcPct val="150000"/>
              </a:lnSpc>
              <a:buFontTx/>
              <a:buNone/>
            </a:pPr>
            <a:r>
              <a:rPr lang="en-US" altLang="en-US" sz="1800" dirty="0">
                <a:latin typeface="Times New Roman" panose="02020603050405020304" pitchFamily="18" charset="0"/>
                <a:cs typeface="Times New Roman" panose="02020603050405020304" pitchFamily="18" charset="0"/>
              </a:rPr>
              <a:t>	</a:t>
            </a:r>
            <a:r>
              <a:rPr lang="tr-TR" altLang="en-US" sz="1800" dirty="0">
                <a:latin typeface="Times New Roman" panose="02020603050405020304" pitchFamily="18" charset="0"/>
                <a:cs typeface="Times New Roman" panose="02020603050405020304" pitchFamily="18" charset="0"/>
              </a:rPr>
              <a:t>Onun için ilkbahar noktası ve diğer burçlar her yıl bir miktar geriye kaymaktadır (presesyon olayı). M.Ö. 2000 yıllarında Koç takımyıldızında bulunan ilkbahar noktası bugün Balık takımyıldızında bulunmaktadır. Buna göre, bütün burçlar bugün taşıdığı ada ait takımyıldızının üzerinde değildir. </a:t>
            </a:r>
          </a:p>
          <a:p>
            <a:pPr algn="just">
              <a:lnSpc>
                <a:spcPct val="150000"/>
              </a:lnSpc>
            </a:pPr>
            <a:endParaRPr lang="tr-TR"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97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a:extLst>
              <a:ext uri="{FF2B5EF4-FFF2-40B4-BE49-F238E27FC236}">
                <a16:creationId xmlns:a16="http://schemas.microsoft.com/office/drawing/2014/main" id="{7870F85E-47F1-4C33-B702-45EC614F2EB3}"/>
              </a:ext>
            </a:extLst>
          </p:cNvPr>
          <p:cNvGraphicFramePr>
            <a:graphicFrameLocks noGrp="1" noChangeAspect="1"/>
          </p:cNvGraphicFramePr>
          <p:nvPr>
            <p:ph sz="half" idx="1"/>
          </p:nvPr>
        </p:nvGraphicFramePr>
        <p:xfrm>
          <a:off x="684213" y="476250"/>
          <a:ext cx="3105150" cy="4476750"/>
        </p:xfrm>
        <a:graphic>
          <a:graphicData uri="http://schemas.openxmlformats.org/presentationml/2006/ole">
            <mc:AlternateContent xmlns:mc="http://schemas.openxmlformats.org/markup-compatibility/2006">
              <mc:Choice xmlns:v="urn:schemas-microsoft-com:vml" Requires="v">
                <p:oleObj spid="_x0000_s1033" name="Photo Editor Photo" r:id="rId3" imgW="3104762" imgH="4476190" progId="MSPhotoEd.3">
                  <p:embed/>
                </p:oleObj>
              </mc:Choice>
              <mc:Fallback>
                <p:oleObj name="Photo Editor Photo" r:id="rId3" imgW="3104762" imgH="4476190" progId="MSPhotoEd.3">
                  <p:embed/>
                  <p:pic>
                    <p:nvPicPr>
                      <p:cNvPr id="101378" name="Object 2">
                        <a:extLst>
                          <a:ext uri="{FF2B5EF4-FFF2-40B4-BE49-F238E27FC236}">
                            <a16:creationId xmlns:a16="http://schemas.microsoft.com/office/drawing/2014/main" id="{7870F85E-47F1-4C33-B702-45EC614F2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76250"/>
                        <a:ext cx="31051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1379" name="Picture 3" descr="pole_precess">
            <a:extLst>
              <a:ext uri="{FF2B5EF4-FFF2-40B4-BE49-F238E27FC236}">
                <a16:creationId xmlns:a16="http://schemas.microsoft.com/office/drawing/2014/main" id="{51E445B3-80AD-48EC-BE80-B0E6B9C4B6A9}"/>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421188" y="2027238"/>
            <a:ext cx="4038600" cy="4281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61298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32B07E4-F871-47E5-8355-651F52EEC5F2}"/>
              </a:ext>
            </a:extLst>
          </p:cNvPr>
          <p:cNvSpPr>
            <a:spLocks noGrp="1" noChangeArrowheads="1"/>
          </p:cNvSpPr>
          <p:nvPr>
            <p:ph type="title"/>
          </p:nvPr>
        </p:nvSpPr>
        <p:spPr/>
        <p:txBody>
          <a:bodyPr/>
          <a:lstStyle/>
          <a:p>
            <a:r>
              <a:rPr lang="tr-TR" altLang="en-US">
                <a:latin typeface="Monotype Corsiva" panose="03010101010201010101" pitchFamily="66" charset="0"/>
              </a:rPr>
              <a:t>İLKBAHAR</a:t>
            </a:r>
          </a:p>
        </p:txBody>
      </p:sp>
      <p:pic>
        <p:nvPicPr>
          <p:cNvPr id="77827" name="Picture 3" descr="koc2">
            <a:extLst>
              <a:ext uri="{FF2B5EF4-FFF2-40B4-BE49-F238E27FC236}">
                <a16:creationId xmlns:a16="http://schemas.microsoft.com/office/drawing/2014/main" id="{A9A4FF46-8AF6-4309-AA84-80FC4E1E5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2736850" cy="1779588"/>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taurus_hev2">
            <a:extLst>
              <a:ext uri="{FF2B5EF4-FFF2-40B4-BE49-F238E27FC236}">
                <a16:creationId xmlns:a16="http://schemas.microsoft.com/office/drawing/2014/main" id="{DB1CB6E2-EE00-4C2D-915B-27FD5AF3E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738" y="2565400"/>
            <a:ext cx="2735262" cy="1970088"/>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descr="pcd4_33">
            <a:extLst>
              <a:ext uri="{FF2B5EF4-FFF2-40B4-BE49-F238E27FC236}">
                <a16:creationId xmlns:a16="http://schemas.microsoft.com/office/drawing/2014/main" id="{78ECEA0A-AE17-4464-8983-C292FC708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221163"/>
            <a:ext cx="2119312" cy="2443162"/>
          </a:xfrm>
          <a:prstGeom prst="rect">
            <a:avLst/>
          </a:prstGeom>
          <a:noFill/>
          <a:extLst>
            <a:ext uri="{909E8E84-426E-40DD-AFC4-6F175D3DCCD1}">
              <a14:hiddenFill xmlns:a14="http://schemas.microsoft.com/office/drawing/2010/main">
                <a:solidFill>
                  <a:srgbClr val="FFFFFF"/>
                </a:solidFill>
              </a14:hiddenFill>
            </a:ext>
          </a:extLst>
        </p:spPr>
      </p:pic>
      <p:sp>
        <p:nvSpPr>
          <p:cNvPr id="77830" name="Text Box 6">
            <a:extLst>
              <a:ext uri="{FF2B5EF4-FFF2-40B4-BE49-F238E27FC236}">
                <a16:creationId xmlns:a16="http://schemas.microsoft.com/office/drawing/2014/main" id="{96E53520-7297-4331-AE86-9779570F243A}"/>
              </a:ext>
            </a:extLst>
          </p:cNvPr>
          <p:cNvSpPr txBox="1">
            <a:spLocks noChangeArrowheads="1"/>
          </p:cNvSpPr>
          <p:nvPr/>
        </p:nvSpPr>
        <p:spPr bwMode="auto">
          <a:xfrm>
            <a:off x="3348038" y="1268413"/>
            <a:ext cx="5256212"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Koç Burcu</a:t>
            </a:r>
          </a:p>
          <a:p>
            <a:pPr>
              <a:spcBef>
                <a:spcPct val="50000"/>
              </a:spcBef>
            </a:pPr>
            <a:r>
              <a:rPr lang="tr-TR" altLang="en-US">
                <a:latin typeface="Monotype Corsiva" panose="03010101010201010101" pitchFamily="66" charset="0"/>
              </a:rPr>
              <a:t>Gazetelere göre : 21 Mart - 20 Nisan</a:t>
            </a:r>
          </a:p>
          <a:p>
            <a:pPr>
              <a:spcBef>
                <a:spcPct val="50000"/>
              </a:spcBef>
            </a:pPr>
            <a:r>
              <a:rPr lang="tr-TR" altLang="en-US">
                <a:solidFill>
                  <a:schemeClr val="hlink"/>
                </a:solidFill>
                <a:latin typeface="Monotype Corsiva" panose="03010101010201010101" pitchFamily="66" charset="0"/>
              </a:rPr>
              <a:t>Gerçek tarihi      : 19 Nisan – 13 Mayıs (25 gün)</a:t>
            </a:r>
          </a:p>
        </p:txBody>
      </p:sp>
      <p:sp>
        <p:nvSpPr>
          <p:cNvPr id="77831" name="Text Box 7">
            <a:extLst>
              <a:ext uri="{FF2B5EF4-FFF2-40B4-BE49-F238E27FC236}">
                <a16:creationId xmlns:a16="http://schemas.microsoft.com/office/drawing/2014/main" id="{FC0481AA-8104-4366-9E46-C9B8A9DC1393}"/>
              </a:ext>
            </a:extLst>
          </p:cNvPr>
          <p:cNvSpPr txBox="1">
            <a:spLocks noChangeArrowheads="1"/>
          </p:cNvSpPr>
          <p:nvPr/>
        </p:nvSpPr>
        <p:spPr bwMode="auto">
          <a:xfrm>
            <a:off x="900113" y="2997200"/>
            <a:ext cx="5256212"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a:latin typeface="Monotype Corsiva" panose="03010101010201010101" pitchFamily="66" charset="0"/>
              </a:rPr>
              <a:t>Öküz (Boğa) Burcu</a:t>
            </a:r>
          </a:p>
          <a:p>
            <a:pPr>
              <a:spcBef>
                <a:spcPct val="50000"/>
              </a:spcBef>
            </a:pPr>
            <a:r>
              <a:rPr lang="tr-TR" altLang="en-US">
                <a:latin typeface="Monotype Corsiva" panose="03010101010201010101" pitchFamily="66" charset="0"/>
              </a:rPr>
              <a:t>Gazetelere göre : 21 Nisan - 21 Mayıs</a:t>
            </a:r>
          </a:p>
          <a:p>
            <a:pPr>
              <a:spcBef>
                <a:spcPct val="50000"/>
              </a:spcBef>
            </a:pPr>
            <a:r>
              <a:rPr lang="tr-TR" altLang="en-US">
                <a:solidFill>
                  <a:schemeClr val="hlink"/>
                </a:solidFill>
                <a:latin typeface="Monotype Corsiva" panose="03010101010201010101" pitchFamily="66" charset="0"/>
              </a:rPr>
              <a:t>Gerçek tarihi      : 14 Mayıs – 19 Haziran (37 gün)</a:t>
            </a:r>
          </a:p>
        </p:txBody>
      </p:sp>
      <p:sp>
        <p:nvSpPr>
          <p:cNvPr id="77832" name="Text Box 8">
            <a:extLst>
              <a:ext uri="{FF2B5EF4-FFF2-40B4-BE49-F238E27FC236}">
                <a16:creationId xmlns:a16="http://schemas.microsoft.com/office/drawing/2014/main" id="{BE9631CD-66CC-48D0-AF8B-985F5E7D33F4}"/>
              </a:ext>
            </a:extLst>
          </p:cNvPr>
          <p:cNvSpPr txBox="1">
            <a:spLocks noChangeArrowheads="1"/>
          </p:cNvSpPr>
          <p:nvPr/>
        </p:nvSpPr>
        <p:spPr bwMode="auto">
          <a:xfrm>
            <a:off x="2916238" y="4724400"/>
            <a:ext cx="55435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a:latin typeface="Monotype Corsiva" panose="03010101010201010101" pitchFamily="66" charset="0"/>
              </a:rPr>
              <a:t>İkizler Burcu</a:t>
            </a:r>
          </a:p>
          <a:p>
            <a:pPr>
              <a:spcBef>
                <a:spcPct val="50000"/>
              </a:spcBef>
            </a:pPr>
            <a:r>
              <a:rPr lang="tr-TR" altLang="en-US">
                <a:latin typeface="Monotype Corsiva" panose="03010101010201010101" pitchFamily="66" charset="0"/>
              </a:rPr>
              <a:t>Gazetelere göre : 22 Mayıs – 21 Haziran</a:t>
            </a:r>
          </a:p>
          <a:p>
            <a:pPr>
              <a:spcBef>
                <a:spcPct val="50000"/>
              </a:spcBef>
            </a:pPr>
            <a:r>
              <a:rPr lang="tr-TR" altLang="en-US">
                <a:solidFill>
                  <a:schemeClr val="hlink"/>
                </a:solidFill>
                <a:latin typeface="Monotype Corsiva" panose="03010101010201010101" pitchFamily="66" charset="0"/>
              </a:rPr>
              <a:t>Gerçek tarihi      : 20 Haziran – 20 Temmuz (31 gün)</a:t>
            </a:r>
          </a:p>
        </p:txBody>
      </p:sp>
    </p:spTree>
    <p:extLst>
      <p:ext uri="{BB962C8B-B14F-4D97-AF65-F5344CB8AC3E}">
        <p14:creationId xmlns:p14="http://schemas.microsoft.com/office/powerpoint/2010/main" val="217432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732A995-C21D-4595-95C8-6A7E4D7C9A81}"/>
              </a:ext>
            </a:extLst>
          </p:cNvPr>
          <p:cNvSpPr>
            <a:spLocks noGrp="1" noChangeArrowheads="1"/>
          </p:cNvSpPr>
          <p:nvPr>
            <p:ph type="title"/>
          </p:nvPr>
        </p:nvSpPr>
        <p:spPr/>
        <p:txBody>
          <a:bodyPr/>
          <a:lstStyle/>
          <a:p>
            <a:r>
              <a:rPr lang="tr-TR" altLang="en-US">
                <a:latin typeface="Monotype Corsiva" panose="03010101010201010101" pitchFamily="66" charset="0"/>
              </a:rPr>
              <a:t>YAZ</a:t>
            </a:r>
          </a:p>
        </p:txBody>
      </p:sp>
      <p:pic>
        <p:nvPicPr>
          <p:cNvPr id="78851" name="Picture 3" descr="pcd4_34">
            <a:extLst>
              <a:ext uri="{FF2B5EF4-FFF2-40B4-BE49-F238E27FC236}">
                <a16:creationId xmlns:a16="http://schemas.microsoft.com/office/drawing/2014/main" id="{8C09598E-042F-4762-A87D-236CB61BE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1962150" cy="2012950"/>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pcd4_35">
            <a:extLst>
              <a:ext uri="{FF2B5EF4-FFF2-40B4-BE49-F238E27FC236}">
                <a16:creationId xmlns:a16="http://schemas.microsoft.com/office/drawing/2014/main" id="{49ECC084-93FF-4950-BADE-3A0C64880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75" y="2924175"/>
            <a:ext cx="299402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78853" name="Picture 5" descr="virgo_hev2">
            <a:extLst>
              <a:ext uri="{FF2B5EF4-FFF2-40B4-BE49-F238E27FC236}">
                <a16:creationId xmlns:a16="http://schemas.microsoft.com/office/drawing/2014/main" id="{A17BFB34-D862-4B0A-967C-E1B4399DF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700588"/>
            <a:ext cx="3073400" cy="2157412"/>
          </a:xfrm>
          <a:prstGeom prst="rect">
            <a:avLst/>
          </a:prstGeom>
          <a:noFill/>
          <a:extLst>
            <a:ext uri="{909E8E84-426E-40DD-AFC4-6F175D3DCCD1}">
              <a14:hiddenFill xmlns:a14="http://schemas.microsoft.com/office/drawing/2010/main">
                <a:solidFill>
                  <a:srgbClr val="FFFFFF"/>
                </a:solidFill>
              </a14:hiddenFill>
            </a:ext>
          </a:extLst>
        </p:spPr>
      </p:pic>
      <p:sp>
        <p:nvSpPr>
          <p:cNvPr id="78854" name="Text Box 6">
            <a:extLst>
              <a:ext uri="{FF2B5EF4-FFF2-40B4-BE49-F238E27FC236}">
                <a16:creationId xmlns:a16="http://schemas.microsoft.com/office/drawing/2014/main" id="{959F291E-7ADD-4F5F-88D7-7B4F1C703442}"/>
              </a:ext>
            </a:extLst>
          </p:cNvPr>
          <p:cNvSpPr txBox="1">
            <a:spLocks noChangeArrowheads="1"/>
          </p:cNvSpPr>
          <p:nvPr/>
        </p:nvSpPr>
        <p:spPr bwMode="auto">
          <a:xfrm>
            <a:off x="3059113" y="1412875"/>
            <a:ext cx="55435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Yengeç Burcu</a:t>
            </a:r>
          </a:p>
          <a:p>
            <a:pPr>
              <a:spcBef>
                <a:spcPct val="50000"/>
              </a:spcBef>
            </a:pPr>
            <a:r>
              <a:rPr lang="tr-TR" altLang="en-US">
                <a:latin typeface="Monotype Corsiva" panose="03010101010201010101" pitchFamily="66" charset="0"/>
              </a:rPr>
              <a:t>Gazetelere göre : 22 Haziran – 23 Temmuz</a:t>
            </a:r>
          </a:p>
          <a:p>
            <a:pPr>
              <a:spcBef>
                <a:spcPct val="50000"/>
              </a:spcBef>
            </a:pPr>
            <a:r>
              <a:rPr lang="tr-TR" altLang="en-US">
                <a:solidFill>
                  <a:schemeClr val="hlink"/>
                </a:solidFill>
                <a:latin typeface="Monotype Corsiva" panose="03010101010201010101" pitchFamily="66" charset="0"/>
              </a:rPr>
              <a:t>Gerçek tarihi      : 21 Temmuz – 9 Ağustos (20 gün)</a:t>
            </a:r>
          </a:p>
        </p:txBody>
      </p:sp>
      <p:sp>
        <p:nvSpPr>
          <p:cNvPr id="78855" name="Text Box 7">
            <a:extLst>
              <a:ext uri="{FF2B5EF4-FFF2-40B4-BE49-F238E27FC236}">
                <a16:creationId xmlns:a16="http://schemas.microsoft.com/office/drawing/2014/main" id="{08C40218-C1EB-4CEB-B5F2-D9A871DAF9BC}"/>
              </a:ext>
            </a:extLst>
          </p:cNvPr>
          <p:cNvSpPr txBox="1">
            <a:spLocks noChangeArrowheads="1"/>
          </p:cNvSpPr>
          <p:nvPr/>
        </p:nvSpPr>
        <p:spPr bwMode="auto">
          <a:xfrm>
            <a:off x="323850" y="3429000"/>
            <a:ext cx="55435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Aslan Burcu</a:t>
            </a:r>
          </a:p>
          <a:p>
            <a:pPr>
              <a:spcBef>
                <a:spcPct val="50000"/>
              </a:spcBef>
            </a:pPr>
            <a:r>
              <a:rPr lang="tr-TR" altLang="en-US">
                <a:latin typeface="Monotype Corsiva" panose="03010101010201010101" pitchFamily="66" charset="0"/>
              </a:rPr>
              <a:t>Gazetelere göre : 24 Temmuz – 23 Ağustos</a:t>
            </a:r>
          </a:p>
          <a:p>
            <a:pPr>
              <a:spcBef>
                <a:spcPct val="50000"/>
              </a:spcBef>
            </a:pPr>
            <a:r>
              <a:rPr lang="tr-TR" altLang="en-US">
                <a:solidFill>
                  <a:schemeClr val="hlink"/>
                </a:solidFill>
                <a:latin typeface="Monotype Corsiva" panose="03010101010201010101" pitchFamily="66" charset="0"/>
              </a:rPr>
              <a:t>Gerçek tarihi      : 10 Ağustos – 15 Eylül (37 gün)</a:t>
            </a:r>
          </a:p>
        </p:txBody>
      </p:sp>
      <p:sp>
        <p:nvSpPr>
          <p:cNvPr id="78856" name="Text Box 8">
            <a:extLst>
              <a:ext uri="{FF2B5EF4-FFF2-40B4-BE49-F238E27FC236}">
                <a16:creationId xmlns:a16="http://schemas.microsoft.com/office/drawing/2014/main" id="{3AB12571-5B0A-40C3-83DC-A8A147A32234}"/>
              </a:ext>
            </a:extLst>
          </p:cNvPr>
          <p:cNvSpPr txBox="1">
            <a:spLocks noChangeArrowheads="1"/>
          </p:cNvSpPr>
          <p:nvPr/>
        </p:nvSpPr>
        <p:spPr bwMode="auto">
          <a:xfrm>
            <a:off x="3600450" y="5229225"/>
            <a:ext cx="55435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Başak Burcu</a:t>
            </a:r>
          </a:p>
          <a:p>
            <a:pPr>
              <a:spcBef>
                <a:spcPct val="50000"/>
              </a:spcBef>
            </a:pPr>
            <a:r>
              <a:rPr lang="tr-TR" altLang="en-US">
                <a:latin typeface="Monotype Corsiva" panose="03010101010201010101" pitchFamily="66" charset="0"/>
              </a:rPr>
              <a:t>Gazetelere göre : 24 Ağustos – 23 Eylül</a:t>
            </a:r>
          </a:p>
          <a:p>
            <a:pPr>
              <a:spcBef>
                <a:spcPct val="50000"/>
              </a:spcBef>
            </a:pPr>
            <a:r>
              <a:rPr lang="tr-TR" altLang="en-US">
                <a:solidFill>
                  <a:schemeClr val="hlink"/>
                </a:solidFill>
                <a:latin typeface="Monotype Corsiva" panose="03010101010201010101" pitchFamily="66" charset="0"/>
              </a:rPr>
              <a:t>Gerçek tarihi      : 16 Eylül – 30  Ekim (45 gün)</a:t>
            </a:r>
          </a:p>
        </p:txBody>
      </p:sp>
    </p:spTree>
    <p:extLst>
      <p:ext uri="{BB962C8B-B14F-4D97-AF65-F5344CB8AC3E}">
        <p14:creationId xmlns:p14="http://schemas.microsoft.com/office/powerpoint/2010/main" val="181853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A624394-DA81-451B-824C-DA8B82AB9F1F}"/>
              </a:ext>
            </a:extLst>
          </p:cNvPr>
          <p:cNvSpPr>
            <a:spLocks noGrp="1" noChangeArrowheads="1"/>
          </p:cNvSpPr>
          <p:nvPr>
            <p:ph type="body" idx="1"/>
          </p:nvPr>
        </p:nvSpPr>
        <p:spPr>
          <a:xfrm>
            <a:off x="628650" y="494127"/>
            <a:ext cx="7886700" cy="4351338"/>
          </a:xfrm>
        </p:spPr>
        <p:txBody>
          <a:bodyPr vert="horz" lIns="91440" tIns="45720" rIns="91440" bIns="45720" rtlCol="0">
            <a:normAutofit fontScale="62500" lnSpcReduction="20000"/>
          </a:bodyPr>
          <a:lstStyle/>
          <a:p>
            <a:pPr algn="just">
              <a:lnSpc>
                <a:spcPct val="150000"/>
              </a:lnSpc>
              <a:buNone/>
            </a:pPr>
            <a:r>
              <a:rPr lang="tr-TR" altLang="en-US" dirty="0">
                <a:latin typeface="Times New Roman" panose="02020603050405020304" pitchFamily="18" charset="0"/>
                <a:cs typeface="Times New Roman" panose="02020603050405020304" pitchFamily="18" charset="0"/>
              </a:rPr>
              <a:t>	Yer güneş etrafında dolanmasaydı ve </a:t>
            </a:r>
            <a:r>
              <a:rPr lang="en-US" altLang="en-US" dirty="0">
                <a:latin typeface="Times New Roman" panose="02020603050405020304" pitchFamily="18" charset="0"/>
                <a:cs typeface="Times New Roman" panose="02020603050405020304" pitchFamily="18" charset="0"/>
              </a:rPr>
              <a:t>G</a:t>
            </a:r>
            <a:r>
              <a:rPr lang="tr-TR" altLang="en-US" dirty="0" err="1">
                <a:latin typeface="Times New Roman" panose="02020603050405020304" pitchFamily="18" charset="0"/>
                <a:cs typeface="Times New Roman" panose="02020603050405020304" pitchFamily="18" charset="0"/>
              </a:rPr>
              <a:t>üneş</a:t>
            </a:r>
            <a:r>
              <a:rPr lang="en-US" altLang="en-US" dirty="0">
                <a:latin typeface="Times New Roman" panose="02020603050405020304" pitchFamily="18" charset="0"/>
                <a:cs typeface="Times New Roman" panose="02020603050405020304" pitchFamily="18" charset="0"/>
              </a:rPr>
              <a:t> d</a:t>
            </a:r>
            <a:r>
              <a:rPr lang="tr-TR" altLang="en-US" dirty="0">
                <a:latin typeface="Times New Roman" panose="02020603050405020304" pitchFamily="18" charset="0"/>
                <a:cs typeface="Times New Roman" panose="02020603050405020304" pitchFamily="18" charset="0"/>
              </a:rPr>
              <a:t>e yıldızlar kadar uzak olsaydı böyle bir fark ortaya çıkmazdı. Gerçekten bu iki farkı görmek çok kolaydır. Güneş doğarken bazı parlak yıldızları görmek mümkündür. Eğer güneş doğarken onun yakınında bir yıldız gözlenebilirse ikinci gün yıldızın güneşe göre 4 dakika erken doğduğu görülür. İkinci fark, yani gün ve gece yaylarının değişmesi herkesçe bilinir. Türkiye gibi kuzey enlemlerde bulunan yerlerde yazın günler uzun geceler kısadır; kışın ise günler kısa geceler uzundur. Demek</a:t>
            </a:r>
            <a:r>
              <a:rPr lang="en-US" altLang="en-US" dirty="0">
                <a:latin typeface="Times New Roman" panose="02020603050405020304" pitchFamily="18" charset="0"/>
                <a:cs typeface="Times New Roman" panose="02020603050405020304" pitchFamily="18" charset="0"/>
              </a:rPr>
              <a:t> </a:t>
            </a:r>
            <a:r>
              <a:rPr lang="tr-TR" altLang="en-US" dirty="0">
                <a:latin typeface="Times New Roman" panose="02020603050405020304" pitchFamily="18" charset="0"/>
                <a:cs typeface="Times New Roman" panose="02020603050405020304" pitchFamily="18" charset="0"/>
              </a:rPr>
              <a:t>ki bizim yaz mevsimimizde güneş gök ekvatorunun kuzeyinde, kışın ise güneyinde bulunur. 21 Mart ve 23 Eylülde gece ve gündüz eşit olduğuna göre bu tarihlerde </a:t>
            </a:r>
            <a:r>
              <a:rPr lang="en-US" altLang="en-US" dirty="0">
                <a:latin typeface="Times New Roman" panose="02020603050405020304" pitchFamily="18" charset="0"/>
                <a:cs typeface="Times New Roman" panose="02020603050405020304" pitchFamily="18" charset="0"/>
              </a:rPr>
              <a:t>G</a:t>
            </a:r>
            <a:r>
              <a:rPr lang="tr-TR" altLang="en-US" dirty="0" err="1">
                <a:latin typeface="Times New Roman" panose="02020603050405020304" pitchFamily="18" charset="0"/>
                <a:cs typeface="Times New Roman" panose="02020603050405020304" pitchFamily="18" charset="0"/>
              </a:rPr>
              <a:t>üneş</a:t>
            </a:r>
            <a:r>
              <a:rPr lang="tr-TR" altLang="en-US" dirty="0">
                <a:latin typeface="Times New Roman" panose="02020603050405020304" pitchFamily="18" charset="0"/>
                <a:cs typeface="Times New Roman" panose="02020603050405020304" pitchFamily="18" charset="0"/>
              </a:rPr>
              <a:t> ekvatordadır. </a:t>
            </a:r>
          </a:p>
        </p:txBody>
      </p:sp>
    </p:spTree>
    <p:extLst>
      <p:ext uri="{BB962C8B-B14F-4D97-AF65-F5344CB8AC3E}">
        <p14:creationId xmlns:p14="http://schemas.microsoft.com/office/powerpoint/2010/main" val="1566079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FEAD6FFA-3E37-4EB0-ABFF-F9BB7BCAD2A2}"/>
              </a:ext>
            </a:extLst>
          </p:cNvPr>
          <p:cNvSpPr>
            <a:spLocks noGrp="1" noChangeArrowheads="1"/>
          </p:cNvSpPr>
          <p:nvPr>
            <p:ph type="title"/>
          </p:nvPr>
        </p:nvSpPr>
        <p:spPr/>
        <p:txBody>
          <a:bodyPr/>
          <a:lstStyle/>
          <a:p>
            <a:r>
              <a:rPr lang="tr-TR" altLang="en-US">
                <a:latin typeface="Monotype Corsiva" panose="03010101010201010101" pitchFamily="66" charset="0"/>
              </a:rPr>
              <a:t>SONBAHAR</a:t>
            </a:r>
          </a:p>
        </p:txBody>
      </p:sp>
      <p:pic>
        <p:nvPicPr>
          <p:cNvPr id="79875" name="Picture 3" descr="pcd4_37">
            <a:extLst>
              <a:ext uri="{FF2B5EF4-FFF2-40B4-BE49-F238E27FC236}">
                <a16:creationId xmlns:a16="http://schemas.microsoft.com/office/drawing/2014/main" id="{02B61F06-6FE3-4853-96FD-4E9AD6C2F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2519363" cy="2160588"/>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pcd4_38">
            <a:extLst>
              <a:ext uri="{FF2B5EF4-FFF2-40B4-BE49-F238E27FC236}">
                <a16:creationId xmlns:a16="http://schemas.microsoft.com/office/drawing/2014/main" id="{5C48D4AF-84C5-4FB1-A5F5-FDA95D61F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3500438"/>
            <a:ext cx="2551112" cy="2159000"/>
          </a:xfrm>
          <a:prstGeom prst="rect">
            <a:avLst/>
          </a:prstGeom>
          <a:noFill/>
          <a:extLst>
            <a:ext uri="{909E8E84-426E-40DD-AFC4-6F175D3DCCD1}">
              <a14:hiddenFill xmlns:a14="http://schemas.microsoft.com/office/drawing/2010/main">
                <a:solidFill>
                  <a:srgbClr val="FFFFFF"/>
                </a:solidFill>
              </a14:hiddenFill>
            </a:ext>
          </a:extLst>
        </p:spPr>
      </p:pic>
      <p:sp>
        <p:nvSpPr>
          <p:cNvPr id="79877" name="Text Box 5">
            <a:extLst>
              <a:ext uri="{FF2B5EF4-FFF2-40B4-BE49-F238E27FC236}">
                <a16:creationId xmlns:a16="http://schemas.microsoft.com/office/drawing/2014/main" id="{1651844A-96D4-44FF-A9CF-D6E551F8C48D}"/>
              </a:ext>
            </a:extLst>
          </p:cNvPr>
          <p:cNvSpPr txBox="1">
            <a:spLocks noChangeArrowheads="1"/>
          </p:cNvSpPr>
          <p:nvPr/>
        </p:nvSpPr>
        <p:spPr bwMode="auto">
          <a:xfrm>
            <a:off x="3132138" y="1557338"/>
            <a:ext cx="554355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Terazi Burcu</a:t>
            </a:r>
          </a:p>
          <a:p>
            <a:pPr>
              <a:spcBef>
                <a:spcPct val="50000"/>
              </a:spcBef>
            </a:pPr>
            <a:r>
              <a:rPr lang="tr-TR" altLang="en-US">
                <a:latin typeface="Monotype Corsiva" panose="03010101010201010101" pitchFamily="66" charset="0"/>
              </a:rPr>
              <a:t>Gazetelere göre : 24 Eylül – 23 Ekim</a:t>
            </a:r>
          </a:p>
          <a:p>
            <a:pPr>
              <a:spcBef>
                <a:spcPct val="50000"/>
              </a:spcBef>
            </a:pPr>
            <a:r>
              <a:rPr lang="tr-TR" altLang="en-US">
                <a:solidFill>
                  <a:schemeClr val="hlink"/>
                </a:solidFill>
                <a:latin typeface="Monotype Corsiva" panose="03010101010201010101" pitchFamily="66" charset="0"/>
              </a:rPr>
              <a:t>Gerçek tarihi      : 31 Ekim – 22 Kasım (23 gün)</a:t>
            </a:r>
          </a:p>
        </p:txBody>
      </p:sp>
      <p:sp>
        <p:nvSpPr>
          <p:cNvPr id="79878" name="Text Box 6">
            <a:extLst>
              <a:ext uri="{FF2B5EF4-FFF2-40B4-BE49-F238E27FC236}">
                <a16:creationId xmlns:a16="http://schemas.microsoft.com/office/drawing/2014/main" id="{BA0856E7-E935-4E64-A24F-C2C09C37F5A4}"/>
              </a:ext>
            </a:extLst>
          </p:cNvPr>
          <p:cNvSpPr txBox="1">
            <a:spLocks noChangeArrowheads="1"/>
          </p:cNvSpPr>
          <p:nvPr/>
        </p:nvSpPr>
        <p:spPr bwMode="auto">
          <a:xfrm>
            <a:off x="179388" y="4076700"/>
            <a:ext cx="55435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Akrep Burcu</a:t>
            </a:r>
          </a:p>
          <a:p>
            <a:pPr>
              <a:spcBef>
                <a:spcPct val="50000"/>
              </a:spcBef>
            </a:pPr>
            <a:r>
              <a:rPr lang="tr-TR" altLang="en-US">
                <a:latin typeface="Monotype Corsiva" panose="03010101010201010101" pitchFamily="66" charset="0"/>
              </a:rPr>
              <a:t>Gazetelere göre : 24 Ekim – 22 Kasım</a:t>
            </a:r>
          </a:p>
          <a:p>
            <a:pPr>
              <a:spcBef>
                <a:spcPct val="50000"/>
              </a:spcBef>
            </a:pPr>
            <a:r>
              <a:rPr lang="tr-TR" altLang="en-US">
                <a:solidFill>
                  <a:schemeClr val="hlink"/>
                </a:solidFill>
                <a:latin typeface="Monotype Corsiva" panose="03010101010201010101" pitchFamily="66" charset="0"/>
              </a:rPr>
              <a:t>Gerçek tarihi      : 23 Kasım  – 29 Kasım (9 gün)</a:t>
            </a:r>
          </a:p>
        </p:txBody>
      </p:sp>
    </p:spTree>
    <p:extLst>
      <p:ext uri="{BB962C8B-B14F-4D97-AF65-F5344CB8AC3E}">
        <p14:creationId xmlns:p14="http://schemas.microsoft.com/office/powerpoint/2010/main" val="3121693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3ADC4EB-2B96-4B0D-9AA6-9CA047F3B9B3}"/>
              </a:ext>
            </a:extLst>
          </p:cNvPr>
          <p:cNvSpPr>
            <a:spLocks noGrp="1" noChangeArrowheads="1"/>
          </p:cNvSpPr>
          <p:nvPr>
            <p:ph type="title"/>
          </p:nvPr>
        </p:nvSpPr>
        <p:spPr/>
        <p:txBody>
          <a:bodyPr/>
          <a:lstStyle/>
          <a:p>
            <a:r>
              <a:rPr lang="tr-TR" altLang="en-US">
                <a:latin typeface="Monotype Corsiva" panose="03010101010201010101" pitchFamily="66" charset="0"/>
              </a:rPr>
              <a:t>SONBAHAR</a:t>
            </a:r>
          </a:p>
        </p:txBody>
      </p:sp>
      <p:pic>
        <p:nvPicPr>
          <p:cNvPr id="80899" name="Picture 3" descr="ophiuchus_hev2">
            <a:extLst>
              <a:ext uri="{FF2B5EF4-FFF2-40B4-BE49-F238E27FC236}">
                <a16:creationId xmlns:a16="http://schemas.microsoft.com/office/drawing/2014/main" id="{D9552666-236F-4B9F-8216-36BA9502F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4572000" cy="3722688"/>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yay">
            <a:extLst>
              <a:ext uri="{FF2B5EF4-FFF2-40B4-BE49-F238E27FC236}">
                <a16:creationId xmlns:a16="http://schemas.microsoft.com/office/drawing/2014/main" id="{A5AD5F25-EA47-4D05-8BF6-3B57D2AB3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4508500"/>
            <a:ext cx="2508250" cy="2160588"/>
          </a:xfrm>
          <a:prstGeom prst="rect">
            <a:avLst/>
          </a:prstGeom>
          <a:noFill/>
          <a:extLst>
            <a:ext uri="{909E8E84-426E-40DD-AFC4-6F175D3DCCD1}">
              <a14:hiddenFill xmlns:a14="http://schemas.microsoft.com/office/drawing/2010/main">
                <a:solidFill>
                  <a:srgbClr val="FFFFFF"/>
                </a:solidFill>
              </a14:hiddenFill>
            </a:ext>
          </a:extLst>
        </p:spPr>
      </p:pic>
      <p:sp>
        <p:nvSpPr>
          <p:cNvPr id="80901" name="Text Box 5">
            <a:extLst>
              <a:ext uri="{FF2B5EF4-FFF2-40B4-BE49-F238E27FC236}">
                <a16:creationId xmlns:a16="http://schemas.microsoft.com/office/drawing/2014/main" id="{71988D86-9096-4EB3-B38A-6E936EC6181C}"/>
              </a:ext>
            </a:extLst>
          </p:cNvPr>
          <p:cNvSpPr txBox="1">
            <a:spLocks noChangeArrowheads="1"/>
          </p:cNvSpPr>
          <p:nvPr/>
        </p:nvSpPr>
        <p:spPr bwMode="auto">
          <a:xfrm>
            <a:off x="4859338" y="1341438"/>
            <a:ext cx="5543550"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solidFill>
                  <a:schemeClr val="accent1"/>
                </a:solidFill>
                <a:latin typeface="Monotype Corsiva" panose="03010101010201010101" pitchFamily="66" charset="0"/>
              </a:rPr>
              <a:t>Yılancı (Ophiıchus)  Burcu</a:t>
            </a:r>
          </a:p>
          <a:p>
            <a:pPr>
              <a:spcBef>
                <a:spcPct val="50000"/>
              </a:spcBef>
            </a:pPr>
            <a:r>
              <a:rPr lang="tr-TR" altLang="en-US">
                <a:latin typeface="Monotype Corsiva" panose="03010101010201010101" pitchFamily="66" charset="0"/>
              </a:rPr>
              <a:t>Gazetelere göre :         yok</a:t>
            </a:r>
          </a:p>
          <a:p>
            <a:pPr>
              <a:spcBef>
                <a:spcPct val="50000"/>
              </a:spcBef>
            </a:pPr>
            <a:r>
              <a:rPr lang="tr-TR" altLang="en-US">
                <a:solidFill>
                  <a:schemeClr val="hlink"/>
                </a:solidFill>
                <a:latin typeface="Monotype Corsiva" panose="03010101010201010101" pitchFamily="66" charset="0"/>
              </a:rPr>
              <a:t>Gerçek tarihi      : 30 Kasım  – 17 Aralık </a:t>
            </a:r>
          </a:p>
          <a:p>
            <a:pPr>
              <a:spcBef>
                <a:spcPct val="50000"/>
              </a:spcBef>
            </a:pPr>
            <a:r>
              <a:rPr lang="tr-TR" altLang="en-US">
                <a:solidFill>
                  <a:schemeClr val="hlink"/>
                </a:solidFill>
                <a:latin typeface="Monotype Corsiva" panose="03010101010201010101" pitchFamily="66" charset="0"/>
              </a:rPr>
              <a:t>		      (18 gün)</a:t>
            </a:r>
          </a:p>
        </p:txBody>
      </p:sp>
      <p:sp>
        <p:nvSpPr>
          <p:cNvPr id="80902" name="Text Box 6">
            <a:extLst>
              <a:ext uri="{FF2B5EF4-FFF2-40B4-BE49-F238E27FC236}">
                <a16:creationId xmlns:a16="http://schemas.microsoft.com/office/drawing/2014/main" id="{BA2BD88D-A578-44ED-9649-4F046BAB985C}"/>
              </a:ext>
            </a:extLst>
          </p:cNvPr>
          <p:cNvSpPr txBox="1">
            <a:spLocks noChangeArrowheads="1"/>
          </p:cNvSpPr>
          <p:nvPr/>
        </p:nvSpPr>
        <p:spPr bwMode="auto">
          <a:xfrm>
            <a:off x="395288" y="5157788"/>
            <a:ext cx="554355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Nişancı (Yay) Burcu</a:t>
            </a:r>
          </a:p>
          <a:p>
            <a:pPr>
              <a:spcBef>
                <a:spcPct val="50000"/>
              </a:spcBef>
            </a:pPr>
            <a:r>
              <a:rPr lang="tr-TR" altLang="en-US">
                <a:latin typeface="Monotype Corsiva" panose="03010101010201010101" pitchFamily="66" charset="0"/>
              </a:rPr>
              <a:t>Gazetelere göre : 23 Kasım – 21 Aralık</a:t>
            </a:r>
          </a:p>
          <a:p>
            <a:pPr>
              <a:spcBef>
                <a:spcPct val="50000"/>
              </a:spcBef>
            </a:pPr>
            <a:r>
              <a:rPr lang="tr-TR" altLang="en-US">
                <a:solidFill>
                  <a:schemeClr val="hlink"/>
                </a:solidFill>
                <a:latin typeface="Monotype Corsiva" panose="03010101010201010101" pitchFamily="66" charset="0"/>
              </a:rPr>
              <a:t>Gerçek tarihi      : 18 Aralık  – 18 Ocak (32 gün)</a:t>
            </a:r>
          </a:p>
        </p:txBody>
      </p:sp>
    </p:spTree>
    <p:extLst>
      <p:ext uri="{BB962C8B-B14F-4D97-AF65-F5344CB8AC3E}">
        <p14:creationId xmlns:p14="http://schemas.microsoft.com/office/powerpoint/2010/main" val="134679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B037F5D-E57F-4297-A9E9-C50BB480F136}"/>
              </a:ext>
            </a:extLst>
          </p:cNvPr>
          <p:cNvSpPr>
            <a:spLocks noGrp="1" noChangeArrowheads="1"/>
          </p:cNvSpPr>
          <p:nvPr>
            <p:ph type="title"/>
          </p:nvPr>
        </p:nvSpPr>
        <p:spPr/>
        <p:txBody>
          <a:bodyPr/>
          <a:lstStyle/>
          <a:p>
            <a:r>
              <a:rPr lang="tr-TR" altLang="en-US">
                <a:latin typeface="Monotype Corsiva" panose="03010101010201010101" pitchFamily="66" charset="0"/>
              </a:rPr>
              <a:t>KIŞ</a:t>
            </a:r>
          </a:p>
        </p:txBody>
      </p:sp>
      <p:pic>
        <p:nvPicPr>
          <p:cNvPr id="81923" name="Picture 3" descr="oglak">
            <a:extLst>
              <a:ext uri="{FF2B5EF4-FFF2-40B4-BE49-F238E27FC236}">
                <a16:creationId xmlns:a16="http://schemas.microsoft.com/office/drawing/2014/main" id="{96D4579A-9C8A-4BE7-9CFF-B2C777777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96975"/>
            <a:ext cx="2771775" cy="2160588"/>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kova">
            <a:extLst>
              <a:ext uri="{FF2B5EF4-FFF2-40B4-BE49-F238E27FC236}">
                <a16:creationId xmlns:a16="http://schemas.microsoft.com/office/drawing/2014/main" id="{94045C4F-12B7-4A1A-BA85-A7B283C68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988" y="2924175"/>
            <a:ext cx="2767012" cy="2159000"/>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descr="balik">
            <a:extLst>
              <a:ext uri="{FF2B5EF4-FFF2-40B4-BE49-F238E27FC236}">
                <a16:creationId xmlns:a16="http://schemas.microsoft.com/office/drawing/2014/main" id="{A5DE1819-9162-4B4E-912D-85F6A6004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00588"/>
            <a:ext cx="3832225" cy="2157412"/>
          </a:xfrm>
          <a:prstGeom prst="rect">
            <a:avLst/>
          </a:prstGeom>
          <a:noFill/>
          <a:extLst>
            <a:ext uri="{909E8E84-426E-40DD-AFC4-6F175D3DCCD1}">
              <a14:hiddenFill xmlns:a14="http://schemas.microsoft.com/office/drawing/2010/main">
                <a:solidFill>
                  <a:srgbClr val="FFFFFF"/>
                </a:solidFill>
              </a14:hiddenFill>
            </a:ext>
          </a:extLst>
        </p:spPr>
      </p:pic>
      <p:sp>
        <p:nvSpPr>
          <p:cNvPr id="81926" name="Text Box 6">
            <a:extLst>
              <a:ext uri="{FF2B5EF4-FFF2-40B4-BE49-F238E27FC236}">
                <a16:creationId xmlns:a16="http://schemas.microsoft.com/office/drawing/2014/main" id="{A97E71EA-1E06-4631-96CF-A53E0C69E2BB}"/>
              </a:ext>
            </a:extLst>
          </p:cNvPr>
          <p:cNvSpPr txBox="1">
            <a:spLocks noChangeArrowheads="1"/>
          </p:cNvSpPr>
          <p:nvPr/>
        </p:nvSpPr>
        <p:spPr bwMode="auto">
          <a:xfrm>
            <a:off x="3203575" y="1196975"/>
            <a:ext cx="55435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Teke (Oğlak) Burcu</a:t>
            </a:r>
          </a:p>
          <a:p>
            <a:pPr>
              <a:spcBef>
                <a:spcPct val="50000"/>
              </a:spcBef>
            </a:pPr>
            <a:r>
              <a:rPr lang="tr-TR" altLang="en-US">
                <a:latin typeface="Monotype Corsiva" panose="03010101010201010101" pitchFamily="66" charset="0"/>
              </a:rPr>
              <a:t>Gazetelere göre : 22 Aralık – 20 Ocak</a:t>
            </a:r>
          </a:p>
          <a:p>
            <a:pPr>
              <a:spcBef>
                <a:spcPct val="50000"/>
              </a:spcBef>
            </a:pPr>
            <a:r>
              <a:rPr lang="tr-TR" altLang="en-US">
                <a:solidFill>
                  <a:schemeClr val="hlink"/>
                </a:solidFill>
                <a:latin typeface="Monotype Corsiva" panose="03010101010201010101" pitchFamily="66" charset="0"/>
              </a:rPr>
              <a:t>Gerçek tarihi      : 19 Ocak  – 15 Şubat (28 gün)</a:t>
            </a:r>
          </a:p>
        </p:txBody>
      </p:sp>
      <p:sp>
        <p:nvSpPr>
          <p:cNvPr id="81927" name="Text Box 7">
            <a:extLst>
              <a:ext uri="{FF2B5EF4-FFF2-40B4-BE49-F238E27FC236}">
                <a16:creationId xmlns:a16="http://schemas.microsoft.com/office/drawing/2014/main" id="{3E1B3E68-67AD-4E07-90CA-BFFA68017741}"/>
              </a:ext>
            </a:extLst>
          </p:cNvPr>
          <p:cNvSpPr txBox="1">
            <a:spLocks noChangeArrowheads="1"/>
          </p:cNvSpPr>
          <p:nvPr/>
        </p:nvSpPr>
        <p:spPr bwMode="auto">
          <a:xfrm>
            <a:off x="971550" y="3213100"/>
            <a:ext cx="55435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Saka (Kova) Burcu</a:t>
            </a:r>
          </a:p>
          <a:p>
            <a:pPr>
              <a:spcBef>
                <a:spcPct val="50000"/>
              </a:spcBef>
            </a:pPr>
            <a:r>
              <a:rPr lang="tr-TR" altLang="en-US">
                <a:latin typeface="Monotype Corsiva" panose="03010101010201010101" pitchFamily="66" charset="0"/>
              </a:rPr>
              <a:t>Gazetelere göre : 21 Ocak – 19 Şubat</a:t>
            </a:r>
          </a:p>
          <a:p>
            <a:pPr>
              <a:spcBef>
                <a:spcPct val="50000"/>
              </a:spcBef>
            </a:pPr>
            <a:r>
              <a:rPr lang="tr-TR" altLang="en-US">
                <a:solidFill>
                  <a:schemeClr val="hlink"/>
                </a:solidFill>
                <a:latin typeface="Monotype Corsiva" panose="03010101010201010101" pitchFamily="66" charset="0"/>
              </a:rPr>
              <a:t>Gerçek tarihi      : 16 Şubat  – 11 Mart (24 gün)</a:t>
            </a:r>
          </a:p>
        </p:txBody>
      </p:sp>
      <p:sp>
        <p:nvSpPr>
          <p:cNvPr id="81928" name="Text Box 8">
            <a:extLst>
              <a:ext uri="{FF2B5EF4-FFF2-40B4-BE49-F238E27FC236}">
                <a16:creationId xmlns:a16="http://schemas.microsoft.com/office/drawing/2014/main" id="{709A3701-D91A-4AB1-838B-385D2BFE00D2}"/>
              </a:ext>
            </a:extLst>
          </p:cNvPr>
          <p:cNvSpPr txBox="1">
            <a:spLocks noChangeArrowheads="1"/>
          </p:cNvSpPr>
          <p:nvPr/>
        </p:nvSpPr>
        <p:spPr bwMode="auto">
          <a:xfrm>
            <a:off x="3924300" y="5300663"/>
            <a:ext cx="554355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a:t>	       </a:t>
            </a:r>
            <a:r>
              <a:rPr lang="tr-TR" altLang="en-US" b="1" u="sng">
                <a:latin typeface="Monotype Corsiva" panose="03010101010201010101" pitchFamily="66" charset="0"/>
              </a:rPr>
              <a:t>Balık Burcu</a:t>
            </a:r>
          </a:p>
          <a:p>
            <a:pPr>
              <a:spcBef>
                <a:spcPct val="50000"/>
              </a:spcBef>
            </a:pPr>
            <a:r>
              <a:rPr lang="tr-TR" altLang="en-US">
                <a:latin typeface="Monotype Corsiva" panose="03010101010201010101" pitchFamily="66" charset="0"/>
              </a:rPr>
              <a:t>Gazetelere göre : 20 Şubat – 20 Mart</a:t>
            </a:r>
          </a:p>
          <a:p>
            <a:pPr>
              <a:spcBef>
                <a:spcPct val="50000"/>
              </a:spcBef>
            </a:pPr>
            <a:r>
              <a:rPr lang="tr-TR" altLang="en-US">
                <a:solidFill>
                  <a:schemeClr val="hlink"/>
                </a:solidFill>
                <a:latin typeface="Monotype Corsiva" panose="03010101010201010101" pitchFamily="66" charset="0"/>
              </a:rPr>
              <a:t>Gerçek tarihi      : 12 Mart  – 18 Nisan (38 gün)</a:t>
            </a:r>
          </a:p>
        </p:txBody>
      </p:sp>
    </p:spTree>
    <p:extLst>
      <p:ext uri="{BB962C8B-B14F-4D97-AF65-F5344CB8AC3E}">
        <p14:creationId xmlns:p14="http://schemas.microsoft.com/office/powerpoint/2010/main" val="3331648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024F1F1-074A-4CAF-B826-199BDDA5ACD6}"/>
              </a:ext>
            </a:extLst>
          </p:cNvPr>
          <p:cNvSpPr>
            <a:spLocks noGrp="1" noChangeArrowheads="1"/>
          </p:cNvSpPr>
          <p:nvPr>
            <p:ph type="body" idx="1"/>
          </p:nvPr>
        </p:nvSpPr>
        <p:spPr>
          <a:xfrm>
            <a:off x="628650" y="1347452"/>
            <a:ext cx="7886700" cy="4351338"/>
          </a:xfrm>
        </p:spPr>
        <p:txBody>
          <a:bodyPr>
            <a:normAutofit/>
          </a:bodyPr>
          <a:lstStyle/>
          <a:p>
            <a:pPr algn="just">
              <a:lnSpc>
                <a:spcPct val="150000"/>
              </a:lnSpc>
              <a:buFontTx/>
              <a:buNone/>
            </a:pPr>
            <a:r>
              <a:rPr lang="tr-TR" altLang="en-US" sz="1800" dirty="0">
                <a:latin typeface="Times New Roman" panose="02020603050405020304" pitchFamily="18" charset="0"/>
                <a:cs typeface="Times New Roman" panose="02020603050405020304" pitchFamily="18" charset="0"/>
              </a:rPr>
              <a:t>	Güneşin herhangi bir mevsimde günlük hareket dairesini elde etmek için, o tarihte Güneşin </a:t>
            </a:r>
            <a:r>
              <a:rPr lang="tr-TR" altLang="en-US" sz="1800" dirty="0" err="1">
                <a:latin typeface="Times New Roman" panose="02020603050405020304" pitchFamily="18" charset="0"/>
                <a:cs typeface="Times New Roman" panose="02020603050405020304" pitchFamily="18" charset="0"/>
              </a:rPr>
              <a:t>ekliptik</a:t>
            </a:r>
            <a:r>
              <a:rPr lang="tr-TR" altLang="en-US" sz="1800" dirty="0">
                <a:latin typeface="Times New Roman" panose="02020603050405020304" pitchFamily="18" charset="0"/>
                <a:cs typeface="Times New Roman" panose="02020603050405020304" pitchFamily="18" charset="0"/>
              </a:rPr>
              <a:t> üzerinde bulunduğu noktadan ekvator dairesine paralel olan bir daire çizmek gerekir. </a:t>
            </a:r>
            <a:endParaRPr lang="en-US" altLang="en-US" sz="1800" dirty="0">
              <a:latin typeface="Times New Roman" panose="02020603050405020304" pitchFamily="18" charset="0"/>
              <a:cs typeface="Times New Roman" panose="02020603050405020304" pitchFamily="18" charset="0"/>
            </a:endParaRPr>
          </a:p>
          <a:p>
            <a:pPr algn="just">
              <a:lnSpc>
                <a:spcPct val="150000"/>
              </a:lnSpc>
              <a:buFontTx/>
              <a:buNone/>
            </a:pPr>
            <a:endParaRPr lang="en-US" altLang="en-US" sz="1800" dirty="0">
              <a:latin typeface="Times New Roman" panose="02020603050405020304" pitchFamily="18" charset="0"/>
              <a:cs typeface="Times New Roman" panose="02020603050405020304" pitchFamily="18" charset="0"/>
            </a:endParaRPr>
          </a:p>
          <a:p>
            <a:pPr algn="just">
              <a:lnSpc>
                <a:spcPct val="150000"/>
              </a:lnSpc>
              <a:buFontTx/>
              <a:buNone/>
            </a:pPr>
            <a:r>
              <a:rPr lang="en-US" altLang="en-US" sz="1800" dirty="0">
                <a:latin typeface="Times New Roman" panose="02020603050405020304" pitchFamily="18" charset="0"/>
                <a:cs typeface="Times New Roman" panose="02020603050405020304" pitchFamily="18" charset="0"/>
              </a:rPr>
              <a:t>	</a:t>
            </a:r>
            <a:r>
              <a:rPr lang="tr-TR" altLang="en-US" sz="1800" dirty="0">
                <a:latin typeface="Times New Roman" panose="02020603050405020304" pitchFamily="18" charset="0"/>
                <a:cs typeface="Times New Roman" panose="02020603050405020304" pitchFamily="18" charset="0"/>
              </a:rPr>
              <a:t>Gün ve gece yayının değeri görünmek istenirse, bu taktirde aynı şekle gözlem yerinin ufku eklenmelidir (Şekil 3). Üzerine ufuk dairesi ve 13 burca ait günlük daireler çizilmek  sureti ile gün ve gece müddetlerinin bir yıl boyunca değişimi kolayca görülebilir.</a:t>
            </a:r>
          </a:p>
        </p:txBody>
      </p:sp>
    </p:spTree>
    <p:extLst>
      <p:ext uri="{BB962C8B-B14F-4D97-AF65-F5344CB8AC3E}">
        <p14:creationId xmlns:p14="http://schemas.microsoft.com/office/powerpoint/2010/main" val="2288047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035D90D-D8EB-4232-AE36-E735E8D2A9A0}"/>
              </a:ext>
            </a:extLst>
          </p:cNvPr>
          <p:cNvSpPr>
            <a:spLocks noGrp="1" noChangeArrowheads="1"/>
          </p:cNvSpPr>
          <p:nvPr>
            <p:ph type="title"/>
          </p:nvPr>
        </p:nvSpPr>
        <p:spPr/>
        <p:txBody>
          <a:bodyPr/>
          <a:lstStyle/>
          <a:p>
            <a:pPr algn="l"/>
            <a:r>
              <a:rPr lang="tr-TR" altLang="en-US" b="1">
                <a:solidFill>
                  <a:srgbClr val="E00C25"/>
                </a:solidFill>
                <a:latin typeface="Monotype Corsiva" panose="03010101010201010101" pitchFamily="66" charset="0"/>
              </a:rPr>
              <a:t>Kaynaklar</a:t>
            </a:r>
          </a:p>
        </p:txBody>
      </p:sp>
      <p:sp>
        <p:nvSpPr>
          <p:cNvPr id="67587" name="Rectangle 3">
            <a:extLst>
              <a:ext uri="{FF2B5EF4-FFF2-40B4-BE49-F238E27FC236}">
                <a16:creationId xmlns:a16="http://schemas.microsoft.com/office/drawing/2014/main" id="{C84C476E-A8B3-4296-BD6F-6F6709109433}"/>
              </a:ext>
            </a:extLst>
          </p:cNvPr>
          <p:cNvSpPr>
            <a:spLocks noGrp="1" noChangeArrowheads="1"/>
          </p:cNvSpPr>
          <p:nvPr>
            <p:ph type="body" idx="1"/>
          </p:nvPr>
        </p:nvSpPr>
        <p:spPr/>
        <p:txBody>
          <a:bodyPr>
            <a:normAutofit lnSpcReduction="10000"/>
          </a:bodyPr>
          <a:lstStyle/>
          <a:p>
            <a:pPr>
              <a:lnSpc>
                <a:spcPct val="90000"/>
              </a:lnSpc>
            </a:pPr>
            <a:r>
              <a:rPr lang="tr-TR" altLang="en-US" sz="2800" b="1" u="sng">
                <a:latin typeface="Monotype Corsiva" panose="03010101010201010101" pitchFamily="66" charset="0"/>
              </a:rPr>
              <a:t>Astronomi I Ders Notları by Prof. Dr. Semanur ENGİN, Ankara Üniversitesi</a:t>
            </a:r>
          </a:p>
          <a:p>
            <a:pPr>
              <a:lnSpc>
                <a:spcPct val="90000"/>
              </a:lnSpc>
            </a:pPr>
            <a:r>
              <a:rPr lang="tr-TR" altLang="en-US" sz="2800">
                <a:latin typeface="Monotype Corsiva" panose="03010101010201010101" pitchFamily="66" charset="0"/>
                <a:hlinkClick r:id="rId2"/>
              </a:rPr>
              <a:t>http://www.physics.hku.hk/~nature/CD/regulare/lectures/chap02.html</a:t>
            </a:r>
            <a:endParaRPr lang="tr-TR" altLang="en-US" sz="2800">
              <a:latin typeface="Monotype Corsiva" panose="03010101010201010101" pitchFamily="66" charset="0"/>
            </a:endParaRPr>
          </a:p>
          <a:p>
            <a:pPr>
              <a:lnSpc>
                <a:spcPct val="90000"/>
              </a:lnSpc>
            </a:pPr>
            <a:r>
              <a:rPr lang="tr-TR" altLang="en-US" sz="2800">
                <a:latin typeface="Monotype Corsiva" panose="03010101010201010101" pitchFamily="66" charset="0"/>
                <a:hlinkClick r:id="rId3"/>
              </a:rPr>
              <a:t>http://www.astro.columbia.edu/~archung/labs/fall2001/lec01_fall01.html</a:t>
            </a:r>
            <a:endParaRPr lang="tr-TR" altLang="en-US" sz="2800">
              <a:latin typeface="Monotype Corsiva" panose="03010101010201010101" pitchFamily="66" charset="0"/>
            </a:endParaRPr>
          </a:p>
          <a:p>
            <a:pPr>
              <a:lnSpc>
                <a:spcPct val="90000"/>
              </a:lnSpc>
            </a:pPr>
            <a:r>
              <a:rPr lang="tr-TR" altLang="en-US" sz="2800">
                <a:latin typeface="Monotype Corsiva" panose="03010101010201010101" pitchFamily="66" charset="0"/>
                <a:hlinkClick r:id="rId4"/>
              </a:rPr>
              <a:t>http://www.timezone.com/library/tmachine/tmachine0005</a:t>
            </a:r>
            <a:endParaRPr lang="tr-TR" altLang="en-US" sz="2800">
              <a:latin typeface="Monotype Corsiva" panose="03010101010201010101" pitchFamily="66" charset="0"/>
            </a:endParaRPr>
          </a:p>
          <a:p>
            <a:pPr>
              <a:lnSpc>
                <a:spcPct val="90000"/>
              </a:lnSpc>
            </a:pPr>
            <a:r>
              <a:rPr lang="tr-TR" altLang="en-US" sz="2800">
                <a:latin typeface="Monotype Corsiva" panose="03010101010201010101" pitchFamily="66" charset="0"/>
                <a:hlinkClick r:id="rId5"/>
              </a:rPr>
              <a:t>http://www.phy.olemiss.edu/~luca/astr/Topics-Introduction/Eclipses-N.html</a:t>
            </a:r>
            <a:endParaRPr lang="tr-TR" altLang="en-US" sz="2800">
              <a:latin typeface="Monotype Corsiva" panose="03010101010201010101" pitchFamily="66" charset="0"/>
            </a:endParaRPr>
          </a:p>
          <a:p>
            <a:pPr>
              <a:lnSpc>
                <a:spcPct val="90000"/>
              </a:lnSpc>
            </a:pPr>
            <a:r>
              <a:rPr lang="tr-TR" altLang="en-US" sz="2800">
                <a:latin typeface="Monotype Corsiva" panose="03010101010201010101" pitchFamily="66" charset="0"/>
                <a:hlinkClick r:id="rId6"/>
              </a:rPr>
              <a:t>http://www.astrologyclub.org/articles/nodes/nodes.htm</a:t>
            </a:r>
            <a:endParaRPr lang="tr-TR" altLang="en-US" sz="2800">
              <a:latin typeface="Monotype Corsiva" panose="03010101010201010101" pitchFamily="66" charset="0"/>
            </a:endParaRPr>
          </a:p>
          <a:p>
            <a:pPr>
              <a:lnSpc>
                <a:spcPct val="90000"/>
              </a:lnSpc>
            </a:pPr>
            <a:endParaRPr lang="tr-TR" altLang="en-US" sz="2800">
              <a:latin typeface="Monotype Corsiva" panose="03010101010201010101" pitchFamily="66" charset="0"/>
            </a:endParaRPr>
          </a:p>
          <a:p>
            <a:pPr>
              <a:lnSpc>
                <a:spcPct val="90000"/>
              </a:lnSpc>
            </a:pPr>
            <a:endParaRPr lang="tr-TR" altLang="en-US" sz="2800">
              <a:latin typeface="Monotype Corsiva" panose="03010101010201010101" pitchFamily="66" charset="0"/>
            </a:endParaRPr>
          </a:p>
          <a:p>
            <a:pPr>
              <a:lnSpc>
                <a:spcPct val="90000"/>
              </a:lnSpc>
            </a:pPr>
            <a:endParaRPr lang="tr-TR" altLang="en-US" sz="2800">
              <a:latin typeface="Monotype Corsiva" panose="03010101010201010101" pitchFamily="66" charset="0"/>
            </a:endParaRPr>
          </a:p>
        </p:txBody>
      </p:sp>
    </p:spTree>
    <p:extLst>
      <p:ext uri="{BB962C8B-B14F-4D97-AF65-F5344CB8AC3E}">
        <p14:creationId xmlns:p14="http://schemas.microsoft.com/office/powerpoint/2010/main" val="2746383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sunrise2d">
            <a:extLst>
              <a:ext uri="{FF2B5EF4-FFF2-40B4-BE49-F238E27FC236}">
                <a16:creationId xmlns:a16="http://schemas.microsoft.com/office/drawing/2014/main" id="{9016E5B2-4C6E-471A-8DDC-17BCE6D78A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470" y="953826"/>
            <a:ext cx="4248150" cy="2841625"/>
          </a:xfrm>
          <a:prstGeom prst="rect">
            <a:avLst/>
          </a:prstGeom>
          <a:noFill/>
          <a:extLst>
            <a:ext uri="{909E8E84-426E-40DD-AFC4-6F175D3DCCD1}">
              <a14:hiddenFill xmlns:a14="http://schemas.microsoft.com/office/drawing/2010/main">
                <a:solidFill>
                  <a:srgbClr val="FFFFFF"/>
                </a:solidFill>
              </a14:hiddenFill>
            </a:ext>
          </a:extLst>
        </p:spPr>
      </p:pic>
      <p:pic>
        <p:nvPicPr>
          <p:cNvPr id="98307" name="Picture 3" descr="sunrise3d">
            <a:extLst>
              <a:ext uri="{FF2B5EF4-FFF2-40B4-BE49-F238E27FC236}">
                <a16:creationId xmlns:a16="http://schemas.microsoft.com/office/drawing/2014/main" id="{98DA5491-F1E0-408E-8772-F81D148A5C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371850"/>
            <a:ext cx="4689475" cy="344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87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CE51B92-67C6-4227-802E-F4BC0CDC085C}"/>
              </a:ext>
            </a:extLst>
          </p:cNvPr>
          <p:cNvSpPr>
            <a:spLocks noGrp="1" noChangeArrowheads="1"/>
          </p:cNvSpPr>
          <p:nvPr>
            <p:ph type="body" idx="1"/>
          </p:nvPr>
        </p:nvSpPr>
        <p:spPr/>
        <p:txBody>
          <a:bodyPr>
            <a:normAutofit fontScale="62500" lnSpcReduction="20000"/>
          </a:bodyPr>
          <a:lstStyle/>
          <a:p>
            <a:pPr algn="just">
              <a:lnSpc>
                <a:spcPct val="160000"/>
              </a:lnSpc>
              <a:buFontTx/>
              <a:buNone/>
            </a:pPr>
            <a:r>
              <a:rPr lang="tr-TR" altLang="en-US" sz="2800" dirty="0">
                <a:latin typeface="Times New Roman" panose="02020603050405020304" pitchFamily="18" charset="0"/>
                <a:cs typeface="Times New Roman" panose="02020603050405020304" pitchFamily="18" charset="0"/>
              </a:rPr>
              <a:t>	Güneşin ekvatora nazaran </a:t>
            </a:r>
            <a:r>
              <a:rPr lang="tr-TR" altLang="en-US" sz="2800" dirty="0" err="1">
                <a:latin typeface="Times New Roman" panose="02020603050405020304" pitchFamily="18" charset="0"/>
                <a:cs typeface="Times New Roman" panose="02020603050405020304" pitchFamily="18" charset="0"/>
              </a:rPr>
              <a:t>açısal</a:t>
            </a:r>
            <a:r>
              <a:rPr lang="tr-TR" altLang="en-US" sz="2800" dirty="0">
                <a:latin typeface="Times New Roman" panose="02020603050405020304" pitchFamily="18" charset="0"/>
                <a:cs typeface="Times New Roman" panose="02020603050405020304" pitchFamily="18" charset="0"/>
              </a:rPr>
              <a:t> uzaklığı 22 Haziranda en büyük (23</a:t>
            </a:r>
            <a:r>
              <a:rPr lang="en-US" altLang="en-US" sz="2800" dirty="0">
                <a:latin typeface="Times New Roman" panose="02020603050405020304" pitchFamily="18" charset="0"/>
                <a:cs typeface="Times New Roman" panose="02020603050405020304" pitchFamily="18" charset="0"/>
              </a:rPr>
              <a:t>°</a:t>
            </a:r>
            <a:r>
              <a:rPr lang="tr-TR" altLang="en-US" sz="2800" dirty="0">
                <a:latin typeface="Times New Roman" panose="02020603050405020304" pitchFamily="18" charset="0"/>
                <a:cs typeface="Times New Roman" panose="02020603050405020304" pitchFamily="18" charset="0"/>
              </a:rPr>
              <a:t> 27’ )  ve 22 Aralıkta en küçüktür (-23</a:t>
            </a:r>
            <a:r>
              <a:rPr lang="en-US" altLang="en-US" sz="2800" dirty="0">
                <a:latin typeface="Times New Roman" panose="02020603050405020304" pitchFamily="18" charset="0"/>
                <a:cs typeface="Times New Roman" panose="02020603050405020304" pitchFamily="18" charset="0"/>
              </a:rPr>
              <a:t>°</a:t>
            </a:r>
            <a:r>
              <a:rPr lang="tr-TR" altLang="en-US" sz="2800" dirty="0">
                <a:latin typeface="Times New Roman" panose="02020603050405020304" pitchFamily="18" charset="0"/>
                <a:cs typeface="Times New Roman" panose="02020603050405020304" pitchFamily="18" charset="0"/>
              </a:rPr>
              <a:t> 27’ ). Bu iki tarihten birincisine </a:t>
            </a:r>
            <a:r>
              <a:rPr lang="tr-TR" altLang="en-US" sz="2800" dirty="0">
                <a:solidFill>
                  <a:srgbClr val="E00C25"/>
                </a:solidFill>
                <a:latin typeface="Times New Roman" panose="02020603050405020304" pitchFamily="18" charset="0"/>
                <a:cs typeface="Times New Roman" panose="02020603050405020304" pitchFamily="18" charset="0"/>
              </a:rPr>
              <a:t>yaz dönencesi</a:t>
            </a:r>
            <a:r>
              <a:rPr lang="tr-TR" altLang="en-US" sz="2800" dirty="0">
                <a:latin typeface="Times New Roman" panose="02020603050405020304" pitchFamily="18" charset="0"/>
                <a:cs typeface="Times New Roman" panose="02020603050405020304" pitchFamily="18" charset="0"/>
              </a:rPr>
              <a:t>, ikincisine </a:t>
            </a:r>
            <a:r>
              <a:rPr lang="tr-TR" altLang="en-US" sz="2800" dirty="0">
                <a:solidFill>
                  <a:srgbClr val="E00C25"/>
                </a:solidFill>
                <a:latin typeface="Times New Roman" panose="02020603050405020304" pitchFamily="18" charset="0"/>
                <a:cs typeface="Times New Roman" panose="02020603050405020304" pitchFamily="18" charset="0"/>
              </a:rPr>
              <a:t>kış dönencesi</a:t>
            </a:r>
            <a:r>
              <a:rPr lang="tr-TR" altLang="en-US" sz="2800" dirty="0">
                <a:latin typeface="Times New Roman" panose="02020603050405020304" pitchFamily="18" charset="0"/>
                <a:cs typeface="Times New Roman" panose="02020603050405020304" pitchFamily="18" charset="0"/>
              </a:rPr>
              <a:t> ve ikisine ayrı ayrı </a:t>
            </a:r>
            <a:r>
              <a:rPr lang="tr-TR" altLang="en-US" sz="2800" dirty="0">
                <a:solidFill>
                  <a:srgbClr val="E00C25"/>
                </a:solidFill>
                <a:latin typeface="Times New Roman" panose="02020603050405020304" pitchFamily="18" charset="0"/>
                <a:cs typeface="Times New Roman" panose="02020603050405020304" pitchFamily="18" charset="0"/>
              </a:rPr>
              <a:t>gün dönümü</a:t>
            </a:r>
            <a:r>
              <a:rPr lang="tr-TR" altLang="en-US" sz="2800" dirty="0">
                <a:latin typeface="Times New Roman" panose="02020603050405020304" pitchFamily="18" charset="0"/>
                <a:cs typeface="Times New Roman" panose="02020603050405020304" pitchFamily="18" charset="0"/>
              </a:rPr>
              <a:t> denilir. </a:t>
            </a:r>
          </a:p>
          <a:p>
            <a:pPr algn="just">
              <a:lnSpc>
                <a:spcPct val="160000"/>
              </a:lnSpc>
              <a:buFontTx/>
              <a:buNone/>
            </a:pPr>
            <a:endParaRPr lang="tr-TR" altLang="en-US" sz="2800" dirty="0">
              <a:latin typeface="Times New Roman" panose="02020603050405020304" pitchFamily="18" charset="0"/>
              <a:cs typeface="Times New Roman" panose="02020603050405020304" pitchFamily="18" charset="0"/>
            </a:endParaRPr>
          </a:p>
          <a:p>
            <a:pPr algn="just">
              <a:lnSpc>
                <a:spcPct val="160000"/>
              </a:lnSpc>
              <a:buFontTx/>
              <a:buNone/>
            </a:pPr>
            <a:r>
              <a:rPr lang="tr-TR" altLang="en-US" sz="2800" dirty="0">
                <a:latin typeface="Times New Roman" panose="02020603050405020304" pitchFamily="18" charset="0"/>
                <a:cs typeface="Times New Roman" panose="02020603050405020304" pitchFamily="18" charset="0"/>
              </a:rPr>
              <a:t>	İlkbahar başlangıcı olarak kabul edilen 21 Marttan sonra, </a:t>
            </a:r>
            <a:r>
              <a:rPr lang="en-US" altLang="en-US" sz="2800" dirty="0">
                <a:latin typeface="Times New Roman" panose="02020603050405020304" pitchFamily="18" charset="0"/>
                <a:cs typeface="Times New Roman" panose="02020603050405020304" pitchFamily="18" charset="0"/>
              </a:rPr>
              <a:t>G</a:t>
            </a:r>
            <a:r>
              <a:rPr lang="tr-TR" altLang="en-US" sz="2800" dirty="0" err="1">
                <a:latin typeface="Times New Roman" panose="02020603050405020304" pitchFamily="18" charset="0"/>
                <a:cs typeface="Times New Roman" panose="02020603050405020304" pitchFamily="18" charset="0"/>
              </a:rPr>
              <a:t>üneş</a:t>
            </a:r>
            <a:r>
              <a:rPr lang="tr-TR" altLang="en-US" sz="2800" dirty="0">
                <a:latin typeface="Times New Roman" panose="02020603050405020304" pitchFamily="18" charset="0"/>
                <a:cs typeface="Times New Roman" panose="02020603050405020304" pitchFamily="18" charset="0"/>
              </a:rPr>
              <a:t> ekvatordan uzaklaşmaya başlar, yaz dönencesinde duraklar ve tekrar ekvatora yaklaşmaya başlar. </a:t>
            </a:r>
            <a:r>
              <a:rPr lang="tr-TR" altLang="en-US" sz="2800" dirty="0">
                <a:solidFill>
                  <a:srgbClr val="E00C25"/>
                </a:solidFill>
                <a:latin typeface="Times New Roman" panose="02020603050405020304" pitchFamily="18" charset="0"/>
                <a:cs typeface="Times New Roman" panose="02020603050405020304" pitchFamily="18" charset="0"/>
              </a:rPr>
              <a:t>Güz başlangıcı olan 23 Eylülde tekrar ekvatora gelir ve sonra güneye doğru ilerler.</a:t>
            </a:r>
            <a:r>
              <a:rPr lang="tr-TR" altLang="en-US" sz="2800" dirty="0">
                <a:latin typeface="Times New Roman" panose="02020603050405020304" pitchFamily="18" charset="0"/>
                <a:cs typeface="Times New Roman" panose="02020603050405020304" pitchFamily="18" charset="0"/>
              </a:rPr>
              <a:t> Kış dönencesinde -23</a:t>
            </a:r>
            <a:r>
              <a:rPr lang="en-US" altLang="en-US" sz="2800" dirty="0">
                <a:latin typeface="Times New Roman" panose="02020603050405020304" pitchFamily="18" charset="0"/>
                <a:cs typeface="Times New Roman" panose="02020603050405020304" pitchFamily="18" charset="0"/>
              </a:rPr>
              <a:t>°</a:t>
            </a:r>
            <a:r>
              <a:rPr lang="tr-TR" altLang="en-US" sz="2800" dirty="0">
                <a:latin typeface="Times New Roman" panose="02020603050405020304" pitchFamily="18" charset="0"/>
                <a:cs typeface="Times New Roman" panose="02020603050405020304" pitchFamily="18" charset="0"/>
              </a:rPr>
              <a:t> 27’ </a:t>
            </a:r>
            <a:r>
              <a:rPr lang="tr-TR" altLang="en-US" sz="2800" dirty="0" err="1">
                <a:latin typeface="Times New Roman" panose="02020603050405020304" pitchFamily="18" charset="0"/>
                <a:cs typeface="Times New Roman" panose="02020603050405020304" pitchFamily="18" charset="0"/>
              </a:rPr>
              <a:t>lık</a:t>
            </a:r>
            <a:r>
              <a:rPr lang="tr-TR" altLang="en-US" sz="2800" dirty="0">
                <a:latin typeface="Times New Roman" panose="02020603050405020304" pitchFamily="18" charset="0"/>
                <a:cs typeface="Times New Roman" panose="02020603050405020304" pitchFamily="18" charset="0"/>
              </a:rPr>
              <a:t> bir uzaklığa erişir ve burada da durakladıktan sonra tekrar  ekvatora yaklaşır. </a:t>
            </a:r>
          </a:p>
        </p:txBody>
      </p:sp>
    </p:spTree>
    <p:extLst>
      <p:ext uri="{BB962C8B-B14F-4D97-AF65-F5344CB8AC3E}">
        <p14:creationId xmlns:p14="http://schemas.microsoft.com/office/powerpoint/2010/main" val="911597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easons">
            <a:extLst>
              <a:ext uri="{FF2B5EF4-FFF2-40B4-BE49-F238E27FC236}">
                <a16:creationId xmlns:a16="http://schemas.microsoft.com/office/drawing/2014/main" id="{CCF21E61-4C94-4C47-BA98-2C13F4182A25}"/>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1189038" y="644525"/>
            <a:ext cx="6911975" cy="537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573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D13175F-6734-4FBF-921C-C4912563836D}"/>
              </a:ext>
            </a:extLst>
          </p:cNvPr>
          <p:cNvSpPr>
            <a:spLocks noGrp="1" noChangeArrowheads="1"/>
          </p:cNvSpPr>
          <p:nvPr>
            <p:ph type="body" idx="1"/>
          </p:nvPr>
        </p:nvSpPr>
        <p:spPr>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91440" tIns="45720" rIns="91440" bIns="45720" rtlCol="0">
            <a:normAutofit/>
          </a:bodyPr>
          <a:lstStyle/>
          <a:p>
            <a:pPr algn="just">
              <a:lnSpc>
                <a:spcPct val="160000"/>
              </a:lnSpc>
              <a:buNone/>
            </a:pPr>
            <a:r>
              <a:rPr lang="tr-TR" altLang="en-US" sz="1600" dirty="0">
                <a:latin typeface="Times New Roman" panose="02020603050405020304" pitchFamily="18" charset="0"/>
                <a:cs typeface="Times New Roman" panose="02020603050405020304" pitchFamily="18" charset="0"/>
              </a:rPr>
              <a:t>	Gerek günlük geri kalma hareketini ve gerekse ikinci hareketi topluca ve beraberce incelemek istersek, eski bilginlerin yaptığı gibi </a:t>
            </a:r>
            <a:r>
              <a:rPr lang="en-US" altLang="en-US" sz="1600" dirty="0">
                <a:latin typeface="Times New Roman" panose="02020603050405020304" pitchFamily="18" charset="0"/>
                <a:cs typeface="Times New Roman" panose="02020603050405020304" pitchFamily="18" charset="0"/>
              </a:rPr>
              <a:t>G</a:t>
            </a:r>
            <a:r>
              <a:rPr lang="tr-TR" altLang="en-US" sz="1600" dirty="0" err="1">
                <a:latin typeface="Times New Roman" panose="02020603050405020304" pitchFamily="18" charset="0"/>
                <a:cs typeface="Times New Roman" panose="02020603050405020304" pitchFamily="18" charset="0"/>
              </a:rPr>
              <a:t>üneş</a:t>
            </a:r>
            <a:r>
              <a:rPr lang="en-US" altLang="en-US" sz="1600" dirty="0">
                <a:latin typeface="Times New Roman" panose="02020603050405020304" pitchFamily="18" charset="0"/>
                <a:cs typeface="Times New Roman" panose="02020603050405020304" pitchFamily="18" charset="0"/>
              </a:rPr>
              <a:t>’</a:t>
            </a:r>
            <a:r>
              <a:rPr lang="tr-TR" altLang="en-US" sz="1600" dirty="0">
                <a:latin typeface="Times New Roman" panose="02020603050405020304" pitchFamily="18" charset="0"/>
                <a:cs typeface="Times New Roman" panose="02020603050405020304" pitchFamily="18" charset="0"/>
              </a:rPr>
              <a:t>in gökyüzünde belli zamanlarda  bulunduğu yeri bir yıl boyunca işaret etmemiz gerekir. Bunun için herhangi bir gün güneş meridyene gelir gelmez aynı noktada bir yıldız tespit edelim</a:t>
            </a:r>
            <a:r>
              <a:rPr lang="en-US" altLang="en-US" sz="1600" dirty="0">
                <a:latin typeface="Times New Roman" panose="02020603050405020304" pitchFamily="18" charset="0"/>
                <a:cs typeface="Times New Roman" panose="02020603050405020304" pitchFamily="18" charset="0"/>
              </a:rPr>
              <a:t> </a:t>
            </a:r>
            <a:r>
              <a:rPr lang="tr-TR" altLang="en-US" sz="1600" dirty="0">
                <a:latin typeface="Times New Roman" panose="02020603050405020304" pitchFamily="18" charset="0"/>
                <a:cs typeface="Times New Roman" panose="02020603050405020304" pitchFamily="18" charset="0"/>
              </a:rPr>
              <a:t>(bu yıldızın teorik olması zorunluluğu vardır, çünkü </a:t>
            </a:r>
            <a:r>
              <a:rPr lang="en-US" altLang="en-US" sz="1600" dirty="0">
                <a:latin typeface="Times New Roman" panose="02020603050405020304" pitchFamily="18" charset="0"/>
                <a:cs typeface="Times New Roman" panose="02020603050405020304" pitchFamily="18" charset="0"/>
              </a:rPr>
              <a:t>G</a:t>
            </a:r>
            <a:r>
              <a:rPr lang="tr-TR" altLang="en-US" sz="1600" dirty="0" err="1">
                <a:latin typeface="Times New Roman" panose="02020603050405020304" pitchFamily="18" charset="0"/>
                <a:cs typeface="Times New Roman" panose="02020603050405020304" pitchFamily="18" charset="0"/>
              </a:rPr>
              <a:t>üneş</a:t>
            </a:r>
            <a:r>
              <a:rPr lang="en-US" altLang="en-US" sz="1600" dirty="0">
                <a:latin typeface="Times New Roman" panose="02020603050405020304" pitchFamily="18" charset="0"/>
                <a:cs typeface="Times New Roman" panose="02020603050405020304" pitchFamily="18" charset="0"/>
              </a:rPr>
              <a:t>’</a:t>
            </a:r>
            <a:r>
              <a:rPr lang="tr-TR" altLang="en-US" sz="1600" dirty="0">
                <a:latin typeface="Times New Roman" panose="02020603050405020304" pitchFamily="18" charset="0"/>
                <a:cs typeface="Times New Roman" panose="02020603050405020304" pitchFamily="18" charset="0"/>
              </a:rPr>
              <a:t>in yanında hiç bir yıldız görülemez, ancak böyle bir noktanın yeri gökküresi üzerinde koordinatlarla tespit edilebilir). İkinci gün, yıldız meridyene geldiğinde güneş 1</a:t>
            </a:r>
            <a:r>
              <a:rPr lang="en-US" altLang="en-US" sz="1600" dirty="0">
                <a:latin typeface="Times New Roman" panose="02020603050405020304" pitchFamily="18" charset="0"/>
                <a:cs typeface="Times New Roman" panose="02020603050405020304" pitchFamily="18" charset="0"/>
              </a:rPr>
              <a:t>°</a:t>
            </a:r>
            <a:r>
              <a:rPr lang="tr-TR" altLang="en-US" sz="1600" dirty="0">
                <a:latin typeface="Times New Roman" panose="02020603050405020304" pitchFamily="18" charset="0"/>
                <a:cs typeface="Times New Roman" panose="02020603050405020304" pitchFamily="18" charset="0"/>
              </a:rPr>
              <a:t> kadar (zaman olarak 4 dakika) geride görülecektir. Tam bu zamanda güneşin bulunduğu nokta gökküresinde işaret edilsin.    </a:t>
            </a:r>
          </a:p>
        </p:txBody>
      </p:sp>
    </p:spTree>
    <p:extLst>
      <p:ext uri="{BB962C8B-B14F-4D97-AF65-F5344CB8AC3E}">
        <p14:creationId xmlns:p14="http://schemas.microsoft.com/office/powerpoint/2010/main" val="314873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E202C93-848F-4226-B56F-A9DF398C4E36}"/>
              </a:ext>
            </a:extLst>
          </p:cNvPr>
          <p:cNvSpPr>
            <a:spLocks noChangeArrowheads="1"/>
          </p:cNvSpPr>
          <p:nvPr/>
        </p:nvSpPr>
        <p:spPr bwMode="auto">
          <a:xfrm>
            <a:off x="762000" y="5181600"/>
            <a:ext cx="6916738" cy="102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1500" tIns="40750" rIns="81500" bIns="40750" anchor="b"/>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endParaRPr lang="en-US" altLang="en-US" sz="2800">
              <a:solidFill>
                <a:srgbClr val="FFFF00"/>
              </a:solidFill>
              <a:latin typeface="Times New Roman" panose="02020603050405020304" pitchFamily="18" charset="0"/>
            </a:endParaRPr>
          </a:p>
        </p:txBody>
      </p:sp>
      <p:grpSp>
        <p:nvGrpSpPr>
          <p:cNvPr id="114691" name="Group 3">
            <a:extLst>
              <a:ext uri="{FF2B5EF4-FFF2-40B4-BE49-F238E27FC236}">
                <a16:creationId xmlns:a16="http://schemas.microsoft.com/office/drawing/2014/main" id="{1F111289-685D-4DD0-AA60-4F6018FCD3CB}"/>
              </a:ext>
            </a:extLst>
          </p:cNvPr>
          <p:cNvGrpSpPr>
            <a:grpSpLocks/>
          </p:cNvGrpSpPr>
          <p:nvPr/>
        </p:nvGrpSpPr>
        <p:grpSpPr bwMode="auto">
          <a:xfrm>
            <a:off x="940266" y="2200711"/>
            <a:ext cx="6934200" cy="2146300"/>
            <a:chOff x="384" y="1056"/>
            <a:chExt cx="4368" cy="1352"/>
          </a:xfrm>
        </p:grpSpPr>
        <p:sp>
          <p:nvSpPr>
            <p:cNvPr id="114692" name="Freeform 4">
              <a:extLst>
                <a:ext uri="{FF2B5EF4-FFF2-40B4-BE49-F238E27FC236}">
                  <a16:creationId xmlns:a16="http://schemas.microsoft.com/office/drawing/2014/main" id="{C642F873-EE58-4D17-862B-F18EF2D1B31C}"/>
                </a:ext>
              </a:extLst>
            </p:cNvPr>
            <p:cNvSpPr>
              <a:spLocks/>
            </p:cNvSpPr>
            <p:nvPr/>
          </p:nvSpPr>
          <p:spPr bwMode="auto">
            <a:xfrm>
              <a:off x="384" y="2256"/>
              <a:ext cx="4368" cy="152"/>
            </a:xfrm>
            <a:custGeom>
              <a:avLst/>
              <a:gdLst>
                <a:gd name="T0" fmla="*/ 0 w 4368"/>
                <a:gd name="T1" fmla="*/ 96 h 152"/>
                <a:gd name="T2" fmla="*/ 2448 w 4368"/>
                <a:gd name="T3" fmla="*/ 48 h 152"/>
                <a:gd name="T4" fmla="*/ 3024 w 4368"/>
                <a:gd name="T5" fmla="*/ 144 h 152"/>
                <a:gd name="T6" fmla="*/ 3696 w 4368"/>
                <a:gd name="T7" fmla="*/ 96 h 152"/>
                <a:gd name="T8" fmla="*/ 4080 w 4368"/>
                <a:gd name="T9" fmla="*/ 0 h 152"/>
                <a:gd name="T10" fmla="*/ 4368 w 4368"/>
                <a:gd name="T11" fmla="*/ 96 h 152"/>
              </a:gdLst>
              <a:ahLst/>
              <a:cxnLst>
                <a:cxn ang="0">
                  <a:pos x="T0" y="T1"/>
                </a:cxn>
                <a:cxn ang="0">
                  <a:pos x="T2" y="T3"/>
                </a:cxn>
                <a:cxn ang="0">
                  <a:pos x="T4" y="T5"/>
                </a:cxn>
                <a:cxn ang="0">
                  <a:pos x="T6" y="T7"/>
                </a:cxn>
                <a:cxn ang="0">
                  <a:pos x="T8" y="T9"/>
                </a:cxn>
                <a:cxn ang="0">
                  <a:pos x="T10" y="T11"/>
                </a:cxn>
              </a:cxnLst>
              <a:rect l="0" t="0" r="r" b="b"/>
              <a:pathLst>
                <a:path w="4368" h="152">
                  <a:moveTo>
                    <a:pt x="0" y="96"/>
                  </a:moveTo>
                  <a:cubicBezTo>
                    <a:pt x="972" y="68"/>
                    <a:pt x="1944" y="40"/>
                    <a:pt x="2448" y="48"/>
                  </a:cubicBezTo>
                  <a:cubicBezTo>
                    <a:pt x="2952" y="56"/>
                    <a:pt x="2816" y="136"/>
                    <a:pt x="3024" y="144"/>
                  </a:cubicBezTo>
                  <a:cubicBezTo>
                    <a:pt x="3232" y="152"/>
                    <a:pt x="3520" y="120"/>
                    <a:pt x="3696" y="96"/>
                  </a:cubicBezTo>
                  <a:cubicBezTo>
                    <a:pt x="3872" y="72"/>
                    <a:pt x="3968" y="0"/>
                    <a:pt x="4080" y="0"/>
                  </a:cubicBezTo>
                  <a:cubicBezTo>
                    <a:pt x="4192" y="0"/>
                    <a:pt x="4256" y="80"/>
                    <a:pt x="4368" y="96"/>
                  </a:cubicBezTo>
                </a:path>
              </a:pathLst>
            </a:custGeom>
            <a:noFill/>
            <a:ln w="12700" cap="sq" cmpd="sng">
              <a:solidFill>
                <a:srgbClr val="99F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4693" name="AutoShape 5">
              <a:extLst>
                <a:ext uri="{FF2B5EF4-FFF2-40B4-BE49-F238E27FC236}">
                  <a16:creationId xmlns:a16="http://schemas.microsoft.com/office/drawing/2014/main" id="{D2F485F7-79C2-4B36-9486-93B76E25214C}"/>
                </a:ext>
              </a:extLst>
            </p:cNvPr>
            <p:cNvSpPr>
              <a:spLocks noChangeArrowheads="1"/>
            </p:cNvSpPr>
            <p:nvPr/>
          </p:nvSpPr>
          <p:spPr bwMode="auto">
            <a:xfrm>
              <a:off x="1440" y="2160"/>
              <a:ext cx="192" cy="192"/>
            </a:xfrm>
            <a:prstGeom prst="star4">
              <a:avLst>
                <a:gd name="adj" fmla="val 12500"/>
              </a:avLst>
            </a:prstGeom>
            <a:solidFill>
              <a:srgbClr val="FFFF66"/>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114694" name="Group 6">
              <a:extLst>
                <a:ext uri="{FF2B5EF4-FFF2-40B4-BE49-F238E27FC236}">
                  <a16:creationId xmlns:a16="http://schemas.microsoft.com/office/drawing/2014/main" id="{C453593A-CDA2-4728-975D-8937A28EC217}"/>
                </a:ext>
              </a:extLst>
            </p:cNvPr>
            <p:cNvGrpSpPr>
              <a:grpSpLocks/>
            </p:cNvGrpSpPr>
            <p:nvPr/>
          </p:nvGrpSpPr>
          <p:grpSpPr bwMode="auto">
            <a:xfrm>
              <a:off x="3600" y="1056"/>
              <a:ext cx="672" cy="1056"/>
              <a:chOff x="3600" y="1056"/>
              <a:chExt cx="672" cy="1056"/>
            </a:xfrm>
          </p:grpSpPr>
          <p:grpSp>
            <p:nvGrpSpPr>
              <p:cNvPr id="114695" name="Group 7">
                <a:extLst>
                  <a:ext uri="{FF2B5EF4-FFF2-40B4-BE49-F238E27FC236}">
                    <a16:creationId xmlns:a16="http://schemas.microsoft.com/office/drawing/2014/main" id="{CC62B1F9-33EB-46A1-995D-818309620710}"/>
                  </a:ext>
                </a:extLst>
              </p:cNvPr>
              <p:cNvGrpSpPr>
                <a:grpSpLocks/>
              </p:cNvGrpSpPr>
              <p:nvPr/>
            </p:nvGrpSpPr>
            <p:grpSpPr bwMode="auto">
              <a:xfrm>
                <a:off x="3600" y="1056"/>
                <a:ext cx="672" cy="672"/>
                <a:chOff x="3600" y="1056"/>
                <a:chExt cx="672" cy="672"/>
              </a:xfrm>
            </p:grpSpPr>
            <p:sp>
              <p:nvSpPr>
                <p:cNvPr id="114696" name="Oval 8">
                  <a:extLst>
                    <a:ext uri="{FF2B5EF4-FFF2-40B4-BE49-F238E27FC236}">
                      <a16:creationId xmlns:a16="http://schemas.microsoft.com/office/drawing/2014/main" id="{57BE3868-885A-4CC0-8E0E-31DF8ABDDB91}"/>
                    </a:ext>
                  </a:extLst>
                </p:cNvPr>
                <p:cNvSpPr>
                  <a:spLocks noChangeArrowheads="1"/>
                </p:cNvSpPr>
                <p:nvPr/>
              </p:nvSpPr>
              <p:spPr bwMode="auto">
                <a:xfrm>
                  <a:off x="3600" y="1056"/>
                  <a:ext cx="672" cy="672"/>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4697" name="Line 9">
                  <a:extLst>
                    <a:ext uri="{FF2B5EF4-FFF2-40B4-BE49-F238E27FC236}">
                      <a16:creationId xmlns:a16="http://schemas.microsoft.com/office/drawing/2014/main" id="{40562CD3-1F56-4B2E-8417-C81F40343A06}"/>
                    </a:ext>
                  </a:extLst>
                </p:cNvPr>
                <p:cNvSpPr>
                  <a:spLocks noChangeShapeType="1"/>
                </p:cNvSpPr>
                <p:nvPr/>
              </p:nvSpPr>
              <p:spPr bwMode="auto">
                <a:xfrm flipV="1">
                  <a:off x="3936" y="1056"/>
                  <a:ext cx="0" cy="336"/>
                </a:xfrm>
                <a:prstGeom prst="line">
                  <a:avLst/>
                </a:prstGeom>
                <a:noFill/>
                <a:ln w="12700" cap="sq">
                  <a:solidFill>
                    <a:srgbClr val="000099"/>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4698" name="Line 10">
                  <a:extLst>
                    <a:ext uri="{FF2B5EF4-FFF2-40B4-BE49-F238E27FC236}">
                      <a16:creationId xmlns:a16="http://schemas.microsoft.com/office/drawing/2014/main" id="{55F20FAD-7F5E-49CF-A72B-EABC2793EF2D}"/>
                    </a:ext>
                  </a:extLst>
                </p:cNvPr>
                <p:cNvSpPr>
                  <a:spLocks noChangeShapeType="1"/>
                </p:cNvSpPr>
                <p:nvPr/>
              </p:nvSpPr>
              <p:spPr bwMode="auto">
                <a:xfrm flipH="1">
                  <a:off x="3696" y="1392"/>
                  <a:ext cx="240" cy="0"/>
                </a:xfrm>
                <a:prstGeom prst="line">
                  <a:avLst/>
                </a:prstGeom>
                <a:noFill/>
                <a:ln w="12700" cap="sq">
                  <a:solidFill>
                    <a:srgbClr val="000099"/>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sp>
            <p:nvSpPr>
              <p:cNvPr id="114699" name="Text Box 11">
                <a:extLst>
                  <a:ext uri="{FF2B5EF4-FFF2-40B4-BE49-F238E27FC236}">
                    <a16:creationId xmlns:a16="http://schemas.microsoft.com/office/drawing/2014/main" id="{A4F3067B-2D10-4981-A10C-ABB02EC54B69}"/>
                  </a:ext>
                </a:extLst>
              </p:cNvPr>
              <p:cNvSpPr txBox="1">
                <a:spLocks noChangeArrowheads="1"/>
              </p:cNvSpPr>
              <p:nvPr/>
            </p:nvSpPr>
            <p:spPr bwMode="auto">
              <a:xfrm>
                <a:off x="3648" y="1824"/>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tr-TR" altLang="en-US" sz="2400" b="1">
                    <a:solidFill>
                      <a:srgbClr val="E00C25"/>
                    </a:solidFill>
                    <a:latin typeface="Times New Roman" panose="02020603050405020304" pitchFamily="18" charset="0"/>
                  </a:rPr>
                  <a:t>1.Gün</a:t>
                </a:r>
                <a:endParaRPr lang="en-US" altLang="en-US" sz="2400">
                  <a:solidFill>
                    <a:srgbClr val="E00C25"/>
                  </a:solidFill>
                  <a:latin typeface="Times New Roman" panose="02020603050405020304" pitchFamily="18" charset="0"/>
                </a:endParaRPr>
              </a:p>
            </p:txBody>
          </p:sp>
        </p:grpSp>
      </p:grpSp>
      <p:sp>
        <p:nvSpPr>
          <p:cNvPr id="114700" name="Text Box 12">
            <a:extLst>
              <a:ext uri="{FF2B5EF4-FFF2-40B4-BE49-F238E27FC236}">
                <a16:creationId xmlns:a16="http://schemas.microsoft.com/office/drawing/2014/main" id="{C06CA8CD-6E53-477D-AD9F-2CF89E313CCD}"/>
              </a:ext>
            </a:extLst>
          </p:cNvPr>
          <p:cNvSpPr txBox="1">
            <a:spLocks noChangeArrowheads="1"/>
          </p:cNvSpPr>
          <p:nvPr/>
        </p:nvSpPr>
        <p:spPr bwMode="auto">
          <a:xfrm>
            <a:off x="4597866" y="2505511"/>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a:solidFill>
                  <a:schemeClr val="bg1"/>
                </a:solidFill>
                <a:latin typeface="Monotype Corsiva" panose="03010101010201010101" pitchFamily="66" charset="0"/>
              </a:rPr>
              <a:t>9:00 PM</a:t>
            </a:r>
          </a:p>
        </p:txBody>
      </p:sp>
      <p:grpSp>
        <p:nvGrpSpPr>
          <p:cNvPr id="114701" name="Group 13">
            <a:extLst>
              <a:ext uri="{FF2B5EF4-FFF2-40B4-BE49-F238E27FC236}">
                <a16:creationId xmlns:a16="http://schemas.microsoft.com/office/drawing/2014/main" id="{D8AC202C-C18C-4E6B-9E36-0A8024223A06}"/>
              </a:ext>
            </a:extLst>
          </p:cNvPr>
          <p:cNvGrpSpPr>
            <a:grpSpLocks/>
          </p:cNvGrpSpPr>
          <p:nvPr/>
        </p:nvGrpSpPr>
        <p:grpSpPr bwMode="auto">
          <a:xfrm>
            <a:off x="725954" y="3127811"/>
            <a:ext cx="5329237" cy="1905000"/>
            <a:chOff x="0" y="1536"/>
            <a:chExt cx="3357" cy="1200"/>
          </a:xfrm>
        </p:grpSpPr>
        <p:pic>
          <p:nvPicPr>
            <p:cNvPr id="114702" name="Picture 14" descr="tree">
              <a:extLst>
                <a:ext uri="{FF2B5EF4-FFF2-40B4-BE49-F238E27FC236}">
                  <a16:creationId xmlns:a16="http://schemas.microsoft.com/office/drawing/2014/main" id="{32454BD6-BF30-49AD-BA2B-E38C1D39E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6"/>
              <a:ext cx="573" cy="1008"/>
            </a:xfrm>
            <a:prstGeom prst="rect">
              <a:avLst/>
            </a:prstGeom>
            <a:noFill/>
            <a:extLst>
              <a:ext uri="{909E8E84-426E-40DD-AFC4-6F175D3DCCD1}">
                <a14:hiddenFill xmlns:a14="http://schemas.microsoft.com/office/drawing/2010/main">
                  <a:solidFill>
                    <a:srgbClr val="FFFFFF"/>
                  </a:solidFill>
                </a14:hiddenFill>
              </a:ext>
            </a:extLst>
          </p:spPr>
        </p:pic>
        <p:pic>
          <p:nvPicPr>
            <p:cNvPr id="114703" name="Picture 15" descr="tree">
              <a:extLst>
                <a:ext uri="{FF2B5EF4-FFF2-40B4-BE49-F238E27FC236}">
                  <a16:creationId xmlns:a16="http://schemas.microsoft.com/office/drawing/2014/main" id="{115F85FB-6B50-4EF9-A7BB-45FCB2C4E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728"/>
              <a:ext cx="573" cy="1008"/>
            </a:xfrm>
            <a:prstGeom prst="rect">
              <a:avLst/>
            </a:prstGeom>
            <a:noFill/>
            <a:extLst>
              <a:ext uri="{909E8E84-426E-40DD-AFC4-6F175D3DCCD1}">
                <a14:hiddenFill xmlns:a14="http://schemas.microsoft.com/office/drawing/2010/main">
                  <a:solidFill>
                    <a:srgbClr val="FFFFFF"/>
                  </a:solidFill>
                </a14:hiddenFill>
              </a:ext>
            </a:extLst>
          </p:spPr>
        </p:pic>
        <p:pic>
          <p:nvPicPr>
            <p:cNvPr id="114704" name="Picture 16" descr="tree">
              <a:extLst>
                <a:ext uri="{FF2B5EF4-FFF2-40B4-BE49-F238E27FC236}">
                  <a16:creationId xmlns:a16="http://schemas.microsoft.com/office/drawing/2014/main" id="{EF38B43E-BCA7-4553-BA46-3DAFDEA83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573" cy="1008"/>
            </a:xfrm>
            <a:prstGeom prst="rect">
              <a:avLst/>
            </a:prstGeom>
            <a:noFill/>
            <a:extLst>
              <a:ext uri="{909E8E84-426E-40DD-AFC4-6F175D3DCCD1}">
                <a14:hiddenFill xmlns:a14="http://schemas.microsoft.com/office/drawing/2010/main">
                  <a:solidFill>
                    <a:srgbClr val="FFFFFF"/>
                  </a:solidFill>
                </a14:hiddenFill>
              </a:ext>
            </a:extLst>
          </p:spPr>
        </p:pic>
      </p:grpSp>
      <p:sp>
        <p:nvSpPr>
          <p:cNvPr id="114705" name="Text Box 17">
            <a:extLst>
              <a:ext uri="{FF2B5EF4-FFF2-40B4-BE49-F238E27FC236}">
                <a16:creationId xmlns:a16="http://schemas.microsoft.com/office/drawing/2014/main" id="{0A1EEBAB-BBB7-4D79-8BC8-BE01EF4F20A5}"/>
              </a:ext>
            </a:extLst>
          </p:cNvPr>
          <p:cNvSpPr txBox="1">
            <a:spLocks noChangeArrowheads="1"/>
          </p:cNvSpPr>
          <p:nvPr/>
        </p:nvSpPr>
        <p:spPr bwMode="auto">
          <a:xfrm>
            <a:off x="2362200" y="304800"/>
            <a:ext cx="556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sz="4000" b="1" dirty="0">
                <a:solidFill>
                  <a:srgbClr val="E00C25"/>
                </a:solidFill>
                <a:latin typeface="Monotype Corsiva" panose="03010101010201010101" pitchFamily="66" charset="0"/>
              </a:rPr>
              <a:t>Günlük Hareket</a:t>
            </a:r>
            <a:endParaRPr lang="en-US" altLang="en-US" sz="4000" b="1" dirty="0">
              <a:solidFill>
                <a:srgbClr val="E00C25"/>
              </a:solidFill>
              <a:latin typeface="Monotype Corsiva" panose="03010101010201010101" pitchFamily="66" charset="0"/>
            </a:endParaRPr>
          </a:p>
        </p:txBody>
      </p:sp>
    </p:spTree>
    <p:extLst>
      <p:ext uri="{BB962C8B-B14F-4D97-AF65-F5344CB8AC3E}">
        <p14:creationId xmlns:p14="http://schemas.microsoft.com/office/powerpoint/2010/main" val="48656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9" name="Group 3">
            <a:extLst>
              <a:ext uri="{FF2B5EF4-FFF2-40B4-BE49-F238E27FC236}">
                <a16:creationId xmlns:a16="http://schemas.microsoft.com/office/drawing/2014/main" id="{B9242FDA-FE4F-48A7-88BB-C7B095768226}"/>
              </a:ext>
            </a:extLst>
          </p:cNvPr>
          <p:cNvGrpSpPr>
            <a:grpSpLocks/>
          </p:cNvGrpSpPr>
          <p:nvPr/>
        </p:nvGrpSpPr>
        <p:grpSpPr bwMode="auto">
          <a:xfrm>
            <a:off x="1454150" y="2219325"/>
            <a:ext cx="6934200" cy="2146300"/>
            <a:chOff x="384" y="1056"/>
            <a:chExt cx="4368" cy="1352"/>
          </a:xfrm>
        </p:grpSpPr>
        <p:sp>
          <p:nvSpPr>
            <p:cNvPr id="111620" name="Freeform 4">
              <a:extLst>
                <a:ext uri="{FF2B5EF4-FFF2-40B4-BE49-F238E27FC236}">
                  <a16:creationId xmlns:a16="http://schemas.microsoft.com/office/drawing/2014/main" id="{5BA6997B-22FA-4C1F-B2AB-9B45E4BB9F9D}"/>
                </a:ext>
              </a:extLst>
            </p:cNvPr>
            <p:cNvSpPr>
              <a:spLocks/>
            </p:cNvSpPr>
            <p:nvPr/>
          </p:nvSpPr>
          <p:spPr bwMode="auto">
            <a:xfrm>
              <a:off x="384" y="2256"/>
              <a:ext cx="4368" cy="152"/>
            </a:xfrm>
            <a:custGeom>
              <a:avLst/>
              <a:gdLst>
                <a:gd name="T0" fmla="*/ 0 w 4368"/>
                <a:gd name="T1" fmla="*/ 96 h 152"/>
                <a:gd name="T2" fmla="*/ 2448 w 4368"/>
                <a:gd name="T3" fmla="*/ 48 h 152"/>
                <a:gd name="T4" fmla="*/ 3024 w 4368"/>
                <a:gd name="T5" fmla="*/ 144 h 152"/>
                <a:gd name="T6" fmla="*/ 3696 w 4368"/>
                <a:gd name="T7" fmla="*/ 96 h 152"/>
                <a:gd name="T8" fmla="*/ 4080 w 4368"/>
                <a:gd name="T9" fmla="*/ 0 h 152"/>
                <a:gd name="T10" fmla="*/ 4368 w 4368"/>
                <a:gd name="T11" fmla="*/ 96 h 152"/>
              </a:gdLst>
              <a:ahLst/>
              <a:cxnLst>
                <a:cxn ang="0">
                  <a:pos x="T0" y="T1"/>
                </a:cxn>
                <a:cxn ang="0">
                  <a:pos x="T2" y="T3"/>
                </a:cxn>
                <a:cxn ang="0">
                  <a:pos x="T4" y="T5"/>
                </a:cxn>
                <a:cxn ang="0">
                  <a:pos x="T6" y="T7"/>
                </a:cxn>
                <a:cxn ang="0">
                  <a:pos x="T8" y="T9"/>
                </a:cxn>
                <a:cxn ang="0">
                  <a:pos x="T10" y="T11"/>
                </a:cxn>
              </a:cxnLst>
              <a:rect l="0" t="0" r="r" b="b"/>
              <a:pathLst>
                <a:path w="4368" h="152">
                  <a:moveTo>
                    <a:pt x="0" y="96"/>
                  </a:moveTo>
                  <a:cubicBezTo>
                    <a:pt x="972" y="68"/>
                    <a:pt x="1944" y="40"/>
                    <a:pt x="2448" y="48"/>
                  </a:cubicBezTo>
                  <a:cubicBezTo>
                    <a:pt x="2952" y="56"/>
                    <a:pt x="2816" y="136"/>
                    <a:pt x="3024" y="144"/>
                  </a:cubicBezTo>
                  <a:cubicBezTo>
                    <a:pt x="3232" y="152"/>
                    <a:pt x="3520" y="120"/>
                    <a:pt x="3696" y="96"/>
                  </a:cubicBezTo>
                  <a:cubicBezTo>
                    <a:pt x="3872" y="72"/>
                    <a:pt x="3968" y="0"/>
                    <a:pt x="4080" y="0"/>
                  </a:cubicBezTo>
                  <a:cubicBezTo>
                    <a:pt x="4192" y="0"/>
                    <a:pt x="4256" y="80"/>
                    <a:pt x="4368" y="96"/>
                  </a:cubicBezTo>
                </a:path>
              </a:pathLst>
            </a:custGeom>
            <a:noFill/>
            <a:ln w="12700" cap="sq" cmpd="sng">
              <a:solidFill>
                <a:srgbClr val="99F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1621" name="AutoShape 5">
              <a:extLst>
                <a:ext uri="{FF2B5EF4-FFF2-40B4-BE49-F238E27FC236}">
                  <a16:creationId xmlns:a16="http://schemas.microsoft.com/office/drawing/2014/main" id="{D05949C9-6936-4A9F-A07A-9DD2CB857AC9}"/>
                </a:ext>
              </a:extLst>
            </p:cNvPr>
            <p:cNvSpPr>
              <a:spLocks noChangeArrowheads="1"/>
            </p:cNvSpPr>
            <p:nvPr/>
          </p:nvSpPr>
          <p:spPr bwMode="auto">
            <a:xfrm>
              <a:off x="1440" y="2160"/>
              <a:ext cx="192" cy="192"/>
            </a:xfrm>
            <a:prstGeom prst="star4">
              <a:avLst>
                <a:gd name="adj" fmla="val 12500"/>
              </a:avLst>
            </a:prstGeom>
            <a:solidFill>
              <a:srgbClr val="FFFF66"/>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1622" name="Oval 6">
              <a:extLst>
                <a:ext uri="{FF2B5EF4-FFF2-40B4-BE49-F238E27FC236}">
                  <a16:creationId xmlns:a16="http://schemas.microsoft.com/office/drawing/2014/main" id="{D009C1C1-3A39-4915-A7CF-280D9ED2AAF4}"/>
                </a:ext>
              </a:extLst>
            </p:cNvPr>
            <p:cNvSpPr>
              <a:spLocks noChangeArrowheads="1"/>
            </p:cNvSpPr>
            <p:nvPr/>
          </p:nvSpPr>
          <p:spPr bwMode="auto">
            <a:xfrm>
              <a:off x="3600" y="1056"/>
              <a:ext cx="672" cy="672"/>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1623" name="Line 7">
              <a:extLst>
                <a:ext uri="{FF2B5EF4-FFF2-40B4-BE49-F238E27FC236}">
                  <a16:creationId xmlns:a16="http://schemas.microsoft.com/office/drawing/2014/main" id="{919738A2-1573-4F59-AA14-C286E6740330}"/>
                </a:ext>
              </a:extLst>
            </p:cNvPr>
            <p:cNvSpPr>
              <a:spLocks noChangeShapeType="1"/>
            </p:cNvSpPr>
            <p:nvPr/>
          </p:nvSpPr>
          <p:spPr bwMode="auto">
            <a:xfrm flipH="1" flipV="1">
              <a:off x="3840" y="1056"/>
              <a:ext cx="96" cy="336"/>
            </a:xfrm>
            <a:prstGeom prst="line">
              <a:avLst/>
            </a:prstGeom>
            <a:noFill/>
            <a:ln w="12700" cap="sq">
              <a:solidFill>
                <a:srgbClr val="000099"/>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1624" name="Line 8">
              <a:extLst>
                <a:ext uri="{FF2B5EF4-FFF2-40B4-BE49-F238E27FC236}">
                  <a16:creationId xmlns:a16="http://schemas.microsoft.com/office/drawing/2014/main" id="{F8600120-12E0-4416-8498-3A93BDC02937}"/>
                </a:ext>
              </a:extLst>
            </p:cNvPr>
            <p:cNvSpPr>
              <a:spLocks noChangeShapeType="1"/>
            </p:cNvSpPr>
            <p:nvPr/>
          </p:nvSpPr>
          <p:spPr bwMode="auto">
            <a:xfrm flipH="1">
              <a:off x="3696" y="1392"/>
              <a:ext cx="240" cy="0"/>
            </a:xfrm>
            <a:prstGeom prst="line">
              <a:avLst/>
            </a:prstGeom>
            <a:noFill/>
            <a:ln w="12700" cap="sq">
              <a:solidFill>
                <a:srgbClr val="000099"/>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1625" name="Text Box 9">
              <a:extLst>
                <a:ext uri="{FF2B5EF4-FFF2-40B4-BE49-F238E27FC236}">
                  <a16:creationId xmlns:a16="http://schemas.microsoft.com/office/drawing/2014/main" id="{2D49FB26-AD19-465B-AABC-C08939DA8867}"/>
                </a:ext>
              </a:extLst>
            </p:cNvPr>
            <p:cNvSpPr txBox="1">
              <a:spLocks noChangeArrowheads="1"/>
            </p:cNvSpPr>
            <p:nvPr/>
          </p:nvSpPr>
          <p:spPr bwMode="auto">
            <a:xfrm>
              <a:off x="3648" y="1824"/>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b="1">
                  <a:solidFill>
                    <a:srgbClr val="E00C25"/>
                  </a:solidFill>
                  <a:latin typeface="Times New Roman" panose="02020603050405020304" pitchFamily="18" charset="0"/>
                </a:rPr>
                <a:t>2</a:t>
              </a:r>
              <a:r>
                <a:rPr lang="tr-TR" altLang="en-US" sz="2400" b="1">
                  <a:solidFill>
                    <a:srgbClr val="E00C25"/>
                  </a:solidFill>
                  <a:latin typeface="Times New Roman" panose="02020603050405020304" pitchFamily="18" charset="0"/>
                </a:rPr>
                <a:t>.Gün</a:t>
              </a:r>
              <a:endParaRPr lang="en-US" altLang="en-US" sz="2400">
                <a:solidFill>
                  <a:srgbClr val="E00C25"/>
                </a:solidFill>
                <a:latin typeface="Times New Roman" panose="02020603050405020304" pitchFamily="18" charset="0"/>
              </a:endParaRPr>
            </a:p>
          </p:txBody>
        </p:sp>
        <p:sp>
          <p:nvSpPr>
            <p:cNvPr id="111626" name="Text Box 10">
              <a:extLst>
                <a:ext uri="{FF2B5EF4-FFF2-40B4-BE49-F238E27FC236}">
                  <a16:creationId xmlns:a16="http://schemas.microsoft.com/office/drawing/2014/main" id="{6769D354-D6E1-4FA4-835B-E1AE95185EAD}"/>
                </a:ext>
              </a:extLst>
            </p:cNvPr>
            <p:cNvSpPr txBox="1">
              <a:spLocks noChangeArrowheads="1"/>
            </p:cNvSpPr>
            <p:nvPr/>
          </p:nvSpPr>
          <p:spPr bwMode="auto">
            <a:xfrm>
              <a:off x="268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a:latin typeface="Monotype Corsiva" panose="03010101010201010101" pitchFamily="66" charset="0"/>
                </a:rPr>
                <a:t>8:56 PM</a:t>
              </a:r>
            </a:p>
          </p:txBody>
        </p:sp>
      </p:grpSp>
      <p:grpSp>
        <p:nvGrpSpPr>
          <p:cNvPr id="111627" name="Group 11">
            <a:extLst>
              <a:ext uri="{FF2B5EF4-FFF2-40B4-BE49-F238E27FC236}">
                <a16:creationId xmlns:a16="http://schemas.microsoft.com/office/drawing/2014/main" id="{AA4F3622-5A70-40ED-823B-9ADA5BFD63AA}"/>
              </a:ext>
            </a:extLst>
          </p:cNvPr>
          <p:cNvGrpSpPr>
            <a:grpSpLocks/>
          </p:cNvGrpSpPr>
          <p:nvPr/>
        </p:nvGrpSpPr>
        <p:grpSpPr bwMode="auto">
          <a:xfrm>
            <a:off x="611188" y="3284538"/>
            <a:ext cx="5329237" cy="1905000"/>
            <a:chOff x="0" y="1536"/>
            <a:chExt cx="3357" cy="1200"/>
          </a:xfrm>
        </p:grpSpPr>
        <p:pic>
          <p:nvPicPr>
            <p:cNvPr id="111628" name="Picture 12" descr="tree">
              <a:extLst>
                <a:ext uri="{FF2B5EF4-FFF2-40B4-BE49-F238E27FC236}">
                  <a16:creationId xmlns:a16="http://schemas.microsoft.com/office/drawing/2014/main" id="{BCF8449C-92A7-4539-9918-FB46C7D43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6"/>
              <a:ext cx="573" cy="1008"/>
            </a:xfrm>
            <a:prstGeom prst="rect">
              <a:avLst/>
            </a:prstGeom>
            <a:noFill/>
            <a:extLst>
              <a:ext uri="{909E8E84-426E-40DD-AFC4-6F175D3DCCD1}">
                <a14:hiddenFill xmlns:a14="http://schemas.microsoft.com/office/drawing/2010/main">
                  <a:solidFill>
                    <a:srgbClr val="FFFFFF"/>
                  </a:solidFill>
                </a14:hiddenFill>
              </a:ext>
            </a:extLst>
          </p:spPr>
        </p:pic>
        <p:pic>
          <p:nvPicPr>
            <p:cNvPr id="111629" name="Picture 13" descr="tree">
              <a:extLst>
                <a:ext uri="{FF2B5EF4-FFF2-40B4-BE49-F238E27FC236}">
                  <a16:creationId xmlns:a16="http://schemas.microsoft.com/office/drawing/2014/main" id="{F6E237AE-A34B-4947-A50C-7EFEEBFA1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728"/>
              <a:ext cx="573" cy="1008"/>
            </a:xfrm>
            <a:prstGeom prst="rect">
              <a:avLst/>
            </a:prstGeom>
            <a:noFill/>
            <a:extLst>
              <a:ext uri="{909E8E84-426E-40DD-AFC4-6F175D3DCCD1}">
                <a14:hiddenFill xmlns:a14="http://schemas.microsoft.com/office/drawing/2010/main">
                  <a:solidFill>
                    <a:srgbClr val="FFFFFF"/>
                  </a:solidFill>
                </a14:hiddenFill>
              </a:ext>
            </a:extLst>
          </p:spPr>
        </p:pic>
        <p:pic>
          <p:nvPicPr>
            <p:cNvPr id="111630" name="Picture 14" descr="tree">
              <a:extLst>
                <a:ext uri="{FF2B5EF4-FFF2-40B4-BE49-F238E27FC236}">
                  <a16:creationId xmlns:a16="http://schemas.microsoft.com/office/drawing/2014/main" id="{85ABF79C-292E-4080-8817-F7A719301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573" cy="1008"/>
            </a:xfrm>
            <a:prstGeom prst="rect">
              <a:avLst/>
            </a:prstGeom>
            <a:noFill/>
            <a:extLst>
              <a:ext uri="{909E8E84-426E-40DD-AFC4-6F175D3DCCD1}">
                <a14:hiddenFill xmlns:a14="http://schemas.microsoft.com/office/drawing/2010/main">
                  <a:solidFill>
                    <a:srgbClr val="FFFFFF"/>
                  </a:solidFill>
                </a14:hiddenFill>
              </a:ext>
            </a:extLst>
          </p:spPr>
        </p:pic>
      </p:grpSp>
      <p:sp>
        <p:nvSpPr>
          <p:cNvPr id="111631" name="Text Box 15">
            <a:extLst>
              <a:ext uri="{FF2B5EF4-FFF2-40B4-BE49-F238E27FC236}">
                <a16:creationId xmlns:a16="http://schemas.microsoft.com/office/drawing/2014/main" id="{70144389-6971-45ED-A6DD-2CBEA21C2838}"/>
              </a:ext>
            </a:extLst>
          </p:cNvPr>
          <p:cNvSpPr txBox="1">
            <a:spLocks noChangeArrowheads="1"/>
          </p:cNvSpPr>
          <p:nvPr/>
        </p:nvSpPr>
        <p:spPr bwMode="auto">
          <a:xfrm>
            <a:off x="2337863" y="327228"/>
            <a:ext cx="348631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tr-TR" altLang="en-US" sz="4000" b="1" dirty="0">
                <a:solidFill>
                  <a:srgbClr val="E00C25"/>
                </a:solidFill>
                <a:latin typeface="Monotype Corsiva" panose="03010101010201010101" pitchFamily="66" charset="0"/>
              </a:rPr>
              <a:t>Günlük Hareket</a:t>
            </a:r>
            <a:endParaRPr lang="en-US" altLang="en-US" sz="4000" b="1" dirty="0">
              <a:solidFill>
                <a:srgbClr val="E00C25"/>
              </a:solidFill>
              <a:latin typeface="Monotype Corsiva" panose="03010101010201010101" pitchFamily="66" charset="0"/>
            </a:endParaRPr>
          </a:p>
        </p:txBody>
      </p:sp>
    </p:spTree>
    <p:extLst>
      <p:ext uri="{BB962C8B-B14F-4D97-AF65-F5344CB8AC3E}">
        <p14:creationId xmlns:p14="http://schemas.microsoft.com/office/powerpoint/2010/main" val="382160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Freeform 3">
            <a:extLst>
              <a:ext uri="{FF2B5EF4-FFF2-40B4-BE49-F238E27FC236}">
                <a16:creationId xmlns:a16="http://schemas.microsoft.com/office/drawing/2014/main" id="{171A3DF6-44B3-4E7A-BB0F-1002C2DB04CB}"/>
              </a:ext>
            </a:extLst>
          </p:cNvPr>
          <p:cNvSpPr>
            <a:spLocks/>
          </p:cNvSpPr>
          <p:nvPr/>
        </p:nvSpPr>
        <p:spPr bwMode="auto">
          <a:xfrm>
            <a:off x="886436" y="4097323"/>
            <a:ext cx="6934200" cy="241300"/>
          </a:xfrm>
          <a:custGeom>
            <a:avLst/>
            <a:gdLst>
              <a:gd name="T0" fmla="*/ 0 w 4368"/>
              <a:gd name="T1" fmla="*/ 96 h 152"/>
              <a:gd name="T2" fmla="*/ 2448 w 4368"/>
              <a:gd name="T3" fmla="*/ 48 h 152"/>
              <a:gd name="T4" fmla="*/ 3024 w 4368"/>
              <a:gd name="T5" fmla="*/ 144 h 152"/>
              <a:gd name="T6" fmla="*/ 3696 w 4368"/>
              <a:gd name="T7" fmla="*/ 96 h 152"/>
              <a:gd name="T8" fmla="*/ 4080 w 4368"/>
              <a:gd name="T9" fmla="*/ 0 h 152"/>
              <a:gd name="T10" fmla="*/ 4368 w 4368"/>
              <a:gd name="T11" fmla="*/ 96 h 152"/>
            </a:gdLst>
            <a:ahLst/>
            <a:cxnLst>
              <a:cxn ang="0">
                <a:pos x="T0" y="T1"/>
              </a:cxn>
              <a:cxn ang="0">
                <a:pos x="T2" y="T3"/>
              </a:cxn>
              <a:cxn ang="0">
                <a:pos x="T4" y="T5"/>
              </a:cxn>
              <a:cxn ang="0">
                <a:pos x="T6" y="T7"/>
              </a:cxn>
              <a:cxn ang="0">
                <a:pos x="T8" y="T9"/>
              </a:cxn>
              <a:cxn ang="0">
                <a:pos x="T10" y="T11"/>
              </a:cxn>
            </a:cxnLst>
            <a:rect l="0" t="0" r="r" b="b"/>
            <a:pathLst>
              <a:path w="4368" h="152">
                <a:moveTo>
                  <a:pt x="0" y="96"/>
                </a:moveTo>
                <a:cubicBezTo>
                  <a:pt x="972" y="68"/>
                  <a:pt x="1944" y="40"/>
                  <a:pt x="2448" y="48"/>
                </a:cubicBezTo>
                <a:cubicBezTo>
                  <a:pt x="2952" y="56"/>
                  <a:pt x="2816" y="136"/>
                  <a:pt x="3024" y="144"/>
                </a:cubicBezTo>
                <a:cubicBezTo>
                  <a:pt x="3232" y="152"/>
                  <a:pt x="3520" y="120"/>
                  <a:pt x="3696" y="96"/>
                </a:cubicBezTo>
                <a:cubicBezTo>
                  <a:pt x="3872" y="72"/>
                  <a:pt x="3968" y="0"/>
                  <a:pt x="4080" y="0"/>
                </a:cubicBezTo>
                <a:cubicBezTo>
                  <a:pt x="4192" y="0"/>
                  <a:pt x="4256" y="80"/>
                  <a:pt x="4368" y="96"/>
                </a:cubicBezTo>
              </a:path>
            </a:pathLst>
          </a:custGeom>
          <a:noFill/>
          <a:ln w="12700" cap="sq" cmpd="sng">
            <a:solidFill>
              <a:srgbClr val="99F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2644" name="AutoShape 4">
            <a:extLst>
              <a:ext uri="{FF2B5EF4-FFF2-40B4-BE49-F238E27FC236}">
                <a16:creationId xmlns:a16="http://schemas.microsoft.com/office/drawing/2014/main" id="{B1EEBCB4-F9C0-4986-997F-07ADFF139ACE}"/>
              </a:ext>
            </a:extLst>
          </p:cNvPr>
          <p:cNvSpPr>
            <a:spLocks noChangeArrowheads="1"/>
          </p:cNvSpPr>
          <p:nvPr/>
        </p:nvSpPr>
        <p:spPr bwMode="auto">
          <a:xfrm>
            <a:off x="2562836" y="3944923"/>
            <a:ext cx="304800" cy="304800"/>
          </a:xfrm>
          <a:prstGeom prst="star4">
            <a:avLst>
              <a:gd name="adj" fmla="val 12500"/>
            </a:avLst>
          </a:prstGeom>
          <a:solidFill>
            <a:srgbClr val="FFFF66"/>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2645" name="Oval 5">
            <a:extLst>
              <a:ext uri="{FF2B5EF4-FFF2-40B4-BE49-F238E27FC236}">
                <a16:creationId xmlns:a16="http://schemas.microsoft.com/office/drawing/2014/main" id="{8DD3B82F-EE57-4CE3-B364-A0422ED2119A}"/>
              </a:ext>
            </a:extLst>
          </p:cNvPr>
          <p:cNvSpPr>
            <a:spLocks noChangeArrowheads="1"/>
          </p:cNvSpPr>
          <p:nvPr/>
        </p:nvSpPr>
        <p:spPr bwMode="auto">
          <a:xfrm>
            <a:off x="5991836" y="2192323"/>
            <a:ext cx="1066800" cy="1066800"/>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2646" name="Line 6">
            <a:extLst>
              <a:ext uri="{FF2B5EF4-FFF2-40B4-BE49-F238E27FC236}">
                <a16:creationId xmlns:a16="http://schemas.microsoft.com/office/drawing/2014/main" id="{5C847892-85A0-4D22-971B-6E2BA7C67046}"/>
              </a:ext>
            </a:extLst>
          </p:cNvPr>
          <p:cNvSpPr>
            <a:spLocks noChangeShapeType="1"/>
          </p:cNvSpPr>
          <p:nvPr/>
        </p:nvSpPr>
        <p:spPr bwMode="auto">
          <a:xfrm flipH="1" flipV="1">
            <a:off x="6220436" y="2268523"/>
            <a:ext cx="304800" cy="457200"/>
          </a:xfrm>
          <a:prstGeom prst="line">
            <a:avLst/>
          </a:prstGeom>
          <a:noFill/>
          <a:ln w="12700" cap="sq">
            <a:solidFill>
              <a:srgbClr val="000099"/>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2647" name="Line 7">
            <a:extLst>
              <a:ext uri="{FF2B5EF4-FFF2-40B4-BE49-F238E27FC236}">
                <a16:creationId xmlns:a16="http://schemas.microsoft.com/office/drawing/2014/main" id="{10ED8E66-4B4C-4169-9CF6-289CCD5684BF}"/>
              </a:ext>
            </a:extLst>
          </p:cNvPr>
          <p:cNvSpPr>
            <a:spLocks noChangeShapeType="1"/>
          </p:cNvSpPr>
          <p:nvPr/>
        </p:nvSpPr>
        <p:spPr bwMode="auto">
          <a:xfrm flipH="1">
            <a:off x="6144236" y="2725723"/>
            <a:ext cx="381000" cy="0"/>
          </a:xfrm>
          <a:prstGeom prst="line">
            <a:avLst/>
          </a:prstGeom>
          <a:noFill/>
          <a:ln w="12700" cap="sq">
            <a:solidFill>
              <a:srgbClr val="000099"/>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2648" name="Text Box 8">
            <a:extLst>
              <a:ext uri="{FF2B5EF4-FFF2-40B4-BE49-F238E27FC236}">
                <a16:creationId xmlns:a16="http://schemas.microsoft.com/office/drawing/2014/main" id="{A634B4E9-626C-43E7-ABBA-DE8BDE42E741}"/>
              </a:ext>
            </a:extLst>
          </p:cNvPr>
          <p:cNvSpPr txBox="1">
            <a:spLocks noChangeArrowheads="1"/>
          </p:cNvSpPr>
          <p:nvPr/>
        </p:nvSpPr>
        <p:spPr bwMode="auto">
          <a:xfrm>
            <a:off x="6068036" y="3411523"/>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b="1">
                <a:solidFill>
                  <a:srgbClr val="E00C25"/>
                </a:solidFill>
                <a:latin typeface="Times New Roman" panose="02020603050405020304" pitchFamily="18" charset="0"/>
              </a:rPr>
              <a:t>3</a:t>
            </a:r>
            <a:r>
              <a:rPr lang="tr-TR" altLang="en-US" sz="2400" b="1">
                <a:solidFill>
                  <a:srgbClr val="E00C25"/>
                </a:solidFill>
                <a:latin typeface="Times New Roman" panose="02020603050405020304" pitchFamily="18" charset="0"/>
              </a:rPr>
              <a:t>.Gün</a:t>
            </a:r>
            <a:endParaRPr lang="en-US" altLang="en-US" sz="2400">
              <a:solidFill>
                <a:srgbClr val="E00C25"/>
              </a:solidFill>
              <a:latin typeface="Times New Roman" panose="02020603050405020304" pitchFamily="18" charset="0"/>
            </a:endParaRPr>
          </a:p>
        </p:txBody>
      </p:sp>
      <p:sp>
        <p:nvSpPr>
          <p:cNvPr id="112649" name="Text Box 9">
            <a:extLst>
              <a:ext uri="{FF2B5EF4-FFF2-40B4-BE49-F238E27FC236}">
                <a16:creationId xmlns:a16="http://schemas.microsoft.com/office/drawing/2014/main" id="{0C19EA08-EC13-438E-A573-C2E4BB125E63}"/>
              </a:ext>
            </a:extLst>
          </p:cNvPr>
          <p:cNvSpPr txBox="1">
            <a:spLocks noChangeArrowheads="1"/>
          </p:cNvSpPr>
          <p:nvPr/>
        </p:nvSpPr>
        <p:spPr bwMode="auto">
          <a:xfrm>
            <a:off x="4544036" y="2497123"/>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a:latin typeface="Monotype Corsiva" panose="03010101010201010101" pitchFamily="66" charset="0"/>
              </a:rPr>
              <a:t>8:52 PM</a:t>
            </a:r>
          </a:p>
        </p:txBody>
      </p:sp>
      <p:grpSp>
        <p:nvGrpSpPr>
          <p:cNvPr id="112650" name="Group 10">
            <a:extLst>
              <a:ext uri="{FF2B5EF4-FFF2-40B4-BE49-F238E27FC236}">
                <a16:creationId xmlns:a16="http://schemas.microsoft.com/office/drawing/2014/main" id="{6849214C-1AFF-40B4-8F0B-DB764551EC8E}"/>
              </a:ext>
            </a:extLst>
          </p:cNvPr>
          <p:cNvGrpSpPr>
            <a:grpSpLocks/>
          </p:cNvGrpSpPr>
          <p:nvPr/>
        </p:nvGrpSpPr>
        <p:grpSpPr bwMode="auto">
          <a:xfrm>
            <a:off x="672124" y="3047986"/>
            <a:ext cx="5329237" cy="1905000"/>
            <a:chOff x="0" y="1536"/>
            <a:chExt cx="3357" cy="1200"/>
          </a:xfrm>
        </p:grpSpPr>
        <p:pic>
          <p:nvPicPr>
            <p:cNvPr id="112651" name="Picture 11" descr="tree">
              <a:extLst>
                <a:ext uri="{FF2B5EF4-FFF2-40B4-BE49-F238E27FC236}">
                  <a16:creationId xmlns:a16="http://schemas.microsoft.com/office/drawing/2014/main" id="{ED456CD3-7A1D-4CA7-85A8-82261F73C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6"/>
              <a:ext cx="573" cy="1008"/>
            </a:xfrm>
            <a:prstGeom prst="rect">
              <a:avLst/>
            </a:prstGeom>
            <a:noFill/>
            <a:extLst>
              <a:ext uri="{909E8E84-426E-40DD-AFC4-6F175D3DCCD1}">
                <a14:hiddenFill xmlns:a14="http://schemas.microsoft.com/office/drawing/2010/main">
                  <a:solidFill>
                    <a:srgbClr val="FFFFFF"/>
                  </a:solidFill>
                </a14:hiddenFill>
              </a:ext>
            </a:extLst>
          </p:spPr>
        </p:pic>
        <p:pic>
          <p:nvPicPr>
            <p:cNvPr id="112652" name="Picture 12" descr="tree">
              <a:extLst>
                <a:ext uri="{FF2B5EF4-FFF2-40B4-BE49-F238E27FC236}">
                  <a16:creationId xmlns:a16="http://schemas.microsoft.com/office/drawing/2014/main" id="{68091A19-1F94-4EA7-AF8E-CB59BFDB8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728"/>
              <a:ext cx="573" cy="1008"/>
            </a:xfrm>
            <a:prstGeom prst="rect">
              <a:avLst/>
            </a:prstGeom>
            <a:noFill/>
            <a:extLst>
              <a:ext uri="{909E8E84-426E-40DD-AFC4-6F175D3DCCD1}">
                <a14:hiddenFill xmlns:a14="http://schemas.microsoft.com/office/drawing/2010/main">
                  <a:solidFill>
                    <a:srgbClr val="FFFFFF"/>
                  </a:solidFill>
                </a14:hiddenFill>
              </a:ext>
            </a:extLst>
          </p:spPr>
        </p:pic>
        <p:pic>
          <p:nvPicPr>
            <p:cNvPr id="112653" name="Picture 13" descr="tree">
              <a:extLst>
                <a:ext uri="{FF2B5EF4-FFF2-40B4-BE49-F238E27FC236}">
                  <a16:creationId xmlns:a16="http://schemas.microsoft.com/office/drawing/2014/main" id="{FEB22B6F-524F-4758-B737-621FDDBD0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573" cy="1008"/>
            </a:xfrm>
            <a:prstGeom prst="rect">
              <a:avLst/>
            </a:prstGeom>
            <a:noFill/>
            <a:extLst>
              <a:ext uri="{909E8E84-426E-40DD-AFC4-6F175D3DCCD1}">
                <a14:hiddenFill xmlns:a14="http://schemas.microsoft.com/office/drawing/2010/main">
                  <a:solidFill>
                    <a:srgbClr val="FFFFFF"/>
                  </a:solidFill>
                </a14:hiddenFill>
              </a:ext>
            </a:extLst>
          </p:spPr>
        </p:pic>
      </p:grpSp>
      <p:sp>
        <p:nvSpPr>
          <p:cNvPr id="112654" name="Text Box 14">
            <a:extLst>
              <a:ext uri="{FF2B5EF4-FFF2-40B4-BE49-F238E27FC236}">
                <a16:creationId xmlns:a16="http://schemas.microsoft.com/office/drawing/2014/main" id="{B349556A-D796-4BE1-861C-D15D0E30278D}"/>
              </a:ext>
            </a:extLst>
          </p:cNvPr>
          <p:cNvSpPr txBox="1">
            <a:spLocks noChangeArrowheads="1"/>
          </p:cNvSpPr>
          <p:nvPr/>
        </p:nvSpPr>
        <p:spPr bwMode="auto">
          <a:xfrm>
            <a:off x="2051050" y="476250"/>
            <a:ext cx="556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en-US" sz="4000" b="1">
                <a:solidFill>
                  <a:srgbClr val="E00C25"/>
                </a:solidFill>
                <a:latin typeface="Monotype Corsiva" panose="03010101010201010101" pitchFamily="66" charset="0"/>
              </a:rPr>
              <a:t>Günlük Hareket</a:t>
            </a:r>
            <a:endParaRPr lang="en-US" altLang="en-US" sz="4000" b="1">
              <a:solidFill>
                <a:srgbClr val="E00C25"/>
              </a:solidFill>
              <a:latin typeface="Monotype Corsiva" panose="03010101010201010101" pitchFamily="66" charset="0"/>
            </a:endParaRPr>
          </a:p>
        </p:txBody>
      </p:sp>
    </p:spTree>
    <p:extLst>
      <p:ext uri="{BB962C8B-B14F-4D97-AF65-F5344CB8AC3E}">
        <p14:creationId xmlns:p14="http://schemas.microsoft.com/office/powerpoint/2010/main" val="3269960023"/>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TotalTime>
  <Words>185</Words>
  <Application>Microsoft Office PowerPoint</Application>
  <PresentationFormat>Ekran Gösterisi (4:3)</PresentationFormat>
  <Paragraphs>107</Paragraphs>
  <Slides>24</Slides>
  <Notes>0</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24</vt:i4>
      </vt:variant>
    </vt:vector>
  </HeadingPairs>
  <TitlesOfParts>
    <vt:vector size="31" baseType="lpstr">
      <vt:lpstr>Arial</vt:lpstr>
      <vt:lpstr>Calibri</vt:lpstr>
      <vt:lpstr>Calibri Light</vt:lpstr>
      <vt:lpstr>Monotype Corsiva</vt:lpstr>
      <vt:lpstr>Times New Roman</vt:lpstr>
      <vt:lpstr>Office Teması</vt:lpstr>
      <vt:lpstr>Photo Editor Photo</vt:lpstr>
      <vt:lpstr>II. GÜNEŞİN GÖRÜNEN HAREKETİ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İLKBAHAR</vt:lpstr>
      <vt:lpstr>YAZ</vt:lpstr>
      <vt:lpstr>SONBAHAR</vt:lpstr>
      <vt:lpstr>SONBAHAR</vt:lpstr>
      <vt:lpstr>KIŞ</vt:lpstr>
      <vt:lpstr>PowerPoint Sunusu</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 GÜNEŞİN GÖRÜNEN HAREKETİ</dc:title>
  <dc:creator>ibrahim özavcı</dc:creator>
  <cp:lastModifiedBy>ibrahim özavcı</cp:lastModifiedBy>
  <cp:revision>8</cp:revision>
  <dcterms:created xsi:type="dcterms:W3CDTF">2018-11-07T13:14:10Z</dcterms:created>
  <dcterms:modified xsi:type="dcterms:W3CDTF">2018-11-12T08:19:15Z</dcterms:modified>
</cp:coreProperties>
</file>