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Portugal Restored</a:t>
            </a:r>
          </a:p>
          <a:p>
            <a:pPr marL="0" indent="0">
              <a:buNone/>
            </a:pPr>
            <a:r>
              <a:rPr lang="en-GB" dirty="0" smtClean="0"/>
              <a:t>The restoration;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struggle for a place in </a:t>
            </a:r>
            <a:r>
              <a:rPr lang="en-GB" dirty="0" smtClean="0"/>
              <a:t>Europe;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Revolution of </a:t>
            </a:r>
            <a:r>
              <a:rPr lang="en-GB" dirty="0" smtClean="0"/>
              <a:t>1668;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reign of Dom Pedro </a:t>
            </a:r>
            <a:r>
              <a:rPr lang="en-GB" dirty="0" smtClean="0"/>
              <a:t>II;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War of the Spanish </a:t>
            </a:r>
            <a:r>
              <a:rPr lang="en-GB" dirty="0" smtClean="0"/>
              <a:t>Succession;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Brazilian gold</a:t>
            </a:r>
            <a:r>
              <a:rPr lang="en-GB" dirty="0"/>
              <a:t>.</a:t>
            </a:r>
            <a:endParaRPr lang="pt-PT" dirty="0" smtClean="0"/>
          </a:p>
          <a:p>
            <a:pPr marL="0" lvl="0" indent="0">
              <a:buNone/>
            </a:pPr>
            <a:r>
              <a:rPr lang="pt-PT" b="1" dirty="0" smtClean="0"/>
              <a:t>Bibliografia</a:t>
            </a:r>
            <a:r>
              <a:rPr lang="pt-PT" b="1" dirty="0" smtClean="0"/>
              <a:t>: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Disney</a:t>
            </a:r>
            <a:r>
              <a:rPr lang="en-GB" sz="2200" dirty="0"/>
              <a:t>, A.R.; History of Portugal and the Portuguese Empire, Vol. 1: From Beginnings to 1807: </a:t>
            </a:r>
            <a:r>
              <a:rPr lang="en-GB" sz="2200" dirty="0" smtClean="0"/>
              <a:t>The Portuguese Empire</a:t>
            </a:r>
            <a:r>
              <a:rPr lang="en-GB" sz="2200" dirty="0" smtClean="0"/>
              <a:t> </a:t>
            </a:r>
            <a:r>
              <a:rPr lang="en-GB" sz="2200" dirty="0"/>
              <a:t>(Volume </a:t>
            </a:r>
            <a:r>
              <a:rPr lang="en-GB" sz="2200" dirty="0" smtClean="0"/>
              <a:t>2,),</a:t>
            </a:r>
            <a:r>
              <a:rPr lang="en-GB" sz="2200" dirty="0"/>
              <a:t>Cambridge, 2009; </a:t>
            </a:r>
            <a:endParaRPr lang="en-GB" sz="2200" dirty="0" smtClean="0"/>
          </a:p>
          <a:p>
            <a:pPr marL="457200" indent="-457200">
              <a:buAutoNum type="arabicPeriod" startAt="2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 startAt="2"/>
            </a:pPr>
            <a:r>
              <a:rPr lang="pt-PT" sz="2200" dirty="0" smtClean="0"/>
              <a:t>Saraiva,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restoration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revolution sparked off an enthusiastic nationwide response, echoes of</a:t>
            </a:r>
          </a:p>
          <a:p>
            <a:pPr marL="0" indent="0">
              <a:buNone/>
            </a:pPr>
            <a:r>
              <a:rPr lang="en-GB" dirty="0"/>
              <a:t>which reverberated throughout Brazil, Angola, and other former possessions,</a:t>
            </a:r>
          </a:p>
          <a:p>
            <a:pPr marL="0" indent="0">
              <a:buNone/>
            </a:pPr>
            <a:r>
              <a:rPr lang="en-GB" dirty="0"/>
              <a:t>only Ceuta voting to remain loyal to Madrid. A growing feeling of revulsion</a:t>
            </a:r>
          </a:p>
          <a:p>
            <a:pPr marL="0" indent="0">
              <a:buNone/>
            </a:pPr>
            <a:r>
              <a:rPr lang="en-GB" dirty="0"/>
              <a:t>towards the domination of Spain had entered the Portuguese psyche, which was</a:t>
            </a:r>
          </a:p>
          <a:p>
            <a:pPr marL="0" indent="0">
              <a:buNone/>
            </a:pPr>
            <a:r>
              <a:rPr lang="en-GB" dirty="0"/>
              <a:t>to remain a permanent feature. It was strong enough then to enable hostilities</a:t>
            </a:r>
          </a:p>
          <a:p>
            <a:pPr marL="0" indent="0">
              <a:buNone/>
            </a:pPr>
            <a:r>
              <a:rPr lang="en-GB" dirty="0"/>
              <a:t>with Spain to be sustained until 1668. The optional use of Portuguese or</a:t>
            </a:r>
          </a:p>
          <a:p>
            <a:pPr marL="0" indent="0">
              <a:buNone/>
            </a:pPr>
            <a:r>
              <a:rPr lang="en-GB" dirty="0"/>
              <a:t>Castilian, whether spoken or written, common during the late sixteenth century,</a:t>
            </a:r>
          </a:p>
          <a:p>
            <a:pPr marL="0" indent="0">
              <a:buNone/>
            </a:pPr>
            <a:r>
              <a:rPr lang="en-GB" dirty="0"/>
              <a:t>was certainly no longer tolerated after the Restoration. In the words of a</a:t>
            </a:r>
          </a:p>
          <a:p>
            <a:pPr marL="0" indent="0">
              <a:buNone/>
            </a:pPr>
            <a:r>
              <a:rPr lang="en-GB" dirty="0"/>
              <a:t>popular maxim: ‘Do not expect either a good wind or a good marriage from</a:t>
            </a:r>
          </a:p>
          <a:p>
            <a:pPr marL="0" indent="0">
              <a:buNone/>
            </a:pPr>
            <a:r>
              <a:rPr lang="en-GB" dirty="0"/>
              <a:t>Spain.’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p.56)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49820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struggle for a place in Europe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Among the more serious problems posed by placing the </a:t>
            </a:r>
            <a:r>
              <a:rPr lang="en-GB" dirty="0" err="1"/>
              <a:t>Braganzas</a:t>
            </a:r>
            <a:r>
              <a:rPr lang="en-GB" dirty="0"/>
              <a:t> on the </a:t>
            </a:r>
            <a:r>
              <a:rPr lang="en-GB" dirty="0" smtClean="0"/>
              <a:t>throne was </a:t>
            </a:r>
            <a:r>
              <a:rPr lang="en-GB" dirty="0"/>
              <a:t>Portugal’s position in the context of European conflicts and interests.</a:t>
            </a:r>
          </a:p>
          <a:p>
            <a:pPr marL="0" indent="0">
              <a:buNone/>
            </a:pPr>
            <a:r>
              <a:rPr lang="en-GB" dirty="0"/>
              <a:t>During the Spanish domination, Portugal was part of the powerful </a:t>
            </a:r>
            <a:r>
              <a:rPr lang="en-GB" dirty="0" smtClean="0"/>
              <a:t>Habsburg inheritance</a:t>
            </a:r>
            <a:r>
              <a:rPr lang="en-GB" dirty="0"/>
              <a:t>, so that its enemies were France, England and Holland; but once </a:t>
            </a:r>
            <a:r>
              <a:rPr lang="en-GB" dirty="0" smtClean="0"/>
              <a:t>the Portuguese </a:t>
            </a:r>
            <a:r>
              <a:rPr lang="en-GB" dirty="0"/>
              <a:t>had shaken off the Spanish yoke, they attempted, at </a:t>
            </a:r>
            <a:r>
              <a:rPr lang="en-GB" dirty="0" smtClean="0"/>
              <a:t>first unsuccessfully</a:t>
            </a:r>
            <a:r>
              <a:rPr lang="en-GB" dirty="0"/>
              <a:t>, to obtain the support of these traditional adversaries of Spain.</a:t>
            </a:r>
          </a:p>
          <a:p>
            <a:pPr marL="0" indent="0">
              <a:buNone/>
            </a:pPr>
            <a:r>
              <a:rPr lang="en-GB" dirty="0"/>
              <a:t>Different procedures were followed in dealings with different courts – those</a:t>
            </a:r>
          </a:p>
          <a:p>
            <a:pPr marL="0" indent="0">
              <a:buNone/>
            </a:pPr>
            <a:r>
              <a:rPr lang="en-GB" dirty="0"/>
              <a:t>of Rome, Paris, London and Amsterdam.</a:t>
            </a:r>
            <a:r>
              <a:rPr lang="en-GB" dirty="0" smtClean="0"/>
              <a:t>.’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p.57)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40728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Revolution of 1668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House of Braganza ruled from 1640, with the accession of Dom </a:t>
            </a:r>
            <a:r>
              <a:rPr lang="en-GB" dirty="0" err="1"/>
              <a:t>João</a:t>
            </a:r>
            <a:r>
              <a:rPr lang="en-GB" dirty="0"/>
              <a:t> IV,</a:t>
            </a:r>
          </a:p>
          <a:p>
            <a:pPr marL="0" indent="0">
              <a:buNone/>
            </a:pPr>
            <a:r>
              <a:rPr lang="en-GB" dirty="0"/>
              <a:t>until the proclamation of the Republic in 1910. At the very start, in 1641, it was</a:t>
            </a:r>
          </a:p>
          <a:p>
            <a:pPr marL="0" indent="0">
              <a:buNone/>
            </a:pPr>
            <a:r>
              <a:rPr lang="en-GB" dirty="0"/>
              <a:t>beset by severe economic and political problems. That part of the nobility which</a:t>
            </a:r>
          </a:p>
          <a:p>
            <a:pPr marL="0" indent="0">
              <a:buNone/>
            </a:pPr>
            <a:r>
              <a:rPr lang="en-GB" dirty="0"/>
              <a:t>had collaborated with the Spaniards, together with some of the higher-ranking</a:t>
            </a:r>
          </a:p>
          <a:p>
            <a:pPr marL="0" indent="0">
              <a:buNone/>
            </a:pPr>
            <a:r>
              <a:rPr lang="en-GB" dirty="0"/>
              <a:t>clergy, set out to topple the monarchy. The revolt was put down boldly by</a:t>
            </a:r>
          </a:p>
          <a:p>
            <a:pPr marL="0" indent="0">
              <a:buNone/>
            </a:pPr>
            <a:r>
              <a:rPr lang="en-GB" dirty="0"/>
              <a:t>beheading those that led it, among them the Duke of </a:t>
            </a:r>
            <a:r>
              <a:rPr lang="en-GB" dirty="0" err="1"/>
              <a:t>Caminha</a:t>
            </a:r>
            <a:r>
              <a:rPr lang="en-GB" dirty="0"/>
              <a:t> and the Marquis</a:t>
            </a:r>
          </a:p>
          <a:p>
            <a:pPr marL="0" indent="0">
              <a:buNone/>
            </a:pPr>
            <a:r>
              <a:rPr lang="en-GB" dirty="0"/>
              <a:t>of Vila Real and his son. Not long after, Francisco de </a:t>
            </a:r>
            <a:r>
              <a:rPr lang="en-GB" dirty="0" err="1"/>
              <a:t>Lucena</a:t>
            </a:r>
            <a:r>
              <a:rPr lang="en-GB" dirty="0"/>
              <a:t>, the minister of</a:t>
            </a:r>
          </a:p>
          <a:p>
            <a:pPr marL="0" indent="0">
              <a:buNone/>
            </a:pPr>
            <a:r>
              <a:rPr lang="en-GB" dirty="0"/>
              <a:t>state responsible for carrying out these executions, was himself put to death for</a:t>
            </a:r>
          </a:p>
          <a:p>
            <a:pPr marL="0" indent="0">
              <a:buNone/>
            </a:pPr>
            <a:r>
              <a:rPr lang="en-GB" dirty="0"/>
              <a:t>his involvement in another plot. The healthy Portuguese reaction to Spanish</a:t>
            </a:r>
          </a:p>
          <a:p>
            <a:pPr marL="0" indent="0">
              <a:buNone/>
            </a:pPr>
            <a:r>
              <a:rPr lang="en-GB" dirty="0"/>
              <a:t>domination made it impossible for any absolutist regime to rule without</a:t>
            </a:r>
          </a:p>
          <a:p>
            <a:pPr marL="0" indent="0">
              <a:buNone/>
            </a:pPr>
            <a:r>
              <a:rPr lang="en-GB" dirty="0"/>
              <a:t>opposition.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p.58)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646703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reign of Dom Pedro II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On succeeding to the throne in 1683, Dom Pedro II found himself beset by</a:t>
            </a:r>
          </a:p>
          <a:p>
            <a:pPr marL="0" indent="0">
              <a:buNone/>
            </a:pPr>
            <a:r>
              <a:rPr lang="en-GB" dirty="0"/>
              <a:t>serious domestic problems. The defence of Portugal’s overseas settlements</a:t>
            </a:r>
          </a:p>
          <a:p>
            <a:pPr marL="0" indent="0">
              <a:buNone/>
            </a:pPr>
            <a:r>
              <a:rPr lang="en-GB" dirty="0"/>
              <a:t>against the Dutch (and others) had undermined State finances and taxes </a:t>
            </a:r>
            <a:r>
              <a:rPr lang="en-GB" dirty="0" smtClean="0"/>
              <a:t>were increased</a:t>
            </a:r>
            <a:r>
              <a:rPr lang="en-GB" dirty="0"/>
              <a:t>. Rural distress led to increased emigration, chiefly to Brazil, </a:t>
            </a:r>
            <a:r>
              <a:rPr lang="en-GB" dirty="0" smtClean="0"/>
              <a:t>which the </a:t>
            </a:r>
            <a:r>
              <a:rPr lang="en-GB" dirty="0"/>
              <a:t>government tried in vain to restrain.</a:t>
            </a:r>
          </a:p>
          <a:p>
            <a:pPr marL="0" indent="0">
              <a:buNone/>
            </a:pPr>
            <a:r>
              <a:rPr lang="en-GB" dirty="0"/>
              <a:t>Brazil was becoming increasingly rich from agricultural exports, especially</a:t>
            </a:r>
          </a:p>
          <a:p>
            <a:pPr marL="0" indent="0">
              <a:buNone/>
            </a:pPr>
            <a:r>
              <a:rPr lang="en-GB" dirty="0"/>
              <a:t>sugar, but the consequent demand for European goods did little to boost</a:t>
            </a:r>
          </a:p>
          <a:p>
            <a:pPr marL="0" indent="0">
              <a:buNone/>
            </a:pPr>
            <a:r>
              <a:rPr lang="en-GB" dirty="0"/>
              <a:t>Portuguese manufacture because colonial imports could be exchanged for </a:t>
            </a:r>
            <a:r>
              <a:rPr lang="en-GB" dirty="0" smtClean="0"/>
              <a:t>goods imported </a:t>
            </a:r>
            <a:r>
              <a:rPr lang="en-GB" dirty="0"/>
              <a:t>from elsewhere.</a:t>
            </a:r>
            <a:r>
              <a:rPr lang="en-GB" dirty="0" smtClean="0"/>
              <a:t>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p.59)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299704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War of the Spanish Succession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As for foreign policy, the government aligned itself with England as long as this</a:t>
            </a:r>
          </a:p>
          <a:p>
            <a:pPr marL="0" indent="0">
              <a:buNone/>
            </a:pPr>
            <a:r>
              <a:rPr lang="en-GB" dirty="0"/>
              <a:t>did not clash with Portugal’s European interests.</a:t>
            </a:r>
          </a:p>
          <a:p>
            <a:pPr marL="0" indent="0">
              <a:buNone/>
            </a:pPr>
            <a:r>
              <a:rPr lang="en-GB" dirty="0"/>
              <a:t>One major example of this alignment occurred in the War of the Spanish</a:t>
            </a:r>
          </a:p>
          <a:p>
            <a:pPr marL="0" indent="0">
              <a:buNone/>
            </a:pPr>
            <a:r>
              <a:rPr lang="en-GB" dirty="0"/>
              <a:t>Succession. Carlos II of Spain had died in 1700, which gave rise to a </a:t>
            </a:r>
            <a:r>
              <a:rPr lang="en-GB" dirty="0" err="1"/>
              <a:t>longanticipated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problem. He had two sisters, one married to Louis XIV of France,</a:t>
            </a:r>
          </a:p>
          <a:p>
            <a:pPr marL="0" indent="0">
              <a:buNone/>
            </a:pPr>
            <a:r>
              <a:rPr lang="en-GB" dirty="0"/>
              <a:t>the other to the Habsburg emperor, Leopold I. Both these powers laid claim to</a:t>
            </a:r>
          </a:p>
          <a:p>
            <a:pPr marL="0" indent="0">
              <a:buNone/>
            </a:pPr>
            <a:r>
              <a:rPr lang="en-GB" dirty="0"/>
              <a:t>succession to the Spanish throne. Although, after much shilly-shallying, in his will</a:t>
            </a:r>
          </a:p>
          <a:p>
            <a:pPr marL="0" indent="0">
              <a:buNone/>
            </a:pPr>
            <a:r>
              <a:rPr lang="en-GB" dirty="0"/>
              <a:t>Carlos had named Philip, Duke of Anjou, Louis XIV’s grandson, as his successor,</a:t>
            </a:r>
          </a:p>
          <a:p>
            <a:pPr marL="0" indent="0">
              <a:buNone/>
            </a:pPr>
            <a:r>
              <a:rPr lang="en-GB" dirty="0"/>
              <a:t>this decision was unacceptable to Leopold, who declared war.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p.59)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90753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Brazilian gold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exploitation of these precious commodities was undertaken by </a:t>
            </a:r>
            <a:r>
              <a:rPr lang="en-GB" dirty="0" smtClean="0"/>
              <a:t>private companies</a:t>
            </a:r>
            <a:r>
              <a:rPr lang="en-GB" dirty="0"/>
              <a:t>, the State only imposing a tax, originally fixed at a fifth of the </a:t>
            </a:r>
            <a:r>
              <a:rPr lang="en-GB" dirty="0" smtClean="0"/>
              <a:t>amount extracted</a:t>
            </a:r>
            <a:r>
              <a:rPr lang="en-GB" dirty="0"/>
              <a:t>, but as the miners would evade paying this by all possible means </a:t>
            </a:r>
            <a:r>
              <a:rPr lang="en-GB" dirty="0" smtClean="0"/>
              <a:t>its collection </a:t>
            </a:r>
            <a:r>
              <a:rPr lang="en-GB" dirty="0"/>
              <a:t>was never easy. Repressive measures taken to put a stop to </a:t>
            </a:r>
            <a:r>
              <a:rPr lang="en-GB" dirty="0" smtClean="0"/>
              <a:t>smuggling were </a:t>
            </a:r>
            <a:r>
              <a:rPr lang="en-GB" dirty="0"/>
              <a:t>naturally resented, provoking the first anti-Portuguese </a:t>
            </a:r>
            <a:r>
              <a:rPr lang="en-GB" dirty="0" smtClean="0"/>
              <a:t>demonstrations, and </a:t>
            </a:r>
            <a:r>
              <a:rPr lang="en-GB" dirty="0"/>
              <a:t>proving a source of constant discontent.</a:t>
            </a:r>
            <a:r>
              <a:rPr lang="en-GB" dirty="0" smtClean="0"/>
              <a:t>.</a:t>
            </a:r>
            <a:r>
              <a:rPr lang="pt-PT" dirty="0" smtClean="0"/>
              <a:t>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</a:t>
            </a:r>
            <a:r>
              <a:rPr lang="pt-PT" b="1" dirty="0" smtClean="0"/>
              <a:t>p.59)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016680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881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The restoration</vt:lpstr>
      <vt:lpstr>The struggle for a place in Europe</vt:lpstr>
      <vt:lpstr>The Revolution of 1668</vt:lpstr>
      <vt:lpstr>The reign of Dom Pedro II</vt:lpstr>
      <vt:lpstr>The War of the Spanish Succession</vt:lpstr>
      <vt:lpstr>Brazilian gold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14</cp:revision>
  <dcterms:created xsi:type="dcterms:W3CDTF">2018-11-18T11:57:52Z</dcterms:created>
  <dcterms:modified xsi:type="dcterms:W3CDTF">2018-11-18T14:28:50Z</dcterms:modified>
</cp:coreProperties>
</file>