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6" r:id="rId6"/>
    <p:sldId id="267" r:id="rId7"/>
    <p:sldId id="268" r:id="rId8"/>
    <p:sldId id="261" r:id="rId9"/>
    <p:sldId id="262" r:id="rId10"/>
    <p:sldId id="264" r:id="rId11"/>
    <p:sldId id="265" r:id="rId12"/>
    <p:sldId id="269" r:id="rId13"/>
    <p:sldId id="270" r:id="rId14"/>
    <p:sldId id="271" r:id="rId15"/>
    <p:sldId id="272" r:id="rId16"/>
    <p:sldId id="273" r:id="rId17"/>
    <p:sldId id="274"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3" d="100"/>
          <a:sy n="73" d="100"/>
        </p:scale>
        <p:origin x="-148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8" name="Footer Placeholder 7"/>
          <p:cNvSpPr>
            <a:spLocks noGrp="1"/>
          </p:cNvSpPr>
          <p:nvPr>
            <p:ph type="ftr" sz="quarter" idx="11"/>
          </p:nvPr>
        </p:nvSpPr>
        <p:spPr/>
        <p:txBody>
          <a:bodyPr/>
          <a:lstStyle>
            <a:extLst/>
          </a:lstStyle>
          <a:p>
            <a:endParaRPr lang="tr-TR" dirty="0"/>
          </a:p>
        </p:txBody>
      </p:sp>
      <p:sp>
        <p:nvSpPr>
          <p:cNvPr id="11" name="Slide Number Placeholder 10"/>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5" name="Footer Placeholder 4"/>
          <p:cNvSpPr>
            <a:spLocks noGrp="1"/>
          </p:cNvSpPr>
          <p:nvPr>
            <p:ph type="ftr" sz="quarter" idx="11"/>
          </p:nvPr>
        </p:nvSpPr>
        <p:spPr/>
        <p:txBody>
          <a:bodyPr/>
          <a:lstStyle>
            <a:extLst/>
          </a:lstStyle>
          <a:p>
            <a:endParaRPr lang="tr-TR" dirty="0"/>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5" name="Footer Placeholder 4"/>
          <p:cNvSpPr>
            <a:spLocks noGrp="1"/>
          </p:cNvSpPr>
          <p:nvPr>
            <p:ph type="ftr" sz="quarter" idx="11"/>
          </p:nvPr>
        </p:nvSpPr>
        <p:spPr/>
        <p:txBody>
          <a:bodyPr/>
          <a:lstStyle>
            <a:extLst/>
          </a:lstStyle>
          <a:p>
            <a:endParaRPr lang="tr-TR" dirty="0"/>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5" name="Footer Placeholder 4"/>
          <p:cNvSpPr>
            <a:spLocks noGrp="1"/>
          </p:cNvSpPr>
          <p:nvPr>
            <p:ph type="ftr" sz="quarter" idx="11"/>
          </p:nvPr>
        </p:nvSpPr>
        <p:spPr/>
        <p:txBody>
          <a:bodyPr/>
          <a:lstStyle>
            <a:extLst/>
          </a:lstStyle>
          <a:p>
            <a:endParaRPr lang="tr-TR" dirty="0"/>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5" name="Footer Placeholder 4"/>
          <p:cNvSpPr>
            <a:spLocks noGrp="1"/>
          </p:cNvSpPr>
          <p:nvPr>
            <p:ph type="ftr" sz="quarter" idx="11"/>
          </p:nvPr>
        </p:nvSpPr>
        <p:spPr/>
        <p:txBody>
          <a:bodyPr/>
          <a:lstStyle>
            <a:extLst/>
          </a:lstStyle>
          <a:p>
            <a:endParaRPr lang="tr-TR" dirty="0"/>
          </a:p>
        </p:txBody>
      </p:sp>
      <p:sp>
        <p:nvSpPr>
          <p:cNvPr id="6" name="Slide Number Placeholder 5"/>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6" name="Footer Placeholder 5"/>
          <p:cNvSpPr>
            <a:spLocks noGrp="1"/>
          </p:cNvSpPr>
          <p:nvPr>
            <p:ph type="ftr" sz="quarter" idx="11"/>
          </p:nvPr>
        </p:nvSpPr>
        <p:spPr/>
        <p:txBody>
          <a:bodyPr/>
          <a:lstStyle>
            <a:extLst/>
          </a:lstStyle>
          <a:p>
            <a:endParaRPr lang="tr-TR" dirty="0"/>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8" name="Footer Placeholder 7"/>
          <p:cNvSpPr>
            <a:spLocks noGrp="1"/>
          </p:cNvSpPr>
          <p:nvPr>
            <p:ph type="ftr" sz="quarter" idx="11"/>
          </p:nvPr>
        </p:nvSpPr>
        <p:spPr/>
        <p:txBody>
          <a:bodyPr/>
          <a:lstStyle>
            <a:extLst/>
          </a:lstStyle>
          <a:p>
            <a:endParaRPr lang="tr-TR" dirty="0"/>
          </a:p>
        </p:txBody>
      </p:sp>
      <p:sp>
        <p:nvSpPr>
          <p:cNvPr id="9" name="Slide Number Placeholder 8"/>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4" name="Footer Placeholder 3"/>
          <p:cNvSpPr>
            <a:spLocks noGrp="1"/>
          </p:cNvSpPr>
          <p:nvPr>
            <p:ph type="ftr" sz="quarter" idx="11"/>
          </p:nvPr>
        </p:nvSpPr>
        <p:spPr/>
        <p:txBody>
          <a:bodyPr/>
          <a:lstStyle>
            <a:extLst/>
          </a:lstStyle>
          <a:p>
            <a:endParaRPr lang="tr-TR" dirty="0"/>
          </a:p>
        </p:txBody>
      </p:sp>
      <p:sp>
        <p:nvSpPr>
          <p:cNvPr id="5" name="Slide Number Placeholder 4"/>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3" name="Footer Placeholder 2"/>
          <p:cNvSpPr>
            <a:spLocks noGrp="1"/>
          </p:cNvSpPr>
          <p:nvPr>
            <p:ph type="ftr" sz="quarter" idx="11"/>
          </p:nvPr>
        </p:nvSpPr>
        <p:spPr/>
        <p:txBody>
          <a:bodyPr/>
          <a:lstStyle>
            <a:extLst/>
          </a:lstStyle>
          <a:p>
            <a:endParaRPr lang="tr-TR" dirty="0"/>
          </a:p>
        </p:txBody>
      </p:sp>
      <p:sp>
        <p:nvSpPr>
          <p:cNvPr id="4" name="Slide Number Placeholder 3"/>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6" name="Footer Placeholder 5"/>
          <p:cNvSpPr>
            <a:spLocks noGrp="1"/>
          </p:cNvSpPr>
          <p:nvPr>
            <p:ph type="ftr" sz="quarter" idx="11"/>
          </p:nvPr>
        </p:nvSpPr>
        <p:spPr/>
        <p:txBody>
          <a:bodyPr/>
          <a:lstStyle>
            <a:extLst/>
          </a:lstStyle>
          <a:p>
            <a:endParaRPr lang="tr-TR" dirty="0"/>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3720DD-5B6D-40BF-8493-A6B52D484E6B}" type="datetimeFigureOut">
              <a:rPr lang="tr-TR" smtClean="0"/>
              <a:pPr/>
              <a:t>25.11.2018</a:t>
            </a:fld>
            <a:endParaRPr lang="tr-TR" dirty="0"/>
          </a:p>
        </p:txBody>
      </p:sp>
      <p:sp>
        <p:nvSpPr>
          <p:cNvPr id="6" name="Footer Placeholder 5"/>
          <p:cNvSpPr>
            <a:spLocks noGrp="1"/>
          </p:cNvSpPr>
          <p:nvPr>
            <p:ph type="ftr" sz="quarter" idx="11"/>
          </p:nvPr>
        </p:nvSpPr>
        <p:spPr/>
        <p:txBody>
          <a:bodyPr/>
          <a:lstStyle>
            <a:extLst/>
          </a:lstStyle>
          <a:p>
            <a:endParaRPr lang="tr-TR" dirty="0"/>
          </a:p>
        </p:txBody>
      </p:sp>
      <p:sp>
        <p:nvSpPr>
          <p:cNvPr id="7" name="Slide Number Placeholder 6"/>
          <p:cNvSpPr>
            <a:spLocks noGrp="1"/>
          </p:cNvSpPr>
          <p:nvPr>
            <p:ph type="sldNum" sz="quarter" idx="12"/>
          </p:nvPr>
        </p:nvSpPr>
        <p:spPr/>
        <p:txBody>
          <a:bodyPr/>
          <a:lstStyle>
            <a:extLst/>
          </a:lstStyle>
          <a:p>
            <a:fld id="{F302176B-0E47-46AC-8F43-DAB4B8A37D06}" type="slidenum">
              <a:rPr lang="tr-TR" smtClean="0"/>
              <a:pPr/>
              <a:t>‹#›</a:t>
            </a:fld>
            <a:endParaRPr lang="tr-TR"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3720DD-5B6D-40BF-8493-A6B52D484E6B}" type="datetimeFigureOut">
              <a:rPr lang="tr-TR" smtClean="0"/>
              <a:pPr/>
              <a:t>25.11.2018</a:t>
            </a:fld>
            <a:endParaRPr lang="tr-TR"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arihiolaylar.com/tarihi-olaylar/babiller-315" TargetMode="External"/><Relationship Id="rId2" Type="http://schemas.openxmlformats.org/officeDocument/2006/relationships/hyperlink" Target="http://www.tarihiolaylar.com/tarihi-olaylar/sumerler-313" TargetMode="External"/><Relationship Id="rId1" Type="http://schemas.openxmlformats.org/officeDocument/2006/relationships/slideLayout" Target="../slideLayouts/slideLayout2.xml"/><Relationship Id="rId6" Type="http://schemas.openxmlformats.org/officeDocument/2006/relationships/hyperlink" Target="http://www.tarihiolaylar.com/tarihi-olaylar/elamlar-317" TargetMode="External"/><Relationship Id="rId5" Type="http://schemas.openxmlformats.org/officeDocument/2006/relationships/hyperlink" Target="http://www.tarihiolaylar.com/tarihi-olaylar/akadlar-314" TargetMode="External"/><Relationship Id="rId4" Type="http://schemas.openxmlformats.org/officeDocument/2006/relationships/hyperlink" Target="http://www.tarihiolaylar.com/tarihi-olaylar/asurlular-3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MEZOPOTAMYA MATEMATİĞİ</a:t>
            </a:r>
            <a:endParaRPr lang="tr-TR" dirty="0"/>
          </a:p>
        </p:txBody>
      </p:sp>
    </p:spTree>
    <p:extLst>
      <p:ext uri="{BB962C8B-B14F-4D97-AF65-F5344CB8AC3E}">
        <p14:creationId xmlns="" xmlns:p14="http://schemas.microsoft.com/office/powerpoint/2010/main" val="61508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noFill/>
        </p:spPr>
        <p:txBody>
          <a:bodyPr>
            <a:normAutofit fontScale="85000" lnSpcReduction="10000"/>
          </a:bodyPr>
          <a:lstStyle/>
          <a:p>
            <a:r>
              <a:rPr lang="tr-TR" dirty="0" smtClean="0"/>
              <a:t> Babiller </a:t>
            </a:r>
            <a:r>
              <a:rPr lang="en-US" dirty="0">
                <a:latin typeface="+mj-lt"/>
                <a:ea typeface="MS PGothic" pitchFamily="34" charset="-128"/>
                <a:sym typeface="Lucida Grande" charset="0"/>
              </a:rPr>
              <a:t>59'dan </a:t>
            </a:r>
            <a:r>
              <a:rPr lang="en-US" dirty="0" err="1">
                <a:latin typeface="+mj-lt"/>
                <a:ea typeface="MS PGothic" pitchFamily="34" charset="-128"/>
                <a:sym typeface="Lucida Grande" charset="0"/>
              </a:rPr>
              <a:t>büyük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sayıları</a:t>
            </a:r>
            <a:r>
              <a:rPr lang="en-US" dirty="0">
                <a:latin typeface="+mj-lt"/>
                <a:ea typeface="MS PGothic" pitchFamily="34" charset="-128"/>
                <a:sym typeface="Lucida Grande" charset="0"/>
              </a:rPr>
              <a:t> da, </a:t>
            </a:r>
            <a:r>
              <a:rPr lang="en-US" dirty="0" err="1">
                <a:latin typeface="+mj-lt"/>
                <a:ea typeface="MS PGothic" pitchFamily="34" charset="-128"/>
                <a:sym typeface="Lucida Grande" charset="0"/>
              </a:rPr>
              <a:t>basamak</a:t>
            </a:r>
            <a:r>
              <a:rPr lang="tr-TR" dirty="0">
                <a:latin typeface="+mj-lt"/>
                <a:ea typeface="MS PGothic" pitchFamily="34" charset="-128"/>
                <a:sym typeface="Lucida Grande" charset="0"/>
              </a:rPr>
              <a:t> </a:t>
            </a:r>
            <a:r>
              <a:rPr lang="en-US" dirty="0" err="1">
                <a:latin typeface="+mj-lt"/>
                <a:ea typeface="MS PGothic" pitchFamily="34" charset="-128"/>
                <a:sym typeface="Lucida Grande" charset="0"/>
              </a:rPr>
              <a:t>düşüncesinden</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yararlanarak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yazdılar</a:t>
            </a:r>
            <a:r>
              <a:rPr lang="en-US" dirty="0">
                <a:latin typeface="+mj-lt"/>
                <a:ea typeface="MS PGothic" pitchFamily="34" charset="-128"/>
                <a:sym typeface="Lucida Grande" charset="0"/>
              </a:rPr>
              <a:t>. 60 </a:t>
            </a:r>
            <a:r>
              <a:rPr lang="en-US" dirty="0" err="1">
                <a:latin typeface="+mj-lt"/>
                <a:ea typeface="MS PGothic" pitchFamily="34" charset="-128"/>
                <a:sym typeface="Lucida Grande" charset="0"/>
              </a:rPr>
              <a:t>sayısını</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taban</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olarak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kullandılar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Gruplamalarını</a:t>
            </a:r>
            <a:r>
              <a:rPr lang="en-US" dirty="0">
                <a:latin typeface="+mj-lt"/>
                <a:ea typeface="MS PGothic" pitchFamily="34" charset="-128"/>
                <a:sym typeface="Lucida Grande" charset="0"/>
              </a:rPr>
              <a:t> 60'lık </a:t>
            </a:r>
            <a:r>
              <a:rPr lang="en-US" dirty="0" err="1">
                <a:latin typeface="+mj-lt"/>
                <a:ea typeface="MS PGothic" pitchFamily="34" charset="-128"/>
                <a:sym typeface="Lucida Grande" charset="0"/>
              </a:rPr>
              <a:t>olarak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yani</a:t>
            </a:r>
            <a:r>
              <a:rPr lang="en-US" dirty="0">
                <a:latin typeface="+mj-lt"/>
                <a:ea typeface="MS PGothic" pitchFamily="34" charset="-128"/>
                <a:sym typeface="Lucida Grande" charset="0"/>
              </a:rPr>
              <a:t> 60x2 = 120, ... </a:t>
            </a:r>
            <a:r>
              <a:rPr lang="en-US" dirty="0" err="1">
                <a:latin typeface="+mj-lt"/>
                <a:ea typeface="MS PGothic" pitchFamily="34" charset="-128"/>
                <a:sym typeface="Lucida Grande" charset="0"/>
              </a:rPr>
              <a:t>şeklinde</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yaptılar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Böylece</a:t>
            </a:r>
            <a:r>
              <a:rPr lang="en-US" dirty="0">
                <a:latin typeface="+mj-lt"/>
                <a:ea typeface="MS PGothic" pitchFamily="34" charset="-128"/>
                <a:sym typeface="Lucida Grande" charset="0"/>
              </a:rPr>
              <a:t> ilk </a:t>
            </a:r>
            <a:r>
              <a:rPr lang="en-US" dirty="0" err="1">
                <a:latin typeface="+mj-lt"/>
                <a:ea typeface="MS PGothic" pitchFamily="34" charset="-128"/>
                <a:sym typeface="Lucida Grande" charset="0"/>
              </a:rPr>
              <a:t>kez</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sayılarda</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basamak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fikrini</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gösterdiler</a:t>
            </a:r>
            <a:r>
              <a:rPr lang="en-US" dirty="0">
                <a:latin typeface="+mj-lt"/>
                <a:ea typeface="MS PGothic" pitchFamily="34" charset="-128"/>
                <a:sym typeface="Lucida Grande" charset="0"/>
              </a:rPr>
              <a:t>. </a:t>
            </a:r>
          </a:p>
          <a:p>
            <a:r>
              <a:rPr lang="tr-TR" dirty="0" smtClean="0"/>
              <a:t>Babiller </a:t>
            </a:r>
            <a:r>
              <a:rPr lang="en-US" dirty="0" err="1">
                <a:latin typeface="+mj-lt"/>
                <a:ea typeface="MS PGothic" pitchFamily="34" charset="-128"/>
                <a:sym typeface="Lucida Grande" charset="0"/>
              </a:rPr>
              <a:t>Babiller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sayıları</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yazarken</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iki</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tane</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sembol</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ve</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bulunmayan</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basamaklar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yerini</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doldurmak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için</a:t>
            </a:r>
            <a:r>
              <a:rPr lang="en-US" dirty="0">
                <a:latin typeface="+mj-lt"/>
                <a:ea typeface="MS PGothic" pitchFamily="34" charset="-128"/>
                <a:sym typeface="Lucida Grande" charset="0"/>
              </a:rPr>
              <a:t> de, </a:t>
            </a:r>
            <a:r>
              <a:rPr lang="tr-TR" dirty="0" smtClean="0">
                <a:latin typeface="+mj-lt"/>
                <a:ea typeface="MS PGothic" pitchFamily="34" charset="-128"/>
                <a:sym typeface="Lucida Grande" charset="0"/>
              </a:rPr>
              <a:t> </a:t>
            </a:r>
            <a:r>
              <a:rPr lang="en-US" dirty="0" smtClean="0">
                <a:latin typeface="+mj-lt"/>
                <a:ea typeface="MS PGothic" pitchFamily="34" charset="-128"/>
                <a:sym typeface="Lucida Grande" charset="0"/>
              </a:rPr>
              <a:t>(( </a:t>
            </a:r>
            <a:r>
              <a:rPr lang="en-US" dirty="0">
                <a:latin typeface="+mj-lt"/>
                <a:ea typeface="MS PGothic" pitchFamily="34" charset="-128"/>
                <a:sym typeface="Lucida Grande" charset="0"/>
              </a:rPr>
              <a:t>: )) </a:t>
            </a:r>
            <a:r>
              <a:rPr lang="en-US" dirty="0" err="1">
                <a:latin typeface="+mj-lt"/>
                <a:ea typeface="MS PGothic" pitchFamily="34" charset="-128"/>
                <a:sym typeface="Lucida Grande" charset="0"/>
              </a:rPr>
              <a:t>işaretini</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kullanmışlardır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Babil</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rakamları</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arasında</a:t>
            </a:r>
            <a:r>
              <a:rPr lang="en-US" dirty="0">
                <a:latin typeface="+mj-lt"/>
                <a:ea typeface="MS PGothic" pitchFamily="34" charset="-128"/>
                <a:sym typeface="Lucida Grande" charset="0"/>
              </a:rPr>
              <a:t> da, </a:t>
            </a:r>
            <a:r>
              <a:rPr lang="en-US" dirty="0" err="1">
                <a:latin typeface="+mj-lt"/>
                <a:ea typeface="MS PGothic" pitchFamily="34" charset="-128"/>
                <a:sym typeface="Lucida Grande" charset="0"/>
              </a:rPr>
              <a:t>sıfır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rakamını</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gösteren</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bir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sembol</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yoktur</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Rakamları</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sağdan</a:t>
            </a:r>
            <a:r>
              <a:rPr lang="en-US" dirty="0">
                <a:latin typeface="+mj-lt"/>
                <a:ea typeface="MS PGothic" pitchFamily="34" charset="-128"/>
                <a:sym typeface="Lucida Grande" charset="0"/>
              </a:rPr>
              <a:t> sola </a:t>
            </a:r>
            <a:r>
              <a:rPr lang="en-US" dirty="0" err="1">
                <a:latin typeface="+mj-lt"/>
                <a:ea typeface="MS PGothic" pitchFamily="34" charset="-128"/>
                <a:sym typeface="Lucida Grande" charset="0"/>
              </a:rPr>
              <a:t>doğru</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yazarak</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ifade</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ettikleri</a:t>
            </a:r>
            <a:r>
              <a:rPr lang="en-US" dirty="0">
                <a:latin typeface="+mj-lt"/>
                <a:ea typeface="MS PGothic" pitchFamily="34" charset="-128"/>
                <a:sym typeface="Lucida Grande" charset="0"/>
              </a:rPr>
              <a:t> </a:t>
            </a:r>
            <a:r>
              <a:rPr lang="en-US" dirty="0" err="1">
                <a:latin typeface="+mj-lt"/>
                <a:ea typeface="MS PGothic" pitchFamily="34" charset="-128"/>
                <a:sym typeface="Lucida Grande" charset="0"/>
              </a:rPr>
              <a:t>anlaşılmaktadır</a:t>
            </a:r>
            <a:r>
              <a:rPr lang="en-US" dirty="0">
                <a:latin typeface="+mj-lt"/>
                <a:ea typeface="MS PGothic" pitchFamily="34" charset="-128"/>
                <a:sym typeface="Lucida Grande" charset="0"/>
              </a:rPr>
              <a:t>. </a:t>
            </a:r>
            <a:endParaRPr lang="tr-TR" dirty="0">
              <a:latin typeface="+mj-lt"/>
              <a:ea typeface="MS PGothic" pitchFamily="34" charset="-128"/>
              <a:sym typeface="Lucida Grande" charset="0"/>
            </a:endParaRPr>
          </a:p>
          <a:p>
            <a:endParaRPr lang="tr-TR" dirty="0"/>
          </a:p>
          <a:p>
            <a:endParaRPr lang="tr-TR" dirty="0"/>
          </a:p>
        </p:txBody>
      </p:sp>
    </p:spTree>
    <p:extLst>
      <p:ext uri="{BB962C8B-B14F-4D97-AF65-F5344CB8AC3E}">
        <p14:creationId xmlns="" xmlns:p14="http://schemas.microsoft.com/office/powerpoint/2010/main" val="27189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bil rakamlarÄ± ile ilgili gÃ¶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568" y="620688"/>
            <a:ext cx="7848872" cy="59046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416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bil rakamlarÄ± ile ilgili gÃ¶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1124744"/>
            <a:ext cx="7056784" cy="3168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994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en-US" dirty="0" err="1" smtClean="0">
                <a:latin typeface="+mj-lt"/>
                <a:ea typeface="MS PGothic" pitchFamily="34" charset="-128"/>
                <a:sym typeface="Arial" pitchFamily="34" charset="0"/>
              </a:rPr>
              <a:t>Mısırlılar</a:t>
            </a:r>
            <a:r>
              <a:rPr lang="en-US" dirty="0">
                <a:latin typeface="+mj-lt"/>
                <a:ea typeface="MS PGothic" pitchFamily="34" charset="-128"/>
                <a:sym typeface="Arial" pitchFamily="34" charset="0"/>
              </a:rPr>
              <a:t>, </a:t>
            </a:r>
            <a:r>
              <a:rPr lang="en-US" dirty="0" err="1">
                <a:latin typeface="+mj-lt"/>
                <a:ea typeface="MS PGothic" pitchFamily="34" charset="-128"/>
                <a:sym typeface="Arial" pitchFamily="34" charset="0"/>
              </a:rPr>
              <a:t>Yunanlar</a:t>
            </a:r>
            <a:r>
              <a:rPr lang="en-US" dirty="0">
                <a:latin typeface="+mj-lt"/>
                <a:ea typeface="MS PGothic" pitchFamily="34" charset="-128"/>
                <a:sym typeface="Arial" pitchFamily="34" charset="0"/>
              </a:rPr>
              <a:t> </a:t>
            </a:r>
            <a:r>
              <a:rPr lang="en-US" dirty="0" err="1">
                <a:latin typeface="+mj-lt"/>
                <a:ea typeface="MS PGothic" pitchFamily="34" charset="-128"/>
                <a:sym typeface="Arial" pitchFamily="34" charset="0"/>
              </a:rPr>
              <a:t>ve</a:t>
            </a:r>
            <a:r>
              <a:rPr lang="en-US" dirty="0">
                <a:latin typeface="+mj-lt"/>
                <a:ea typeface="MS PGothic" pitchFamily="34" charset="-128"/>
                <a:sym typeface="Arial" pitchFamily="34" charset="0"/>
              </a:rPr>
              <a:t> </a:t>
            </a:r>
            <a:r>
              <a:rPr lang="en-US" dirty="0" err="1">
                <a:latin typeface="+mj-lt"/>
                <a:ea typeface="MS PGothic" pitchFamily="34" charset="-128"/>
                <a:sym typeface="Arial" pitchFamily="34" charset="0"/>
              </a:rPr>
              <a:t>Romalılar</a:t>
            </a:r>
            <a:r>
              <a:rPr lang="ja-JP" altLang="en-US" dirty="0">
                <a:latin typeface="+mj-lt"/>
                <a:ea typeface="MS PGothic" pitchFamily="34" charset="-128"/>
                <a:sym typeface="Arial" pitchFamily="34" charset="0"/>
              </a:rPr>
              <a:t>’</a:t>
            </a:r>
            <a:r>
              <a:rPr lang="en-US" altLang="ja-JP" dirty="0" err="1">
                <a:latin typeface="+mj-lt"/>
                <a:cs typeface="Arial" pitchFamily="34" charset="0"/>
                <a:sym typeface="Arial" pitchFamily="34" charset="0"/>
              </a:rPr>
              <a:t>dan</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farklı</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olarak</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Babilliler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desimal</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sistemde</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çokça</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olduğu</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gibi</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daha</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büyük</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değerler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ile</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temsil</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edilen</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basamakların</a:t>
            </a:r>
            <a:r>
              <a:rPr lang="en-US" altLang="ja-JP" dirty="0">
                <a:latin typeface="+mj-lt"/>
                <a:cs typeface="Arial" pitchFamily="34" charset="0"/>
                <a:sym typeface="Arial" pitchFamily="34" charset="0"/>
              </a:rPr>
              <a:t> sol </a:t>
            </a:r>
            <a:r>
              <a:rPr lang="en-US" altLang="ja-JP" dirty="0" err="1">
                <a:latin typeface="+mj-lt"/>
                <a:cs typeface="Arial" pitchFamily="34" charset="0"/>
                <a:sym typeface="Arial" pitchFamily="34" charset="0"/>
              </a:rPr>
              <a:t>sütunda</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yazılmış</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olduğu</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bir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gerçek</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yer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değeri</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sistemine</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sahipti</a:t>
            </a:r>
            <a:r>
              <a:rPr lang="en-US" altLang="ja-JP" dirty="0">
                <a:latin typeface="+mj-lt"/>
                <a:cs typeface="Arial" pitchFamily="34" charset="0"/>
                <a:sym typeface="Arial" pitchFamily="34" charset="0"/>
              </a:rPr>
              <a:t>. </a:t>
            </a:r>
            <a:endParaRPr lang="tr-TR" altLang="ja-JP" dirty="0" smtClean="0">
              <a:sym typeface="Arial" pitchFamily="34" charset="0"/>
            </a:endParaRPr>
          </a:p>
          <a:p>
            <a:r>
              <a:rPr lang="en-US" altLang="ja-JP" dirty="0" err="1" smtClean="0">
                <a:latin typeface="+mj-lt"/>
                <a:cs typeface="Arial" pitchFamily="34" charset="0"/>
                <a:sym typeface="Arial" pitchFamily="34" charset="0"/>
              </a:rPr>
              <a:t>Bununla</a:t>
            </a:r>
            <a:r>
              <a:rPr lang="en-US" altLang="ja-JP" dirty="0" smtClean="0">
                <a:latin typeface="+mj-lt"/>
                <a:cs typeface="Arial" pitchFamily="34" charset="0"/>
                <a:sym typeface="Arial" pitchFamily="34" charset="0"/>
              </a:rPr>
              <a:t> </a:t>
            </a:r>
            <a:r>
              <a:rPr lang="en-US" altLang="ja-JP" dirty="0" err="1">
                <a:latin typeface="+mj-lt"/>
                <a:cs typeface="Arial" pitchFamily="34" charset="0"/>
                <a:sym typeface="Arial" pitchFamily="34" charset="0"/>
              </a:rPr>
              <a:t>birlikte</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ondalık</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noktanın</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eşdeğeri</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yoktu</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ve</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böylece</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bir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sembolün</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yer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değerinin</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çoğunlukla</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bağlamdan</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çıkarılır</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olması</a:t>
            </a:r>
            <a:r>
              <a:rPr lang="en-US" altLang="ja-JP" dirty="0">
                <a:latin typeface="+mj-lt"/>
                <a:cs typeface="Arial" pitchFamily="34" charset="0"/>
                <a:sym typeface="Arial" pitchFamily="34" charset="0"/>
              </a:rPr>
              <a:t> </a:t>
            </a:r>
            <a:r>
              <a:rPr lang="en-US" altLang="ja-JP" dirty="0" err="1">
                <a:latin typeface="+mj-lt"/>
                <a:cs typeface="Arial" pitchFamily="34" charset="0"/>
                <a:sym typeface="Arial" pitchFamily="34" charset="0"/>
              </a:rPr>
              <a:t>gerekiyordu</a:t>
            </a:r>
            <a:r>
              <a:rPr lang="en-US" altLang="ja-JP" dirty="0">
                <a:latin typeface="Arial" pitchFamily="34" charset="0"/>
                <a:cs typeface="Arial" pitchFamily="34" charset="0"/>
                <a:sym typeface="Arial" pitchFamily="34" charset="0"/>
              </a:rPr>
              <a:t>.</a:t>
            </a:r>
          </a:p>
          <a:p>
            <a:endParaRPr lang="tr-TR" altLang="ja-JP" dirty="0">
              <a:latin typeface="+mj-lt"/>
              <a:cs typeface="Arial" pitchFamily="34" charset="0"/>
              <a:sym typeface="Arial" pitchFamily="34" charset="0"/>
            </a:endParaRPr>
          </a:p>
        </p:txBody>
      </p:sp>
    </p:spTree>
    <p:extLst>
      <p:ext uri="{BB962C8B-B14F-4D97-AF65-F5344CB8AC3E}">
        <p14:creationId xmlns="" xmlns:p14="http://schemas.microsoft.com/office/powerpoint/2010/main" val="41428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 </a:t>
            </a:r>
            <a:endParaRPr lang="tr-TR" dirty="0"/>
          </a:p>
        </p:txBody>
      </p:sp>
      <p:sp>
        <p:nvSpPr>
          <p:cNvPr id="2" name="İçerik Yer Tutucusu 1"/>
          <p:cNvSpPr>
            <a:spLocks noGrp="1"/>
          </p:cNvSpPr>
          <p:nvPr>
            <p:ph idx="1"/>
          </p:nvPr>
        </p:nvSpPr>
        <p:spPr/>
        <p:txBody>
          <a:bodyPr>
            <a:normAutofit fontScale="85000" lnSpcReduction="20000"/>
          </a:bodyPr>
          <a:lstStyle/>
          <a:p>
            <a:r>
              <a:rPr lang="tr-TR" dirty="0" smtClean="0"/>
              <a:t>MÖ 2000 yılında </a:t>
            </a:r>
            <a:r>
              <a:rPr lang="tr-TR" dirty="0" err="1" smtClean="0"/>
              <a:t>Babillilerin</a:t>
            </a:r>
            <a:r>
              <a:rPr lang="tr-TR" dirty="0" smtClean="0"/>
              <a:t> ikinci dereceden denklem çözümü ve bu formüllere aşina olduklarını gösteren birçok tablet vardır. İçlerinde geometrik şekillerin problemleri bulunmaktadır. Bir karenin alanıyla kenarları ilişkilendireler bizim günümüze uyarlanmış haliyle uzunluk ve genişliklere x ve y olarak adlandırmışlar diyebiliriz.</a:t>
            </a:r>
          </a:p>
          <a:p>
            <a:r>
              <a:rPr lang="tr-TR" dirty="0" smtClean="0"/>
              <a:t>Ellerinde bütün ikinci dereceden denklemleri çözecek bir formül olmamasına rağmen verilen somut örneklerdeki yönergeler, genel bir yöntem kullanmaya çalıştıklarından emin olabileceğimiz derecede sistematiktir.</a:t>
            </a:r>
          </a:p>
          <a:p>
            <a:pPr marL="0" indent="0">
              <a:buNone/>
            </a:pPr>
            <a:endParaRPr lang="tr-TR" dirty="0"/>
          </a:p>
        </p:txBody>
      </p:sp>
    </p:spTree>
    <p:extLst>
      <p:ext uri="{BB962C8B-B14F-4D97-AF65-F5344CB8AC3E}">
        <p14:creationId xmlns="" xmlns:p14="http://schemas.microsoft.com/office/powerpoint/2010/main" val="2004744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sz="4000" dirty="0" smtClean="0"/>
              <a:t>16 adet problem ve çözümü içeren eski </a:t>
            </a:r>
            <a:r>
              <a:rPr lang="tr-TR" sz="4000" dirty="0" err="1" smtClean="0"/>
              <a:t>babil</a:t>
            </a:r>
            <a:r>
              <a:rPr lang="tr-TR" sz="4000" dirty="0" smtClean="0"/>
              <a:t> çivi yazısı metni</a:t>
            </a:r>
            <a:endParaRPr lang="tr-TR" sz="4000" dirty="0"/>
          </a:p>
        </p:txBody>
      </p:sp>
      <p:sp>
        <p:nvSpPr>
          <p:cNvPr id="5" name="İçerik Yer Tutucusu 4"/>
          <p:cNvSpPr>
            <a:spLocks noGrp="1"/>
          </p:cNvSpPr>
          <p:nvPr>
            <p:ph idx="1"/>
          </p:nvPr>
        </p:nvSpPr>
        <p:spPr/>
        <p:txBody>
          <a:bodyPr/>
          <a:lstStyle/>
          <a:p>
            <a:r>
              <a:rPr lang="tr-TR" dirty="0" smtClean="0"/>
              <a:t> </a:t>
            </a:r>
            <a:endParaRPr lang="tr-TR" dirty="0"/>
          </a:p>
        </p:txBody>
      </p:sp>
      <p:pic>
        <p:nvPicPr>
          <p:cNvPr id="512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3728" y="428604"/>
            <a:ext cx="4968552" cy="3214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775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4800" dirty="0" smtClean="0"/>
              <a:t>Babiller ve Pythagoras Teoremini Kullanma Biçimi</a:t>
            </a:r>
            <a:endParaRPr lang="tr-TR" sz="4800" dirty="0"/>
          </a:p>
        </p:txBody>
      </p:sp>
      <p:sp>
        <p:nvSpPr>
          <p:cNvPr id="2" name="İçerik Yer Tutucusu 1"/>
          <p:cNvSpPr>
            <a:spLocks noGrp="1"/>
          </p:cNvSpPr>
          <p:nvPr>
            <p:ph idx="1"/>
          </p:nvPr>
        </p:nvSpPr>
        <p:spPr>
          <a:xfrm>
            <a:off x="502920" y="530352"/>
            <a:ext cx="8183880" cy="3541590"/>
          </a:xfrm>
        </p:spPr>
        <p:txBody>
          <a:bodyPr>
            <a:normAutofit fontScale="92500"/>
          </a:bodyPr>
          <a:lstStyle/>
          <a:p>
            <a:r>
              <a:rPr lang="tr-TR" dirty="0" err="1" smtClean="0"/>
              <a:t>Babillilerin</a:t>
            </a:r>
            <a:r>
              <a:rPr lang="tr-TR" dirty="0" smtClean="0"/>
              <a:t> komşusu </a:t>
            </a:r>
            <a:r>
              <a:rPr lang="tr-TR" dirty="0" err="1" smtClean="0"/>
              <a:t>Elamlıların</a:t>
            </a:r>
            <a:r>
              <a:rPr lang="tr-TR" dirty="0" smtClean="0"/>
              <a:t> başkenti Susa’da yapılan önemli kazılarda ortaya matematik alanında dikkat çekici birkaç tablet çıkardı. Bu tabletler </a:t>
            </a:r>
            <a:r>
              <a:rPr lang="tr-TR" dirty="0" err="1" smtClean="0"/>
              <a:t>pythagoras</a:t>
            </a:r>
            <a:r>
              <a:rPr lang="tr-TR" dirty="0" smtClean="0"/>
              <a:t> teoreminin Babiller tarafından kullanımının en eski örneklerini </a:t>
            </a:r>
            <a:r>
              <a:rPr lang="tr-TR" dirty="0" err="1" smtClean="0"/>
              <a:t>sunar.Bir</a:t>
            </a:r>
            <a:r>
              <a:rPr lang="tr-TR" dirty="0" smtClean="0"/>
              <a:t> tanesi kenar ölçüleri 50,50,60 olan ikizkenar üçgenini çevreleyen bir çemberin r yarıçapını hesaplar.</a:t>
            </a:r>
            <a:endParaRPr lang="tr-TR" dirty="0"/>
          </a:p>
        </p:txBody>
      </p:sp>
    </p:spTree>
    <p:extLst>
      <p:ext uri="{BB962C8B-B14F-4D97-AF65-F5344CB8AC3E}">
        <p14:creationId xmlns="" xmlns:p14="http://schemas.microsoft.com/office/powerpoint/2010/main" val="1133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66407" y="620688"/>
            <a:ext cx="6840760" cy="6093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282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 </a:t>
            </a:r>
            <a:endParaRPr lang="tr-TR" dirty="0"/>
          </a:p>
        </p:txBody>
      </p:sp>
      <p:sp>
        <p:nvSpPr>
          <p:cNvPr id="2" name="İçerik Yer Tutucusu 1"/>
          <p:cNvSpPr>
            <a:spLocks noGrp="1"/>
          </p:cNvSpPr>
          <p:nvPr>
            <p:ph idx="1"/>
          </p:nvPr>
        </p:nvSpPr>
        <p:spPr/>
        <p:txBody>
          <a:bodyPr/>
          <a:lstStyle/>
          <a:p>
            <a:endParaRPr lang="tr-TR" dirty="0"/>
          </a:p>
          <a:p>
            <a:r>
              <a:rPr lang="tr-TR" dirty="0" smtClean="0"/>
              <a:t>Mezopotamya Neresidir?</a:t>
            </a:r>
          </a:p>
          <a:p>
            <a:endParaRPr lang="tr-TR" dirty="0"/>
          </a:p>
          <a:p>
            <a:endParaRPr lang="tr-TR" dirty="0" smtClean="0"/>
          </a:p>
          <a:p>
            <a:endParaRPr lang="tr-TR" dirty="0"/>
          </a:p>
          <a:p>
            <a:r>
              <a:rPr lang="tr-TR" dirty="0" smtClean="0"/>
              <a:t>Matematik Tarihindeki coğrafi konumu ve tarihsel süreçteki gelişimi neden önemlidir?</a:t>
            </a:r>
          </a:p>
        </p:txBody>
      </p:sp>
    </p:spTree>
    <p:extLst>
      <p:ext uri="{BB962C8B-B14F-4D97-AF65-F5344CB8AC3E}">
        <p14:creationId xmlns="" xmlns:p14="http://schemas.microsoft.com/office/powerpoint/2010/main" val="212678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 </a:t>
            </a:r>
            <a:endParaRPr lang="tr-TR" dirty="0"/>
          </a:p>
        </p:txBody>
      </p:sp>
      <p:sp>
        <p:nvSpPr>
          <p:cNvPr id="2" name="İçerik Yer Tutucusu 1"/>
          <p:cNvSpPr>
            <a:spLocks noGrp="1"/>
          </p:cNvSpPr>
          <p:nvPr>
            <p:ph idx="1"/>
          </p:nvPr>
        </p:nvSpPr>
        <p:spPr/>
        <p:txBody>
          <a:bodyPr>
            <a:normAutofit fontScale="85000" lnSpcReduction="10000"/>
          </a:bodyPr>
          <a:lstStyle/>
          <a:p>
            <a:r>
              <a:rPr lang="tr-TR" dirty="0"/>
              <a:t>Mezopotamya bölgesi, medeniyetlerin doğuşuna ve çöküşüne tanıklık ettiği için medeniyetlerin beşiği olarak ifade edilir. Bereketli toprakları ve uygun iklim şartları nedeniyle çok eski zamanlardan beri yerleşime sahne olmuş ve asırlarca istilaya uğramıştır. Bilinen ilk okur-yazar toplulukların yaşadığı bu bölgede birçok medeniyet gelişmiştir. Mezopotamya; </a:t>
            </a:r>
            <a:r>
              <a:rPr lang="tr-TR" dirty="0">
                <a:hlinkClick r:id="rId2"/>
              </a:rPr>
              <a:t>Sümer</a:t>
            </a:r>
            <a:r>
              <a:rPr lang="tr-TR" dirty="0"/>
              <a:t>, </a:t>
            </a:r>
            <a:r>
              <a:rPr lang="tr-TR" dirty="0">
                <a:hlinkClick r:id="rId3"/>
              </a:rPr>
              <a:t>Babil</a:t>
            </a:r>
            <a:r>
              <a:rPr lang="tr-TR" dirty="0"/>
              <a:t>, </a:t>
            </a:r>
            <a:r>
              <a:rPr lang="tr-TR" dirty="0">
                <a:hlinkClick r:id="rId4"/>
              </a:rPr>
              <a:t>Asur</a:t>
            </a:r>
            <a:r>
              <a:rPr lang="tr-TR" dirty="0"/>
              <a:t>, </a:t>
            </a:r>
            <a:r>
              <a:rPr lang="tr-TR" dirty="0">
                <a:hlinkClick r:id="rId5"/>
              </a:rPr>
              <a:t>Akad</a:t>
            </a:r>
            <a:r>
              <a:rPr lang="tr-TR" dirty="0"/>
              <a:t> ve </a:t>
            </a:r>
            <a:r>
              <a:rPr lang="tr-TR" dirty="0" smtClean="0">
                <a:hlinkClick r:id="rId6"/>
              </a:rPr>
              <a:t>Elam</a:t>
            </a:r>
            <a:r>
              <a:rPr lang="tr-TR" dirty="0"/>
              <a:t> </a:t>
            </a:r>
            <a:r>
              <a:rPr lang="tr-TR" dirty="0" smtClean="0"/>
              <a:t>gibi </a:t>
            </a:r>
            <a:r>
              <a:rPr lang="tr-TR" dirty="0"/>
              <a:t>çok eski tarihlere dayanan medeniyetlere ev sahipliği yapmış ve dünya kültür medeniyetinin başlangıç noktası olmuştur.</a:t>
            </a:r>
          </a:p>
        </p:txBody>
      </p:sp>
    </p:spTree>
    <p:extLst>
      <p:ext uri="{BB962C8B-B14F-4D97-AF65-F5344CB8AC3E}">
        <p14:creationId xmlns="" xmlns:p14="http://schemas.microsoft.com/office/powerpoint/2010/main" val="2843680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 </a:t>
            </a:r>
            <a:endParaRPr lang="tr-TR" dirty="0"/>
          </a:p>
        </p:txBody>
      </p:sp>
      <p:sp>
        <p:nvSpPr>
          <p:cNvPr id="2" name="İçerik Yer Tutucusu 1"/>
          <p:cNvSpPr>
            <a:spLocks noGrp="1"/>
          </p:cNvSpPr>
          <p:nvPr>
            <p:ph idx="1"/>
          </p:nvPr>
        </p:nvSpPr>
        <p:spPr>
          <a:xfrm>
            <a:off x="683568" y="500042"/>
            <a:ext cx="7745505" cy="5693787"/>
          </a:xfrm>
        </p:spPr>
        <p:txBody>
          <a:bodyPr>
            <a:noAutofit/>
          </a:bodyPr>
          <a:lstStyle/>
          <a:p>
            <a:r>
              <a:rPr lang="tr-TR" sz="2300" dirty="0" smtClean="0"/>
              <a:t>Mezopotamya’da </a:t>
            </a:r>
            <a:r>
              <a:rPr lang="tr-TR" sz="2300" dirty="0"/>
              <a:t>yaşamış medeniyetlerden </a:t>
            </a:r>
            <a:r>
              <a:rPr lang="tr-TR" sz="2300" dirty="0" smtClean="0"/>
              <a:t>zamanımıza</a:t>
            </a:r>
            <a:r>
              <a:rPr lang="tr-TR" sz="2300" dirty="0"/>
              <a:t>, Mısırdan kalandan bin kat daha fazla yazılı belge kalmıştır. Bunun nedeni, Mezopotamyalıların yazı aracı olarak kil tabletleri kullanmalarıdır. Pişirilen yada güneşte iyice kurutulan bir kil tabletin ömrü sonsuz denecek kadar uzundur. Yapılan kazılarda yarım milyondan fazla tablet bulunmuştur. Bu tabletlerin önemli bir kısmı İstanbul arkeoloji müzesindedir. Diğerleri de dünyanın çeşitli </a:t>
            </a:r>
            <a:r>
              <a:rPr lang="tr-TR" sz="2300" dirty="0" smtClean="0"/>
              <a:t> </a:t>
            </a:r>
            <a:r>
              <a:rPr lang="tr-TR" sz="2300" dirty="0"/>
              <a:t>müzelerindedir. Bu tabletlerin, şimdiye kadar incelenmiş olanlarının içinde, beş yüz kadarında matematiğe rastlanmıştır. Bu bölgede yaşamış medeniyetlerin matematiği hakkında bilgimiz bu tabletlerden gelmektedir. </a:t>
            </a:r>
          </a:p>
        </p:txBody>
      </p:sp>
    </p:spTree>
    <p:extLst>
      <p:ext uri="{BB962C8B-B14F-4D97-AF65-F5344CB8AC3E}">
        <p14:creationId xmlns="" xmlns:p14="http://schemas.microsoft.com/office/powerpoint/2010/main" val="742931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sz="4800" dirty="0" smtClean="0"/>
              <a:t>SÜMERLER’DE MATEMATİK</a:t>
            </a:r>
            <a:endParaRPr lang="tr-TR" sz="4800" dirty="0"/>
          </a:p>
        </p:txBody>
      </p:sp>
      <p:sp>
        <p:nvSpPr>
          <p:cNvPr id="5" name="İçerik Yer Tutucusu 4"/>
          <p:cNvSpPr>
            <a:spLocks noGrp="1"/>
          </p:cNvSpPr>
          <p:nvPr>
            <p:ph idx="1"/>
          </p:nvPr>
        </p:nvSpPr>
        <p:spPr/>
        <p:txBody>
          <a:bodyPr>
            <a:normAutofit fontScale="85000" lnSpcReduction="20000"/>
          </a:bodyPr>
          <a:lstStyle/>
          <a:p>
            <a:r>
              <a:rPr lang="tr-TR" dirty="0" smtClean="0"/>
              <a:t>Tarihin ilk </a:t>
            </a:r>
            <a:r>
              <a:rPr lang="tr-TR" dirty="0" err="1" smtClean="0"/>
              <a:t>rakamlarıda</a:t>
            </a:r>
            <a:r>
              <a:rPr lang="tr-TR" dirty="0" smtClean="0"/>
              <a:t>, ilk hesap </a:t>
            </a:r>
            <a:r>
              <a:rPr lang="tr-TR" dirty="0" err="1" smtClean="0"/>
              <a:t>yöntemleride</a:t>
            </a:r>
            <a:r>
              <a:rPr lang="tr-TR" dirty="0" smtClean="0"/>
              <a:t> </a:t>
            </a:r>
            <a:r>
              <a:rPr lang="tr-TR" dirty="0" err="1" smtClean="0"/>
              <a:t>Sümerler’e</a:t>
            </a:r>
            <a:r>
              <a:rPr lang="tr-TR" dirty="0" smtClean="0"/>
              <a:t> ait tabletlerde görülmüştür.</a:t>
            </a:r>
          </a:p>
          <a:p>
            <a:endParaRPr lang="tr-TR" dirty="0"/>
          </a:p>
          <a:p>
            <a:r>
              <a:rPr lang="tr-TR" dirty="0" smtClean="0"/>
              <a:t>Yazıyı bularak yazılı matematiğe geçişi başlattılar. Böylelikle matematiğin ve geometrinin temellerini attılar.</a:t>
            </a:r>
          </a:p>
          <a:p>
            <a:endParaRPr lang="tr-TR" dirty="0"/>
          </a:p>
          <a:p>
            <a:r>
              <a:rPr lang="tr-TR" dirty="0" smtClean="0"/>
              <a:t>Dört işlemi Buldular.</a:t>
            </a:r>
          </a:p>
          <a:p>
            <a:endParaRPr lang="tr-TR" dirty="0"/>
          </a:p>
          <a:p>
            <a:r>
              <a:rPr lang="tr-TR" dirty="0" smtClean="0"/>
              <a:t>Dairenin alanını hesapladılar</a:t>
            </a:r>
          </a:p>
          <a:p>
            <a:endParaRPr lang="tr-TR" dirty="0"/>
          </a:p>
          <a:p>
            <a:r>
              <a:rPr lang="tr-TR" dirty="0" smtClean="0"/>
              <a:t>Çarpma ve bölme cetvellerini hazırladır.</a:t>
            </a:r>
          </a:p>
          <a:p>
            <a:endParaRPr lang="tr-TR" dirty="0"/>
          </a:p>
          <a:p>
            <a:endParaRPr lang="tr-TR" dirty="0"/>
          </a:p>
        </p:txBody>
      </p:sp>
    </p:spTree>
    <p:extLst>
      <p:ext uri="{BB962C8B-B14F-4D97-AF65-F5344CB8AC3E}">
        <p14:creationId xmlns="" xmlns:p14="http://schemas.microsoft.com/office/powerpoint/2010/main" val="180741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 </a:t>
            </a:r>
            <a:endParaRPr lang="tr-TR" dirty="0"/>
          </a:p>
        </p:txBody>
      </p:sp>
      <p:sp>
        <p:nvSpPr>
          <p:cNvPr id="6" name="Metin Yer Tutucusu 5"/>
          <p:cNvSpPr>
            <a:spLocks noGrp="1"/>
          </p:cNvSpPr>
          <p:nvPr>
            <p:ph type="body" idx="2"/>
          </p:nvPr>
        </p:nvSpPr>
        <p:spPr>
          <a:xfrm>
            <a:off x="5034579" y="2060848"/>
            <a:ext cx="3411725" cy="1584176"/>
          </a:xfrm>
        </p:spPr>
        <p:txBody>
          <a:bodyPr>
            <a:noAutofit/>
          </a:bodyPr>
          <a:lstStyle/>
          <a:p>
            <a:r>
              <a:rPr lang="tr-TR" sz="3200" dirty="0" smtClean="0"/>
              <a:t>Yanda vermiş olduğumuz kemik ve çizimi Sümerlerin asal sayılarla ilgilendiğini göstermektedir. </a:t>
            </a:r>
            <a:endParaRPr lang="tr-TR" sz="3200" dirty="0"/>
          </a:p>
        </p:txBody>
      </p:sp>
      <p:pic>
        <p:nvPicPr>
          <p:cNvPr id="7" name="Picture 3"/>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bwMode="auto">
          <a:xfrm>
            <a:off x="323528" y="1340768"/>
            <a:ext cx="4116388" cy="1697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3861048"/>
            <a:ext cx="4248472" cy="229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21933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smtClean="0"/>
              <a:t> </a:t>
            </a:r>
            <a:endParaRPr lang="tr-TR" dirty="0"/>
          </a:p>
        </p:txBody>
      </p:sp>
      <p:sp>
        <p:nvSpPr>
          <p:cNvPr id="6" name="İçerik Yer Tutucusu 5"/>
          <p:cNvSpPr>
            <a:spLocks noGrp="1"/>
          </p:cNvSpPr>
          <p:nvPr>
            <p:ph idx="1"/>
          </p:nvPr>
        </p:nvSpPr>
        <p:spPr/>
        <p:txBody>
          <a:bodyPr>
            <a:normAutofit fontScale="92500" lnSpcReduction="10000"/>
          </a:bodyPr>
          <a:lstStyle/>
          <a:p>
            <a:r>
              <a:rPr lang="tr-TR" dirty="0" smtClean="0"/>
              <a:t>60 Sayma sistemini kullandılar.</a:t>
            </a:r>
          </a:p>
          <a:p>
            <a:pPr marL="0" indent="0">
              <a:buNone/>
            </a:pPr>
            <a:r>
              <a:rPr lang="tr-TR" dirty="0"/>
              <a:t> </a:t>
            </a:r>
            <a:r>
              <a:rPr lang="tr-TR" dirty="0" smtClean="0"/>
              <a:t>  </a:t>
            </a:r>
            <a:r>
              <a:rPr lang="en-US" dirty="0" err="1">
                <a:solidFill>
                  <a:schemeClr val="tx1"/>
                </a:solidFill>
                <a:latin typeface="+mj-lt"/>
                <a:ea typeface="MS PGothic" pitchFamily="34" charset="-128"/>
                <a:sym typeface="Lucida Grande" charset="0"/>
              </a:rPr>
              <a:t>Tarihin</a:t>
            </a:r>
            <a:r>
              <a:rPr lang="en-US" dirty="0">
                <a:solidFill>
                  <a:schemeClr val="tx1"/>
                </a:solidFill>
                <a:latin typeface="+mj-lt"/>
                <a:ea typeface="MS PGothic" pitchFamily="34" charset="-128"/>
                <a:sym typeface="Lucida Grande" charset="0"/>
              </a:rPr>
              <a:t> ilk </a:t>
            </a:r>
            <a:r>
              <a:rPr lang="en-US" dirty="0" err="1">
                <a:solidFill>
                  <a:schemeClr val="tx1"/>
                </a:solidFill>
                <a:latin typeface="+mj-lt"/>
                <a:ea typeface="MS PGothic" pitchFamily="34" charset="-128"/>
                <a:sym typeface="Lucida Grande" charset="0"/>
              </a:rPr>
              <a:t>rakamları</a:t>
            </a:r>
            <a:r>
              <a:rPr lang="en-US" dirty="0">
                <a:solidFill>
                  <a:schemeClr val="tx1"/>
                </a:solidFill>
                <a:latin typeface="+mj-lt"/>
                <a:ea typeface="MS PGothic" pitchFamily="34" charset="-128"/>
                <a:sym typeface="Lucida Grande" charset="0"/>
              </a:rPr>
              <a:t> 6 </a:t>
            </a:r>
            <a:r>
              <a:rPr lang="en-US" dirty="0" err="1">
                <a:solidFill>
                  <a:schemeClr val="tx1"/>
                </a:solidFill>
                <a:latin typeface="+mj-lt"/>
                <a:ea typeface="MS PGothic" pitchFamily="34" charset="-128"/>
                <a:sym typeface="Lucida Grande" charset="0"/>
              </a:rPr>
              <a:t>tanedir</a:t>
            </a:r>
            <a:r>
              <a:rPr lang="en-US" dirty="0">
                <a:solidFill>
                  <a:schemeClr val="tx1"/>
                </a:solidFill>
                <a:latin typeface="+mj-lt"/>
                <a:ea typeface="MS PGothic" pitchFamily="34" charset="-128"/>
                <a:sym typeface="Lucida Grande" charset="0"/>
              </a:rPr>
              <a:t>. </a:t>
            </a:r>
            <a:r>
              <a:rPr lang="en-US" dirty="0" err="1">
                <a:solidFill>
                  <a:schemeClr val="tx1"/>
                </a:solidFill>
                <a:latin typeface="+mj-lt"/>
                <a:ea typeface="MS PGothic" pitchFamily="34" charset="-128"/>
                <a:sym typeface="Lucida Grande" charset="0"/>
              </a:rPr>
              <a:t>Bunlar</a:t>
            </a:r>
            <a:r>
              <a:rPr lang="en-US" dirty="0">
                <a:solidFill>
                  <a:schemeClr val="tx1"/>
                </a:solidFill>
                <a:latin typeface="+mj-lt"/>
                <a:ea typeface="MS PGothic" pitchFamily="34" charset="-128"/>
                <a:sym typeface="Lucida Grande" charset="0"/>
              </a:rPr>
              <a:t> 1, 10, 60, 600, 3600 </a:t>
            </a:r>
            <a:r>
              <a:rPr lang="en-US" dirty="0" err="1">
                <a:solidFill>
                  <a:schemeClr val="tx1"/>
                </a:solidFill>
                <a:latin typeface="+mj-lt"/>
                <a:ea typeface="MS PGothic" pitchFamily="34" charset="-128"/>
                <a:sym typeface="Lucida Grande" charset="0"/>
              </a:rPr>
              <a:t>ve</a:t>
            </a:r>
            <a:r>
              <a:rPr lang="en-US" dirty="0">
                <a:solidFill>
                  <a:schemeClr val="tx1"/>
                </a:solidFill>
                <a:latin typeface="+mj-lt"/>
                <a:ea typeface="MS PGothic" pitchFamily="34" charset="-128"/>
                <a:sym typeface="Lucida Grande" charset="0"/>
              </a:rPr>
              <a:t> 36000</a:t>
            </a:r>
            <a:r>
              <a:rPr lang="ja-JP" altLang="en-US" dirty="0">
                <a:solidFill>
                  <a:schemeClr val="tx1"/>
                </a:solidFill>
                <a:latin typeface="+mj-lt"/>
                <a:ea typeface="MS PGothic" pitchFamily="34" charset="-128"/>
                <a:sym typeface="Lucida Grande" charset="0"/>
              </a:rPr>
              <a:t>’</a:t>
            </a:r>
            <a:r>
              <a:rPr lang="en-US" altLang="ja-JP" dirty="0">
                <a:solidFill>
                  <a:schemeClr val="tx1"/>
                </a:solidFill>
                <a:latin typeface="+mj-lt"/>
                <a:ea typeface="MS PGothic" pitchFamily="34" charset="-128"/>
                <a:cs typeface="Arial" pitchFamily="34" charset="0"/>
                <a:sym typeface="Lucida Grande" charset="0"/>
              </a:rPr>
              <a:t>dir. </a:t>
            </a:r>
            <a:r>
              <a:rPr lang="en-US" altLang="ja-JP" dirty="0" err="1">
                <a:solidFill>
                  <a:schemeClr val="tx1"/>
                </a:solidFill>
                <a:latin typeface="+mj-lt"/>
                <a:ea typeface="MS PGothic" pitchFamily="34" charset="-128"/>
                <a:cs typeface="Arial" pitchFamily="34" charset="0"/>
                <a:sym typeface="Lucida Grande" charset="0"/>
              </a:rPr>
              <a:t>Sumerliler</a:t>
            </a:r>
            <a:r>
              <a:rPr lang="en-US" altLang="ja-JP" dirty="0">
                <a:solidFill>
                  <a:schemeClr val="tx1"/>
                </a:solidFill>
                <a:latin typeface="+mj-lt"/>
                <a:ea typeface="MS PGothic" pitchFamily="34" charset="-128"/>
                <a:cs typeface="Arial" pitchFamily="34" charset="0"/>
                <a:sym typeface="Lucida Grande" charset="0"/>
              </a:rPr>
              <a:t> 60 </a:t>
            </a:r>
            <a:r>
              <a:rPr lang="en-US" altLang="ja-JP" dirty="0" err="1">
                <a:solidFill>
                  <a:schemeClr val="tx1"/>
                </a:solidFill>
                <a:latin typeface="+mj-lt"/>
                <a:ea typeface="MS PGothic" pitchFamily="34" charset="-128"/>
                <a:cs typeface="Arial" pitchFamily="34" charset="0"/>
                <a:sym typeface="Lucida Grande" charset="0"/>
              </a:rPr>
              <a:t>ve</a:t>
            </a:r>
            <a:r>
              <a:rPr lang="en-US" altLang="ja-JP" dirty="0">
                <a:solidFill>
                  <a:schemeClr val="tx1"/>
                </a:solidFill>
                <a:latin typeface="+mj-lt"/>
                <a:ea typeface="MS PGothic" pitchFamily="34" charset="-128"/>
                <a:cs typeface="Arial" pitchFamily="34" charset="0"/>
                <a:sym typeface="Lucida Grande" charset="0"/>
              </a:rPr>
              <a:t> 60</a:t>
            </a:r>
            <a:r>
              <a:rPr lang="ja-JP" altLang="en-US" dirty="0">
                <a:solidFill>
                  <a:schemeClr val="tx1"/>
                </a:solidFill>
                <a:latin typeface="+mj-lt"/>
                <a:ea typeface="MS PGothic" pitchFamily="34" charset="-128"/>
                <a:sym typeface="Lucida Grande" charset="0"/>
              </a:rPr>
              <a:t>’</a:t>
            </a:r>
            <a:r>
              <a:rPr lang="en-US" altLang="ja-JP" dirty="0">
                <a:solidFill>
                  <a:schemeClr val="tx1"/>
                </a:solidFill>
                <a:latin typeface="+mj-lt"/>
                <a:ea typeface="MS PGothic" pitchFamily="34" charset="-128"/>
                <a:cs typeface="Arial" pitchFamily="34" charset="0"/>
                <a:sym typeface="Lucida Grande" charset="0"/>
              </a:rPr>
              <a:t>ın </a:t>
            </a:r>
            <a:r>
              <a:rPr lang="en-US" altLang="ja-JP" dirty="0" err="1">
                <a:solidFill>
                  <a:schemeClr val="tx1"/>
                </a:solidFill>
                <a:latin typeface="+mj-lt"/>
                <a:ea typeface="MS PGothic" pitchFamily="34" charset="-128"/>
                <a:cs typeface="Arial" pitchFamily="34" charset="0"/>
                <a:sym typeface="Lucida Grande" charset="0"/>
              </a:rPr>
              <a:t>katlarıyla</a:t>
            </a:r>
            <a:r>
              <a:rPr lang="en-US" altLang="ja-JP" dirty="0">
                <a:solidFill>
                  <a:schemeClr val="tx1"/>
                </a:solidFill>
                <a:latin typeface="+mj-lt"/>
                <a:ea typeface="MS PGothic" pitchFamily="34" charset="-128"/>
                <a:cs typeface="Arial" pitchFamily="34" charset="0"/>
                <a:sym typeface="Lucida Grande" charset="0"/>
              </a:rPr>
              <a:t> </a:t>
            </a:r>
            <a:r>
              <a:rPr lang="en-US" altLang="ja-JP" dirty="0" err="1">
                <a:solidFill>
                  <a:schemeClr val="tx1"/>
                </a:solidFill>
                <a:latin typeface="+mj-lt"/>
                <a:ea typeface="MS PGothic" pitchFamily="34" charset="-128"/>
                <a:cs typeface="Arial" pitchFamily="34" charset="0"/>
                <a:sym typeface="Lucida Grande" charset="0"/>
              </a:rPr>
              <a:t>iş</a:t>
            </a:r>
            <a:r>
              <a:rPr lang="en-US" altLang="ja-JP" dirty="0">
                <a:solidFill>
                  <a:schemeClr val="tx1"/>
                </a:solidFill>
                <a:latin typeface="+mj-lt"/>
                <a:ea typeface="MS PGothic" pitchFamily="34" charset="-128"/>
                <a:cs typeface="Arial" pitchFamily="34" charset="0"/>
                <a:sym typeface="Lucida Grande" charset="0"/>
              </a:rPr>
              <a:t> </a:t>
            </a:r>
            <a:r>
              <a:rPr lang="en-US" altLang="ja-JP" dirty="0" err="1">
                <a:solidFill>
                  <a:schemeClr val="tx1"/>
                </a:solidFill>
                <a:latin typeface="+mj-lt"/>
                <a:ea typeface="MS PGothic" pitchFamily="34" charset="-128"/>
                <a:cs typeface="Arial" pitchFamily="34" charset="0"/>
                <a:sym typeface="Lucida Grande" charset="0"/>
              </a:rPr>
              <a:t>görürlerdi</a:t>
            </a:r>
            <a:r>
              <a:rPr lang="en-US" altLang="ja-JP" dirty="0">
                <a:solidFill>
                  <a:schemeClr val="tx1"/>
                </a:solidFill>
                <a:latin typeface="+mj-lt"/>
                <a:ea typeface="MS PGothic" pitchFamily="34" charset="-128"/>
                <a:cs typeface="Arial" pitchFamily="34" charset="0"/>
                <a:sym typeface="Lucida Grande" charset="0"/>
              </a:rPr>
              <a:t>. </a:t>
            </a:r>
            <a:r>
              <a:rPr lang="en-US" altLang="ja-JP" dirty="0" err="1">
                <a:solidFill>
                  <a:schemeClr val="tx1"/>
                </a:solidFill>
                <a:latin typeface="+mj-lt"/>
                <a:ea typeface="MS PGothic" pitchFamily="34" charset="-128"/>
                <a:cs typeface="Arial" pitchFamily="34" charset="0"/>
                <a:sym typeface="Lucida Grande" charset="0"/>
              </a:rPr>
              <a:t>Sumerliler</a:t>
            </a:r>
            <a:r>
              <a:rPr lang="en-US" altLang="ja-JP" dirty="0">
                <a:solidFill>
                  <a:schemeClr val="tx1"/>
                </a:solidFill>
                <a:latin typeface="+mj-lt"/>
                <a:ea typeface="MS PGothic" pitchFamily="34" charset="-128"/>
                <a:cs typeface="Arial" pitchFamily="34" charset="0"/>
                <a:sym typeface="Lucida Grande" charset="0"/>
              </a:rPr>
              <a:t> 60 </a:t>
            </a:r>
            <a:r>
              <a:rPr lang="en-US" altLang="ja-JP" dirty="0" err="1">
                <a:solidFill>
                  <a:schemeClr val="tx1"/>
                </a:solidFill>
                <a:latin typeface="+mj-lt"/>
                <a:ea typeface="MS PGothic" pitchFamily="34" charset="-128"/>
                <a:cs typeface="Arial" pitchFamily="34" charset="0"/>
                <a:sym typeface="Lucida Grande" charset="0"/>
              </a:rPr>
              <a:t>sayısını</a:t>
            </a:r>
            <a:r>
              <a:rPr lang="en-US" altLang="ja-JP" dirty="0">
                <a:solidFill>
                  <a:schemeClr val="tx1"/>
                </a:solidFill>
                <a:latin typeface="+mj-lt"/>
                <a:ea typeface="MS PGothic" pitchFamily="34" charset="-128"/>
                <a:cs typeface="Arial" pitchFamily="34" charset="0"/>
                <a:sym typeface="Lucida Grande" charset="0"/>
              </a:rPr>
              <a:t> </a:t>
            </a:r>
            <a:r>
              <a:rPr lang="en-US" altLang="ja-JP" dirty="0" err="1">
                <a:solidFill>
                  <a:schemeClr val="tx1"/>
                </a:solidFill>
                <a:latin typeface="+mj-lt"/>
                <a:ea typeface="MS PGothic" pitchFamily="34" charset="-128"/>
                <a:cs typeface="Arial" pitchFamily="34" charset="0"/>
                <a:sym typeface="Lucida Grande" charset="0"/>
              </a:rPr>
              <a:t>seçmiştir</a:t>
            </a:r>
            <a:r>
              <a:rPr lang="en-US" altLang="ja-JP" dirty="0">
                <a:solidFill>
                  <a:schemeClr val="tx1"/>
                </a:solidFill>
                <a:latin typeface="+mj-lt"/>
                <a:ea typeface="MS PGothic" pitchFamily="34" charset="-128"/>
                <a:cs typeface="Arial" pitchFamily="34" charset="0"/>
                <a:sym typeface="Lucida Grande" charset="0"/>
              </a:rPr>
              <a:t>; </a:t>
            </a:r>
            <a:r>
              <a:rPr lang="en-US" altLang="ja-JP" dirty="0" err="1">
                <a:solidFill>
                  <a:schemeClr val="tx1"/>
                </a:solidFill>
                <a:latin typeface="+mj-lt"/>
                <a:ea typeface="MS PGothic" pitchFamily="34" charset="-128"/>
                <a:cs typeface="Arial" pitchFamily="34" charset="0"/>
                <a:sym typeface="Lucida Grande" charset="0"/>
              </a:rPr>
              <a:t>çünkü</a:t>
            </a:r>
            <a:r>
              <a:rPr lang="tr-TR" altLang="ja-JP" dirty="0">
                <a:solidFill>
                  <a:schemeClr val="tx1"/>
                </a:solidFill>
                <a:latin typeface="+mj-lt"/>
                <a:ea typeface="MS PGothic" pitchFamily="34" charset="-128"/>
                <a:cs typeface="Arial" pitchFamily="34" charset="0"/>
                <a:sym typeface="Lucida Grande" charset="0"/>
              </a:rPr>
              <a:t> bölen sayısı </a:t>
            </a:r>
            <a:r>
              <a:rPr lang="tr-TR" altLang="ja-JP" dirty="0" smtClean="0">
                <a:solidFill>
                  <a:schemeClr val="tx1"/>
                </a:solidFill>
                <a:latin typeface="+mj-lt"/>
                <a:ea typeface="MS PGothic" pitchFamily="34" charset="-128"/>
                <a:cs typeface="Arial" pitchFamily="34" charset="0"/>
                <a:sym typeface="Lucida Grande" charset="0"/>
              </a:rPr>
              <a:t>fazladır.</a:t>
            </a:r>
          </a:p>
          <a:p>
            <a:pPr marL="0" indent="0">
              <a:buNone/>
            </a:pPr>
            <a:r>
              <a:rPr lang="tr-TR" altLang="ja-JP" dirty="0">
                <a:solidFill>
                  <a:schemeClr val="tx1"/>
                </a:solidFill>
                <a:latin typeface="+mj-lt"/>
                <a:ea typeface="MS PGothic" pitchFamily="34" charset="-128"/>
                <a:cs typeface="Arial" pitchFamily="34" charset="0"/>
                <a:sym typeface="Lucida Grande" charset="0"/>
              </a:rPr>
              <a:t> </a:t>
            </a:r>
            <a:r>
              <a:rPr lang="tr-TR" altLang="ja-JP" dirty="0" smtClean="0">
                <a:solidFill>
                  <a:schemeClr val="tx1"/>
                </a:solidFill>
                <a:latin typeface="+mj-lt"/>
                <a:ea typeface="MS PGothic" pitchFamily="34" charset="-128"/>
                <a:cs typeface="Arial" pitchFamily="34" charset="0"/>
                <a:sym typeface="Lucida Grande" charset="0"/>
              </a:rPr>
              <a:t>Ayrıca 60 ve 12 sayısı onlar için kutsaldı.</a:t>
            </a:r>
            <a:r>
              <a:rPr lang="en-US" dirty="0">
                <a:solidFill>
                  <a:schemeClr val="tx1"/>
                </a:solidFill>
                <a:latin typeface="+mj-lt"/>
                <a:ea typeface="MS PGothic" pitchFamily="34" charset="-128"/>
                <a:sym typeface="Lucida Grande" charset="0"/>
              </a:rPr>
              <a:t> </a:t>
            </a:r>
            <a:r>
              <a:rPr lang="en-US" dirty="0" err="1">
                <a:solidFill>
                  <a:schemeClr val="tx1"/>
                </a:solidFill>
                <a:latin typeface="+mj-lt"/>
                <a:ea typeface="MS PGothic" pitchFamily="34" charset="-128"/>
                <a:sym typeface="Lucida Grande" charset="0"/>
              </a:rPr>
              <a:t>Sümerliler</a:t>
            </a:r>
            <a:r>
              <a:rPr lang="en-US" dirty="0">
                <a:solidFill>
                  <a:schemeClr val="tx1"/>
                </a:solidFill>
                <a:latin typeface="+mj-lt"/>
                <a:ea typeface="MS PGothic" pitchFamily="34" charset="-128"/>
                <a:sym typeface="Lucida Grande" charset="0"/>
              </a:rPr>
              <a:t> 12 </a:t>
            </a:r>
            <a:r>
              <a:rPr lang="en-US" dirty="0" err="1">
                <a:solidFill>
                  <a:schemeClr val="tx1"/>
                </a:solidFill>
                <a:latin typeface="+mj-lt"/>
                <a:ea typeface="MS PGothic" pitchFamily="34" charset="-128"/>
                <a:sym typeface="Lucida Grande" charset="0"/>
              </a:rPr>
              <a:t>sayısını</a:t>
            </a:r>
            <a:r>
              <a:rPr lang="en-US" dirty="0">
                <a:solidFill>
                  <a:schemeClr val="tx1"/>
                </a:solidFill>
                <a:latin typeface="+mj-lt"/>
                <a:ea typeface="MS PGothic" pitchFamily="34" charset="-128"/>
                <a:sym typeface="Lucida Grande" charset="0"/>
              </a:rPr>
              <a:t> </a:t>
            </a:r>
            <a:r>
              <a:rPr lang="ja-JP" altLang="en-US" dirty="0">
                <a:solidFill>
                  <a:schemeClr val="tx1"/>
                </a:solidFill>
                <a:latin typeface="+mj-lt"/>
                <a:ea typeface="MS PGothic" pitchFamily="34" charset="-128"/>
                <a:sym typeface="Lucida Grande" charset="0"/>
              </a:rPr>
              <a:t>“</a:t>
            </a:r>
            <a:r>
              <a:rPr lang="en-US" altLang="ja-JP" dirty="0" err="1">
                <a:solidFill>
                  <a:schemeClr val="tx1"/>
                </a:solidFill>
                <a:latin typeface="+mj-lt"/>
                <a:cs typeface="Arial" pitchFamily="34" charset="0"/>
                <a:sym typeface="Lucida Grande" charset="0"/>
              </a:rPr>
              <a:t>Tanrının</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bahşettiğine</a:t>
            </a:r>
            <a:r>
              <a:rPr lang="ja-JP" altLang="en-US" dirty="0">
                <a:solidFill>
                  <a:schemeClr val="tx1"/>
                </a:solidFill>
                <a:latin typeface="+mj-lt"/>
                <a:ea typeface="MS PGothic" pitchFamily="34" charset="-128"/>
                <a:sym typeface="Lucida Grande" charset="0"/>
              </a:rPr>
              <a:t>”</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inanırlar</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ve</a:t>
            </a:r>
            <a:r>
              <a:rPr lang="en-US" altLang="ja-JP" dirty="0">
                <a:solidFill>
                  <a:schemeClr val="tx1"/>
                </a:solidFill>
                <a:latin typeface="+mj-lt"/>
                <a:cs typeface="Arial" pitchFamily="34" charset="0"/>
                <a:sym typeface="Lucida Grande" charset="0"/>
              </a:rPr>
              <a:t> </a:t>
            </a:r>
            <a:r>
              <a:rPr lang="ja-JP" altLang="en-US" dirty="0">
                <a:solidFill>
                  <a:schemeClr val="tx1"/>
                </a:solidFill>
                <a:latin typeface="+mj-lt"/>
                <a:ea typeface="MS PGothic" pitchFamily="34" charset="-128"/>
                <a:sym typeface="Lucida Grande" charset="0"/>
              </a:rPr>
              <a:t>“</a:t>
            </a:r>
            <a:r>
              <a:rPr lang="en-US" altLang="ja-JP" dirty="0" err="1">
                <a:solidFill>
                  <a:schemeClr val="tx1"/>
                </a:solidFill>
                <a:latin typeface="+mj-lt"/>
                <a:cs typeface="Arial" pitchFamily="34" charset="0"/>
                <a:sym typeface="Lucida Grande" charset="0"/>
              </a:rPr>
              <a:t>Gök</a:t>
            </a:r>
            <a:r>
              <a:rPr lang="ja-JP" altLang="en-US" dirty="0">
                <a:solidFill>
                  <a:schemeClr val="tx1"/>
                </a:solidFill>
                <a:latin typeface="+mj-lt"/>
                <a:ea typeface="MS PGothic" pitchFamily="34" charset="-128"/>
                <a:sym typeface="Lucida Grande" charset="0"/>
              </a:rPr>
              <a:t>’</a:t>
            </a:r>
            <a:r>
              <a:rPr lang="en-US" altLang="ja-JP" dirty="0">
                <a:solidFill>
                  <a:schemeClr val="tx1"/>
                </a:solidFill>
                <a:latin typeface="+mj-lt"/>
                <a:cs typeface="Arial" pitchFamily="34" charset="0"/>
                <a:sym typeface="Lucida Grande" charset="0"/>
              </a:rPr>
              <a:t>ten </a:t>
            </a:r>
            <a:r>
              <a:rPr lang="en-US" altLang="ja-JP" dirty="0" err="1">
                <a:solidFill>
                  <a:schemeClr val="tx1"/>
                </a:solidFill>
                <a:latin typeface="+mj-lt"/>
                <a:cs typeface="Arial" pitchFamily="34" charset="0"/>
                <a:sym typeface="Lucida Grande" charset="0"/>
              </a:rPr>
              <a:t>indirilen</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bilgi</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olan</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matematiğin</a:t>
            </a:r>
            <a:r>
              <a:rPr lang="ja-JP" altLang="en-US" dirty="0">
                <a:solidFill>
                  <a:schemeClr val="tx1"/>
                </a:solidFill>
                <a:latin typeface="+mj-lt"/>
                <a:ea typeface="MS PGothic" pitchFamily="34" charset="-128"/>
                <a:sym typeface="Lucida Grande" charset="0"/>
              </a:rPr>
              <a:t>”</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anahtar</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sayılarından</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biri</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olarak</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nitelerlerdi</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Mesela</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Sümer</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panteonunda</a:t>
            </a:r>
            <a:r>
              <a:rPr lang="en-US" altLang="ja-JP" dirty="0">
                <a:solidFill>
                  <a:schemeClr val="tx1"/>
                </a:solidFill>
                <a:latin typeface="+mj-lt"/>
                <a:cs typeface="Arial" pitchFamily="34" charset="0"/>
                <a:sym typeface="Lucida Grande" charset="0"/>
              </a:rPr>
              <a:t> 12 </a:t>
            </a:r>
            <a:r>
              <a:rPr lang="en-US" altLang="ja-JP" dirty="0" err="1">
                <a:solidFill>
                  <a:schemeClr val="tx1"/>
                </a:solidFill>
                <a:latin typeface="+mj-lt"/>
                <a:cs typeface="Arial" pitchFamily="34" charset="0"/>
                <a:sym typeface="Lucida Grande" charset="0"/>
              </a:rPr>
              <a:t>tanrı</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yer</a:t>
            </a:r>
            <a:r>
              <a:rPr lang="en-US" altLang="ja-JP" dirty="0">
                <a:solidFill>
                  <a:schemeClr val="tx1"/>
                </a:solidFill>
                <a:latin typeface="+mj-lt"/>
                <a:cs typeface="Arial" pitchFamily="34" charset="0"/>
                <a:sym typeface="Lucida Grande" charset="0"/>
              </a:rPr>
              <a:t> </a:t>
            </a:r>
            <a:r>
              <a:rPr lang="en-US" altLang="ja-JP" dirty="0" err="1">
                <a:solidFill>
                  <a:schemeClr val="tx1"/>
                </a:solidFill>
                <a:latin typeface="+mj-lt"/>
                <a:cs typeface="Arial" pitchFamily="34" charset="0"/>
                <a:sym typeface="Lucida Grande" charset="0"/>
              </a:rPr>
              <a:t>alır</a:t>
            </a:r>
            <a:r>
              <a:rPr lang="en-US" altLang="ja-JP" dirty="0">
                <a:solidFill>
                  <a:schemeClr val="tx1"/>
                </a:solidFill>
                <a:latin typeface="+mj-lt"/>
                <a:cs typeface="Arial" pitchFamily="34" charset="0"/>
                <a:sym typeface="Lucida Grande" charset="0"/>
              </a:rPr>
              <a:t>.</a:t>
            </a:r>
            <a:endParaRPr lang="en-US" dirty="0">
              <a:solidFill>
                <a:schemeClr val="tx1"/>
              </a:solidFill>
              <a:latin typeface="+mj-lt"/>
              <a:cs typeface="Arial" pitchFamily="34" charset="0"/>
              <a:sym typeface="Lucida Grande" charset="0"/>
            </a:endParaRPr>
          </a:p>
          <a:p>
            <a:pPr marL="0" indent="0">
              <a:buNone/>
            </a:pPr>
            <a:endParaRPr lang="tr-TR" altLang="ja-JP" dirty="0" smtClean="0">
              <a:solidFill>
                <a:schemeClr val="tx1"/>
              </a:solidFill>
              <a:latin typeface="+mj-lt"/>
              <a:ea typeface="MS PGothic" pitchFamily="34" charset="-128"/>
              <a:cs typeface="Arial" pitchFamily="34" charset="0"/>
              <a:sym typeface="Lucida Grande" charset="0"/>
            </a:endParaRPr>
          </a:p>
        </p:txBody>
      </p:sp>
    </p:spTree>
    <p:extLst>
      <p:ext uri="{BB962C8B-B14F-4D97-AF65-F5344CB8AC3E}">
        <p14:creationId xmlns="" xmlns:p14="http://schemas.microsoft.com/office/powerpoint/2010/main" val="1716315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BABİL MATEMATİĞİ </a:t>
            </a:r>
            <a:endParaRPr lang="tr-TR" dirty="0"/>
          </a:p>
        </p:txBody>
      </p:sp>
      <p:sp>
        <p:nvSpPr>
          <p:cNvPr id="2" name="İçerik Yer Tutucusu 1"/>
          <p:cNvSpPr>
            <a:spLocks noGrp="1"/>
          </p:cNvSpPr>
          <p:nvPr>
            <p:ph idx="1"/>
          </p:nvPr>
        </p:nvSpPr>
        <p:spPr/>
        <p:txBody>
          <a:bodyPr>
            <a:normAutofit fontScale="92500" lnSpcReduction="10000"/>
          </a:bodyPr>
          <a:lstStyle/>
          <a:p>
            <a:r>
              <a:rPr lang="tr-TR" dirty="0" smtClean="0"/>
              <a:t>Bazı kaynaklarda Mezopotamya matematiğini tek bir uygarlık tarafından oluşturulmuşçasına Babil matematiği olarak adlandırılır .Zengin kaynak materyaller yardımıyla öğrendiğimiz şey ; belirli geometrik kurallar haricinde </a:t>
            </a:r>
            <a:r>
              <a:rPr lang="tr-TR" dirty="0" err="1" smtClean="0"/>
              <a:t>Babilliler</a:t>
            </a:r>
            <a:r>
              <a:rPr lang="tr-TR" dirty="0" smtClean="0"/>
              <a:t> matematikte Mısırlılardan çok daha ileri </a:t>
            </a:r>
            <a:r>
              <a:rPr lang="tr-TR" dirty="0" err="1" smtClean="0"/>
              <a:t>gitmişlerdi.Babil</a:t>
            </a:r>
            <a:r>
              <a:rPr lang="tr-TR" dirty="0" smtClean="0"/>
              <a:t> matematiğinin de deneyime dayalı kökleri olduğu tercüme edilen tabletlerin çoğunda açık bir şekilde gösterilmiş </a:t>
            </a:r>
            <a:r>
              <a:rPr lang="tr-TR" dirty="0" err="1" smtClean="0"/>
              <a:t>olsada</a:t>
            </a:r>
            <a:r>
              <a:rPr lang="tr-TR" dirty="0" smtClean="0"/>
              <a:t> , teorik ifadelerde kullanmaya çalışmış gibidirler.</a:t>
            </a:r>
            <a:endParaRPr lang="tr-TR" dirty="0"/>
          </a:p>
        </p:txBody>
      </p:sp>
    </p:spTree>
    <p:extLst>
      <p:ext uri="{BB962C8B-B14F-4D97-AF65-F5344CB8AC3E}">
        <p14:creationId xmlns="" xmlns:p14="http://schemas.microsoft.com/office/powerpoint/2010/main" val="472983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abil matematik tabletleri ile ilgili gÃ¶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4737" y="764704"/>
            <a:ext cx="8064896" cy="52565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3172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2575</TotalTime>
  <Words>601</Words>
  <Application>Microsoft Office PowerPoint</Application>
  <PresentationFormat>On-screen Show (4:3)</PresentationFormat>
  <Paragraphs>41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MEZOPOTAMYA MATEMATİĞİ</vt:lpstr>
      <vt:lpstr> </vt:lpstr>
      <vt:lpstr> </vt:lpstr>
      <vt:lpstr> </vt:lpstr>
      <vt:lpstr>SÜMERLER’DE MATEMATİK</vt:lpstr>
      <vt:lpstr> </vt:lpstr>
      <vt:lpstr> </vt:lpstr>
      <vt:lpstr>BABİL MATEMATİĞİ </vt:lpstr>
      <vt:lpstr>Slide 9</vt:lpstr>
      <vt:lpstr>Slide 10</vt:lpstr>
      <vt:lpstr>Slide 11</vt:lpstr>
      <vt:lpstr>Slide 12</vt:lpstr>
      <vt:lpstr>Slide 13</vt:lpstr>
      <vt:lpstr> </vt:lpstr>
      <vt:lpstr>16 adet problem ve çözümü içeren eski babil çivi yazısı metni</vt:lpstr>
      <vt:lpstr>Babiller ve Pythagoras Teoremini Kullanma Biçimi</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MEZOPOTAMYA MATEMATİĞİ</dc:title>
  <dc:creator>Zelal Aslan</dc:creator>
  <cp:lastModifiedBy>Canay-Emre</cp:lastModifiedBy>
  <cp:revision>26</cp:revision>
  <dcterms:created xsi:type="dcterms:W3CDTF">2018-10-04T19:10:18Z</dcterms:created>
  <dcterms:modified xsi:type="dcterms:W3CDTF">2018-11-25T16:45:33Z</dcterms:modified>
</cp:coreProperties>
</file>