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96" r:id="rId2"/>
    <p:sldId id="297" r:id="rId3"/>
    <p:sldId id="298" r:id="rId4"/>
    <p:sldId id="299" r:id="rId5"/>
    <p:sldId id="300" r:id="rId6"/>
    <p:sldId id="301" r:id="rId7"/>
    <p:sldId id="302" r:id="rId8"/>
    <p:sldId id="30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9" d="100"/>
          <a:sy n="79" d="100"/>
        </p:scale>
        <p:origin x="-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smtClean="0"/>
              <a:t>Resim eklemek için simgeyi tıklatın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41410" y="3073397"/>
            <a:ext cx="4878391"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3073397"/>
            <a:ext cx="4875210"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11/13/2018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Değerleme</a:t>
            </a:r>
            <a:r>
              <a:rPr lang="tr-TR" dirty="0"/>
              <a:t/>
            </a:r>
            <a:br>
              <a:rPr lang="tr-TR" dirty="0"/>
            </a:br>
            <a:endParaRPr lang="tr-TR" dirty="0">
              <a:latin typeface="Arial Narrow" panose="020B0606020202030204" pitchFamily="34" charset="0"/>
            </a:endParaRPr>
          </a:p>
        </p:txBody>
      </p:sp>
      <p:sp>
        <p:nvSpPr>
          <p:cNvPr id="7" name="Dikdörtgen 6"/>
          <p:cNvSpPr/>
          <p:nvPr/>
        </p:nvSpPr>
        <p:spPr>
          <a:xfrm>
            <a:off x="853440" y="2236301"/>
            <a:ext cx="9753600" cy="1615827"/>
          </a:xfrm>
          <a:prstGeom prst="rect">
            <a:avLst/>
          </a:prstGeom>
        </p:spPr>
        <p:txBody>
          <a:bodyPr wrap="square">
            <a:spAutoFit/>
          </a:bodyPr>
          <a:lstStyle/>
          <a:p>
            <a:pPr marL="449580" indent="449580" algn="just">
              <a:lnSpc>
                <a:spcPct val="150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Değerleme Kavramı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r>
              <a:rPr lang="tr-TR" dirty="0">
                <a:solidFill>
                  <a:srgbClr val="000000"/>
                </a:solidFill>
                <a:latin typeface="Times New Roman" panose="02020603050405020304" pitchFamily="18" charset="0"/>
                <a:ea typeface="Calibri" panose="020F0502020204030204" pitchFamily="34" charset="0"/>
              </a:rPr>
              <a:t>             Daha önce envanterle sayım yaptığımız varlıkların özellikle mali kayıtların yapılması için bunlara mutlaka parasal değer verilmesi gerekiyor. Örneğin; 3 inek, 20 da arazi bilançoda gösterilemez. Bunun için hem defter kayıtlarında hem de bilanço kayıtlarında mali değerleri ile gösterileceği için bunlara parasal bir değer takdir edilmelidir</a:t>
            </a:r>
            <a:endParaRPr lang="tr-TR" dirty="0"/>
          </a:p>
        </p:txBody>
      </p:sp>
      <p:sp>
        <p:nvSpPr>
          <p:cNvPr id="8" name="Dikdörtgen 7"/>
          <p:cNvSpPr/>
          <p:nvPr/>
        </p:nvSpPr>
        <p:spPr>
          <a:xfrm>
            <a:off x="853440" y="3852128"/>
            <a:ext cx="9753600" cy="923330"/>
          </a:xfrm>
          <a:prstGeom prst="rect">
            <a:avLst/>
          </a:prstGeom>
        </p:spPr>
        <p:txBody>
          <a:bodyPr wrap="square">
            <a:spAutoFit/>
          </a:bodyPr>
          <a:lstStyle/>
          <a:p>
            <a:pPr algn="just">
              <a:lnSpc>
                <a:spcPct val="150000"/>
              </a:lnSpc>
              <a:spcAft>
                <a:spcPts val="0"/>
              </a:spcAft>
              <a:tabLst>
                <a:tab pos="1794510" algn="l"/>
              </a:tabLst>
            </a:pPr>
            <a:r>
              <a:rPr lang="tr-T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Değerleme:</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Kullanılabilir durumu ve sağlayacağı fayda göz önünde tutularak bir mala envanter gününde kıymet biçmektir.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69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Değerleme</a:t>
            </a:r>
            <a:r>
              <a:rPr lang="tr-TR" dirty="0"/>
              <a:t/>
            </a:r>
            <a:br>
              <a:rPr lang="tr-TR" dirty="0"/>
            </a:br>
            <a:endParaRPr lang="tr-TR" dirty="0">
              <a:latin typeface="Arial Narrow" panose="020B0606020202030204" pitchFamily="34" charset="0"/>
            </a:endParaRPr>
          </a:p>
        </p:txBody>
      </p:sp>
      <p:sp>
        <p:nvSpPr>
          <p:cNvPr id="3" name="Dikdörtgen 2"/>
          <p:cNvSpPr/>
          <p:nvPr/>
        </p:nvSpPr>
        <p:spPr>
          <a:xfrm>
            <a:off x="2804396" y="1074489"/>
            <a:ext cx="4461799" cy="369332"/>
          </a:xfrm>
          <a:prstGeom prst="rect">
            <a:avLst/>
          </a:prstGeom>
        </p:spPr>
        <p:txBody>
          <a:bodyPr wrap="none">
            <a:spAutoFit/>
          </a:bodyPr>
          <a:lstStyle/>
          <a:p>
            <a:r>
              <a:rPr lang="tr-TR" b="1" dirty="0">
                <a:latin typeface="Times New Roman" panose="02020603050405020304" pitchFamily="18" charset="0"/>
                <a:ea typeface="Calibri" panose="020F0502020204030204" pitchFamily="34" charset="0"/>
              </a:rPr>
              <a:t>Türk Ticaret Kanunu Uyarınca Değerleme </a:t>
            </a:r>
            <a:endParaRPr lang="tr-TR" dirty="0"/>
          </a:p>
        </p:txBody>
      </p:sp>
      <p:sp>
        <p:nvSpPr>
          <p:cNvPr id="4" name="Dikdörtgen 3"/>
          <p:cNvSpPr/>
          <p:nvPr/>
        </p:nvSpPr>
        <p:spPr>
          <a:xfrm>
            <a:off x="1072896" y="2274838"/>
            <a:ext cx="9692640" cy="1477328"/>
          </a:xfrm>
          <a:prstGeom prst="rect">
            <a:avLst/>
          </a:prstGeom>
        </p:spPr>
        <p:txBody>
          <a:bodyPr wrap="square">
            <a:spAutoFit/>
          </a:bodyPr>
          <a:lstStyle/>
          <a:p>
            <a:r>
              <a:rPr lang="tr-TR" dirty="0">
                <a:latin typeface="Times New Roman" panose="02020603050405020304" pitchFamily="18" charset="0"/>
                <a:ea typeface="Calibri" panose="020F0502020204030204" pitchFamily="34" charset="0"/>
              </a:rPr>
              <a:t>bütün, en çok bilanço günündeki işletme için haiz oldukları değer üzerinden kaydolunur. Borsada kote edilen emtia ve kıymetler o günün borsa rayicine göre ve tahsil edilemeyen veya ihtilaflı bulunanlar müstesna olmak üzere bütün alacaklar da itibari miktarlarına göre hesap edilir. Pasifler, hususiyle bütün borçlar, şarta bağlı veya vadeli olsa bile, itibari değeri üzerinden hesaba geçirilir. TTK sermaye şirketleri ile ilgili değerlemeyi birçok hususta kesin ölçütlere bağlamıştır</a:t>
            </a:r>
            <a:endParaRPr lang="tr-TR" dirty="0"/>
          </a:p>
        </p:txBody>
      </p:sp>
    </p:spTree>
    <p:extLst>
      <p:ext uri="{BB962C8B-B14F-4D97-AF65-F5344CB8AC3E}">
        <p14:creationId xmlns:p14="http://schemas.microsoft.com/office/powerpoint/2010/main" val="3581222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Değerleme</a:t>
            </a:r>
            <a:r>
              <a:rPr lang="tr-TR" dirty="0"/>
              <a:t/>
            </a:r>
            <a:br>
              <a:rPr lang="tr-TR" dirty="0"/>
            </a:br>
            <a:endParaRPr lang="tr-TR" dirty="0">
              <a:latin typeface="Arial Narrow" panose="020B0606020202030204" pitchFamily="34" charset="0"/>
            </a:endParaRPr>
          </a:p>
        </p:txBody>
      </p:sp>
      <p:sp>
        <p:nvSpPr>
          <p:cNvPr id="3" name="Dikdörtgen 2"/>
          <p:cNvSpPr/>
          <p:nvPr/>
        </p:nvSpPr>
        <p:spPr>
          <a:xfrm>
            <a:off x="1170432" y="1146846"/>
            <a:ext cx="9692640" cy="3000821"/>
          </a:xfrm>
          <a:prstGeom prst="rect">
            <a:avLst/>
          </a:prstGeom>
        </p:spPr>
        <p:txBody>
          <a:bodyPr wrap="square">
            <a:spAutoFit/>
          </a:bodyPr>
          <a:lstStyle/>
          <a:p>
            <a:pPr indent="449580" algn="just">
              <a:lnSpc>
                <a:spcPct val="150000"/>
              </a:lnSpc>
              <a:spcAft>
                <a:spcPts val="0"/>
              </a:spcAft>
            </a:pPr>
            <a:r>
              <a:rPr lang="tr-TR" dirty="0" err="1">
                <a:latin typeface="Times New Roman" panose="02020603050405020304" pitchFamily="18" charset="0"/>
                <a:ea typeface="Calibri" panose="020F0502020204030204" pitchFamily="34" charset="0"/>
                <a:cs typeface="Times New Roman" panose="02020603050405020304" pitchFamily="18" charset="0"/>
              </a:rPr>
              <a:t>TTK’nda</a:t>
            </a:r>
            <a:r>
              <a:rPr lang="tr-TR" dirty="0">
                <a:latin typeface="Times New Roman" panose="02020603050405020304" pitchFamily="18" charset="0"/>
                <a:ea typeface="Calibri" panose="020F0502020204030204" pitchFamily="34" charset="0"/>
                <a:cs typeface="Times New Roman" panose="02020603050405020304" pitchFamily="18" charset="0"/>
              </a:rPr>
              <a:t>, işletmeye dahil varlık ve kaynakların değerlemesi konusunda aşağıdaki düzenlemeler getirilmiştir: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a) Tüm aktifler en çok bilanço günüde işletme için “haiz oldukları değerleri” üzerinden kaydedilecektir,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b) Borsada kote ettirilmiş mal ve kıymetler “günün borsa rayicine” göre değerlenecektir,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c) Tahsil edilemeyen ve davalı bulunanlar dışında olmak üzere, bütün alacakların “itibari değerlerine” göre değerlendirilecektir,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d) Borçlar, şarta bağlı ve vadeli olsalar bile “itibari değerleri” üzerinden değerlenecektir.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0668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Değerleme</a:t>
            </a:r>
            <a:r>
              <a:rPr lang="tr-TR" dirty="0"/>
              <a:t/>
            </a:r>
            <a:br>
              <a:rPr lang="tr-TR" dirty="0"/>
            </a:br>
            <a:endParaRPr lang="tr-TR" dirty="0">
              <a:latin typeface="Arial Narrow" panose="020B0606020202030204" pitchFamily="34" charset="0"/>
            </a:endParaRPr>
          </a:p>
        </p:txBody>
      </p:sp>
      <p:sp>
        <p:nvSpPr>
          <p:cNvPr id="3" name="Dikdörtgen 2"/>
          <p:cNvSpPr/>
          <p:nvPr/>
        </p:nvSpPr>
        <p:spPr>
          <a:xfrm>
            <a:off x="3048000" y="1513091"/>
            <a:ext cx="6096000" cy="3831818"/>
          </a:xfrm>
          <a:prstGeom prst="rect">
            <a:avLst/>
          </a:prstGeom>
        </p:spPr>
        <p:txBody>
          <a:bodyPr>
            <a:spAutoFit/>
          </a:bodyPr>
          <a:lstStyle/>
          <a:p>
            <a:pPr marL="449580" indent="449580" algn="just">
              <a:lnSpc>
                <a:spcPct val="150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Vergi Usul Kanunu Uyarınca Değerleme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a) Maliyet Bedeli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b) Borsa Rayici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c) Tasarruf Değeri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d) Mukayyet Değer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e) İtibari Değer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f) Vergi Değeri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g) Rayiç Bedel</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h) Emsal Bedeli ve Ücreti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42065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Değerleme</a:t>
            </a:r>
            <a:r>
              <a:rPr lang="tr-TR" dirty="0"/>
              <a:t/>
            </a:r>
            <a:br>
              <a:rPr lang="tr-TR" dirty="0"/>
            </a:br>
            <a:endParaRPr lang="tr-TR" dirty="0">
              <a:latin typeface="Arial Narrow" panose="020B0606020202030204" pitchFamily="34" charset="0"/>
            </a:endParaRPr>
          </a:p>
        </p:txBody>
      </p:sp>
      <p:sp>
        <p:nvSpPr>
          <p:cNvPr id="3" name="Dikdörtgen 2"/>
          <p:cNvSpPr/>
          <p:nvPr/>
        </p:nvSpPr>
        <p:spPr>
          <a:xfrm>
            <a:off x="2489789" y="1041485"/>
            <a:ext cx="4154279" cy="507831"/>
          </a:xfrm>
          <a:prstGeom prst="rect">
            <a:avLst/>
          </a:prstGeom>
        </p:spPr>
        <p:txBody>
          <a:bodyPr wrap="none">
            <a:spAutoFit/>
          </a:bodyPr>
          <a:lstStyle/>
          <a:p>
            <a:pPr marL="449580" indent="449580"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Tarımsal işletmelerde Değerleme</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ikdörtgen 3"/>
          <p:cNvSpPr/>
          <p:nvPr/>
        </p:nvSpPr>
        <p:spPr>
          <a:xfrm>
            <a:off x="1304544" y="2144610"/>
            <a:ext cx="9924288" cy="2153282"/>
          </a:xfrm>
          <a:prstGeom prst="rect">
            <a:avLst/>
          </a:prstGeom>
        </p:spPr>
        <p:txBody>
          <a:bodyPr wrap="square">
            <a:spAutoFit/>
          </a:bodyPr>
          <a:lstStyle/>
          <a:p>
            <a:pPr>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 Piyasa Fiyatı Üzerinden Değerleme</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Piyasa yöntemi, uygulanması yönünden üç ana grup altında ele alınabilir: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a) Karşılaştırmaya Dayalı Piyasa Yöntemi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b) İkame Fiyatı Yöntemi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c) Dönüşüm Fiyatı Yöntemi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7439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Değerleme</a:t>
            </a:r>
            <a:r>
              <a:rPr lang="tr-TR" dirty="0"/>
              <a:t/>
            </a:r>
            <a:br>
              <a:rPr lang="tr-TR" dirty="0"/>
            </a:br>
            <a:endParaRPr lang="tr-TR" dirty="0">
              <a:latin typeface="Arial Narrow" panose="020B0606020202030204" pitchFamily="34" charset="0"/>
            </a:endParaRPr>
          </a:p>
        </p:txBody>
      </p:sp>
      <p:sp>
        <p:nvSpPr>
          <p:cNvPr id="3" name="Dikdörtgen 2"/>
          <p:cNvSpPr/>
          <p:nvPr/>
        </p:nvSpPr>
        <p:spPr>
          <a:xfrm>
            <a:off x="1133856" y="1936861"/>
            <a:ext cx="9802368" cy="2568780"/>
          </a:xfrm>
          <a:prstGeom prst="rect">
            <a:avLst/>
          </a:prstGeom>
        </p:spPr>
        <p:txBody>
          <a:bodyPr wrap="square">
            <a:spAutoFit/>
          </a:bodyPr>
          <a:lstStyle/>
          <a:p>
            <a:pPr>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Maliyet Yöntemi Üzerinden Değerleme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Maliyet = Piyasa Fiyatı + Satın Alma Masrafları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Demirbaş niteliğindeki bir tarımsal malın kullanılmış olması durumda, maliyet yöntemine göre değeri, yeni edinilen değerinden ekonomik ömrü içerisinde bulunduğu yaşa göre ayrılan amortismanlar toplamının çıkarılması ile bulunabilir.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Maliyet = Yeni Edinme Değeri – Toplam Amortismanlar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1338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Değerleme</a:t>
            </a:r>
            <a:r>
              <a:rPr lang="tr-TR" dirty="0"/>
              <a:t/>
            </a:r>
            <a:br>
              <a:rPr lang="tr-TR" dirty="0"/>
            </a:br>
            <a:endParaRPr lang="tr-TR" dirty="0">
              <a:latin typeface="Arial Narrow" panose="020B0606020202030204" pitchFamily="34" charset="0"/>
            </a:endParaRPr>
          </a:p>
        </p:txBody>
      </p:sp>
      <p:sp>
        <p:nvSpPr>
          <p:cNvPr id="8" name="Dikdörtgen 7"/>
          <p:cNvSpPr/>
          <p:nvPr/>
        </p:nvSpPr>
        <p:spPr>
          <a:xfrm>
            <a:off x="1900808" y="856819"/>
            <a:ext cx="3839577" cy="369332"/>
          </a:xfrm>
          <a:prstGeom prst="rect">
            <a:avLst/>
          </a:prstGeom>
        </p:spPr>
        <p:txBody>
          <a:bodyPr wrap="none">
            <a:spAutoFit/>
          </a:bodyPr>
          <a:lstStyle/>
          <a:p>
            <a:r>
              <a:rPr lang="tr-TR" b="1" dirty="0">
                <a:latin typeface="Times New Roman" panose="02020603050405020304" pitchFamily="18" charset="0"/>
                <a:ea typeface="Calibri" panose="020F0502020204030204" pitchFamily="34" charset="0"/>
              </a:rPr>
              <a:t>Gelir Yöntemi Üzerinden Değerleme </a:t>
            </a:r>
            <a:endParaRPr lang="tr-TR" dirty="0"/>
          </a:p>
        </p:txBody>
      </p:sp>
      <p:sp>
        <p:nvSpPr>
          <p:cNvPr id="9" name="Rectangle 7"/>
          <p:cNvSpPr>
            <a:spLocks noChangeArrowheads="1"/>
          </p:cNvSpPr>
          <p:nvPr/>
        </p:nvSpPr>
        <p:spPr bwMode="auto">
          <a:xfrm>
            <a:off x="1584960" y="203606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SH</a:t>
            </a:r>
            <a:endParaRPr kumimoji="0" lang="tr-TR" altLang="tr-TR"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cxnSp>
        <p:nvCxnSpPr>
          <p:cNvPr id="10" name="Düz Bağlayıcı 9"/>
          <p:cNvCxnSpPr/>
          <p:nvPr/>
        </p:nvCxnSpPr>
        <p:spPr>
          <a:xfrm>
            <a:off x="3251835" y="5661914"/>
            <a:ext cx="114300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8"/>
          <p:cNvSpPr>
            <a:spLocks noChangeArrowheads="1"/>
          </p:cNvSpPr>
          <p:nvPr/>
        </p:nvSpPr>
        <p:spPr bwMode="auto">
          <a:xfrm>
            <a:off x="1419987" y="265176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 =                                        x 100</a:t>
            </a:r>
            <a:endParaRPr kumimoji="0" lang="tr-TR" altLang="tr-TR" sz="9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f</a:t>
            </a:r>
            <a:endParaRPr kumimoji="0" lang="tr-TR" altLang="tr-TR" sz="9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 = Arazinin (veya varlığın) değeri</a:t>
            </a:r>
            <a:endParaRPr kumimoji="0" lang="tr-TR" altLang="tr-TR" sz="9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SH = Saf (Net) Hasıla (veya faiz geliri)</a:t>
            </a:r>
            <a:endParaRPr kumimoji="0" lang="tr-TR" altLang="tr-TR" sz="9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 = Kapitalizasyon oranı</a:t>
            </a: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
        <p:nvSpPr>
          <p:cNvPr id="12" name="Rectangle 10"/>
          <p:cNvSpPr>
            <a:spLocks noChangeArrowheads="1"/>
          </p:cNvSpPr>
          <p:nvPr/>
        </p:nvSpPr>
        <p:spPr bwMode="auto">
          <a:xfrm>
            <a:off x="963168" y="3657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100.000</a:t>
            </a:r>
            <a:endParaRPr kumimoji="0" lang="tr-TR" altLang="tr-TR"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cxnSp>
        <p:nvCxnSpPr>
          <p:cNvPr id="13" name="Düz Bağlayıcı 12"/>
          <p:cNvCxnSpPr/>
          <p:nvPr/>
        </p:nvCxnSpPr>
        <p:spPr>
          <a:xfrm flipV="1">
            <a:off x="2296668" y="9392285"/>
            <a:ext cx="1219200" cy="9525"/>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ctangle 11"/>
          <p:cNvSpPr>
            <a:spLocks noChangeArrowheads="1"/>
          </p:cNvSpPr>
          <p:nvPr/>
        </p:nvSpPr>
        <p:spPr bwMode="auto">
          <a:xfrm>
            <a:off x="963168" y="4114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 =                                          x 100</a:t>
            </a:r>
            <a:endParaRPr kumimoji="0" lang="tr-TR" altLang="tr-TR" sz="900" b="0" i="0" u="none" strike="noStrike" cap="none" normalizeH="0" baseline="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5</a:t>
            </a:r>
            <a:endParaRPr kumimoji="0" lang="tr-TR" altLang="tr-TR" sz="900" b="0" i="0" u="none" strike="noStrike" cap="none" normalizeH="0" baseline="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 = 2.000.000 ₺ olarak hesaplanmıştır.</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92753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Değerleme</a:t>
            </a:r>
            <a:r>
              <a:rPr lang="tr-TR" dirty="0"/>
              <a:t/>
            </a:r>
            <a:br>
              <a:rPr lang="tr-TR" dirty="0"/>
            </a:br>
            <a:endParaRPr lang="tr-TR" dirty="0">
              <a:latin typeface="Arial Narrow" panose="020B0606020202030204" pitchFamily="34" charset="0"/>
            </a:endParaRPr>
          </a:p>
        </p:txBody>
      </p:sp>
      <p:cxnSp>
        <p:nvCxnSpPr>
          <p:cNvPr id="10" name="Düz Bağlayıcı 9"/>
          <p:cNvCxnSpPr/>
          <p:nvPr/>
        </p:nvCxnSpPr>
        <p:spPr>
          <a:xfrm>
            <a:off x="3251835" y="5661914"/>
            <a:ext cx="1143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flipV="1">
            <a:off x="2296668" y="9392285"/>
            <a:ext cx="1219200" cy="9525"/>
          </a:xfrm>
          <a:prstGeom prst="line">
            <a:avLst/>
          </a:prstGeom>
        </p:spPr>
        <p:style>
          <a:lnRef idx="1">
            <a:schemeClr val="accent1"/>
          </a:lnRef>
          <a:fillRef idx="0">
            <a:schemeClr val="accent1"/>
          </a:fillRef>
          <a:effectRef idx="0">
            <a:schemeClr val="accent1"/>
          </a:effectRef>
          <a:fontRef idx="minor">
            <a:schemeClr val="tx1"/>
          </a:fontRef>
        </p:style>
      </p:cxnSp>
      <p:sp>
        <p:nvSpPr>
          <p:cNvPr id="3" name="Dikdörtgen 2"/>
          <p:cNvSpPr/>
          <p:nvPr/>
        </p:nvSpPr>
        <p:spPr>
          <a:xfrm>
            <a:off x="780288" y="886561"/>
            <a:ext cx="11911584" cy="5332614"/>
          </a:xfrm>
          <a:prstGeom prst="rect">
            <a:avLst/>
          </a:prstGeom>
        </p:spPr>
        <p:txBody>
          <a:bodyPr wrap="square">
            <a:spAutoFit/>
          </a:bodyPr>
          <a:lstStyle/>
          <a:p>
            <a:pPr>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İkame (Yeniden Üretim Değeri) Yöntemi Üzerinden Değerleme</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449580" indent="449580" algn="just">
              <a:lnSpc>
                <a:spcPct val="150000"/>
              </a:lnSpc>
              <a:spcAft>
                <a:spcPts val="0"/>
              </a:spcAft>
            </a:pPr>
            <a:r>
              <a:rPr lang="tr-TR" sz="1400" b="1" dirty="0">
                <a:latin typeface="Times New Roman" panose="02020603050405020304" pitchFamily="18" charset="0"/>
                <a:ea typeface="Calibri" panose="020F0502020204030204" pitchFamily="34" charset="0"/>
                <a:cs typeface="Times New Roman" panose="02020603050405020304" pitchFamily="18" charset="0"/>
              </a:rPr>
              <a:t>Tarımsal varlıklar hangi değerleme yöntemi ile değeri biçilebilir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400" b="1" dirty="0">
                <a:latin typeface="Times New Roman" panose="02020603050405020304" pitchFamily="18" charset="0"/>
                <a:ea typeface="Calibri" panose="020F0502020204030204" pitchFamily="34" charset="0"/>
                <a:cs typeface="Times New Roman" panose="02020603050405020304" pitchFamily="18" charset="0"/>
              </a:rPr>
              <a:t>a) Arazi ve Tarla Varlıklarının Değerlemesi</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tabLst>
                <a:tab pos="1619250" algn="l"/>
              </a:tabLst>
            </a:pPr>
            <a:r>
              <a:rPr lang="tr-TR" sz="1400" dirty="0">
                <a:latin typeface="Times New Roman" panose="02020603050405020304" pitchFamily="18" charset="0"/>
                <a:ea typeface="Calibri" panose="020F0502020204030204" pitchFamily="34" charset="0"/>
                <a:cs typeface="Times New Roman" panose="02020603050405020304" pitchFamily="18" charset="0"/>
              </a:rPr>
              <a:t>Arazi yeni satın alınmış ise maliyet bedeli üzerinden değerleme yapılır.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tabLst>
                <a:tab pos="1619250" algn="l"/>
              </a:tabLst>
            </a:pPr>
            <a:r>
              <a:rPr lang="tr-TR" sz="1400" dirty="0">
                <a:latin typeface="Times New Roman" panose="02020603050405020304" pitchFamily="18" charset="0"/>
                <a:ea typeface="Calibri" panose="020F0502020204030204" pitchFamily="34" charset="0"/>
                <a:cs typeface="Times New Roman" panose="02020603050405020304" pitchFamily="18" charset="0"/>
              </a:rPr>
              <a:t>Önceden sahip olunan toprakların değeri ise aşağıdaki değerleme yöntemleri kullanılarak hesaplanır.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tabLst>
                <a:tab pos="1619250" algn="l"/>
              </a:tabLst>
            </a:pPr>
            <a:r>
              <a:rPr lang="tr-TR" sz="1400" dirty="0">
                <a:latin typeface="Times New Roman" panose="02020603050405020304" pitchFamily="18" charset="0"/>
                <a:ea typeface="Calibri" panose="020F0502020204030204" pitchFamily="34" charset="0"/>
                <a:cs typeface="Times New Roman" panose="02020603050405020304" pitchFamily="18" charset="0"/>
              </a:rPr>
              <a:t>Vergi değeri</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tabLst>
                <a:tab pos="1619250" algn="l"/>
              </a:tabLst>
            </a:pPr>
            <a:r>
              <a:rPr lang="tr-TR" sz="1400" dirty="0">
                <a:latin typeface="Times New Roman" panose="02020603050405020304" pitchFamily="18" charset="0"/>
                <a:ea typeface="Calibri" panose="020F0502020204030204" pitchFamily="34" charset="0"/>
                <a:cs typeface="Times New Roman" panose="02020603050405020304" pitchFamily="18" charset="0"/>
              </a:rPr>
              <a:t>Hasıla Değeri</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tabLst>
                <a:tab pos="1619250" algn="l"/>
              </a:tabLst>
            </a:pPr>
            <a:r>
              <a:rPr lang="tr-TR" sz="1400" dirty="0">
                <a:latin typeface="Times New Roman" panose="02020603050405020304" pitchFamily="18" charset="0"/>
                <a:ea typeface="Calibri" panose="020F0502020204030204" pitchFamily="34" charset="0"/>
                <a:cs typeface="Times New Roman" panose="02020603050405020304" pitchFamily="18" charset="0"/>
              </a:rPr>
              <a:t>Kira Değeri</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tabLst>
                <a:tab pos="1619250" algn="l"/>
              </a:tabLst>
            </a:pPr>
            <a:r>
              <a:rPr lang="tr-TR" sz="1400" dirty="0">
                <a:latin typeface="Times New Roman" panose="02020603050405020304" pitchFamily="18" charset="0"/>
                <a:ea typeface="Calibri" panose="020F0502020204030204" pitchFamily="34" charset="0"/>
                <a:cs typeface="Times New Roman" panose="02020603050405020304" pitchFamily="18" charset="0"/>
              </a:rPr>
              <a:t>Emsal Bedeli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400" b="1" dirty="0">
                <a:latin typeface="Times New Roman" panose="02020603050405020304" pitchFamily="18" charset="0"/>
                <a:ea typeface="Calibri" panose="020F0502020204030204" pitchFamily="34" charset="0"/>
                <a:cs typeface="Times New Roman" panose="02020603050405020304" pitchFamily="18" charset="0"/>
              </a:rPr>
              <a:t>b) Bina Değeri ve Diğer Tarımsal Yapıların Değerlemesi</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400" b="1" dirty="0">
                <a:latin typeface="Times New Roman" panose="02020603050405020304" pitchFamily="18" charset="0"/>
                <a:ea typeface="Calibri" panose="020F0502020204030204" pitchFamily="34" charset="0"/>
                <a:cs typeface="Times New Roman" panose="02020603050405020304" pitchFamily="18" charset="0"/>
              </a:rPr>
              <a:t>c) Bitki Varlığının Değerlemesi</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lphaLcParenR" startAt="4"/>
              <a:tabLst>
                <a:tab pos="1619250" algn="l"/>
              </a:tabLst>
            </a:pPr>
            <a:r>
              <a:rPr lang="tr-TR" sz="1400" b="1" dirty="0">
                <a:latin typeface="Times New Roman" panose="02020603050405020304" pitchFamily="18" charset="0"/>
                <a:ea typeface="Calibri" panose="020F0502020204030204" pitchFamily="34" charset="0"/>
                <a:cs typeface="Times New Roman" panose="02020603050405020304" pitchFamily="18" charset="0"/>
              </a:rPr>
              <a:t>Alet Makine Varlığını Değerlemede Kullanılan Yöntemler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400" b="1" dirty="0">
                <a:latin typeface="Times New Roman" panose="02020603050405020304" pitchFamily="18" charset="0"/>
                <a:ea typeface="Calibri" panose="020F0502020204030204" pitchFamily="34" charset="0"/>
                <a:cs typeface="Times New Roman" panose="02020603050405020304" pitchFamily="18" charset="0"/>
              </a:rPr>
              <a:t>e) Hayvan Varlığının Değerlemesi</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400" b="1" dirty="0">
                <a:latin typeface="Times New Roman" panose="02020603050405020304" pitchFamily="18" charset="0"/>
                <a:ea typeface="Calibri" panose="020F0502020204030204" pitchFamily="34" charset="0"/>
                <a:cs typeface="Times New Roman" panose="02020603050405020304" pitchFamily="18" charset="0"/>
              </a:rPr>
              <a:t>f) Malzeme-Mühimmat Varlığının Değerlemesi</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400" b="1" dirty="0">
                <a:latin typeface="Times New Roman" panose="02020603050405020304" pitchFamily="18" charset="0"/>
                <a:ea typeface="Calibri" panose="020F0502020204030204" pitchFamily="34" charset="0"/>
                <a:cs typeface="Times New Roman" panose="02020603050405020304" pitchFamily="18" charset="0"/>
              </a:rPr>
              <a:t>f) Alacakların ve Borçların Değerlemesi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42253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TM04033919[[fn=Devre]]</Template>
  <TotalTime>202</TotalTime>
  <Words>508</Words>
  <Application>Microsoft Office PowerPoint</Application>
  <PresentationFormat>Geniş ekran</PresentationFormat>
  <Paragraphs>63</Paragraphs>
  <Slides>8</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8</vt:i4>
      </vt:variant>
    </vt:vector>
  </HeadingPairs>
  <TitlesOfParts>
    <vt:vector size="16" baseType="lpstr">
      <vt:lpstr>Arial</vt:lpstr>
      <vt:lpstr>Arial Narrow</vt:lpstr>
      <vt:lpstr>Calibri</vt:lpstr>
      <vt:lpstr>Symbol</vt:lpstr>
      <vt:lpstr>Times New Roman</vt:lpstr>
      <vt:lpstr>Trebuchet MS</vt:lpstr>
      <vt:lpstr>Tw Cen MT</vt:lpstr>
      <vt:lpstr>Devre</vt:lpstr>
      <vt:lpstr>Değerleme </vt:lpstr>
      <vt:lpstr>Değerleme </vt:lpstr>
      <vt:lpstr>Değerleme </vt:lpstr>
      <vt:lpstr>Değerleme </vt:lpstr>
      <vt:lpstr>Değerleme </vt:lpstr>
      <vt:lpstr>Değerleme </vt:lpstr>
      <vt:lpstr>Değerleme </vt:lpstr>
      <vt:lpstr>Değerleme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Muhasebe Kavramı ve Önemİ Muhasebenİn TarİHçesİ</dc:title>
  <dc:creator>halil fidan</dc:creator>
  <cp:lastModifiedBy>halil fidan</cp:lastModifiedBy>
  <cp:revision>63</cp:revision>
  <dcterms:created xsi:type="dcterms:W3CDTF">2018-11-13T06:25:23Z</dcterms:created>
  <dcterms:modified xsi:type="dcterms:W3CDTF">2018-11-13T09:48:10Z</dcterms:modified>
</cp:coreProperties>
</file>