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0" r:id="rId2"/>
    <p:sldId id="291" r:id="rId3"/>
    <p:sldId id="292" r:id="rId4"/>
    <p:sldId id="293" r:id="rId5"/>
    <p:sldId id="294" r:id="rId6"/>
    <p:sldId id="295" r:id="rId7"/>
    <p:sldId id="296" r:id="rId8"/>
    <p:sldId id="297" r:id="rId9"/>
    <p:sldId id="298" r:id="rId10"/>
    <p:sldId id="299" r:id="rId11"/>
    <p:sldId id="300" r:id="rId12"/>
    <p:sldId id="30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sp>
        <p:nvSpPr>
          <p:cNvPr id="9" name="Dikdörtgen 8"/>
          <p:cNvSpPr/>
          <p:nvPr/>
        </p:nvSpPr>
        <p:spPr>
          <a:xfrm>
            <a:off x="3048000" y="2339856"/>
            <a:ext cx="6096000" cy="2178289"/>
          </a:xfrm>
          <a:prstGeom prst="rect">
            <a:avLst/>
          </a:prstGeom>
        </p:spPr>
        <p:txBody>
          <a:bodyPr>
            <a:spAutoFit/>
          </a:bodyPr>
          <a:lstStyle/>
          <a:p>
            <a:pPr indent="449580">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Pazar Bölümlemesi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İşletmelerin pazarı bölümlendirmede pazarlama yaklaşımları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i="1" dirty="0">
                <a:latin typeface="Times New Roman" panose="02020603050405020304" pitchFamily="18" charset="0"/>
                <a:ea typeface="Calibri" panose="020F0502020204030204" pitchFamily="34" charset="0"/>
                <a:cs typeface="Times New Roman" panose="02020603050405020304" pitchFamily="18" charset="0"/>
              </a:rPr>
              <a:t>Kitlesel pazarlama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i="1" dirty="0">
                <a:latin typeface="Times New Roman" panose="02020603050405020304" pitchFamily="18" charset="0"/>
                <a:ea typeface="Calibri" panose="020F0502020204030204" pitchFamily="34" charset="0"/>
                <a:cs typeface="Times New Roman" panose="02020603050405020304" pitchFamily="18" charset="0"/>
              </a:rPr>
              <a:t>Ürün çeşitliliğini dayadı pazarlama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i="1" dirty="0">
                <a:latin typeface="Times New Roman" panose="02020603050405020304" pitchFamily="18" charset="0"/>
                <a:ea typeface="Calibri" panose="020F0502020204030204" pitchFamily="34" charset="0"/>
                <a:cs typeface="Times New Roman" panose="02020603050405020304" pitchFamily="18" charset="0"/>
              </a:rPr>
              <a:t>Hedef pazarlama</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9344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3048000" y="2539334"/>
            <a:ext cx="6096000" cy="1585562"/>
          </a:xfrm>
          <a:prstGeom prst="rect">
            <a:avLst/>
          </a:prstGeom>
        </p:spPr>
        <p:txBody>
          <a:bodyPr>
            <a:spAutoFit/>
          </a:bodyPr>
          <a:lstStyle/>
          <a:p>
            <a:pPr>
              <a:lnSpc>
                <a:spcPct val="107000"/>
              </a:lnSpc>
              <a:spcAft>
                <a:spcPts val="80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Coğrafik temellere göre bölümlendirme</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Demografik temellere göre </a:t>
            </a:r>
            <a:r>
              <a:rPr lang="tr-TR" b="1" i="1" dirty="0" smtClean="0">
                <a:latin typeface="Times New Roman" panose="02020603050405020304" pitchFamily="18" charset="0"/>
                <a:ea typeface="Calibri" panose="020F0502020204030204" pitchFamily="34" charset="0"/>
                <a:cs typeface="Times New Roman" panose="02020603050405020304" pitchFamily="18" charset="0"/>
              </a:rPr>
              <a:t>bölümlendirme</a:t>
            </a:r>
          </a:p>
          <a:p>
            <a:pPr>
              <a:lnSpc>
                <a:spcPct val="107000"/>
              </a:lnSpc>
              <a:spcAft>
                <a:spcPts val="800"/>
              </a:spcAft>
            </a:pPr>
            <a:r>
              <a:rPr lang="tr-TR" b="1" i="1" dirty="0" smtClean="0">
                <a:latin typeface="Times New Roman" panose="02020603050405020304" pitchFamily="18" charset="0"/>
                <a:ea typeface="Calibri" panose="020F0502020204030204" pitchFamily="34" charset="0"/>
                <a:cs typeface="Times New Roman" panose="02020603050405020304" pitchFamily="18" charset="0"/>
              </a:rPr>
              <a:t>Pazarın </a:t>
            </a:r>
            <a:r>
              <a:rPr lang="tr-TR" b="1" i="1" dirty="0">
                <a:latin typeface="Times New Roman" panose="02020603050405020304" pitchFamily="18" charset="0"/>
                <a:ea typeface="Calibri" panose="020F0502020204030204" pitchFamily="34" charset="0"/>
                <a:cs typeface="Times New Roman" panose="02020603050405020304" pitchFamily="18" charset="0"/>
              </a:rPr>
              <a:t>psikolojik temellere göre </a:t>
            </a:r>
            <a:r>
              <a:rPr lang="tr-TR" b="1" i="1" dirty="0" smtClean="0">
                <a:latin typeface="Times New Roman" panose="02020603050405020304" pitchFamily="18" charset="0"/>
                <a:ea typeface="Calibri" panose="020F0502020204030204" pitchFamily="34" charset="0"/>
                <a:cs typeface="Times New Roman" panose="02020603050405020304" pitchFamily="18" charset="0"/>
              </a:rPr>
              <a:t>bölümlendirme</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i="1" dirty="0" smtClean="0">
                <a:latin typeface="Times New Roman" panose="02020603050405020304" pitchFamily="18" charset="0"/>
                <a:ea typeface="Calibri" panose="020F0502020204030204" pitchFamily="34" charset="0"/>
                <a:cs typeface="Times New Roman" panose="02020603050405020304" pitchFamily="18" charset="0"/>
              </a:rPr>
              <a:t>Pazarın alıcı davranışlara temellerine göre bölümlendirmesi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6742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pic>
        <p:nvPicPr>
          <p:cNvPr id="3" name="Resim 2"/>
          <p:cNvPicPr/>
          <p:nvPr/>
        </p:nvPicPr>
        <p:blipFill>
          <a:blip r:embed="rId2"/>
          <a:stretch>
            <a:fillRect/>
          </a:stretch>
        </p:blipFill>
        <p:spPr>
          <a:xfrm>
            <a:off x="4029392" y="2414905"/>
            <a:ext cx="4133215" cy="2028190"/>
          </a:xfrm>
          <a:prstGeom prst="rect">
            <a:avLst/>
          </a:prstGeom>
        </p:spPr>
      </p:pic>
    </p:spTree>
    <p:extLst>
      <p:ext uri="{BB962C8B-B14F-4D97-AF65-F5344CB8AC3E}">
        <p14:creationId xmlns:p14="http://schemas.microsoft.com/office/powerpoint/2010/main" val="1852951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2698679" y="1684842"/>
            <a:ext cx="6096000" cy="981423"/>
          </a:xfrm>
          <a:prstGeom prst="rect">
            <a:avLst/>
          </a:prstGeom>
        </p:spPr>
        <p:txBody>
          <a:bodyPr>
            <a:spAutoFit/>
          </a:bodyPr>
          <a:lstStyle/>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Hedef Pazar Seçimi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Hedef pazar tanımı ve kapsamı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        Hedef </a:t>
            </a:r>
            <a:r>
              <a:rPr lang="tr-TR" b="1" dirty="0">
                <a:latin typeface="Times New Roman" panose="02020603050405020304" pitchFamily="18" charset="0"/>
                <a:ea typeface="Calibri" panose="020F0502020204030204" pitchFamily="34" charset="0"/>
                <a:cs typeface="Times New Roman" panose="02020603050405020304" pitchFamily="18" charset="0"/>
              </a:rPr>
              <a:t>Pazar seçim stratejileri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Resim 3"/>
          <p:cNvPicPr/>
          <p:nvPr/>
        </p:nvPicPr>
        <p:blipFill>
          <a:blip r:embed="rId2"/>
          <a:stretch>
            <a:fillRect/>
          </a:stretch>
        </p:blipFill>
        <p:spPr>
          <a:xfrm>
            <a:off x="3304208" y="2901589"/>
            <a:ext cx="3980815" cy="3561715"/>
          </a:xfrm>
          <a:prstGeom prst="rect">
            <a:avLst/>
          </a:prstGeom>
        </p:spPr>
      </p:pic>
    </p:spTree>
    <p:extLst>
      <p:ext uri="{BB962C8B-B14F-4D97-AF65-F5344CB8AC3E}">
        <p14:creationId xmlns:p14="http://schemas.microsoft.com/office/powerpoint/2010/main" val="4273546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pic>
        <p:nvPicPr>
          <p:cNvPr id="3" name="Resim 2"/>
          <p:cNvPicPr/>
          <p:nvPr/>
        </p:nvPicPr>
        <p:blipFill>
          <a:blip r:embed="rId2"/>
          <a:stretch>
            <a:fillRect/>
          </a:stretch>
        </p:blipFill>
        <p:spPr>
          <a:xfrm>
            <a:off x="3258185" y="2324417"/>
            <a:ext cx="5675630" cy="2209165"/>
          </a:xfrm>
          <a:prstGeom prst="rect">
            <a:avLst/>
          </a:prstGeom>
        </p:spPr>
      </p:pic>
      <p:sp>
        <p:nvSpPr>
          <p:cNvPr id="4" name="Dikdörtgen 3"/>
          <p:cNvSpPr/>
          <p:nvPr/>
        </p:nvSpPr>
        <p:spPr>
          <a:xfrm>
            <a:off x="4059440" y="4723812"/>
            <a:ext cx="3929281" cy="369332"/>
          </a:xfrm>
          <a:prstGeom prst="rect">
            <a:avLst/>
          </a:prstGeom>
        </p:spPr>
        <p:txBody>
          <a:bodyPr wrap="none">
            <a:spAutoFit/>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 Şekil 4.6. Hedef Pazar Belirleme Süreci</a:t>
            </a:r>
            <a:endParaRPr lang="tr-TR" dirty="0"/>
          </a:p>
        </p:txBody>
      </p:sp>
    </p:spTree>
    <p:extLst>
      <p:ext uri="{BB962C8B-B14F-4D97-AF65-F5344CB8AC3E}">
        <p14:creationId xmlns:p14="http://schemas.microsoft.com/office/powerpoint/2010/main" val="3066472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1500028" y="1704790"/>
            <a:ext cx="9986480" cy="2964786"/>
          </a:xfrm>
          <a:prstGeom prst="rect">
            <a:avLst/>
          </a:prstGeom>
        </p:spPr>
        <p:txBody>
          <a:bodyPr wrap="square">
            <a:spAutoFit/>
          </a:bodyPr>
          <a:lstStyle/>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Pazar bölümlemesinin tanımı, amacı ve varsayımları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Pazar bölümlemesi, her ürünü veya faydayı ne kadar insanın isteyebileceğini, genel olarak ne kadar harcama yapabilecekleri ve neden satın alma isteyeceklerini belirleme ile ilgilidir.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Pazar bölümlemenin amacı, tüm tüketicilerin memnun etmek isterken kimseyi hoşnut edemez duruma gelmek yerine, işletmenin faaliyetlerini benzer ihtiyaçları olan bir grubu hoşnut etmeye yoğunlaşmaktır.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Pazar bölümlemesinin varsayımları şu şekilde sıralanmaktadır: 1. hiçbir satın alıcı birbirinin aynısı değildir. 2. davranışları, geçmişleri, değerleri ve ihtiyaçları benzer olan insanların oluşturduğu alt gruplar belirlenebilir. 3. benzer müşterilerden oluşan küçük bir grubu tatmin etmek benzer olmayan müşterilerden oluşan büyük grupları tatmin etmekten daha kolaydır.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1274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pic>
        <p:nvPicPr>
          <p:cNvPr id="3" name="Resim 2"/>
          <p:cNvPicPr/>
          <p:nvPr/>
        </p:nvPicPr>
        <p:blipFill>
          <a:blip r:embed="rId2"/>
          <a:stretch>
            <a:fillRect/>
          </a:stretch>
        </p:blipFill>
        <p:spPr>
          <a:xfrm>
            <a:off x="3448050" y="2407920"/>
            <a:ext cx="5295900" cy="2042160"/>
          </a:xfrm>
          <a:prstGeom prst="rect">
            <a:avLst/>
          </a:prstGeom>
        </p:spPr>
      </p:pic>
    </p:spTree>
    <p:extLst>
      <p:ext uri="{BB962C8B-B14F-4D97-AF65-F5344CB8AC3E}">
        <p14:creationId xmlns:p14="http://schemas.microsoft.com/office/powerpoint/2010/main" val="2908924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pic>
        <p:nvPicPr>
          <p:cNvPr id="3" name="Resim 2"/>
          <p:cNvPicPr/>
          <p:nvPr/>
        </p:nvPicPr>
        <p:blipFill>
          <a:blip r:embed="rId2"/>
          <a:stretch>
            <a:fillRect/>
          </a:stretch>
        </p:blipFill>
        <p:spPr>
          <a:xfrm>
            <a:off x="3548062" y="2805430"/>
            <a:ext cx="5095875" cy="1247140"/>
          </a:xfrm>
          <a:prstGeom prst="rect">
            <a:avLst/>
          </a:prstGeom>
        </p:spPr>
      </p:pic>
    </p:spTree>
    <p:extLst>
      <p:ext uri="{BB962C8B-B14F-4D97-AF65-F5344CB8AC3E}">
        <p14:creationId xmlns:p14="http://schemas.microsoft.com/office/powerpoint/2010/main" val="486113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260897874"/>
              </p:ext>
            </p:extLst>
          </p:nvPr>
        </p:nvGraphicFramePr>
        <p:xfrm>
          <a:off x="3668110" y="1552872"/>
          <a:ext cx="6253655" cy="5110686"/>
        </p:xfrm>
        <a:graphic>
          <a:graphicData uri="http://schemas.openxmlformats.org/drawingml/2006/table">
            <a:tbl>
              <a:tblPr firstRow="1" firstCol="1" bandRow="1">
                <a:tableStyleId>{5C22544A-7EE6-4342-B048-85BDC9FD1C3A}</a:tableStyleId>
              </a:tblPr>
              <a:tblGrid>
                <a:gridCol w="4411067"/>
                <a:gridCol w="615161"/>
                <a:gridCol w="615885"/>
                <a:gridCol w="611542"/>
              </a:tblGrid>
              <a:tr h="121683">
                <a:tc>
                  <a:txBody>
                    <a:bodyPr/>
                    <a:lstStyle/>
                    <a:p>
                      <a:pPr algn="just">
                        <a:lnSpc>
                          <a:spcPct val="107000"/>
                        </a:lnSpc>
                        <a:spcAft>
                          <a:spcPts val="0"/>
                        </a:spcAft>
                      </a:pPr>
                      <a:r>
                        <a:rPr lang="tr-TR" sz="500">
                          <a:effectLst/>
                        </a:rPr>
                        <a:t>Pazarın Demografik ve Fiziksel Durumu</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Ülke</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Ülke</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Ülke</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1- Nüfus, nüfus artış hızı, nüfus yoğunluğu</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2- Nüfus: Yaş dağılımı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3- Nüfus: Kentsel ve kırsal dağılım</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4- İklim ve hava değişiklikleri</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5- Ulaşım mesafesi ve vasıta sıklığı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6- Hava taşımacılığı olanakları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7- Ulaşım ve haberleşme ağı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8- Bölgesel ve yerel nakliye olanakları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Politik Durum</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9- Devlet sistemi</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10- Devletin iş hayatına katılımı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11- Dış ticarete karşı devletin tutumu</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12-Politik istikrar ve süreklilik</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13- Adil/serbest ticaret anlayışı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14- Ulusal ticaretin gelişmesine tanınan öncelikler</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Ekonomik Durum</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15- Gelişmenin genel düzeyi</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16-Ekonomik gelişme: GSMH, sanayi sektörü</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17-İthalat ve ihracatın toplam ekonomi içindeki yüzdesi</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18- Ödemeler dengesi</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19-Para: Enflasyon, bulunabilirlik, kontroller, istikrar</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20- Kişi başına gelir ve dağılım</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21- Harcanabilir gelir ve harcama eğilimleri</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Sosyal/Kültürel Yapı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22- Okuryazarlık oranı, eğitim düzeyi</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23- Orta sınıfın varlığı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24- İç pazar ile olan benzerlikler ve farklılıklar</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25- Pazarda konuşulan dile ilişkin engeller</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Pazara Giriş</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26- Yeterli dağıtım ağı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27- Dokümantasyon ve ithalat mevzuatı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28- Yerel standartlar, uygulamalar ve tarife dışı engeller</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29- Patentler, ticari markalar, telif haklarının korunması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30- Anlaşmazlıkların halli mekanizmaları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31- Vergi yasaları, oranları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Ürün Potansiyeli</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32- Tüketici ihtiyaçları ve istekleri</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33- Yerel üretim, ithalat, tüketim</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34- Ürünün tanınması ve kabulü</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35- Yabancı ürünlere karşı tutum</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r h="121683">
                <a:tc>
                  <a:txBody>
                    <a:bodyPr/>
                    <a:lstStyle/>
                    <a:p>
                      <a:pPr algn="just">
                        <a:lnSpc>
                          <a:spcPct val="107000"/>
                        </a:lnSpc>
                        <a:spcAft>
                          <a:spcPts val="0"/>
                        </a:spcAft>
                      </a:pPr>
                      <a:r>
                        <a:rPr lang="tr-TR" sz="500">
                          <a:effectLst/>
                        </a:rPr>
                        <a:t>36- Rekabet</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a:effectLst/>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c>
                  <a:txBody>
                    <a:bodyPr/>
                    <a:lstStyle/>
                    <a:p>
                      <a:pPr algn="just">
                        <a:lnSpc>
                          <a:spcPct val="107000"/>
                        </a:lnSpc>
                        <a:spcAft>
                          <a:spcPts val="0"/>
                        </a:spcAft>
                      </a:pPr>
                      <a:r>
                        <a:rPr lang="tr-TR" sz="500" dirty="0">
                          <a:effectLst/>
                        </a:rPr>
                        <a:t>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9550" marR="29550" marT="0" marB="0"/>
                </a:tc>
              </a:tr>
            </a:tbl>
          </a:graphicData>
        </a:graphic>
      </p:graphicFrame>
      <p:sp>
        <p:nvSpPr>
          <p:cNvPr id="4" name="Rectangle 1"/>
          <p:cNvSpPr>
            <a:spLocks noChangeArrowheads="1"/>
          </p:cNvSpPr>
          <p:nvPr/>
        </p:nvSpPr>
        <p:spPr bwMode="auto">
          <a:xfrm>
            <a:off x="7539311" y="10956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Tablo 4,1.Hedef Pazar Değerlendirme Tablosu</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28226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3048000" y="2237264"/>
            <a:ext cx="6096000" cy="2383473"/>
          </a:xfrm>
          <a:prstGeom prst="rect">
            <a:avLst/>
          </a:prstGeom>
        </p:spPr>
        <p:txBody>
          <a:bodyPr>
            <a:spAutoFit/>
          </a:bodyPr>
          <a:lstStyle/>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Pazar bölümlemesinin faydalar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i="1" dirty="0">
                <a:latin typeface="Times New Roman" panose="02020603050405020304" pitchFamily="18" charset="0"/>
                <a:ea typeface="Calibri" panose="020F0502020204030204" pitchFamily="34" charset="0"/>
                <a:cs typeface="Times New Roman" panose="02020603050405020304" pitchFamily="18" charset="0"/>
              </a:rPr>
              <a:t>1. pazara adapte olmada kolaylık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i="1" dirty="0">
                <a:latin typeface="Times New Roman" panose="02020603050405020304" pitchFamily="18" charset="0"/>
                <a:ea typeface="Calibri" panose="020F0502020204030204" pitchFamily="34" charset="0"/>
                <a:cs typeface="Times New Roman" panose="02020603050405020304" pitchFamily="18" charset="0"/>
              </a:rPr>
              <a:t>2. rakip analizinde etkinlik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i="1" dirty="0">
                <a:latin typeface="Times New Roman" panose="02020603050405020304" pitchFamily="18" charset="0"/>
                <a:ea typeface="Calibri" panose="020F0502020204030204" pitchFamily="34" charset="0"/>
                <a:cs typeface="Times New Roman" panose="02020603050405020304" pitchFamily="18" charset="0"/>
              </a:rPr>
              <a:t>3. kaynak kullanımında etkinlik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4. </a:t>
            </a:r>
            <a:r>
              <a:rPr lang="tr-TR" i="1" dirty="0">
                <a:latin typeface="Times New Roman" panose="02020603050405020304" pitchFamily="18" charset="0"/>
                <a:ea typeface="Calibri" panose="020F0502020204030204" pitchFamily="34" charset="0"/>
                <a:cs typeface="Times New Roman" panose="02020603050405020304" pitchFamily="18" charset="0"/>
              </a:rPr>
              <a:t>müşteri analizinde etkinlik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5</a:t>
            </a:r>
            <a:r>
              <a:rPr lang="tr-TR" i="1" dirty="0">
                <a:latin typeface="Times New Roman" panose="02020603050405020304" pitchFamily="18" charset="0"/>
                <a:ea typeface="Calibri" panose="020F0502020204030204" pitchFamily="34" charset="0"/>
                <a:cs typeface="Times New Roman" panose="02020603050405020304" pitchFamily="18" charset="0"/>
              </a:rPr>
              <a:t>. Stratejik pazarlama planlarının yapılmasında kolaylık</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1777430" y="4620737"/>
            <a:ext cx="9565240" cy="1676741"/>
          </a:xfrm>
          <a:prstGeom prst="rect">
            <a:avLst/>
          </a:prstGeom>
        </p:spPr>
        <p:txBody>
          <a:bodyPr wrap="square">
            <a:spAutoFit/>
          </a:bodyPr>
          <a:lstStyle/>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sakıncaları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i="1" dirty="0">
                <a:latin typeface="Times New Roman" panose="02020603050405020304" pitchFamily="18" charset="0"/>
                <a:ea typeface="Calibri" panose="020F0502020204030204" pitchFamily="34" charset="0"/>
                <a:cs typeface="Times New Roman" panose="02020603050405020304" pitchFamily="18" charset="0"/>
              </a:rPr>
              <a:t>Pazar bölümlemesinin sakıncaları</a:t>
            </a:r>
            <a:r>
              <a:rPr lang="tr-TR" dirty="0">
                <a:latin typeface="Times New Roman" panose="02020603050405020304" pitchFamily="18" charset="0"/>
                <a:ea typeface="Calibri" panose="020F0502020204030204" pitchFamily="34" charset="0"/>
                <a:cs typeface="Times New Roman" panose="02020603050405020304" pitchFamily="18" charset="0"/>
              </a:rPr>
              <a:t> ise, bölümlendirme masraflıdır. Gerek üretim ve gerekse pazarlama faaliyetleri yüksek maliyetlere yolaçar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Pazarlama faaliyetlerinde her cins ve çeşit üründen stok bulundurulması gereği stok maliyetlerini artırmaktadır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0617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pic>
        <p:nvPicPr>
          <p:cNvPr id="3" name="Resim 2"/>
          <p:cNvPicPr/>
          <p:nvPr/>
        </p:nvPicPr>
        <p:blipFill>
          <a:blip r:embed="rId2"/>
          <a:stretch>
            <a:fillRect/>
          </a:stretch>
        </p:blipFill>
        <p:spPr>
          <a:xfrm>
            <a:off x="4081031" y="2068045"/>
            <a:ext cx="4009390" cy="4180840"/>
          </a:xfrm>
          <a:prstGeom prst="rect">
            <a:avLst/>
          </a:prstGeom>
        </p:spPr>
      </p:pic>
    </p:spTree>
    <p:extLst>
      <p:ext uri="{BB962C8B-B14F-4D97-AF65-F5344CB8AC3E}">
        <p14:creationId xmlns:p14="http://schemas.microsoft.com/office/powerpoint/2010/main" val="1970088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pic>
        <p:nvPicPr>
          <p:cNvPr id="3" name="Resim 2"/>
          <p:cNvPicPr/>
          <p:nvPr/>
        </p:nvPicPr>
        <p:blipFill>
          <a:blip r:embed="rId2"/>
          <a:stretch>
            <a:fillRect/>
          </a:stretch>
        </p:blipFill>
        <p:spPr>
          <a:xfrm>
            <a:off x="4091305" y="1638617"/>
            <a:ext cx="4009390" cy="3580765"/>
          </a:xfrm>
          <a:prstGeom prst="rect">
            <a:avLst/>
          </a:prstGeom>
        </p:spPr>
      </p:pic>
    </p:spTree>
    <p:extLst>
      <p:ext uri="{BB962C8B-B14F-4D97-AF65-F5344CB8AC3E}">
        <p14:creationId xmlns:p14="http://schemas.microsoft.com/office/powerpoint/2010/main" val="38737040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402</TotalTime>
  <Words>577</Words>
  <Application>Microsoft Office PowerPoint</Application>
  <PresentationFormat>Geniş ekran</PresentationFormat>
  <Paragraphs>207</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Times New Roman</vt:lpstr>
      <vt:lpstr>Trebuchet MS</vt:lpstr>
      <vt:lpstr>Tw Cen MT</vt:lpstr>
      <vt:lpstr>Devre</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Tarım ekonomisi ve üretim ekonomisi Nedir?</dc:title>
  <dc:creator>halil fidan</dc:creator>
  <cp:lastModifiedBy>halil fidan</cp:lastModifiedBy>
  <cp:revision>140</cp:revision>
  <dcterms:created xsi:type="dcterms:W3CDTF">2018-11-16T06:39:51Z</dcterms:created>
  <dcterms:modified xsi:type="dcterms:W3CDTF">2018-11-23T08:45:04Z</dcterms:modified>
</cp:coreProperties>
</file>