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0" r:id="rId2"/>
    <p:sldId id="291" r:id="rId3"/>
    <p:sldId id="301" r:id="rId4"/>
    <p:sldId id="300" r:id="rId5"/>
    <p:sldId id="299" r:id="rId6"/>
    <p:sldId id="298" r:id="rId7"/>
    <p:sldId id="297" r:id="rId8"/>
    <p:sldId id="296" r:id="rId9"/>
    <p:sldId id="295" r:id="rId10"/>
    <p:sldId id="294" r:id="rId11"/>
    <p:sldId id="293" r:id="rId12"/>
    <p:sldId id="292" r:id="rId13"/>
    <p:sldId id="302" r:id="rId14"/>
    <p:sldId id="30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iki/Standardizasyon#Uygulama_.C5.9Eekillerine_G.C3.B6re_Standartlar" TargetMode="External"/><Relationship Id="rId13" Type="http://schemas.openxmlformats.org/officeDocument/2006/relationships/hyperlink" Target="https://tr.wikipedia.org/wiki/Standardizasyon#TS-ISO_9000_Kalite_G.C3.BCvence_Sistemleri" TargetMode="External"/><Relationship Id="rId3" Type="http://schemas.openxmlformats.org/officeDocument/2006/relationships/hyperlink" Target="https://tr.wikipedia.org/wiki/Standardizasyon#Madde_Standartlar.C4.B1" TargetMode="External"/><Relationship Id="rId7" Type="http://schemas.openxmlformats.org/officeDocument/2006/relationships/hyperlink" Target="https://tr.wikipedia.org/wiki/Standardizasyon#Hizmet_Standartlar.C4.B1" TargetMode="External"/><Relationship Id="rId12" Type="http://schemas.openxmlformats.org/officeDocument/2006/relationships/hyperlink" Target="https://tr.wikipedia.org/wiki/Standardizasyon#Uluslararas.C4.B1_Standartlar" TargetMode="External"/><Relationship Id="rId2" Type="http://schemas.openxmlformats.org/officeDocument/2006/relationships/hyperlink" Target="https://tr.wikipedia.org/wiki/Standardizasyon#Yap.C4.B1_Karakterlerine_G.C3.B6re_Standartla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r.wikipedia.org/wiki/Standardizasyon#Usul_.28metot.29_Standartlar.C4.B1" TargetMode="External"/><Relationship Id="rId11" Type="http://schemas.openxmlformats.org/officeDocument/2006/relationships/hyperlink" Target="https://tr.wikipedia.org/wiki/Standardizasyon#Uygulama_Alanlar.C4.B1na_G.C3.B6re_Standartlar" TargetMode="External"/><Relationship Id="rId5" Type="http://schemas.openxmlformats.org/officeDocument/2006/relationships/hyperlink" Target="https://tr.wikipedia.org/wiki/Standardizasyon#Mahsul_Standartlar.C4.B1" TargetMode="External"/><Relationship Id="rId15" Type="http://schemas.openxmlformats.org/officeDocument/2006/relationships/hyperlink" Target="https://tr.wikipedia.org/wiki/Standardizasyon#CE_.C4.B0.C5.9Fareti" TargetMode="External"/><Relationship Id="rId10" Type="http://schemas.openxmlformats.org/officeDocument/2006/relationships/hyperlink" Target="https://tr.wikipedia.org/wiki/Standardizasyon#Zorunlu_Standartlar" TargetMode="External"/><Relationship Id="rId4" Type="http://schemas.openxmlformats.org/officeDocument/2006/relationships/hyperlink" Target="https://tr.wikipedia.org/wiki/Standardizasyon#Mamul_Standartlar.C4.B1" TargetMode="External"/><Relationship Id="rId9" Type="http://schemas.openxmlformats.org/officeDocument/2006/relationships/hyperlink" Target="https://tr.wikipedia.org/wiki/Standardizasyon#.C4.B0ste.C4.9Fe_Ba.C4.9Fl.C4.B1_Standartlar" TargetMode="External"/><Relationship Id="rId14" Type="http://schemas.openxmlformats.org/officeDocument/2006/relationships/hyperlink" Target="https://tr.wikipedia.org/wiki/Standardizasyon#EN_45000_Akreditasyon_Standartlar.C4.B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Resim 14"/>
          <p:cNvPicPr/>
          <p:nvPr/>
        </p:nvPicPr>
        <p:blipFill>
          <a:blip r:embed="rId2"/>
          <a:stretch>
            <a:fillRect/>
          </a:stretch>
        </p:blipFill>
        <p:spPr>
          <a:xfrm>
            <a:off x="4329747" y="2000567"/>
            <a:ext cx="3532505" cy="285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4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917843" y="1552906"/>
            <a:ext cx="8551524" cy="456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 ve Gıda Ürünleri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Gıda ürünleri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Organik ürünler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İşlenmiş ürünler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İyi tarım </a:t>
            </a:r>
            <a:r>
              <a:rPr lang="tr-T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ürünleri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 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gıda ürünlerinin özellikleri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 ve gıda ürünlerinin bazı özellikleri şu şekilde 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verilebilir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a)Tüketicinin enerji gereksinimini karşılarlar,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b)Tüketicinin sağlığı için önemlidir,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c)Kişinin susuzluk ve açlığını giderir,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d)Kişiyi uyarır veya gevşetir.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06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8000" y="1431082"/>
            <a:ext cx="7770688" cy="3995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 ve gıda ürünlerinin pazarının genel özellikleri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Değişik mahsul çeşitleri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Mevsimsel etkiler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Üretim düzeylerini artırma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Coğrafi yoğunlaşma ve değişen üretim maliyetleri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Türetilmiş talep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 ve gıda ürünleri tüketici değerlendirmeleri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Ekoloji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Sağlık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Lüks ihtiyaçlar ve memnuniyet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31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3215640" y="1651952"/>
            <a:ext cx="5760720" cy="355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47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904161" y="1302810"/>
            <a:ext cx="8161105" cy="461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 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yaşam eğrisi olgunluk dönemi stratejileri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1-Pazar modifikasyonu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2-Ürün modifikasyonu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3-Pazar karması modifikasyonu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 yaşam eğrisi düşme dönemi stratejileri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 bu aşamada şu stratejileri uygulayabilir.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 pazarlama programını gözden geçirir ve ürün hattındaki ürün sayısını azaltır, ürünü en iyi satış noktaları vasıtalarıyla ve yoğun promosyonla satar.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Ürünü yeniden pozisyonlar, yeniden paketler ve yeni pazarlama stratejileri geliştirir.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Ürünü tamamen pazardan çeker.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713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883613" y="1375181"/>
            <a:ext cx="8304943" cy="1744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 Ürün Geliştirme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 ürün nedir?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 Gerçekten yeni bir ürün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2-İşletme için yeni, pazar için yeni olmayan ürün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3-Başka ülkelerde üretilmekte olan bir malın uyarlanarak pazara sunulması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4-İşletmenin değişiklik yaparak pazara sunduğu ürün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48594" y="3631117"/>
            <a:ext cx="537972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8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346636" y="1298990"/>
            <a:ext cx="410144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Ürününün Tamamlayıcı Özellikleri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3695700" y="2100580"/>
            <a:ext cx="4800600" cy="265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2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3858577" y="1714500"/>
            <a:ext cx="447484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9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934985" y="1158962"/>
            <a:ext cx="6096000" cy="2331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Paketleme ve ambalajlama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Paketleme ve ambalajlamanın öneminin artması şu şekilde sıralanabilir </a:t>
            </a:r>
            <a:endParaRPr lang="tr-TR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a)Self-servisin artması, süpermarket ve hipermarketlerin gelişmesi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b)Rekabetin toptancı ve perakendecileri ürün dağıtımında (depolama, yükleme, boşaltma, taşıma) etkinlik ve verimlilik sağlamaya zorlaması,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c) Gelir yükselmesi dolayısıyla kolaylık, görünüş ve çekicilik talebinin artması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d)Rekabetin gelişmesinden dolayı daha çekici bir paketleme ile tüketicinin ilgisini çekme düşüncesidir.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911387"/>
              </p:ext>
            </p:extLst>
          </p:nvPr>
        </p:nvGraphicFramePr>
        <p:xfrm>
          <a:off x="3186406" y="3858012"/>
          <a:ext cx="5754370" cy="199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275"/>
                <a:gridCol w="1438275"/>
                <a:gridCol w="1438910"/>
                <a:gridCol w="1438910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ANA AMAÇLAR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YARDIMCI AMAÇLAR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Paketleme ve ürün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Paketleme ve fiziksel dağıtım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Paketleme ve alıcı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Paketleme ve satış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Muhafaza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Depolama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Bilgi sağlama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Tanımlama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Kullanım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Taşıma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Kullanım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İmaj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Benimseme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Koruma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Satın alma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Reklam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Hijyen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Teslim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Tekrar Kullanım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Satış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Estetik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Sınıflandırma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01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3672840" y="1452562"/>
            <a:ext cx="484632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1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3996326" y="1290851"/>
            <a:ext cx="35623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4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698679" y="1346317"/>
            <a:ext cx="8068638" cy="4824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Tasarım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uygulamalar tasarımdan etkilenmektedir. Bu konuda, standardizasyonu teşvik eden faktörler </a:t>
            </a:r>
            <a:r>
              <a:rPr lang="tr-T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şunlardır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üretim ve pazarlama ölçek ekonomileri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tüketici hareketliliği – Ne kadar seyahat o kadar talep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teknolojisi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imaj, örneğin,  </a:t>
            </a:r>
            <a:r>
              <a:rPr lang="tr-TR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made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Turkey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Tasarımı teşvik eden faktörler </a:t>
            </a:r>
            <a:r>
              <a:rPr lang="tr-T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şunlardır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kullanım koşulları farklılığı- Bunlar, iklim, beceri,  okuryazarlık seviyesi, kültür ya da fiziksel koşullar olabilir. Mısır, örneğin, Afrika’da öğütülmüş olarak satılırken, Avrupa’da öyle satılmaz, koçanı yenir.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Genel piyasa faktörleri - gelirler, tat vb. örneğin, kuşkonmaz konserveleri gelişmiş ülkelerde uygun görülürken, gelişmekte olan ülkelerde iyi satılmaz.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Devlet - vergilendirme, ithalat kotaları, tarife dışı engeller, etiketleme, sağlık koşulları. Tarife dışı engeller, tarafsızlığı kısıtlayan veya rekabeti ortadan kaldırmaya çalışmasına rağmen, önemli bir girişimdir.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Tarih- Bazen, sömürgeciliğin bir sonucu olarak, üretim tesisleri yurtdışında kurulmuş olabilir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Finansal hususlar- satış veya kârlarını maksimize etmek için işletmeler yerel ürünlerin gelişimine uyum gösterebilirler.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Basınç- Bazen, AB örneğinde olduğu gibi, tedarikçiler pazarlara girmek için dayatılan kural ve düzenlemelere uyum sağlamaya zorlanmaktadırlar.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7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945258" y="1314816"/>
            <a:ext cx="6096000" cy="55431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Markalama ve etiket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Marka, ürüne kimlik kazandırma ve rakiplerinden farklılaştırma gibi klasik yararlarından öte günümüzde tek başına aktif bir değer haline gelmektedir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İyi bir marka isminde bulunması gereken özellikler aşağıdaki gibi sıralanabilir(Ateşoğlu,2003):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Kısa ve sade, mümkün olduğunca tek heceden oluşmalı,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Söylenmesi, hecelenmesi ve okunması kolay,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Tanınması ve hatırlanması kolay,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 dilde telaffuz edilebilmeli, yani diğer dillere uyarlanabilmeli, yabancı dillerde kötü bir anlamı bulunmamalı,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 zaman güncel olmalı,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Ürünün yararlarını ve kullanımını çağrıştırmalı,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Reklam araçlarında kullanmaya uygun olmalı,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Etiketleme ve ambalajlama ihtiyaçlarına uyarlanabilmeli,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İstenmeyen imajları çağrıştırmamalı, genel ahlak ve adaba aykırı olmamalı,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Yasalara aykırı olmamalı, tescil edilmeye ve korunmaya elverişli olmalı,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Logo ve grafik tasarımına elverişli olmalı.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 ismi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 ismiyle birlikte bireysel isim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Aile ismi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64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ÜRÜN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996611" y="1418024"/>
            <a:ext cx="8602894" cy="4411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Garanti ve yasal koruma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Standardizasyon ve uyarlama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Yapı Karakterlerine Göre Standartlar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1-Madde Standartları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2-Ürün Standartları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3-Mahsul Standartları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4-Usul (metot) Standartları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5-Hizmet Standartları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Uygulama Şekillerine Göre Standartlar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1-İsteğe Bağlı Standartlar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2-Zorunlu Standartlar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	Uygulama Alanlarına Göre Standartlar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;1-İşletme,2-Endüstriyel, 3-Ulusal, 4-</a:t>
            </a: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Uluslararası Standartlar</a:t>
            </a: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1-TS-ISO 9000 Kalite Güvence Sistemleri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2-EN 45000 Akreditasyon Standartları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3-CE İşareti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4- IFS Uluslararası Gıda Standardı  olarak sınıflandırılabilir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Standardizasyonun Üreticiye Faydaları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1--Üretimin belirli plân ve programlara göre yapılmasına yardımcı olur.2-Uygun kalite ve seri imalâta imkân sağlar.3-Kayıp ve artıkları asgariye indirir. 4-Verimliliği ve hasılayı artırır. 5-Depolamayı ve taşımayı kolaylaştırır, stokların azalmasını sağlar.6-Maliyeti düşürür.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Standardizasyonun Ekonomiye Faydaları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;1-Kaliteyi teşvik eder, kalite seviyesi düşük üretimle meydana gelecek emek, zaman ve hammadde israfını ortadan kaldırır.2-Sanayiyi belirli hedeflere yöneltir. Üretimde kalitenin gelişmesine yardımcı olur.3-Ekonomide arz ve talebin dengelenmesinde yardımcı olur. 4-Yanlış anlamaları ve anlaşmazlıkları ortadan kaldırır. 5-İhracatta ve ithalatta üstünlük sağlar. 6-Yan sanayi dallarının kurulması ve gelişmesine yardımcı olur. 7-Rekabeti geliştirir. 8-Kötü malı piyasadan siler.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Standardizasyonun Tüketiciye Faydaları;1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-Can ve mal güvenliğini sağlar.2-Karşılaştırma ve seçim kolaylığı sağlar.3-Fiyat ve kalite yönünden aldanmaları önler.4-Ucuzluğa yol açar.4-Ruh sağlığını korur. Stresi önler.5-Tüketicinin bilinçlenmesinde etkili rol oynar.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05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543</TotalTime>
  <Words>598</Words>
  <Application>Microsoft Office PowerPoint</Application>
  <PresentationFormat>Geniş ekran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Tw Cen MT</vt:lpstr>
      <vt:lpstr>Devre</vt:lpstr>
      <vt:lpstr>ÜRÜN </vt:lpstr>
      <vt:lpstr>ÜRÜN </vt:lpstr>
      <vt:lpstr>ÜRÜN </vt:lpstr>
      <vt:lpstr>ÜRÜN </vt:lpstr>
      <vt:lpstr>ÜRÜN </vt:lpstr>
      <vt:lpstr>ÜRÜN </vt:lpstr>
      <vt:lpstr>ÜRÜN </vt:lpstr>
      <vt:lpstr>ÜRÜN </vt:lpstr>
      <vt:lpstr>ÜRÜN </vt:lpstr>
      <vt:lpstr>ÜRÜN </vt:lpstr>
      <vt:lpstr>ÜRÜN </vt:lpstr>
      <vt:lpstr>ÜRÜN </vt:lpstr>
      <vt:lpstr>ÜRÜN </vt:lpstr>
      <vt:lpstr>ÜRÜN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166</cp:revision>
  <dcterms:created xsi:type="dcterms:W3CDTF">2018-11-16T06:39:51Z</dcterms:created>
  <dcterms:modified xsi:type="dcterms:W3CDTF">2018-11-23T11:06:07Z</dcterms:modified>
</cp:coreProperties>
</file>