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8" r:id="rId2"/>
    <p:sldId id="279" r:id="rId3"/>
    <p:sldId id="280" r:id="rId4"/>
    <p:sldId id="281" r:id="rId5"/>
    <p:sldId id="282" r:id="rId6"/>
    <p:sldId id="283" r:id="rId7"/>
    <p:sldId id="28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3" d="100"/>
          <a:sy n="9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089061" y="322487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034041" y="137821"/>
            <a:ext cx="26361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Çeşitli Üretim Fonksiyonları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o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10439692"/>
                  </p:ext>
                </p:extLst>
              </p:nvPr>
            </p:nvGraphicFramePr>
            <p:xfrm>
              <a:off x="523981" y="507153"/>
              <a:ext cx="11229656" cy="619159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158084"/>
                    <a:gridCol w="968146"/>
                    <a:gridCol w="968146"/>
                    <a:gridCol w="677770"/>
                    <a:gridCol w="2615424"/>
                    <a:gridCol w="677770"/>
                    <a:gridCol w="1065163"/>
                    <a:gridCol w="871807"/>
                    <a:gridCol w="871807"/>
                    <a:gridCol w="1355539"/>
                  </a:tblGrid>
                  <a:tr h="146419"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500" dirty="0" err="1">
                              <a:effectLst/>
                            </a:rPr>
                            <a:t>Uretim</a:t>
                          </a:r>
                          <a:r>
                            <a:rPr lang="en-GB" sz="500" dirty="0">
                              <a:effectLst/>
                            </a:rPr>
                            <a:t> </a:t>
                          </a:r>
                          <a:r>
                            <a:rPr lang="en-GB" sz="500" dirty="0" err="1">
                              <a:effectLst/>
                            </a:rPr>
                            <a:t>Fonksiyonu</a:t>
                          </a:r>
                          <a:r>
                            <a:rPr lang="en-GB" sz="500" dirty="0">
                              <a:effectLst/>
                            </a:rPr>
                            <a:t> </a:t>
                          </a:r>
                          <a:endParaRPr lang="tr-TR" sz="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 grid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500">
                              <a:effectLst/>
                            </a:rPr>
                            <a:t>Sinirlilik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 hMerge="1"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500">
                              <a:effectLst/>
                            </a:rPr>
                            <a:t>Homojenlik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500" dirty="0" err="1">
                              <a:effectLst/>
                            </a:rPr>
                            <a:t>Faktor</a:t>
                          </a:r>
                          <a:r>
                            <a:rPr lang="en-GB" sz="500" dirty="0">
                              <a:effectLst/>
                            </a:rPr>
                            <a:t> </a:t>
                          </a:r>
                          <a:r>
                            <a:rPr lang="en-GB" sz="500" dirty="0" err="1">
                              <a:effectLst/>
                            </a:rPr>
                            <a:t>Elastikiyeti</a:t>
                          </a:r>
                          <a:endParaRPr lang="tr-TR" sz="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500">
                              <a:effectLst/>
                            </a:rPr>
                            <a:t>Fonksiyon Katsayisi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500">
                              <a:effectLst/>
                            </a:rPr>
                            <a:t>Ikame Esnekligi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500">
                              <a:effectLst/>
                            </a:rPr>
                            <a:t>Teknik Bagimsizlik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500">
                              <a:effectLst/>
                            </a:rPr>
                            <a:t>Egim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500">
                              <a:effectLst/>
                            </a:rPr>
                            <a:t>Uretim Safhasi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</a:tr>
                  <a:tr h="240069">
                    <a:tc vMerge="1"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500">
                              <a:effectLst/>
                            </a:rPr>
                            <a:t>Mutlak Konkav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500">
                              <a:effectLst/>
                            </a:rPr>
                            <a:t>Yari Mutlak Konkav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 vMerge="1"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/>
                    </a:tc>
                  </a:tr>
                  <a:tr h="1320382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ES" sz="500">
                              <a:effectLst/>
                            </a:rPr>
                            <a:t>Yaygin Cobb-Douglas</a:t>
                          </a:r>
                          <a:endParaRPr lang="tr-TR" sz="6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ES" sz="500">
                              <a:effectLst/>
                            </a:rPr>
                            <a:t> </a:t>
                          </a:r>
                          <a:endParaRPr lang="tr-TR" sz="6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sz="500">
                                    <a:effectLst/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s-ES" sz="5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s-ES" sz="5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sSubSup>
                                  <m:sSubSup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bSup>
                                <m:sSubSup>
                                  <m:sSubSup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sz="500">
                                    <a:effectLst/>
                                    <a:latin typeface="Cambria Math" panose="02040503050406030204" pitchFamily="18" charset="0"/>
                                  </a:rPr>
                                  <m:t>0&lt;</m:t>
                                </m:r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s-ES" sz="500">
                                    <a:effectLst/>
                                    <a:latin typeface="Cambria Math" panose="02040503050406030204" pitchFamily="18" charset="0"/>
                                  </a:rPr>
                                  <m:t>&lt;1</m:t>
                                </m:r>
                              </m:oMath>
                            </m:oMathPara>
                          </a14:m>
                          <a:endParaRPr lang="tr-TR" sz="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sz="500">
                                    <a:effectLst/>
                                    <a:latin typeface="Cambria Math" panose="02040503050406030204" pitchFamily="18" charset="0"/>
                                  </a:rPr>
                                  <m:t>0&lt;</m:t>
                                </m:r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s-ES" sz="500">
                                    <a:effectLst/>
                                    <a:latin typeface="Cambria Math" panose="02040503050406030204" pitchFamily="18" charset="0"/>
                                  </a:rPr>
                                  <m:t>&lt;1</m:t>
                                </m:r>
                              </m:oMath>
                            </m:oMathPara>
                          </a14:m>
                          <a:endParaRPr lang="tr-TR" sz="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sz="500">
                                    <a:effectLst/>
                                    <a:latin typeface="Cambria Math" panose="02040503050406030204" pitchFamily="18" charset="0"/>
                                  </a:rPr>
                                  <m:t>0&lt;(</m:t>
                                </m:r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s-ES" sz="5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s-ES" sz="500">
                                    <a:effectLst/>
                                    <a:latin typeface="Cambria Math" panose="02040503050406030204" pitchFamily="18" charset="0"/>
                                  </a:rPr>
                                  <m:t>&lt;1</m:t>
                                </m:r>
                              </m:oMath>
                            </m:oMathPara>
                          </a14:m>
                          <a:endParaRPr lang="tr-TR" sz="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sz="5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s-ES" sz="500">
                                    <a:effectLst/>
                                    <a:latin typeface="Cambria Math" panose="02040503050406030204" pitchFamily="18" charset="0"/>
                                  </a:rPr>
                                  <m:t>&gt;0</m:t>
                                </m:r>
                              </m:oMath>
                            </m:oMathPara>
                          </a14:m>
                          <a:endParaRPr lang="tr-TR" sz="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s-ES" sz="500">
                                    <a:effectLst/>
                                    <a:latin typeface="Cambria Math" panose="02040503050406030204" pitchFamily="18" charset="0"/>
                                  </a:rPr>
                                  <m:t>&gt;0</m:t>
                                </m:r>
                              </m:oMath>
                            </m:oMathPara>
                          </a14:m>
                          <a:endParaRPr lang="tr-TR" sz="6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s-ES" sz="500">
                                    <a:effectLst/>
                                    <a:latin typeface="Cambria Math" panose="02040503050406030204" pitchFamily="18" charset="0"/>
                                  </a:rPr>
                                  <m:t>&gt;0</m:t>
                                </m:r>
                              </m:oMath>
                            </m:oMathPara>
                          </a14:m>
                          <a:endParaRPr lang="tr-TR" sz="6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sz="5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s-ES" sz="500">
                                    <a:effectLst/>
                                    <a:latin typeface="Cambria Math" panose="02040503050406030204" pitchFamily="18" charset="0"/>
                                  </a:rPr>
                                  <m:t>&gt;0</m:t>
                                </m:r>
                              </m:oMath>
                            </m:oMathPara>
                          </a14:m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tr-TR" sz="5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sz="500">
                                      <a:effectLst/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ES" sz="500">
                                      <a:effectLst/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s-ES" sz="5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ES" sz="500">
                                  <a:effectLst/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sSub>
                                <m:sSubPr>
                                  <m:ctrlPr>
                                    <a:rPr lang="tr-TR" sz="5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sz="500">
                                      <a:effectLst/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s-ES" sz="500"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ES" sz="500"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s-ES" sz="500">
                              <a:effectLst/>
                            </a:rPr>
                            <a:t> derecesinden homojen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s-ES" sz="5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s-ES" sz="500">
                                    <a:effectLst/>
                                    <a:latin typeface="Cambria Math" panose="02040503050406030204" pitchFamily="18" charset="0"/>
                                  </a:rPr>
                                  <m:t>,  </m:t>
                                </m:r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s-ES" sz="5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s-ES" sz="5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tr-TR" sz="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sz="500">
                                    <a:effectLst/>
                                    <a:latin typeface="Cambria Math" panose="02040503050406030204" pitchFamily="18" charset="0"/>
                                  </a:rPr>
                                  <m:t>∈ = </m:t>
                                </m:r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s-ES" sz="500">
                                    <a:effectLst/>
                                    <a:latin typeface="Cambria Math" panose="02040503050406030204" pitchFamily="18" charset="0"/>
                                  </a:rPr>
                                  <m:t>+ </m:t>
                                </m:r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500">
                                    <a:effectLst/>
                                    <a:latin typeface="Cambria Math" panose="02040503050406030204" pitchFamily="18" charset="0"/>
                                  </a:rPr>
                                  <m:t>ơ=1</m:t>
                                </m:r>
                              </m:oMath>
                            </m:oMathPara>
                          </a14:m>
                          <a:endParaRPr lang="tr-TR" sz="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ES" sz="500" dirty="0">
                              <a:effectLst/>
                            </a:rPr>
                            <a:t>Sadece tamamlayici faktorler</a:t>
                          </a:r>
                          <a:endParaRPr lang="tr-TR" sz="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ES" sz="500">
                              <a:effectLst/>
                            </a:rPr>
                            <a:t>Negatif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ES" sz="500">
                              <a:effectLst/>
                            </a:rPr>
                            <a:t>a. Mutlak Konkavi veren kademeye iliskin olarak, her bir bireysel faktor icin sadece II. </a:t>
                          </a:r>
                          <a:r>
                            <a:rPr lang="en-US" sz="500">
                              <a:effectLst/>
                            </a:rPr>
                            <a:t>Safhayi gosterir </a:t>
                          </a:r>
                          <a:endParaRPr lang="tr-TR" sz="6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500">
                              <a:effectLst/>
                            </a:rPr>
                            <a:t>b. Yari mutlak konkavi veren kademeye iliskin olarak, her bir bireysel faktor icin sadece I. veya II. Safhayi gosterir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</a:tr>
                  <a:tr h="144041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𝑄𝑢𝑎𝑑𝑟𝑎𝑡𝑖𝑐</m:t>
                                    </m:r>
                                  </m:e>
                                  <m:sup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tr-TR" sz="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500" dirty="0">
                              <a:effectLst/>
                            </a:rPr>
                            <a:t> </a:t>
                          </a:r>
                          <a:endParaRPr lang="tr-TR" sz="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500">
                                    <a:effectLst/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500">
                                    <a:effectLst/>
                                    <a:latin typeface="Cambria Math" panose="02040503050406030204" pitchFamily="18" charset="0"/>
                                  </a:rPr>
                                  <m:t>= </m:t>
                                </m:r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5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5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5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Sup>
                                  <m:sSubSup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n-US" sz="5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Sup>
                                  <m:sSubSup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n-US" sz="5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tr-TR" sz="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s-ES" sz="500">
                                    <a:effectLst/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sSubSup>
                                  <m:sSubSup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  <m:sup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tr-TR" sz="6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s-ES" sz="500">
                                    <a:effectLst/>
                                    <a:latin typeface="Cambria Math" panose="02040503050406030204" pitchFamily="18" charset="0"/>
                                  </a:rPr>
                                  <m:t>&lt;0</m:t>
                                </m:r>
                              </m:oMath>
                            </m:oMathPara>
                          </a14:m>
                          <a:endParaRPr lang="tr-TR" sz="6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s-ES" sz="500">
                                    <a:effectLst/>
                                    <a:latin typeface="Cambria Math" panose="02040503050406030204" pitchFamily="18" charset="0"/>
                                  </a:rPr>
                                  <m:t>&lt;0</m:t>
                                </m:r>
                              </m:oMath>
                            </m:oMathPara>
                          </a14:m>
                          <a:endParaRPr lang="tr-TR" sz="6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s-ES" sz="500">
                                    <a:effectLst/>
                                    <a:latin typeface="Cambria Math" panose="02040503050406030204" pitchFamily="18" charset="0"/>
                                  </a:rPr>
                                  <m:t>&gt;0</m:t>
                                </m:r>
                              </m:oMath>
                            </m:oMathPara>
                          </a14:m>
                          <a:endParaRPr lang="tr-TR" sz="6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s-ES" sz="500">
                                    <a:effectLst/>
                                    <a:latin typeface="Cambria Math" panose="02040503050406030204" pitchFamily="18" charset="0"/>
                                  </a:rPr>
                                  <m:t>&gt;0</m:t>
                                </m:r>
                              </m:oMath>
                            </m:oMathPara>
                          </a14:m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500">
                              <a:effectLst/>
                            </a:rPr>
                            <a:t>Mutlak konkavlik olmadan quadratic fonksiyon bolgeselde yari mutlak konkav olabilir ama kuresel alanlarda olamaz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500">
                              <a:effectLst/>
                            </a:rPr>
                            <a:t>Homojen degil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5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tr-TR" sz="5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tr-TR" sz="5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tr-TR" sz="5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b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Sup>
                                      <m:sSubSupPr>
                                        <m:ctrlPr>
                                          <a:rPr lang="tr-TR" sz="5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tr-TR" sz="5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b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tr-TR" sz="5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tr-TR" sz="5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tr-TR" sz="5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tr-TR" sz="5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tr-TR" sz="5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tr-TR" sz="5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tr-TR" sz="5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f>
                                      <m:fPr>
                                        <m:ctrlPr>
                                          <a:rPr lang="tr-TR" sz="5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  <m:sSub>
                                      <m:sSubPr>
                                        <m:ctrlPr>
                                          <a:rPr lang="tr-TR" sz="5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b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Sup>
                                      <m:sSubSupPr>
                                        <m:ctrlPr>
                                          <a:rPr lang="tr-TR" sz="5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f>
                                      <m:fPr>
                                        <m:ctrlPr>
                                          <a:rPr lang="tr-TR" sz="5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  <m:sSub>
                                      <m:sSubPr>
                                        <m:ctrlPr>
                                          <a:rPr lang="tr-TR" sz="5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b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Sup>
                                      <m:sSubSupPr>
                                        <m:ctrlPr>
                                          <a:rPr lang="tr-TR" sz="5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  <m:sup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  <m:r>
                                      <a:rPr lang="en-U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tr-TR" sz="5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b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tr-TR" sz="5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tr-TR" sz="5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5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tr-TR" sz="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500" dirty="0">
                              <a:effectLst/>
                            </a:rPr>
                            <a:t> </a:t>
                          </a:r>
                          <a:endParaRPr lang="tr-TR" sz="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500" dirty="0">
                              <a:effectLst/>
                            </a:rPr>
                            <a:t>		</a:t>
                          </a:r>
                          <a:r>
                            <a:rPr lang="en-US" sz="500" dirty="0" err="1">
                              <a:effectLst/>
                            </a:rPr>
                            <a:t>i,l</a:t>
                          </a:r>
                          <a:r>
                            <a:rPr lang="en-US" sz="500" dirty="0">
                              <a:effectLst/>
                            </a:rPr>
                            <a:t> = 1,2 </a:t>
                          </a:r>
                          <a:r>
                            <a:rPr lang="en-US" sz="500" dirty="0" err="1">
                              <a:effectLst/>
                            </a:rPr>
                            <a:t>olarak</a:t>
                          </a:r>
                          <a:endParaRPr lang="tr-TR" sz="600" dirty="0">
                            <a:effectLst/>
                          </a:endParaRPr>
                        </a:p>
                        <a:p>
                          <a:pPr indent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500" dirty="0">
                              <a:effectLst/>
                            </a:rPr>
                            <a:t> </a:t>
                          </a:r>
                          <a:endParaRPr lang="tr-TR" sz="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500" dirty="0">
                              <a:effectLst/>
                            </a:rPr>
                            <a:t> </a:t>
                          </a:r>
                          <a:endParaRPr lang="tr-TR" sz="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1971675" algn="l"/>
                            </a:tabLst>
                          </a:pPr>
                          <a:r>
                            <a:rPr lang="en-US" sz="500" dirty="0">
                              <a:effectLst/>
                            </a:rPr>
                            <a:t>	</a:t>
                          </a:r>
                          <a:endParaRPr lang="tr-TR" sz="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sz="500">
                                    <a:effectLst/>
                                    <a:latin typeface="Cambria Math" panose="02040503050406030204" pitchFamily="18" charset="0"/>
                                  </a:rPr>
                                  <m:t>∈ = </m:t>
                                </m:r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s-ES" sz="500">
                                    <a:effectLst/>
                                    <a:latin typeface="Cambria Math" panose="02040503050406030204" pitchFamily="18" charset="0"/>
                                  </a:rPr>
                                  <m:t>+ </m:t>
                                </m:r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s-ES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500">
                              <a:effectLst/>
                            </a:rPr>
                            <a:t>Daginik denklem: </a:t>
                          </a:r>
                          <a14:m>
                            <m:oMath xmlns:m="http://schemas.openxmlformats.org/officeDocument/2006/math">
                              <m:r>
                                <a:rPr lang="en-GB" sz="500">
                                  <a:effectLst/>
                                  <a:latin typeface="Cambria Math" panose="02040503050406030204" pitchFamily="18" charset="0"/>
                                </a:rPr>
                                <m:t>ơ </m:t>
                              </m:r>
                            </m:oMath>
                          </a14:m>
                          <a:r>
                            <a:rPr lang="en-GB" sz="500">
                              <a:effectLst/>
                            </a:rPr>
                            <a:t>bir </a:t>
                          </a:r>
                          <a:r>
                            <a:rPr lang="en-US" sz="500">
                              <a:effectLst/>
                            </a:rPr>
                            <a:t>sabit degil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tr-TR" sz="5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sz="500">
                                      <a:effectLst/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s-ES" sz="500"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s-ES" sz="500">
                                  <a:effectLst/>
                                  <a:latin typeface="Cambria Math" panose="02040503050406030204" pitchFamily="18" charset="0"/>
                                </a:rPr>
                                <m:t>&lt;0</m:t>
                              </m:r>
                            </m:oMath>
                          </a14:m>
                          <a:r>
                            <a:rPr lang="es-ES" sz="500" dirty="0">
                              <a:effectLst/>
                            </a:rPr>
                            <a:t>: rekabetci faktorler</a:t>
                          </a:r>
                          <a:endParaRPr lang="tr-TR" sz="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tr-TR" sz="5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sz="500">
                                      <a:effectLst/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s-ES" sz="500"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s-ES" sz="500">
                                  <a:effectLst/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oMath>
                          </a14:m>
                          <a:r>
                            <a:rPr lang="es-ES" sz="500" dirty="0">
                              <a:effectLst/>
                            </a:rPr>
                            <a:t>: bagimsiz faktorler</a:t>
                          </a:r>
                          <a:endParaRPr lang="tr-TR" sz="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tr-TR" sz="5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sz="500">
                                      <a:effectLst/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s-ES" sz="500"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s-ES" sz="500">
                                  <a:effectLst/>
                                  <a:latin typeface="Cambria Math" panose="02040503050406030204" pitchFamily="18" charset="0"/>
                                </a:rPr>
                                <m:t>&gt;0</m:t>
                              </m:r>
                            </m:oMath>
                          </a14:m>
                          <a:r>
                            <a:rPr lang="es-ES" sz="500" dirty="0">
                              <a:effectLst/>
                            </a:rPr>
                            <a:t>:</a:t>
                          </a:r>
                          <a:endParaRPr lang="tr-TR" sz="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ES" sz="500" dirty="0">
                              <a:effectLst/>
                            </a:rPr>
                            <a:t>Tamamlayici faktorler</a:t>
                          </a:r>
                          <a:endParaRPr lang="tr-TR" sz="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ES" sz="500" dirty="0">
                              <a:effectLst/>
                            </a:rPr>
                            <a:t> </a:t>
                          </a:r>
                          <a:endParaRPr lang="tr-TR" sz="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ES" sz="500" dirty="0">
                              <a:effectLst/>
                            </a:rPr>
                            <a:t>Esurun egrileri eliptik: boylelikle hem pozitif, negatif ve sifir hem de sonsuz egim alanlari bulunmakta</a:t>
                          </a:r>
                          <a:endParaRPr lang="tr-TR" sz="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ES" sz="500">
                              <a:effectLst/>
                            </a:rPr>
                            <a:t>a. Mutlak konkavi veren kademeye iliskin olarak, her bir bireysel factor icin II. ve III. Safhayi gosterir</a:t>
                          </a:r>
                          <a:endParaRPr lang="tr-TR" sz="6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ES" sz="500">
                              <a:effectLst/>
                            </a:rPr>
                            <a:t>a. Her bir bireysel faktor ve Yari Mutlak konkavi veren kademeye iliskin olarak,  sadece I ya da II. ve III. Safhayi gosterir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</a:tr>
                  <a:tr h="119208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500">
                              <a:effectLst/>
                            </a:rPr>
                            <a:t>Yaygin Sabit Ikame Esnekligi (CES)</a:t>
                          </a:r>
                          <a:endParaRPr lang="tr-TR" sz="6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500">
                              <a:effectLst/>
                            </a:rPr>
                            <a:t> </a:t>
                          </a:r>
                          <a:endParaRPr lang="tr-TR" sz="6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fr-FR" sz="500">
                                  <a:effectLst/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it-IT" sz="500"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fr-FR" sz="500">
                                  <a:effectLst/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tr-TR" sz="5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sz="500">
                                      <a:effectLst/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  <m:sSubSup>
                                    <m:sSubSupPr>
                                      <m:ctrlPr>
                                        <a:rPr lang="tr-TR" sz="5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fr-FR" sz="5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it-IT" sz="5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it-IT" sz="5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fr-FR" sz="5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sup>
                                  </m:sSubSup>
                                  <m:r>
                                    <a:rPr lang="it-IT" sz="500">
                                      <a:effectLst/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d>
                                    <m:dPr>
                                      <m:ctrlPr>
                                        <a:rPr lang="tr-TR" sz="5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it-IT" sz="5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r>
                                        <a:rPr lang="fr-FR" sz="5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</m:d>
                                  <m:sSubSup>
                                    <m:sSubSupPr>
                                      <m:ctrlPr>
                                        <a:rPr lang="tr-TR" sz="5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fr-FR" sz="5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it-IT" sz="5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it-IT" sz="5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fr-FR" sz="5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sup>
                                  </m:sSubSup>
                                </m:e>
                              </m:d>
                            </m:oMath>
                          </a14:m>
                          <a:r>
                            <a:rPr lang="it-IT" sz="500" baseline="30000">
                              <a:effectLst/>
                            </a:rPr>
                            <a:t>-vig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t-IT" sz="5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it-IT" sz="500">
                                    <a:effectLst/>
                                    <a:latin typeface="Cambria Math" panose="02040503050406030204" pitchFamily="18" charset="0"/>
                                  </a:rPr>
                                  <m:t>&gt;0</m:t>
                                </m:r>
                              </m:oMath>
                            </m:oMathPara>
                          </a14:m>
                          <a:endParaRPr lang="tr-TR" sz="6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t-IT" sz="500">
                                    <a:effectLst/>
                                    <a:latin typeface="Cambria Math" panose="02040503050406030204" pitchFamily="18" charset="0"/>
                                  </a:rPr>
                                  <m:t>0&lt;</m:t>
                                </m:r>
                                <m:r>
                                  <a:rPr lang="it-IT" sz="500">
                                    <a:effectLst/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it-IT" sz="500">
                                    <a:effectLst/>
                                    <a:latin typeface="Cambria Math" panose="02040503050406030204" pitchFamily="18" charset="0"/>
                                  </a:rPr>
                                  <m:t>&lt;1</m:t>
                                </m:r>
                              </m:oMath>
                            </m:oMathPara>
                          </a14:m>
                          <a:endParaRPr lang="tr-TR" sz="6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t-IT" sz="500">
                                    <a:effectLst/>
                                    <a:latin typeface="Cambria Math" panose="02040503050406030204" pitchFamily="18" charset="0"/>
                                  </a:rPr>
                                  <m:t>0&lt;</m:t>
                                </m:r>
                                <m:r>
                                  <a:rPr lang="it-IT" sz="500">
                                    <a:effectLst/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it-IT" sz="500">
                                    <a:effectLst/>
                                    <a:latin typeface="Cambria Math" panose="02040503050406030204" pitchFamily="18" charset="0"/>
                                  </a:rPr>
                                  <m:t>≤1</m:t>
                                </m:r>
                              </m:oMath>
                            </m:oMathPara>
                          </a14:m>
                          <a:endParaRPr lang="tr-TR" sz="6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t-IT" sz="500">
                                    <a:effectLst/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  <m:r>
                                  <a:rPr lang="it-IT" sz="500">
                                    <a:effectLst/>
                                    <a:latin typeface="Cambria Math" panose="02040503050406030204" pitchFamily="18" charset="0"/>
                                  </a:rPr>
                                  <m:t>&gt;−1</m:t>
                                </m:r>
                              </m:oMath>
                            </m:oMathPara>
                          </a14:m>
                          <a:endParaRPr lang="tr-TR" sz="6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500">
                              <a:effectLst/>
                            </a:rPr>
                            <a:t> 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t-IT" sz="5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it-IT" sz="500">
                                    <a:effectLst/>
                                    <a:latin typeface="Cambria Math" panose="02040503050406030204" pitchFamily="18" charset="0"/>
                                  </a:rPr>
                                  <m:t>&gt;0</m:t>
                                </m:r>
                              </m:oMath>
                            </m:oMathPara>
                          </a14:m>
                          <a:endParaRPr lang="tr-TR" sz="6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t-IT" sz="500">
                                    <a:effectLst/>
                                    <a:latin typeface="Cambria Math" panose="02040503050406030204" pitchFamily="18" charset="0"/>
                                  </a:rPr>
                                  <m:t>0&lt;</m:t>
                                </m:r>
                                <m:r>
                                  <a:rPr lang="it-IT" sz="500">
                                    <a:effectLst/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it-IT" sz="500">
                                    <a:effectLst/>
                                    <a:latin typeface="Cambria Math" panose="02040503050406030204" pitchFamily="18" charset="0"/>
                                  </a:rPr>
                                  <m:t>&lt;1</m:t>
                                </m:r>
                              </m:oMath>
                            </m:oMathPara>
                          </a14:m>
                          <a:endParaRPr lang="tr-TR" sz="6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t-IT" sz="500">
                                    <a:effectLst/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it-IT" sz="500">
                                    <a:effectLst/>
                                    <a:latin typeface="Cambria Math" panose="02040503050406030204" pitchFamily="18" charset="0"/>
                                  </a:rPr>
                                  <m:t>&gt;0</m:t>
                                </m:r>
                              </m:oMath>
                            </m:oMathPara>
                          </a14:m>
                          <a:endParaRPr lang="tr-TR" sz="6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t-IT" sz="500">
                                    <a:effectLst/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  <m:r>
                                  <a:rPr lang="it-IT" sz="500">
                                    <a:effectLst/>
                                    <a:latin typeface="Cambria Math" panose="02040503050406030204" pitchFamily="18" charset="0"/>
                                  </a:rPr>
                                  <m:t>&gt;−1</m:t>
                                </m:r>
                              </m:oMath>
                            </m:oMathPara>
                          </a14:m>
                          <a:endParaRPr lang="tr-TR" sz="6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500">
                              <a:effectLst/>
                            </a:rPr>
                            <a:t> 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500" dirty="0">
                              <a:effectLst/>
                            </a:rPr>
                            <a:t>v derecesinden homojen</a:t>
                          </a:r>
                          <a:endParaRPr lang="tr-TR" sz="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tr-TR" sz="5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500">
                                      <a:effectLst/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it-IT" sz="5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it-IT" sz="500"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it-IT" sz="500">
                                  <a:effectLst/>
                                  <a:latin typeface="Cambria Math" panose="02040503050406030204" pitchFamily="18" charset="0"/>
                                </a:rPr>
                                <m:t>𝑣𝑏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tr-TR" sz="5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500">
                                      <a:effectLst/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  <m:sSubSup>
                                    <m:sSubSupPr>
                                      <m:ctrlPr>
                                        <a:rPr lang="tr-TR" sz="5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it-IT" sz="5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it-IT" sz="5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it-IT" sz="5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it-IT" sz="5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sup>
                                  </m:sSubSup>
                                  <m:r>
                                    <a:rPr lang="it-IT" sz="500">
                                      <a:effectLst/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d>
                                    <m:dPr>
                                      <m:ctrlPr>
                                        <a:rPr lang="tr-TR" sz="5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it-IT" sz="5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r>
                                        <a:rPr lang="it-IT" sz="5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</m:d>
                                  <m:sSubSup>
                                    <m:sSubSupPr>
                                      <m:ctrlPr>
                                        <a:rPr lang="tr-TR" sz="5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it-IT" sz="5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it-IT" sz="5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it-IT" sz="5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it-IT" sz="5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sup>
                                  </m:sSubSup>
                                </m:e>
                              </m:d>
                            </m:oMath>
                          </a14:m>
                          <a:r>
                            <a:rPr lang="it-IT" sz="500" baseline="30000">
                              <a:effectLst/>
                            </a:rPr>
                            <a:t>-1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tr-TR" sz="500" i="1" baseline="3000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it-IT" sz="500" baseline="30000">
                                      <a:effectLst/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it-IT" sz="500" baseline="300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it-IT" sz="500" baseline="30000">
                                      <a:effectLst/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it-IT" sz="500" baseline="30000">
                                      <a:effectLst/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sup>
                              </m:sSubSup>
                            </m:oMath>
                          </a14:m>
                          <a:endParaRPr lang="tr-TR" sz="6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tr-TR" sz="5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500">
                                      <a:effectLst/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it-IT" sz="500"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it-IT" sz="500"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it-IT" sz="500">
                                  <a:effectLst/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it-IT" sz="500">
                                  <a:effectLst/>
                                  <a:latin typeface="Cambria Math" panose="02040503050406030204" pitchFamily="18" charset="0"/>
                                </a:rPr>
                                <m:t>(1−</m:t>
                              </m:r>
                              <m:r>
                                <a:rPr lang="it-IT" sz="500">
                                  <a:effectLst/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it-IT" sz="500"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tr-TR" sz="5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500">
                                      <a:effectLst/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  <m:sSubSup>
                                    <m:sSubSupPr>
                                      <m:ctrlPr>
                                        <a:rPr lang="tr-TR" sz="5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it-IT" sz="5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it-IT" sz="5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it-IT" sz="5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it-IT" sz="5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sup>
                                  </m:sSubSup>
                                  <m:r>
                                    <a:rPr lang="it-IT" sz="500">
                                      <a:effectLst/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d>
                                    <m:dPr>
                                      <m:ctrlPr>
                                        <a:rPr lang="tr-TR" sz="5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it-IT" sz="5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r>
                                        <a:rPr lang="it-IT" sz="5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</m:d>
                                  <m:sSubSup>
                                    <m:sSubSupPr>
                                      <m:ctrlPr>
                                        <a:rPr lang="tr-TR" sz="5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it-IT" sz="5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it-IT" sz="5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it-IT" sz="5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it-IT" sz="5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sup>
                                  </m:sSubSup>
                                </m:e>
                              </m:d>
                            </m:oMath>
                          </a14:m>
                          <a:r>
                            <a:rPr lang="it-IT" sz="500" baseline="30000">
                              <a:effectLst/>
                            </a:rPr>
                            <a:t>-1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tr-TR" sz="500" i="1" baseline="3000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it-IT" sz="500" baseline="30000">
                                      <a:effectLst/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it-IT" sz="500" baseline="30000"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it-IT" sz="500" baseline="30000">
                                      <a:effectLst/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it-IT" sz="500" baseline="30000">
                                      <a:effectLst/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sup>
                              </m:sSubSup>
                            </m:oMath>
                          </a14:m>
                          <a:endParaRPr lang="tr-TR" sz="600">
                            <a:effectLst/>
                          </a:endParaRPr>
                        </a:p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500">
                              <a:effectLst/>
                            </a:rPr>
                            <a:t> 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sz="500">
                                    <a:effectLst/>
                                    <a:latin typeface="Cambria Math" panose="02040503050406030204" pitchFamily="18" charset="0"/>
                                  </a:rPr>
                                  <m:t>∈ = </m:t>
                                </m:r>
                                <m:r>
                                  <a:rPr lang="es-ES" sz="500">
                                    <a:effectLst/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oMath>
                            </m:oMathPara>
                          </a14:m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500">
                                    <a:effectLst/>
                                    <a:latin typeface="Cambria Math" panose="02040503050406030204" pitchFamily="18" charset="0"/>
                                  </a:rPr>
                                  <m:t>ơ=</m:t>
                                </m:r>
                                <m:f>
                                  <m:f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1+</m:t>
                                    </m:r>
                                    <m:r>
                                      <a:rPr lang="en-GB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s-ES" sz="500">
                                  <a:effectLst/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it-IT" sz="500">
                                  <a:effectLst/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ES" sz="500">
                                  <a:effectLst/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it-IT" sz="500">
                                  <a:effectLst/>
                                  <a:latin typeface="Cambria Math" panose="02040503050406030204" pitchFamily="18" charset="0"/>
                                </a:rPr>
                                <m:t>&lt;0 </m:t>
                              </m:r>
                            </m:oMath>
                          </a14:m>
                          <a:r>
                            <a:rPr lang="it-IT" sz="500">
                              <a:effectLst/>
                            </a:rPr>
                            <a:t>rekabetci faktorler</a:t>
                          </a:r>
                          <a:endParaRPr lang="tr-TR" sz="6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s-ES" sz="500">
                                  <a:effectLst/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it-IT" sz="500">
                                  <a:effectLst/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ES" sz="500">
                                  <a:effectLst/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it-IT" sz="500">
                                  <a:effectLst/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oMath>
                          </a14:m>
                          <a:r>
                            <a:rPr lang="it-IT" sz="500">
                              <a:effectLst/>
                            </a:rPr>
                            <a:t>bagimsiz faktorler</a:t>
                          </a:r>
                          <a:endParaRPr lang="tr-TR" sz="6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s-ES" sz="500">
                                  <a:effectLst/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it-IT" sz="500">
                                  <a:effectLst/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ES" sz="500">
                                  <a:effectLst/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it-IT" sz="500">
                                  <a:effectLst/>
                                  <a:latin typeface="Cambria Math" panose="02040503050406030204" pitchFamily="18" charset="0"/>
                                </a:rPr>
                                <m:t>&gt;0</m:t>
                              </m:r>
                            </m:oMath>
                          </a14:m>
                          <a:r>
                            <a:rPr lang="it-IT" sz="500">
                              <a:effectLst/>
                            </a:rPr>
                            <a:t>Tamamlayici faktorler</a:t>
                          </a:r>
                          <a:endParaRPr lang="tr-TR" sz="6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500">
                              <a:effectLst/>
                            </a:rPr>
                            <a:t> 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500" dirty="0">
                              <a:effectLst/>
                            </a:rPr>
                            <a:t>Negatif</a:t>
                          </a:r>
                          <a:endParaRPr lang="tr-TR" sz="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500" dirty="0">
                              <a:effectLst/>
                            </a:rPr>
                            <a:t>a. Mutlak Konkavi veren kademeye iliskin olarak, her bir bireysel faktor icin sadece II. </a:t>
                          </a:r>
                          <a:r>
                            <a:rPr lang="en-US" sz="500" dirty="0" err="1">
                              <a:effectLst/>
                            </a:rPr>
                            <a:t>Safhayi</a:t>
                          </a:r>
                          <a:r>
                            <a:rPr lang="en-US" sz="500" dirty="0">
                              <a:effectLst/>
                            </a:rPr>
                            <a:t> </a:t>
                          </a:r>
                          <a:r>
                            <a:rPr lang="en-US" sz="500" dirty="0" err="1">
                              <a:effectLst/>
                            </a:rPr>
                            <a:t>gosterir</a:t>
                          </a:r>
                          <a:endParaRPr lang="tr-TR" sz="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500" dirty="0" err="1">
                              <a:effectLst/>
                            </a:rPr>
                            <a:t>b.Yari</a:t>
                          </a:r>
                          <a:r>
                            <a:rPr lang="en-US" sz="500" dirty="0">
                              <a:effectLst/>
                            </a:rPr>
                            <a:t> </a:t>
                          </a:r>
                          <a:r>
                            <a:rPr lang="en-US" sz="500" dirty="0" err="1">
                              <a:effectLst/>
                            </a:rPr>
                            <a:t>mutlak</a:t>
                          </a:r>
                          <a:r>
                            <a:rPr lang="en-US" sz="500" dirty="0">
                              <a:effectLst/>
                            </a:rPr>
                            <a:t> </a:t>
                          </a:r>
                          <a:r>
                            <a:rPr lang="en-US" sz="500" dirty="0" err="1">
                              <a:effectLst/>
                            </a:rPr>
                            <a:t>konkavi</a:t>
                          </a:r>
                          <a:r>
                            <a:rPr lang="en-US" sz="500" dirty="0">
                              <a:effectLst/>
                            </a:rPr>
                            <a:t> </a:t>
                          </a:r>
                          <a:r>
                            <a:rPr lang="en-US" sz="500" dirty="0" err="1">
                              <a:effectLst/>
                            </a:rPr>
                            <a:t>veren</a:t>
                          </a:r>
                          <a:r>
                            <a:rPr lang="en-US" sz="500" dirty="0">
                              <a:effectLst/>
                            </a:rPr>
                            <a:t> </a:t>
                          </a:r>
                          <a:r>
                            <a:rPr lang="en-US" sz="500" dirty="0" err="1">
                              <a:effectLst/>
                            </a:rPr>
                            <a:t>kademeye</a:t>
                          </a:r>
                          <a:r>
                            <a:rPr lang="en-US" sz="500" dirty="0">
                              <a:effectLst/>
                            </a:rPr>
                            <a:t> </a:t>
                          </a:r>
                          <a:r>
                            <a:rPr lang="en-US" sz="500" dirty="0" err="1">
                              <a:effectLst/>
                            </a:rPr>
                            <a:t>iliskin</a:t>
                          </a:r>
                          <a:r>
                            <a:rPr lang="en-US" sz="500" dirty="0">
                              <a:effectLst/>
                            </a:rPr>
                            <a:t> </a:t>
                          </a:r>
                          <a:r>
                            <a:rPr lang="en-US" sz="500" dirty="0" err="1">
                              <a:effectLst/>
                            </a:rPr>
                            <a:t>olarak</a:t>
                          </a:r>
                          <a:r>
                            <a:rPr lang="en-US" sz="500" dirty="0">
                              <a:effectLst/>
                            </a:rPr>
                            <a:t>, </a:t>
                          </a:r>
                          <a:r>
                            <a:rPr lang="en-US" sz="500" dirty="0" err="1">
                              <a:effectLst/>
                            </a:rPr>
                            <a:t>sadece</a:t>
                          </a:r>
                          <a:r>
                            <a:rPr lang="en-US" sz="500" dirty="0">
                              <a:effectLst/>
                            </a:rPr>
                            <a:t> I. veya II. </a:t>
                          </a:r>
                          <a:r>
                            <a:rPr lang="en-US" sz="500" dirty="0" err="1">
                              <a:effectLst/>
                            </a:rPr>
                            <a:t>Safhayi</a:t>
                          </a:r>
                          <a:r>
                            <a:rPr lang="en-US" sz="500" dirty="0">
                              <a:effectLst/>
                            </a:rPr>
                            <a:t> </a:t>
                          </a:r>
                          <a:r>
                            <a:rPr lang="en-US" sz="500" dirty="0" err="1">
                              <a:effectLst/>
                            </a:rPr>
                            <a:t>gosterir</a:t>
                          </a:r>
                          <a:endParaRPr lang="tr-TR" sz="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</a:tr>
                  <a:tr h="1852227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500">
                              <a:effectLst/>
                            </a:rPr>
                            <a:t>Transcendental (Transandant)</a:t>
                          </a:r>
                          <a:endParaRPr lang="tr-TR" sz="6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500">
                              <a:effectLst/>
                            </a:rPr>
                            <a:t> </a:t>
                          </a:r>
                          <a:endParaRPr lang="tr-TR" sz="6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fr-FR" sz="500">
                                  <a:effectLst/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fr-FR" sz="500"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fr-FR" sz="500">
                                  <a:effectLst/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sSub>
                                <m:sSubPr>
                                  <m:ctrlPr>
                                    <a:rPr lang="tr-TR" sz="5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500">
                                      <a:effectLst/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sz="5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r>
                            <a:rPr lang="fr-FR" sz="500" baseline="30000">
                              <a:effectLst/>
                            </a:rPr>
                            <a:t>a1</a:t>
                          </a:r>
                          <a:r>
                            <a:rPr lang="fr-FR" sz="500">
                              <a:effectLst/>
                            </a:rPr>
                            <a:t>e</a:t>
                          </a:r>
                          <a:r>
                            <a:rPr lang="fr-FR" sz="500" baseline="30000">
                              <a:effectLst/>
                            </a:rPr>
                            <a:t>b1x1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tr-TR" sz="500" i="1" baseline="3000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500" baseline="30000">
                                      <a:effectLst/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sz="500" baseline="30000"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fr-FR" sz="500" baseline="30000">
                              <a:effectLst/>
                            </a:rPr>
                            <a:t>a2</a:t>
                          </a:r>
                          <a:r>
                            <a:rPr lang="fr-FR" sz="500">
                              <a:effectLst/>
                            </a:rPr>
                            <a:t>e</a:t>
                          </a:r>
                          <a:r>
                            <a:rPr lang="fr-FR" sz="500" baseline="30000">
                              <a:effectLst/>
                            </a:rPr>
                            <a:t>b2x2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500">
                              <a:effectLst/>
                            </a:rPr>
                            <a:t>Eger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tr-TR" sz="5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sz="500">
                                      <a:effectLst/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5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500">
                                  <a:effectLst/>
                                  <a:latin typeface="Cambria Math" panose="02040503050406030204" pitchFamily="18" charset="0"/>
                                </a:rPr>
                                <m:t>&lt;0</m:t>
                              </m:r>
                            </m:oMath>
                          </a14:m>
                          <a:r>
                            <a:rPr lang="en-US" sz="500">
                              <a:effectLst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s-ES" sz="500">
                                  <a:effectLst/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500">
                                  <a:effectLst/>
                                  <a:latin typeface="Cambria Math" panose="02040503050406030204" pitchFamily="18" charset="0"/>
                                </a:rPr>
                                <m:t>&gt;0</m:t>
                              </m:r>
                            </m:oMath>
                          </a14:m>
                          <a:r>
                            <a:rPr lang="en-US" sz="500">
                              <a:effectLst/>
                            </a:rPr>
                            <a:t>  ve </a:t>
                          </a:r>
                          <a14:m>
                            <m:oMath xmlns:m="http://schemas.openxmlformats.org/officeDocument/2006/math">
                              <m:r>
                                <a:rPr lang="it-IT" sz="500">
                                  <a:effectLst/>
                                  <a:latin typeface="Cambria Math" panose="02040503050406030204" pitchFamily="18" charset="0"/>
                                </a:rPr>
                                <m:t>0&lt;</m:t>
                              </m:r>
                              <m:sSub>
                                <m:sSubPr>
                                  <m:ctrlPr>
                                    <a:rPr lang="tr-TR" sz="5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500">
                                      <a:effectLst/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it-IT" sz="5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it-IT" sz="500">
                                  <a:effectLst/>
                                  <a:latin typeface="Cambria Math" panose="02040503050406030204" pitchFamily="18" charset="0"/>
                                </a:rPr>
                                <m:t>≤1</m:t>
                              </m:r>
                            </m:oMath>
                          </a14:m>
                          <a:endParaRPr lang="tr-TR" sz="6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500">
                              <a:effectLst/>
                            </a:rPr>
                            <a:t>ise kuresel olarak mutlak konkav: diger parametre degerleri icin de bolgesel olarak yerine getirilebilir</a:t>
                          </a:r>
                          <a:endParaRPr lang="tr-TR" sz="6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500">
                              <a:effectLst/>
                            </a:rPr>
                            <a:t> 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500" dirty="0">
                              <a:effectLst/>
                            </a:rPr>
                            <a:t>Eger </a:t>
                          </a:r>
                          <a14:m>
                            <m:oMath xmlns:m="http://schemas.openxmlformats.org/officeDocument/2006/math">
                              <m:r>
                                <a:rPr lang="es-ES" sz="500">
                                  <a:effectLst/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it-IT" sz="500">
                                  <a:effectLst/>
                                  <a:latin typeface="Cambria Math" panose="02040503050406030204" pitchFamily="18" charset="0"/>
                                </a:rPr>
                                <m:t>&gt;0</m:t>
                              </m:r>
                            </m:oMath>
                          </a14:m>
                          <a:r>
                            <a:rPr lang="it-IT" sz="500" dirty="0">
                              <a:effectLst/>
                            </a:rPr>
                            <a:t>  ve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tr-TR" sz="5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sz="500">
                                      <a:effectLst/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it-IT" sz="5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it-IT" sz="500">
                                  <a:effectLst/>
                                  <a:latin typeface="Cambria Math" panose="02040503050406030204" pitchFamily="18" charset="0"/>
                                </a:rPr>
                                <m:t>&gt;0</m:t>
                              </m:r>
                            </m:oMath>
                          </a14:m>
                          <a:r>
                            <a:rPr lang="it-IT" sz="500" dirty="0">
                              <a:effectLst/>
                            </a:rPr>
                            <a:t> ise kuresel olarak yari mutlak konkav: diger parametre degerleri icin de bolgesel olarak yerine getirilebilir</a:t>
                          </a:r>
                          <a:endParaRPr lang="tr-TR" sz="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500" dirty="0">
                              <a:effectLst/>
                            </a:rPr>
                            <a:t> </a:t>
                          </a:r>
                          <a:endParaRPr lang="tr-TR" sz="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tr-TR" sz="5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500">
                                      <a:effectLst/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it-IT" sz="5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it-IT" sz="500"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tr-TR" sz="5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500">
                                      <a:effectLst/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it-IT" sz="500"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it-IT" sz="500">
                                  <a:effectLst/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oMath>
                          </a14:m>
                          <a:r>
                            <a:rPr lang="it-IT" sz="500">
                              <a:effectLst/>
                            </a:rPr>
                            <a:t> olmadigi takdirde homojen degil, bu durumda Yaygun Cobb-Douglass foksiyonunu azaltir.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it-IT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it-IT" sz="5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it-IT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it-IT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it-IT" sz="5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tr-TR" sz="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it-IT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it-IT" sz="5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it-IT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it-IT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it-IT" sz="5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tr-TR" sz="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t-IT" sz="500">
                                    <a:effectLst/>
                                    <a:latin typeface="Cambria Math" panose="02040503050406030204" pitchFamily="18" charset="0"/>
                                  </a:rPr>
                                  <m:t>∈=</m:t>
                                </m:r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it-IT" sz="5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it-IT" sz="5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it-IT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it-IT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it-IT" sz="5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it-IT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tr-TR" sz="5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it-IT" sz="5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500">
                              <a:effectLst/>
                            </a:rPr>
                            <a:t>Daginik denklem: Cobb-Douglass durumu haricinde  </a:t>
                          </a:r>
                          <a14:m>
                            <m:oMath xmlns:m="http://schemas.openxmlformats.org/officeDocument/2006/math">
                              <m:r>
                                <a:rPr lang="it-IT" sz="500">
                                  <a:effectLst/>
                                  <a:latin typeface="Cambria Math" panose="02040503050406030204" pitchFamily="18" charset="0"/>
                                </a:rPr>
                                <m:t>ơ </m:t>
                              </m:r>
                            </m:oMath>
                          </a14:m>
                          <a:r>
                            <a:rPr lang="it-IT" sz="500">
                              <a:effectLst/>
                            </a:rPr>
                            <a:t>bir sabit degil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500">
                              <a:effectLst/>
                            </a:rPr>
                            <a:t>negatif egimli esurun egrileri alanlarinda tamamlayici faktorler; sirt hatlarinda bagimsiz faktorler; ve pozitif egimli esurun egrileri alanlarinda rekabetci faktorler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500">
                              <a:effectLst/>
                            </a:rPr>
                            <a:t>Negatif ve pozitif egim alanlari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500" dirty="0">
                              <a:effectLst/>
                            </a:rPr>
                            <a:t>a. Her bir faktor ve yari mutlak konkavi veren kademeye iliskin olarak, I., II. ve II. Safhalari gosterir</a:t>
                          </a:r>
                          <a:endParaRPr lang="tr-TR" sz="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500" dirty="0">
                              <a:effectLst/>
                            </a:rPr>
                            <a:t>b. mutlak konkavi veren kademeye iliskin olarak, Her bir bireysel faktor icin II. Ve III. Safhalari gosterir </a:t>
                          </a:r>
                          <a:endParaRPr lang="tr-TR" sz="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o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10439692"/>
                  </p:ext>
                </p:extLst>
              </p:nvPr>
            </p:nvGraphicFramePr>
            <p:xfrm>
              <a:off x="523981" y="507153"/>
              <a:ext cx="11229656" cy="619159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158084"/>
                    <a:gridCol w="968146"/>
                    <a:gridCol w="968146"/>
                    <a:gridCol w="677770"/>
                    <a:gridCol w="2615424"/>
                    <a:gridCol w="677770"/>
                    <a:gridCol w="1065163"/>
                    <a:gridCol w="871807"/>
                    <a:gridCol w="871807"/>
                    <a:gridCol w="1355539"/>
                  </a:tblGrid>
                  <a:tr h="146419"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500" dirty="0" err="1">
                              <a:effectLst/>
                            </a:rPr>
                            <a:t>Uretim</a:t>
                          </a:r>
                          <a:r>
                            <a:rPr lang="en-GB" sz="500" dirty="0">
                              <a:effectLst/>
                            </a:rPr>
                            <a:t> </a:t>
                          </a:r>
                          <a:r>
                            <a:rPr lang="en-GB" sz="500" dirty="0" err="1">
                              <a:effectLst/>
                            </a:rPr>
                            <a:t>Fonksiyonu</a:t>
                          </a:r>
                          <a:r>
                            <a:rPr lang="en-GB" sz="500" dirty="0">
                              <a:effectLst/>
                            </a:rPr>
                            <a:t> </a:t>
                          </a:r>
                          <a:endParaRPr lang="tr-TR" sz="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 grid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500">
                              <a:effectLst/>
                            </a:rPr>
                            <a:t>Sinirlilik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 hMerge="1"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500">
                              <a:effectLst/>
                            </a:rPr>
                            <a:t>Homojenlik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500" dirty="0" err="1">
                              <a:effectLst/>
                            </a:rPr>
                            <a:t>Faktor</a:t>
                          </a:r>
                          <a:r>
                            <a:rPr lang="en-GB" sz="500" dirty="0">
                              <a:effectLst/>
                            </a:rPr>
                            <a:t> </a:t>
                          </a:r>
                          <a:r>
                            <a:rPr lang="en-GB" sz="500" dirty="0" err="1">
                              <a:effectLst/>
                            </a:rPr>
                            <a:t>Elastikiyeti</a:t>
                          </a:r>
                          <a:endParaRPr lang="tr-TR" sz="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500">
                              <a:effectLst/>
                            </a:rPr>
                            <a:t>Fonksiyon Katsayisi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500">
                              <a:effectLst/>
                            </a:rPr>
                            <a:t>Ikame Esnekligi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500">
                              <a:effectLst/>
                            </a:rPr>
                            <a:t>Teknik Bagimsizlik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500">
                              <a:effectLst/>
                            </a:rPr>
                            <a:t>Egim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500">
                              <a:effectLst/>
                            </a:rPr>
                            <a:t>Uretim Safhasi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</a:tr>
                  <a:tr h="240069">
                    <a:tc vMerge="1"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500">
                              <a:effectLst/>
                            </a:rPr>
                            <a:t>Mutlak Konkav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500">
                              <a:effectLst/>
                            </a:rPr>
                            <a:t>Yari Mutlak Konkav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 vMerge="1"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/>
                    </a:tc>
                  </a:tr>
                  <a:tr h="1320382"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36677" marR="36677" marT="0" marB="0">
                        <a:blipFill rotWithShape="0">
                          <a:blip r:embed="rId2"/>
                          <a:stretch>
                            <a:fillRect l="-526" t="-29954" r="-872632" b="-3400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36677" marR="36677" marT="0" marB="0">
                        <a:blipFill rotWithShape="0">
                          <a:blip r:embed="rId2"/>
                          <a:stretch>
                            <a:fillRect l="-120126" t="-29954" r="-942767" b="-3400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36677" marR="36677" marT="0" marB="0">
                        <a:blipFill rotWithShape="0">
                          <a:blip r:embed="rId2"/>
                          <a:stretch>
                            <a:fillRect l="-220126" t="-29954" r="-842767" b="-3400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36677" marR="36677" marT="0" marB="0">
                        <a:blipFill rotWithShape="0">
                          <a:blip r:embed="rId2"/>
                          <a:stretch>
                            <a:fillRect l="-458559" t="-29954" r="-1107207" b="-3400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36677" marR="36677" marT="0" marB="0">
                        <a:blipFill rotWithShape="0">
                          <a:blip r:embed="rId2"/>
                          <a:stretch>
                            <a:fillRect l="-144186" t="-29954" r="-185814" b="-3400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36677" marR="36677" marT="0" marB="0">
                        <a:blipFill rotWithShape="0">
                          <a:blip r:embed="rId2"/>
                          <a:stretch>
                            <a:fillRect l="-945946" t="-29954" r="-619820" b="-3400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36677" marR="36677" marT="0" marB="0">
                        <a:blipFill rotWithShape="0">
                          <a:blip r:embed="rId2"/>
                          <a:stretch>
                            <a:fillRect l="-663429" t="-29954" r="-293143" b="-3400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ES" sz="500" dirty="0">
                              <a:effectLst/>
                            </a:rPr>
                            <a:t>Sadece tamamlayici faktorler</a:t>
                          </a:r>
                          <a:endParaRPr lang="tr-TR" sz="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ES" sz="500">
                              <a:effectLst/>
                            </a:rPr>
                            <a:t>Negatif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ES" sz="500">
                              <a:effectLst/>
                            </a:rPr>
                            <a:t>a. Mutlak Konkavi veren kademeye iliskin olarak, her bir bireysel faktor icin sadece II. </a:t>
                          </a:r>
                          <a:r>
                            <a:rPr lang="en-US" sz="500">
                              <a:effectLst/>
                            </a:rPr>
                            <a:t>Safhayi gosterir </a:t>
                          </a:r>
                          <a:endParaRPr lang="tr-TR" sz="6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500">
                              <a:effectLst/>
                            </a:rPr>
                            <a:t>b. Yari mutlak konkavi veren kademeye iliskin olarak, her bir bireysel faktor icin sadece I. veya II. Safhayi gosterir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</a:tr>
                  <a:tr h="1440416"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36677" marR="36677" marT="0" marB="0">
                        <a:blipFill rotWithShape="0">
                          <a:blip r:embed="rId2"/>
                          <a:stretch>
                            <a:fillRect l="-526" t="-119492" r="-872632" b="-2127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36677" marR="36677" marT="0" marB="0">
                        <a:blipFill rotWithShape="0">
                          <a:blip r:embed="rId2"/>
                          <a:stretch>
                            <a:fillRect l="-120126" t="-119492" r="-942767" b="-2127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500">
                              <a:effectLst/>
                            </a:rPr>
                            <a:t>Mutlak konkavlik olmadan quadratic fonksiyon bolgeselde yari mutlak konkav olabilir ama kuresel alanlarda olamaz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500">
                              <a:effectLst/>
                            </a:rPr>
                            <a:t>Homojen degil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36677" marR="36677" marT="0" marB="0">
                        <a:blipFill rotWithShape="0">
                          <a:blip r:embed="rId2"/>
                          <a:stretch>
                            <a:fillRect l="-144186" t="-119492" r="-185814" b="-2127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36677" marR="36677" marT="0" marB="0">
                        <a:blipFill rotWithShape="0">
                          <a:blip r:embed="rId2"/>
                          <a:stretch>
                            <a:fillRect l="-945946" t="-119492" r="-619820" b="-2127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36677" marR="36677" marT="0" marB="0">
                        <a:blipFill rotWithShape="0">
                          <a:blip r:embed="rId2"/>
                          <a:stretch>
                            <a:fillRect l="-663429" t="-119492" r="-293143" b="-2127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36677" marR="36677" marT="0" marB="0">
                        <a:blipFill rotWithShape="0">
                          <a:blip r:embed="rId2"/>
                          <a:stretch>
                            <a:fillRect l="-934266" t="-119492" r="-258741" b="-2127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ES" sz="500" dirty="0">
                              <a:effectLst/>
                            </a:rPr>
                            <a:t>Esurun egrileri eliptik: boylelikle hem pozitif, negatif ve sifir hem de sonsuz egim alanlari bulunmakta</a:t>
                          </a:r>
                          <a:endParaRPr lang="tr-TR" sz="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ES" sz="500">
                              <a:effectLst/>
                            </a:rPr>
                            <a:t>a. Mutlak konkavi veren kademeye iliskin olarak, her bir bireysel factor icin II. ve III. Safhayi gosterir</a:t>
                          </a:r>
                          <a:endParaRPr lang="tr-TR" sz="6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ES" sz="500">
                              <a:effectLst/>
                            </a:rPr>
                            <a:t>a. Her bir bireysel faktor ve Yari Mutlak konkavi veren kademeye iliskin olarak,  sadece I ya da II. ve III. Safhayi gosterir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</a:tr>
                  <a:tr h="1192084"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36677" marR="36677" marT="0" marB="0">
                        <a:blipFill rotWithShape="0">
                          <a:blip r:embed="rId2"/>
                          <a:stretch>
                            <a:fillRect l="-526" t="-264286" r="-872632" b="-15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36677" marR="36677" marT="0" marB="0">
                        <a:blipFill rotWithShape="0">
                          <a:blip r:embed="rId2"/>
                          <a:stretch>
                            <a:fillRect l="-120126" t="-264286" r="-942767" b="-15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36677" marR="36677" marT="0" marB="0">
                        <a:blipFill rotWithShape="0">
                          <a:blip r:embed="rId2"/>
                          <a:stretch>
                            <a:fillRect l="-220126" t="-264286" r="-842767" b="-15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500" dirty="0">
                              <a:effectLst/>
                            </a:rPr>
                            <a:t>v derecesinden homojen</a:t>
                          </a:r>
                          <a:endParaRPr lang="tr-TR" sz="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36677" marR="36677" marT="0" marB="0">
                        <a:blipFill rotWithShape="0">
                          <a:blip r:embed="rId2"/>
                          <a:stretch>
                            <a:fillRect l="-144186" t="-264286" r="-185814" b="-15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36677" marR="36677" marT="0" marB="0">
                        <a:blipFill rotWithShape="0">
                          <a:blip r:embed="rId2"/>
                          <a:stretch>
                            <a:fillRect l="-945946" t="-264286" r="-619820" b="-15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36677" marR="36677" marT="0" marB="0">
                        <a:blipFill rotWithShape="0">
                          <a:blip r:embed="rId2"/>
                          <a:stretch>
                            <a:fillRect l="-663429" t="-264286" r="-293143" b="-15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36677" marR="36677" marT="0" marB="0">
                        <a:blipFill rotWithShape="0">
                          <a:blip r:embed="rId2"/>
                          <a:stretch>
                            <a:fillRect l="-934266" t="-264286" r="-258741" b="-15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500" dirty="0">
                              <a:effectLst/>
                            </a:rPr>
                            <a:t>Negatif</a:t>
                          </a:r>
                          <a:endParaRPr lang="tr-TR" sz="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500" dirty="0">
                              <a:effectLst/>
                            </a:rPr>
                            <a:t>a. Mutlak Konkavi veren kademeye iliskin olarak, her bir bireysel faktor icin sadece II. </a:t>
                          </a:r>
                          <a:r>
                            <a:rPr lang="en-US" sz="500" dirty="0" err="1">
                              <a:effectLst/>
                            </a:rPr>
                            <a:t>Safhayi</a:t>
                          </a:r>
                          <a:r>
                            <a:rPr lang="en-US" sz="500" dirty="0">
                              <a:effectLst/>
                            </a:rPr>
                            <a:t> </a:t>
                          </a:r>
                          <a:r>
                            <a:rPr lang="en-US" sz="500" dirty="0" err="1">
                              <a:effectLst/>
                            </a:rPr>
                            <a:t>gosterir</a:t>
                          </a:r>
                          <a:endParaRPr lang="tr-TR" sz="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500" dirty="0" err="1">
                              <a:effectLst/>
                            </a:rPr>
                            <a:t>b.Yari</a:t>
                          </a:r>
                          <a:r>
                            <a:rPr lang="en-US" sz="500" dirty="0">
                              <a:effectLst/>
                            </a:rPr>
                            <a:t> </a:t>
                          </a:r>
                          <a:r>
                            <a:rPr lang="en-US" sz="500" dirty="0" err="1">
                              <a:effectLst/>
                            </a:rPr>
                            <a:t>mutlak</a:t>
                          </a:r>
                          <a:r>
                            <a:rPr lang="en-US" sz="500" dirty="0">
                              <a:effectLst/>
                            </a:rPr>
                            <a:t> </a:t>
                          </a:r>
                          <a:r>
                            <a:rPr lang="en-US" sz="500" dirty="0" err="1">
                              <a:effectLst/>
                            </a:rPr>
                            <a:t>konkavi</a:t>
                          </a:r>
                          <a:r>
                            <a:rPr lang="en-US" sz="500" dirty="0">
                              <a:effectLst/>
                            </a:rPr>
                            <a:t> </a:t>
                          </a:r>
                          <a:r>
                            <a:rPr lang="en-US" sz="500" dirty="0" err="1">
                              <a:effectLst/>
                            </a:rPr>
                            <a:t>veren</a:t>
                          </a:r>
                          <a:r>
                            <a:rPr lang="en-US" sz="500" dirty="0">
                              <a:effectLst/>
                            </a:rPr>
                            <a:t> </a:t>
                          </a:r>
                          <a:r>
                            <a:rPr lang="en-US" sz="500" dirty="0" err="1">
                              <a:effectLst/>
                            </a:rPr>
                            <a:t>kademeye</a:t>
                          </a:r>
                          <a:r>
                            <a:rPr lang="en-US" sz="500" dirty="0">
                              <a:effectLst/>
                            </a:rPr>
                            <a:t> </a:t>
                          </a:r>
                          <a:r>
                            <a:rPr lang="en-US" sz="500" dirty="0" err="1">
                              <a:effectLst/>
                            </a:rPr>
                            <a:t>iliskin</a:t>
                          </a:r>
                          <a:r>
                            <a:rPr lang="en-US" sz="500" dirty="0">
                              <a:effectLst/>
                            </a:rPr>
                            <a:t> </a:t>
                          </a:r>
                          <a:r>
                            <a:rPr lang="en-US" sz="500" dirty="0" err="1">
                              <a:effectLst/>
                            </a:rPr>
                            <a:t>olarak</a:t>
                          </a:r>
                          <a:r>
                            <a:rPr lang="en-US" sz="500" dirty="0">
                              <a:effectLst/>
                            </a:rPr>
                            <a:t>, </a:t>
                          </a:r>
                          <a:r>
                            <a:rPr lang="en-US" sz="500" dirty="0" err="1">
                              <a:effectLst/>
                            </a:rPr>
                            <a:t>sadece</a:t>
                          </a:r>
                          <a:r>
                            <a:rPr lang="en-US" sz="500" dirty="0">
                              <a:effectLst/>
                            </a:rPr>
                            <a:t> I. veya II. </a:t>
                          </a:r>
                          <a:r>
                            <a:rPr lang="en-US" sz="500" dirty="0" err="1">
                              <a:effectLst/>
                            </a:rPr>
                            <a:t>Safhayi</a:t>
                          </a:r>
                          <a:r>
                            <a:rPr lang="en-US" sz="500" dirty="0">
                              <a:effectLst/>
                            </a:rPr>
                            <a:t> </a:t>
                          </a:r>
                          <a:r>
                            <a:rPr lang="en-US" sz="500" dirty="0" err="1">
                              <a:effectLst/>
                            </a:rPr>
                            <a:t>gosterir</a:t>
                          </a:r>
                          <a:endParaRPr lang="tr-TR" sz="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</a:tr>
                  <a:tr h="1852227"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36677" marR="36677" marT="0" marB="0">
                        <a:blipFill rotWithShape="0">
                          <a:blip r:embed="rId2"/>
                          <a:stretch>
                            <a:fillRect l="-526" t="-234868" r="-872632" b="-6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36677" marR="36677" marT="0" marB="0">
                        <a:blipFill rotWithShape="0">
                          <a:blip r:embed="rId2"/>
                          <a:stretch>
                            <a:fillRect l="-120126" t="-234868" r="-942767" b="-6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36677" marR="36677" marT="0" marB="0">
                        <a:blipFill rotWithShape="0">
                          <a:blip r:embed="rId2"/>
                          <a:stretch>
                            <a:fillRect l="-220126" t="-234868" r="-842767" b="-6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36677" marR="36677" marT="0" marB="0">
                        <a:blipFill rotWithShape="0">
                          <a:blip r:embed="rId2"/>
                          <a:stretch>
                            <a:fillRect l="-458559" t="-234868" r="-1107207" b="-6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36677" marR="36677" marT="0" marB="0">
                        <a:blipFill rotWithShape="0">
                          <a:blip r:embed="rId2"/>
                          <a:stretch>
                            <a:fillRect l="-144186" t="-234868" r="-185814" b="-6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36677" marR="36677" marT="0" marB="0">
                        <a:blipFill rotWithShape="0">
                          <a:blip r:embed="rId2"/>
                          <a:stretch>
                            <a:fillRect l="-945946" t="-234868" r="-619820" b="-6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36677" marR="36677" marT="0" marB="0">
                        <a:blipFill rotWithShape="0">
                          <a:blip r:embed="rId2"/>
                          <a:stretch>
                            <a:fillRect l="-663429" t="-234868" r="-293143" b="-6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500">
                              <a:effectLst/>
                            </a:rPr>
                            <a:t>negatif egimli esurun egrileri alanlarinda tamamlayici faktorler; sirt hatlarinda bagimsiz faktorler; ve pozitif egimli esurun egrileri alanlarinda rekabetci faktorler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500">
                              <a:effectLst/>
                            </a:rPr>
                            <a:t>Negatif ve pozitif egim alanlari</a:t>
                          </a:r>
                          <a:endParaRPr lang="tr-TR" sz="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500" dirty="0">
                              <a:effectLst/>
                            </a:rPr>
                            <a:t>a. Her bir faktor ve yari mutlak konkavi veren kademeye iliskin olarak, I., II. ve II. Safhalari gosterir</a:t>
                          </a:r>
                          <a:endParaRPr lang="tr-TR" sz="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500" dirty="0">
                              <a:effectLst/>
                            </a:rPr>
                            <a:t>b. mutlak konkavi veren kademeye iliskin olarak, Her bir bireysel faktor icin II. Ve III. Safhalari gosterir </a:t>
                          </a:r>
                          <a:endParaRPr lang="tr-TR" sz="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6677" marR="36677" marT="0" marB="0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74570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26361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Çeşitli Üretim Fonksiyonları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771" y="1737572"/>
            <a:ext cx="10619048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583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26361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Çeşitli Üretim Fonksiyonları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793" y="1737572"/>
            <a:ext cx="9123809" cy="48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741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14793"/>
            <a:ext cx="26361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Çeşitli Üretim Fonksiyonları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745" y="627963"/>
            <a:ext cx="10361905" cy="539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851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26361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Çeşitli Üretim Fonksiyonları</a:t>
            </a:r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3602527" y="2126751"/>
            <a:ext cx="3140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Gobb</a:t>
            </a:r>
            <a:r>
              <a:rPr lang="tr-TR" dirty="0" smtClean="0"/>
              <a:t>-Douglas Üretim </a:t>
            </a:r>
            <a:r>
              <a:rPr lang="tr-TR" dirty="0" err="1" smtClean="0"/>
              <a:t>Fonsiyonu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0762" y="2524238"/>
            <a:ext cx="7790476" cy="18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784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26361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Çeşitli Üretim Fonksiyonları</a:t>
            </a:r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3298004" y="2876764"/>
            <a:ext cx="4352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Gobb-Douğlas</a:t>
            </a:r>
            <a:r>
              <a:rPr lang="tr-TR" dirty="0" smtClean="0"/>
              <a:t> Üretim Fonksiyonu Uygulaması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5908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26361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Çeşitli Üretim Fonksiyonları</a:t>
            </a:r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2835667" y="2275493"/>
            <a:ext cx="76393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Tablodan (Çizelgeden) Girdi-Çıktı ilişkilerinin Matematiksel forma dönüştürülmesi </a:t>
            </a:r>
          </a:p>
          <a:p>
            <a:r>
              <a:rPr lang="tr-TR" dirty="0" smtClean="0"/>
              <a:t>Bilgisayar uygulaması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03934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vre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TM04033919[[fn=Devre]]</Template>
  <TotalTime>191</TotalTime>
  <Words>406</Words>
  <Application>Microsoft Office PowerPoint</Application>
  <PresentationFormat>Geniş ekran</PresentationFormat>
  <Paragraphs>116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 Math</vt:lpstr>
      <vt:lpstr>Times New Roman</vt:lpstr>
      <vt:lpstr>Trebuchet MS</vt:lpstr>
      <vt:lpstr>Tw Cen MT</vt:lpstr>
      <vt:lpstr>Devre</vt:lpstr>
      <vt:lpstr> 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Ekonomi, Tarım ekonomisi ve üretim ekonomisi Nedir?</dc:title>
  <dc:creator>halil fidan</dc:creator>
  <cp:lastModifiedBy>halil fidan</cp:lastModifiedBy>
  <cp:revision>77</cp:revision>
  <dcterms:created xsi:type="dcterms:W3CDTF">2018-11-16T06:39:51Z</dcterms:created>
  <dcterms:modified xsi:type="dcterms:W3CDTF">2018-11-22T08:07:12Z</dcterms:modified>
</cp:coreProperties>
</file>