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04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24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17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6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28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73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54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17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94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21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0C088-8600-41AC-AE7B-B8BF62D3BC2D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80D65-4A95-457F-B226-7730AB70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252728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Eğitim Sistemi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1981200" y="1775191"/>
            <a:ext cx="8229600" cy="4625611"/>
          </a:xfrm>
          <a:prstGeom prst="rect">
            <a:avLst/>
          </a:prstGeom>
          <a:gradFill>
            <a:gsLst>
              <a:gs pos="0">
                <a:srgbClr val="428C44"/>
              </a:gs>
              <a:gs pos="55000">
                <a:srgbClr val="4FA651"/>
              </a:gs>
              <a:gs pos="100000">
                <a:srgbClr val="5CC35F"/>
              </a:gs>
            </a:gsLst>
            <a:lin ang="16200000"/>
          </a:gradFill>
          <a:effectLst>
            <a:outerShdw blurRad="38100" dist="254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 sz="7200">
                <a:solidFill>
                  <a:srgbClr val="FFFFFF"/>
                </a:solidFill>
              </a:defRPr>
            </a:pPr>
            <a:r>
              <a:rPr dirty="0" err="1"/>
              <a:t>Örgün</a:t>
            </a:r>
            <a:r>
              <a:rPr dirty="0"/>
              <a:t>,</a:t>
            </a:r>
          </a:p>
          <a:p>
            <a:pPr>
              <a:defRPr sz="7200">
                <a:solidFill>
                  <a:srgbClr val="FFFFFF"/>
                </a:solidFill>
              </a:defRPr>
            </a:pPr>
            <a:r>
              <a:rPr dirty="0" err="1"/>
              <a:t>Yaygın</a:t>
            </a:r>
            <a:r>
              <a:rPr dirty="0"/>
              <a:t>,</a:t>
            </a:r>
          </a:p>
          <a:p>
            <a:pPr>
              <a:defRPr sz="7200">
                <a:solidFill>
                  <a:srgbClr val="FFFFFF"/>
                </a:solidFill>
              </a:defRPr>
            </a:pPr>
            <a:r>
              <a:rPr dirty="0" err="1"/>
              <a:t>Algın</a:t>
            </a:r>
            <a:r>
              <a:rPr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894940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t>Örgün Eğitim nedir?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idx="1"/>
          </p:nvPr>
        </p:nvSpPr>
        <p:spPr>
          <a:xfrm>
            <a:off x="1981200" y="1775191"/>
            <a:ext cx="8229600" cy="4625611"/>
          </a:xfrm>
          <a:prstGeom prst="rect">
            <a:avLst/>
          </a:prstGeom>
          <a:solidFill>
            <a:schemeClr val="accent4"/>
          </a:solidFill>
          <a:ln w="48500">
            <a:solidFill>
              <a:srgbClr val="FFFFFF"/>
            </a:solidFill>
            <a:round/>
          </a:ln>
          <a:effectLst>
            <a:outerShdw blurRad="50800" dist="25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just">
              <a:defRPr>
                <a:solidFill>
                  <a:srgbClr val="FFFFFF"/>
                </a:solidFill>
              </a:defRPr>
            </a:pPr>
            <a:r>
              <a:t>Örgün eğitim; </a:t>
            </a:r>
            <a:r>
              <a:rPr u="sng"/>
              <a:t>kurumlaşmış,</a:t>
            </a:r>
            <a:r>
              <a:t> ilk, orta ve yüksek gibi düzeylere ayrılan </a:t>
            </a:r>
            <a:r>
              <a:rPr u="sng"/>
              <a:t>hiyerarşik bir sıra içinde</a:t>
            </a:r>
            <a:r>
              <a:t>, birinin diğerine hazırladığı ya da üzerinde durduğu bir eğitimdir. </a:t>
            </a:r>
          </a:p>
        </p:txBody>
      </p:sp>
    </p:spTree>
    <p:extLst>
      <p:ext uri="{BB962C8B-B14F-4D97-AF65-F5344CB8AC3E}">
        <p14:creationId xmlns:p14="http://schemas.microsoft.com/office/powerpoint/2010/main" val="281980090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pPr defTabSz="713231">
              <a:defRPr sz="3120"/>
            </a:pPr>
            <a:r>
              <a:t>Yaygın Eğitim/Halk Eğitimi/Yetişkin Eğitimi Nedir?</a:t>
            </a:r>
            <a:br/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>
          <a:xfrm>
            <a:off x="1981200" y="1775191"/>
            <a:ext cx="8229600" cy="4625611"/>
          </a:xfrm>
          <a:prstGeom prst="rect">
            <a:avLst/>
          </a:prstGeom>
          <a:gradFill>
            <a:gsLst>
              <a:gs pos="0">
                <a:srgbClr val="B43D4E"/>
              </a:gs>
              <a:gs pos="55000">
                <a:srgbClr val="D5485C"/>
              </a:gs>
              <a:gs pos="100000">
                <a:srgbClr val="FA556C"/>
              </a:gs>
            </a:gsLst>
            <a:lin ang="16200000"/>
          </a:gradFill>
          <a:ln w="6350" cap="rnd">
            <a:solidFill>
              <a:srgbClr val="E46778"/>
            </a:solidFill>
            <a:round/>
          </a:ln>
          <a:effectLst>
            <a:outerShdw blurRad="38100" dist="254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Okullar tarafından karşılanmayan öğrenme ihtiyaçlarını gidermek yetişkin eğitiminin görevidir.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Bu eğitim, belirli bir gruba, belirli amaçlarla varolan örgün eğitim sisteminin dışında düzenlenmiş olan eğitimsel etkinliklerin adıdır. </a:t>
            </a:r>
          </a:p>
        </p:txBody>
      </p:sp>
    </p:spTree>
    <p:extLst>
      <p:ext uri="{BB962C8B-B14F-4D97-AF65-F5344CB8AC3E}">
        <p14:creationId xmlns:p14="http://schemas.microsoft.com/office/powerpoint/2010/main" val="61357498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1981200" y="152399"/>
            <a:ext cx="8229600" cy="1251064"/>
          </a:xfrm>
          <a:prstGeom prst="rect">
            <a:avLst/>
          </a:prstGeom>
        </p:spPr>
        <p:txBody>
          <a:bodyPr/>
          <a:lstStyle/>
          <a:p>
            <a:pPr algn="ctr">
              <a:defRPr sz="3200"/>
            </a:pPr>
            <a:r>
              <a:t>Örgün ve Yaygın Eğitimin Karşılaştırılması</a:t>
            </a:r>
            <a:br/>
            <a:endParaRPr/>
          </a:p>
        </p:txBody>
      </p:sp>
      <p:graphicFrame>
        <p:nvGraphicFramePr>
          <p:cNvPr id="202" name="Table 202"/>
          <p:cNvGraphicFramePr/>
          <p:nvPr/>
        </p:nvGraphicFramePr>
        <p:xfrm>
          <a:off x="1703512" y="1844823"/>
          <a:ext cx="8784977" cy="4104458"/>
        </p:xfrm>
        <a:graphic>
          <a:graphicData uri="http://schemas.openxmlformats.org/drawingml/2006/table">
            <a:tbl>
              <a:tblPr/>
              <a:tblGrid>
                <a:gridCol w="108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0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4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Örgün Eğitim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Yaygın Eğitim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Amaç</a:t>
                      </a:r>
                      <a:endParaRPr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Uzun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dönemli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genel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kredi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temelli</a:t>
                      </a:r>
                      <a:endParaRPr sz="2000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Kısa dönemli, özel 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Süre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Uzun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dönemli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hazırlayıcı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tam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zamanlı</a:t>
                      </a:r>
                      <a:endParaRPr sz="2000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Kısa dönemli, dönüşlü ve yarı zamanlı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İçerik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Akademik, standartlaştırılmış.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Pratik, bireyselleştirilmiş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9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Kurumsal temelli, katı yapılanmış, sosyal çevreden soyutlanmış, öğretmen merkezli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Çevre temelli, esnek yapılanmış yerel toplumla ilgili, öğrenen merkezli.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Denetim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Dışsal ve hiyerarşik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Öz-yönetimli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sz="2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demokratik</a:t>
                      </a:r>
                      <a:endParaRPr sz="2000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3" name="Shape 203"/>
          <p:cNvSpPr/>
          <p:nvPr/>
        </p:nvSpPr>
        <p:spPr>
          <a:xfrm>
            <a:off x="1343473" y="97795"/>
            <a:ext cx="2512865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11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Örgün ve Yaygın eğitimin karşılaştırılması</a:t>
            </a:r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34961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252728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13231">
              <a:defRPr sz="3120"/>
            </a:pPr>
            <a:r>
              <a:t>Yaygın Eğitim/Halk Eğitimi/Yetişkin Eğitimi Nedir?</a:t>
            </a:r>
            <a:br/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>
          <a:xfrm>
            <a:off x="1981200" y="1775191"/>
            <a:ext cx="8229600" cy="4625611"/>
          </a:xfrm>
          <a:prstGeom prst="rect">
            <a:avLst/>
          </a:prstGeom>
          <a:gradFill>
            <a:gsLst>
              <a:gs pos="0">
                <a:srgbClr val="B43D4E"/>
              </a:gs>
              <a:gs pos="55000">
                <a:srgbClr val="D5485C"/>
              </a:gs>
              <a:gs pos="100000">
                <a:srgbClr val="FA556C"/>
              </a:gs>
            </a:gsLst>
            <a:lin ang="16200000"/>
          </a:gradFill>
          <a:ln w="6350" cap="rnd">
            <a:solidFill>
              <a:srgbClr val="E46778"/>
            </a:solidFill>
            <a:round/>
          </a:ln>
          <a:effectLst>
            <a:outerShdw blurRad="38100" dist="254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Okullar tarafından karşılanmayan öğrenme ihtiyaçlarını gidermek yetişkin eğitiminin görevidir.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Bu eğitim, belirli bir gruba, belirli amaçlarla varolan örgün eğitim sisteminin dışında düzenlenmiş olan eğitimsel etkinliklerin adıdır. </a:t>
            </a:r>
          </a:p>
        </p:txBody>
      </p:sp>
    </p:spTree>
    <p:extLst>
      <p:ext uri="{BB962C8B-B14F-4D97-AF65-F5344CB8AC3E}">
        <p14:creationId xmlns:p14="http://schemas.microsoft.com/office/powerpoint/2010/main" val="37640335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193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Eğitim Sistemi</vt:lpstr>
      <vt:lpstr>Örgün Eğitim nedir?</vt:lpstr>
      <vt:lpstr>Yaygın Eğitim/Halk Eğitimi/Yetişkin Eğitimi Nedir? </vt:lpstr>
      <vt:lpstr>Örgün ve Yaygın Eğitimin Karşılaştırılması </vt:lpstr>
      <vt:lpstr>Yaygın Eğitim/Halk Eğitimi/Yetişkin Eğitimi Nedir?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Sistemi</dc:title>
  <dc:creator>EBF_EBF_2</dc:creator>
  <cp:lastModifiedBy>EBF_EBF_2</cp:lastModifiedBy>
  <cp:revision>1</cp:revision>
  <dcterms:created xsi:type="dcterms:W3CDTF">2018-12-18T08:12:28Z</dcterms:created>
  <dcterms:modified xsi:type="dcterms:W3CDTF">2018-12-18T08:16:13Z</dcterms:modified>
</cp:coreProperties>
</file>