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A399-B78E-4C3D-957E-41656CFF62E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8D68-3EB0-4E55-94E2-3FDD7C91BD6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DERS 10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Emisyon vergileri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Emisyon vergileri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Kirlilik yayan birimlerin ortaya çıkardıkları kirliliği azaltmaları amacıyla </a:t>
            </a:r>
            <a:r>
              <a:rPr lang="tr-TR" i="1" dirty="0" smtClean="0"/>
              <a:t>emisyon </a:t>
            </a:r>
            <a:r>
              <a:rPr lang="tr-TR" i="1" dirty="0"/>
              <a:t>vergileri </a:t>
            </a:r>
            <a:r>
              <a:rPr lang="tr-TR" dirty="0"/>
              <a:t>uygulanabilir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e</a:t>
            </a:r>
            <a:r>
              <a:rPr lang="tr-TR" dirty="0" smtClean="0"/>
              <a:t> birim kirlilik saldığında bir fabrikanın marjinal azaltma maliyetini </a:t>
            </a:r>
            <a:r>
              <a:rPr lang="tr-TR" b="1" dirty="0" smtClean="0"/>
              <a:t>MAM(e)</a:t>
            </a:r>
            <a:r>
              <a:rPr lang="tr-TR" dirty="0" smtClean="0"/>
              <a:t> fonksiyonunun gösterdiğini varsayalım. Eğer </a:t>
            </a:r>
            <a:r>
              <a:rPr lang="tr-TR" b="1" dirty="0"/>
              <a:t>MAM(e</a:t>
            </a:r>
            <a:r>
              <a:rPr lang="tr-TR" b="1" dirty="0" smtClean="0"/>
              <a:t>) </a:t>
            </a:r>
            <a:r>
              <a:rPr lang="tr-TR" dirty="0" smtClean="0"/>
              <a:t>azalan bir fonksiyonsa, bir birim kirlilik için </a:t>
            </a:r>
            <a:r>
              <a:rPr lang="tr-TR" b="1" dirty="0" smtClean="0"/>
              <a:t>t</a:t>
            </a:r>
            <a:r>
              <a:rPr lang="tr-TR" dirty="0" smtClean="0"/>
              <a:t> kadar emisyon vergisi konulduğunda, fabrika </a:t>
            </a:r>
            <a:r>
              <a:rPr lang="tr-TR" b="1" dirty="0" smtClean="0"/>
              <a:t>MAM(e*)=t</a:t>
            </a:r>
            <a:r>
              <a:rPr lang="tr-TR" dirty="0" smtClean="0"/>
              <a:t> eşitliğini sağlayan </a:t>
            </a:r>
            <a:r>
              <a:rPr lang="tr-TR" b="1" dirty="0" smtClean="0"/>
              <a:t>e*</a:t>
            </a:r>
            <a:r>
              <a:rPr lang="tr-TR" dirty="0" smtClean="0"/>
              <a:t> seviyesinde kirlilik yayacaktır.</a:t>
            </a:r>
          </a:p>
          <a:p>
            <a:r>
              <a:rPr lang="tr-TR" dirty="0" smtClean="0"/>
              <a:t>Fabrika </a:t>
            </a:r>
            <a:r>
              <a:rPr lang="tr-TR" dirty="0"/>
              <a:t>için </a:t>
            </a:r>
            <a:r>
              <a:rPr lang="tr-TR" b="1" dirty="0"/>
              <a:t>e</a:t>
            </a:r>
            <a:r>
              <a:rPr lang="tr-TR" b="1" dirty="0" smtClean="0"/>
              <a:t>*</a:t>
            </a:r>
            <a:r>
              <a:rPr lang="tr-TR" dirty="0" smtClean="0"/>
              <a:t>’dan daha yüksek bir seviyede kirlilik yaymak optimum değildir, çünkü bu seviyelerde kirliliği azaltmak emisyon vergisi ödemekten daha ucuza gelmektedir.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tr-TR" dirty="0"/>
                  <a:t>Fabrika için e*’dan daha </a:t>
                </a:r>
                <a:r>
                  <a:rPr lang="tr-TR" dirty="0" smtClean="0"/>
                  <a:t>düşük bir seviyede </a:t>
                </a:r>
                <a:r>
                  <a:rPr lang="tr-TR" dirty="0"/>
                  <a:t>kirlilik yaymak </a:t>
                </a:r>
                <a:r>
                  <a:rPr lang="tr-TR" dirty="0" smtClean="0"/>
                  <a:t>da optimum </a:t>
                </a:r>
                <a:r>
                  <a:rPr lang="tr-TR" dirty="0"/>
                  <a:t>değildir, çünkü bu seviyelerde kirliliği azaltmak emisyon vergisi ödemekten daha </a:t>
                </a:r>
                <a:r>
                  <a:rPr lang="tr-TR" dirty="0" smtClean="0"/>
                  <a:t>pahalıya </a:t>
                </a:r>
                <a:r>
                  <a:rPr lang="tr-TR" dirty="0"/>
                  <a:t>gelmektedir.</a:t>
                </a:r>
              </a:p>
              <a:p>
                <a:pPr marL="0" indent="0">
                  <a:buNone/>
                </a:pPr>
                <a:r>
                  <a:rPr lang="tr-TR" u="sng" dirty="0" smtClean="0"/>
                  <a:t>Köşe çözümü halinde </a:t>
                </a:r>
                <a:r>
                  <a:rPr lang="tr-TR" dirty="0" smtClean="0"/>
                  <a:t>(yani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𝒎𝒂𝒙</m:t>
                        </m:r>
                      </m:sup>
                    </m:sSup>
                    <m:r>
                      <a:rPr lang="tr-TR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 smtClean="0"/>
                  <a:t>fabrikanın yayabileceği en yüksek kirliliği gösterirken MAM(e</a:t>
                </a:r>
                <a:r>
                  <a:rPr lang="tr-TR" dirty="0"/>
                  <a:t>*)=t </a:t>
                </a:r>
                <a:r>
                  <a:rPr lang="tr-TR" dirty="0" smtClean="0"/>
                  <a:t>eşitliğini sağlayan bir </a:t>
                </a:r>
                <a14:m>
                  <m:oMath xmlns:m="http://schemas.openxmlformats.org/officeDocument/2006/math">
                    <m:r>
                      <a:rPr lang="tr-TR" b="1" i="1">
                        <a:latin typeface="Cambria Math" panose="02040503050406030204" pitchFamily="18" charset="0"/>
                      </a:rPr>
                      <m:t>𝒆</m:t>
                    </m:r>
                    <m:r>
                      <a:rPr lang="tr-TR" b="1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tr-TR" b="1" i="1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tr-TR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tr-TR" b="1" i="1">
                                <a:latin typeface="Cambria Math" panose="02040503050406030204" pitchFamily="18" charset="0"/>
                              </a:rPr>
                              <m:t>𝒎𝒂𝒙</m:t>
                            </m:r>
                          </m:sup>
                        </m:sSup>
                      </m:e>
                    </m:d>
                  </m:oMath>
                </a14:m>
                <a:r>
                  <a:rPr lang="tr-TR" dirty="0" smtClean="0"/>
                  <a:t> yoksa) </a:t>
                </a:r>
              </a:p>
              <a:p>
                <a:r>
                  <a:rPr lang="tr-TR" dirty="0" smtClean="0"/>
                  <a:t>Eğer t&gt;MAM(0) ise fabrika hiç kirlilik yaymaz. Çünkü bu durumda fabrika bir birim dahi kirlilik yaysa, bunu azaltmanın maliyeti emisyon vergisinden küçük olacaktır.</a:t>
                </a:r>
              </a:p>
              <a:p>
                <a:r>
                  <a:rPr lang="tr-TR" dirty="0"/>
                  <a:t>Eğer </a:t>
                </a:r>
                <a:r>
                  <a:rPr lang="tr-TR" dirty="0" smtClean="0"/>
                  <a:t>t&lt;MAM(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𝒎𝒂𝒙</m:t>
                        </m:r>
                      </m:sup>
                    </m:sSup>
                  </m:oMath>
                </a14:m>
                <a:r>
                  <a:rPr lang="tr-TR" dirty="0" smtClean="0"/>
                  <a:t>) ise fabrika yayabileceği en yüksek kirlilik seviyesini yani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𝒎𝒂𝒙</m:t>
                        </m:r>
                      </m:sup>
                    </m:sSup>
                  </m:oMath>
                </a14:m>
                <a:r>
                  <a:rPr lang="tr-TR" dirty="0" smtClean="0"/>
                  <a:t>’ı seçer. 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>
                <a:blip r:embed="rId2"/>
                <a:stretch>
                  <a:fillRect l="-1704" t="-2842" r="-2074" b="-19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2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Emisyon vergisi uygulandığında kirlilik yayan bir  birimin seçeceği kirlilik düzeyi aşağıdaki şekilde gösterilmiştir.</a:t>
            </a:r>
            <a:endParaRPr lang="tr-TR" sz="2800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527357"/>
              </p:ext>
            </p:extLst>
          </p:nvPr>
        </p:nvGraphicFramePr>
        <p:xfrm>
          <a:off x="427512" y="1772816"/>
          <a:ext cx="8415544" cy="453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Graph sistemi" r:id="rId3" imgW="17945213" imgH="9667707" progId="GraphFile">
                  <p:embed/>
                </p:oleObj>
              </mc:Choice>
              <mc:Fallback>
                <p:oleObj name="Graph sistemi" r:id="rId3" imgW="17945213" imgH="9667707" progId="GraphFile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512" y="1772816"/>
                        <a:ext cx="8415544" cy="45365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70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i="1" dirty="0" smtClean="0"/>
              <a:t>Kirlilik yayan birden çok birim olması durumu</a:t>
            </a:r>
            <a:endParaRPr lang="tr-TR" sz="32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tr-TR" dirty="0" smtClean="0"/>
                  <a:t>Kirlik yayan n tane fabrika olduğunu, bunların marjinal azaltma maliyetlerinin </a:t>
                </a:r>
                <a:r>
                  <a:rPr lang="tr-TR" dirty="0" err="1"/>
                  <a:t>MAM</a:t>
                </a:r>
                <a:r>
                  <a:rPr lang="tr-TR" baseline="-25000" dirty="0" err="1"/>
                  <a:t>i</a:t>
                </a:r>
                <a:r>
                  <a:rPr lang="tr-TR" dirty="0"/>
                  <a:t>(e</a:t>
                </a:r>
                <a:r>
                  <a:rPr lang="tr-TR" dirty="0" smtClean="0"/>
                  <a:t>) fonksiyonları tarafından gösterildiğini ve bu fonksiyonların azalan olduklarını varsayalım.</a:t>
                </a:r>
              </a:p>
              <a:p>
                <a:r>
                  <a:rPr lang="tr-TR" dirty="0" smtClean="0"/>
                  <a:t>Herhangi bir emisyon vergisi uygulanmadığında salınan toplam atık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Sup>
                          <m:sSubSupPr>
                            <m:ctrlPr>
                              <a:rPr lang="tr-TR" b="1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b>
                            <m:r>
                              <a:rPr lang="tr-TR" b="1" i="1">
                                <a:latin typeface="Cambria Math" panose="02040503050406030204" pitchFamily="18" charset="0"/>
                              </a:rPr>
                              <m:t>𝒎𝒂𝒙</m:t>
                            </m:r>
                          </m:sub>
                          <m:sup>
                            <m:r>
                              <a:rPr lang="tr-T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tr-TR" dirty="0" smtClean="0"/>
                  <a:t> seviyesinde olacaktır.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b="1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𝒎𝒂𝒙</m:t>
                        </m:r>
                      </m:sub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𝒊</m:t>
                        </m:r>
                      </m:sup>
                    </m:sSubSup>
                  </m:oMath>
                </a14:m>
                <a:r>
                  <a:rPr lang="tr-TR" dirty="0" smtClean="0"/>
                  <a:t>, </a:t>
                </a:r>
                <a:r>
                  <a:rPr lang="tr-TR" dirty="0" err="1" smtClean="0"/>
                  <a:t>i’nci</a:t>
                </a:r>
                <a:r>
                  <a:rPr lang="tr-TR" dirty="0" smtClean="0"/>
                  <a:t> fabrikanın salabileceği en yüksek atık seviyesini göstermektedir.)</a:t>
                </a:r>
                <a:endParaRPr lang="tr-TR" dirty="0"/>
              </a:p>
              <a:p>
                <a:r>
                  <a:rPr lang="tr-TR" dirty="0" smtClean="0"/>
                  <a:t>Sosyal planlamacı toplam kirlik seviyesinin </a:t>
                </a:r>
                <a:r>
                  <a:rPr lang="tr-TR" b="1" dirty="0" smtClean="0"/>
                  <a:t>E</a:t>
                </a:r>
                <a:r>
                  <a:rPr lang="tr-TR" dirty="0" smtClean="0"/>
                  <a:t> kadar olmasını isterse, uygulaması gereken emisyon vergisinin şu koşulu sağlaması gerekir.</a:t>
                </a:r>
                <a:endParaRPr lang="tr-TR" dirty="0"/>
              </a:p>
              <a:p>
                <a:endParaRPr lang="tr-TR" dirty="0" smtClean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  <a:blipFill>
                <a:blip r:embed="rId2"/>
                <a:stretch>
                  <a:fillRect l="-1481" t="-331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9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tr-TR" b="1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600" b="1" i="1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tr-TR" sz="26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tr-TR" sz="2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tr-TR" sz="2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>
                          <m:r>
                            <a:rPr lang="tr-TR" sz="26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Sup>
                            <m:sSubSupPr>
                              <m:ctrlPr>
                                <a:rPr lang="tr-TR" sz="26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6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/>
                            <m:sup>
                              <m:r>
                                <a:rPr lang="tr-TR" sz="26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tr-TR" sz="2600" dirty="0"/>
              </a:p>
              <a:p>
                <a:pPr marL="0" indent="0">
                  <a:buNone/>
                </a:pPr>
                <a:r>
                  <a:rPr lang="tr-TR" i="1" dirty="0" smtClean="0"/>
                  <a:t>öyle ki: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5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tr-TR" sz="25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tr-TR" sz="25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tr-TR" sz="25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tr-TR" sz="25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𝑴𝑨𝑴</m:t>
                                  </m:r>
                                </m:e>
                                <m:sub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ğ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𝒆𝒓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Sup>
                                <m:sSubSup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𝑴𝑨𝑴</m:t>
                                  </m:r>
                                </m:e>
                                <m:sub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/>
                              </m:sSubSup>
                              <m:d>
                                <m:d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</m:d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sSubSup>
                                <m:sSubSup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𝑴𝑨𝑴</m:t>
                                  </m:r>
                                </m:e>
                                <m:sub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/>
                              </m:sSubSup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𝒎𝒂𝒙</m:t>
                                  </m:r>
                                </m:sup>
                              </m:sSup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                               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ğ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𝒆𝒓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Sup>
                                <m:sSubSup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  <m:r>
                                    <a:rPr lang="tr-TR" sz="2500" b="1" i="1" smtClean="0">
                                      <a:latin typeface="Cambria Math" panose="02040503050406030204" pitchFamily="18" charset="0"/>
                                    </a:rPr>
                                    <m:t>&gt;</m:t>
                                  </m:r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𝑴𝑨𝑴</m:t>
                                  </m:r>
                                </m:e>
                                <m:sub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/>
                              </m:sSubSup>
                              <m:d>
                                <m:d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</m:d>
                            </m:e>
                            <m:e>
                              <m:sSup>
                                <m:sSup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𝒎𝒂𝒙</m:t>
                                  </m:r>
                                </m:sup>
                              </m:sSup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                       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ğ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𝒆𝒓</m:t>
                              </m:r>
                              <m:r>
                                <a:rPr lang="tr-TR" sz="25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Sup>
                                <m:sSubSup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tr-TR" sz="25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  <m:r>
                                    <a:rPr lang="tr-TR" sz="2500" b="1" i="1" smtClean="0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𝑴𝑨𝑴</m:t>
                                  </m:r>
                                </m:e>
                                <m:sub>
                                  <m: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  <m:sup/>
                              </m:sSubSup>
                              <m:d>
                                <m:dPr>
                                  <m:ctrlPr>
                                    <a:rPr lang="tr-TR" sz="25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tr-TR" sz="25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tr-TR" sz="2500" b="1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tr-TR" sz="2500" b="1" i="1">
                                          <a:latin typeface="Cambria Math" panose="02040503050406030204" pitchFamily="18" charset="0"/>
                                        </a:rPr>
                                        <m:t>𝒎𝒂𝒙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tr-TR" sz="2500" dirty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Yani, öyle bir emisyon vergisi seçilmelidir ki o vergi altında fabrikaların belirleyeceği optimum atık miktarlarının toplamı, hedeflenen atık seviyesi (E) olmalıdır.</a:t>
                </a: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>
                <a:blip r:embed="rId2"/>
                <a:stretch>
                  <a:fillRect l="-1704" b="-138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80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tr-TR" i="1" dirty="0" smtClean="0"/>
                  <a:t>Örnek:</a:t>
                </a:r>
                <a:r>
                  <a:rPr lang="tr-TR" dirty="0" smtClean="0"/>
                  <a:t> </a:t>
                </a:r>
                <a:r>
                  <a:rPr lang="tr-TR" dirty="0"/>
                  <a:t>Üç firma atıklarını çevreye salarak kirliliğe yol </a:t>
                </a:r>
                <a:r>
                  <a:rPr lang="tr-TR" dirty="0" smtClean="0"/>
                  <a:t>açmaktadır. </a:t>
                </a:r>
                <a:r>
                  <a:rPr lang="tr-TR" dirty="0"/>
                  <a:t>Şu anda </a:t>
                </a:r>
                <a:r>
                  <a:rPr lang="tr-TR" dirty="0" smtClean="0"/>
                  <a:t>firmalar </a:t>
                </a:r>
                <a:r>
                  <a:rPr lang="tr-TR" dirty="0"/>
                  <a:t>ayda </a:t>
                </a:r>
                <a:r>
                  <a:rPr lang="tr-TR" b="1" dirty="0"/>
                  <a:t>80</a:t>
                </a:r>
                <a:r>
                  <a:rPr lang="tr-TR" dirty="0"/>
                  <a:t>’er ton atık salmakta, yani toplamda ayda </a:t>
                </a:r>
                <a:r>
                  <a:rPr lang="tr-TR" b="1" dirty="0"/>
                  <a:t>240</a:t>
                </a:r>
                <a:r>
                  <a:rPr lang="tr-TR" dirty="0"/>
                  <a:t> tonluk bir kirlilik ortaya çıkmaktadır. </a:t>
                </a:r>
              </a:p>
              <a:p>
                <a:r>
                  <a:rPr lang="tr-TR" dirty="0"/>
                  <a:t>Birinci firma için kirliliği </a:t>
                </a:r>
                <a:r>
                  <a:rPr lang="tr-TR" b="1" dirty="0"/>
                  <a:t>q</a:t>
                </a:r>
                <a:r>
                  <a:rPr lang="tr-TR" b="1" baseline="-25000" dirty="0"/>
                  <a:t>1</a:t>
                </a:r>
                <a:r>
                  <a:rPr lang="tr-TR" dirty="0"/>
                  <a:t> miktarda azaltmanın marjinal maliyetinin, </a:t>
                </a:r>
                <a:r>
                  <a:rPr lang="tr-TR" b="1" i="1" dirty="0"/>
                  <a:t>MC</a:t>
                </a:r>
                <a:r>
                  <a:rPr lang="tr-TR" b="1" i="1" baseline="-25000" dirty="0"/>
                  <a:t>1</a:t>
                </a:r>
                <a:r>
                  <a:rPr lang="tr-TR" b="1" i="1" dirty="0"/>
                  <a:t>(q</a:t>
                </a:r>
                <a:r>
                  <a:rPr lang="tr-TR" b="1" i="1" baseline="-25000" dirty="0"/>
                  <a:t>1</a:t>
                </a:r>
                <a:r>
                  <a:rPr lang="tr-TR" b="1" i="1" dirty="0"/>
                  <a:t>)=2q</a:t>
                </a:r>
                <a:r>
                  <a:rPr lang="tr-TR" b="1" i="1" baseline="-25000" dirty="0"/>
                  <a:t>1</a:t>
                </a:r>
                <a:r>
                  <a:rPr lang="tr-TR" dirty="0"/>
                  <a:t> ;</a:t>
                </a:r>
              </a:p>
              <a:p>
                <a:r>
                  <a:rPr lang="tr-TR" dirty="0"/>
                  <a:t>İkinci firma için kirliliği </a:t>
                </a:r>
                <a:r>
                  <a:rPr lang="tr-TR" b="1" dirty="0"/>
                  <a:t>q</a:t>
                </a:r>
                <a:r>
                  <a:rPr lang="tr-TR" b="1" baseline="-25000" dirty="0"/>
                  <a:t>2</a:t>
                </a:r>
                <a:r>
                  <a:rPr lang="tr-TR" dirty="0"/>
                  <a:t> miktarda azaltmanın marjinal maliyetinin, </a:t>
                </a:r>
                <a:r>
                  <a:rPr lang="tr-TR" b="1" i="1" dirty="0"/>
                  <a:t>MC</a:t>
                </a:r>
                <a:r>
                  <a:rPr lang="tr-TR" b="1" i="1" baseline="-25000" dirty="0"/>
                  <a:t>2</a:t>
                </a:r>
                <a:r>
                  <a:rPr lang="tr-TR" b="1" i="1" dirty="0"/>
                  <a:t>(q</a:t>
                </a:r>
                <a:r>
                  <a:rPr lang="tr-TR" b="1" i="1" baseline="-25000" dirty="0"/>
                  <a:t>2</a:t>
                </a:r>
                <a:r>
                  <a:rPr lang="tr-TR" b="1" i="1" dirty="0"/>
                  <a:t>)=4q</a:t>
                </a:r>
                <a:r>
                  <a:rPr lang="tr-TR" b="1" i="1" baseline="-25000" dirty="0"/>
                  <a:t>2</a:t>
                </a:r>
                <a:r>
                  <a:rPr lang="tr-TR" dirty="0"/>
                  <a:t> ;</a:t>
                </a:r>
              </a:p>
              <a:p>
                <a:r>
                  <a:rPr lang="tr-TR" dirty="0"/>
                  <a:t>Üçüncü firma için kirliliği </a:t>
                </a:r>
                <a:r>
                  <a:rPr lang="tr-TR" b="1" dirty="0" smtClean="0"/>
                  <a:t>q</a:t>
                </a:r>
                <a:r>
                  <a:rPr lang="tr-TR" b="1" baseline="-25000" dirty="0" smtClean="0"/>
                  <a:t>3 </a:t>
                </a:r>
                <a:r>
                  <a:rPr lang="tr-TR" dirty="0" smtClean="0"/>
                  <a:t>miktarda </a:t>
                </a:r>
                <a:r>
                  <a:rPr lang="tr-TR" dirty="0"/>
                  <a:t>azaltmanın marjinal maliyetinin,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𝑴𝑪</m:t>
                        </m:r>
                      </m:e>
                      <m:sub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d>
                      <m:d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1" i="1"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tr-TR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tr-TR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tr-TR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b="1" i="1"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tr-TR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tr-TR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tr-TR" dirty="0"/>
                  <a:t>;</a:t>
                </a:r>
              </a:p>
              <a:p>
                <a:pPr marL="0" indent="0">
                  <a:buNone/>
                </a:pPr>
                <a:r>
                  <a:rPr lang="tr-TR" dirty="0"/>
                  <a:t>olduğu bilinmektedir. </a:t>
                </a:r>
              </a:p>
              <a:p>
                <a:pPr lvl="0"/>
                <a:r>
                  <a:rPr lang="tr-TR" dirty="0"/>
                  <a:t>Kirliliği %50 azaltmak için (yani ayda </a:t>
                </a:r>
                <a:r>
                  <a:rPr lang="tr-TR" b="1" dirty="0"/>
                  <a:t>120</a:t>
                </a:r>
                <a:r>
                  <a:rPr lang="tr-TR" dirty="0"/>
                  <a:t> ton azaltmak için) hükümetin çevreye salınan her ton atık için uygulaması gereken vergi miktarı nedir? Hükümet ne kadar gelir elde eder?</a:t>
                </a:r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>
                <a:blip r:embed="rId2"/>
                <a:stretch>
                  <a:fillRect l="-1407" t="-2326" r="-1185" b="-199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5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⇒"/>
                            <m:vertJc m:val="bot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/>
                        </m:groupChr>
                      </m:e>
                    </m:box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tr-TR" dirty="0"/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⇒"/>
                            <m:vertJc m:val="bot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/>
                        </m:groupChr>
                      </m:e>
                    </m:box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⇒"/>
                            <m:vertJc m:val="bot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/>
                        </m:groupChr>
                      </m:e>
                    </m:box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O halde 120 ton azaltmak için uygulanması gereken vergi miktarı şu denklemi çözmelidir: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rad>
                      <m:r>
                        <a:rPr lang="tr-TR" i="1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Bu denklemi çözen emisyon vergisi t=72’dir.</a:t>
                </a:r>
              </a:p>
              <a:p>
                <a:pPr marL="0" indent="0">
                  <a:buNone/>
                </a:pPr>
                <a:r>
                  <a:rPr lang="tr-TR" dirty="0" smtClean="0"/>
                  <a:t>Bu vergi düzeyinde 240 ton atık 120 tona düştüğüne göre, hala 120 ton atık salınmaktadır. Salınan bu 120 ton atıktan da devlet 120*72= 8640 lira vergi geliri elde eder.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>
                <a:blip r:embed="rId2"/>
                <a:stretch>
                  <a:fillRect l="-1407" r="-214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262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245</Words>
  <Application>Microsoft Office PowerPoint</Application>
  <PresentationFormat>Ekran Gösterisi (4:3)</PresentationFormat>
  <Paragraphs>34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Ofis Teması</vt:lpstr>
      <vt:lpstr>Graph sistemi</vt:lpstr>
      <vt:lpstr>DERS 10</vt:lpstr>
      <vt:lpstr>Emisyon vergileri</vt:lpstr>
      <vt:lpstr>PowerPoint Sunusu</vt:lpstr>
      <vt:lpstr>PowerPoint Sunusu</vt:lpstr>
      <vt:lpstr>Kirlilik yayan birden çok birim olması durumu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10</dc:title>
  <dc:creator>Kadir</dc:creator>
  <cp:lastModifiedBy>kadir dogan</cp:lastModifiedBy>
  <cp:revision>13</cp:revision>
  <dcterms:created xsi:type="dcterms:W3CDTF">2018-12-11T09:22:25Z</dcterms:created>
  <dcterms:modified xsi:type="dcterms:W3CDTF">2018-12-18T11:31:06Z</dcterms:modified>
</cp:coreProperties>
</file>