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59" r:id="rId5"/>
    <p:sldId id="261" r:id="rId6"/>
    <p:sldId id="262" r:id="rId7"/>
    <p:sldId id="263" r:id="rId8"/>
    <p:sldId id="264" r:id="rId9"/>
    <p:sldId id="265" r:id="rId10"/>
    <p:sldId id="258"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8" d="100"/>
          <a:sy n="58" d="100"/>
        </p:scale>
        <p:origin x="-102" y="-34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accent1"/>
        </a:solidFill>
        <a:effectLst/>
      </p:bgPr>
    </p:bg>
    <p:spTree>
      <p:nvGrpSpPr>
        <p:cNvPr id="1" name=""/>
        <p:cNvGrpSpPr/>
        <p:nvPr/>
      </p:nvGrpSpPr>
      <p:grpSpPr>
        <a:xfrm>
          <a:off x="0" y="0"/>
          <a:ext cx="0" cy="0"/>
          <a:chOff x="0" y="0"/>
          <a:chExt cx="0" cy="0"/>
        </a:xfrm>
      </p:grpSpPr>
      <p:sp>
        <p:nvSpPr>
          <p:cNvPr id="11" name="Freeform 6"/>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tr-TR" smtClean="0"/>
              <a:t>Asıl başlık stili için tıklatın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1/16/2019</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pPr/>
              <a:t>1/16/2019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pPr/>
              <a:t>1/16/2019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pPr/>
              <a:t>1/16/2019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1/16/2019</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p:cNvGrpSpPr/>
          <p:nvPr/>
        </p:nvGrpSpPr>
        <p:grpSpPr>
          <a:xfrm>
            <a:off x="0" y="0"/>
            <a:ext cx="2814638" cy="6858000"/>
            <a:chOff x="0" y="0"/>
            <a:chExt cx="2814638" cy="6858000"/>
          </a:xfrm>
        </p:grpSpPr>
        <p:sp>
          <p:nvSpPr>
            <p:cNvPr id="11" name="Freeform 6"/>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pPr/>
              <a:t>1/16/2019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pPr/>
              <a:t>‹#›</a:t>
            </a:fld>
            <a:endParaRPr lang="en-US" dirty="0"/>
          </a:p>
        </p:txBody>
      </p:sp>
    </p:spTree>
  </p:cSld>
  <p:clrMapOvr>
    <a:masterClrMapping/>
  </p:clrMapOvr>
  <p:extLst mod="1">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257300" y="2909102"/>
            <a:ext cx="4800600" cy="299639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633864" y="2909102"/>
            <a:ext cx="4800600" cy="299639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pPr/>
              <a:t>1/16/2019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pPr/>
              <a:t>‹#›</a:t>
            </a:fld>
            <a:endParaRPr lang="en-US" dirty="0"/>
          </a:p>
        </p:txBody>
      </p:sp>
    </p:spTree>
  </p:cSld>
  <p:clrMapOvr>
    <a:masterClrMapping/>
  </p:clrMapOvr>
  <p:extLst mod="1">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pPr/>
              <a:t>1/16/2019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pPr/>
              <a:t>1/16/2019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7" name="Freeform 11"/>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tr-TR" smtClean="0"/>
              <a:t>Asıl başlık stili için tıklatın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pPr/>
              <a:t>1/16/2019</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pPr/>
              <a:t>‹#›</a:t>
            </a:fld>
            <a:endParaRPr lang="en-US" dirty="0"/>
          </a:p>
        </p:txBody>
      </p:sp>
      <p:sp>
        <p:nvSpPr>
          <p:cNvPr id="8" name="Rectangle 7"/>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xmlns="">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11" name="Freeform 11"/>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pPr/>
              <a:t>1/16/2019</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1/16/2019</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IV. DERS</a:t>
            </a:r>
            <a:endParaRPr lang="en-US" dirty="0"/>
          </a:p>
        </p:txBody>
      </p:sp>
      <p:sp>
        <p:nvSpPr>
          <p:cNvPr id="3" name="Alt Başlık 2"/>
          <p:cNvSpPr>
            <a:spLocks noGrp="1"/>
          </p:cNvSpPr>
          <p:nvPr>
            <p:ph type="subTitle" idx="1"/>
          </p:nvPr>
        </p:nvSpPr>
        <p:spPr/>
        <p:txBody>
          <a:bodyPr/>
          <a:lstStyle/>
          <a:p>
            <a:r>
              <a:rPr lang="tr-TR" dirty="0" smtClean="0"/>
              <a:t>İNSAN İLİŞKİLERİ</a:t>
            </a:r>
            <a:endParaRPr lang="en-US" dirty="0"/>
          </a:p>
        </p:txBody>
      </p:sp>
    </p:spTree>
    <p:extLst>
      <p:ext uri="{BB962C8B-B14F-4D97-AF65-F5344CB8AC3E}">
        <p14:creationId xmlns:p14="http://schemas.microsoft.com/office/powerpoint/2010/main" xmlns="" val="25234655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err="1" smtClean="0"/>
              <a:t>Saygi</a:t>
            </a:r>
            <a:r>
              <a:rPr lang="en-US" dirty="0" smtClean="0"/>
              <a:t> </a:t>
            </a:r>
            <a:r>
              <a:rPr lang="en-US" dirty="0" err="1" smtClean="0"/>
              <a:t>ve</a:t>
            </a:r>
            <a:r>
              <a:rPr lang="en-US" dirty="0" smtClean="0"/>
              <a:t> </a:t>
            </a:r>
            <a:r>
              <a:rPr lang="en-US" dirty="0" err="1" smtClean="0"/>
              <a:t>sam</a:t>
            </a:r>
            <a:r>
              <a:rPr lang="tr-TR" dirty="0" smtClean="0"/>
              <a:t>i</a:t>
            </a:r>
            <a:r>
              <a:rPr lang="en-US" dirty="0" smtClean="0"/>
              <a:t>m</a:t>
            </a:r>
            <a:r>
              <a:rPr lang="tr-TR" dirty="0" smtClean="0"/>
              <a:t>i</a:t>
            </a:r>
            <a:r>
              <a:rPr lang="en-US" dirty="0" smtClean="0"/>
              <a:t>yet</a:t>
            </a:r>
            <a:endParaRPr lang="en-US" dirty="0"/>
          </a:p>
        </p:txBody>
      </p:sp>
      <p:sp>
        <p:nvSpPr>
          <p:cNvPr id="3" name="İçerik Yer Tutucusu 2"/>
          <p:cNvSpPr>
            <a:spLocks noGrp="1"/>
          </p:cNvSpPr>
          <p:nvPr>
            <p:ph idx="1"/>
          </p:nvPr>
        </p:nvSpPr>
        <p:spPr/>
        <p:txBody>
          <a:bodyPr>
            <a:normAutofit fontScale="85000" lnSpcReduction="10000"/>
          </a:bodyPr>
          <a:lstStyle/>
          <a:p>
            <a:endParaRPr lang="en-US" altLang="ja-JP" dirty="0" smtClean="0">
              <a:latin typeface="Times New Roman" panose="02020603050405020304" pitchFamily="18" charset="0"/>
              <a:cs typeface="Times New Roman" panose="02020603050405020304" pitchFamily="18" charset="0"/>
            </a:endParaRPr>
          </a:p>
          <a:p>
            <a:r>
              <a:rPr lang="ja-JP" altLang="en-US" dirty="0" smtClean="0">
                <a:latin typeface="Times New Roman" panose="02020603050405020304" pitchFamily="18" charset="0"/>
                <a:cs typeface="Times New Roman" panose="02020603050405020304" pitchFamily="18" charset="0"/>
              </a:rPr>
              <a:t>親しき</a:t>
            </a:r>
            <a:r>
              <a:rPr lang="ja-JP" altLang="en-US" dirty="0">
                <a:latin typeface="Times New Roman" panose="02020603050405020304" pitchFamily="18" charset="0"/>
                <a:cs typeface="Times New Roman" panose="02020603050405020304" pitchFamily="18" charset="0"/>
              </a:rPr>
              <a:t>中にも礼儀あ</a:t>
            </a:r>
            <a:r>
              <a:rPr lang="ja-JP" altLang="en-US" dirty="0" smtClean="0">
                <a:latin typeface="Times New Roman" panose="02020603050405020304" pitchFamily="18" charset="0"/>
                <a:cs typeface="Times New Roman" panose="02020603050405020304" pitchFamily="18" charset="0"/>
              </a:rPr>
              <a:t>り</a:t>
            </a:r>
            <a:endParaRPr lang="en-US" altLang="ja-JP" dirty="0">
              <a:latin typeface="Times New Roman" panose="02020603050405020304" pitchFamily="18" charset="0"/>
              <a:cs typeface="Times New Roman" panose="02020603050405020304" pitchFamily="18" charset="0"/>
            </a:endParaRPr>
          </a:p>
          <a:p>
            <a:pPr marL="0" indent="0">
              <a:buNone/>
            </a:pPr>
            <a:r>
              <a:rPr lang="tr-TR" dirty="0" smtClean="0">
                <a:latin typeface="Times New Roman" panose="02020603050405020304" pitchFamily="18" charset="0"/>
                <a:cs typeface="Times New Roman" panose="02020603050405020304" pitchFamily="18" charset="0"/>
              </a:rPr>
              <a:t>Samimiyette dahi bir ölçüt (saygı) vardır. (Japon atasözü)</a:t>
            </a:r>
            <a:endParaRPr lang="en-US" dirty="0" smtClean="0">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a:p>
            <a:r>
              <a:rPr lang="ja-JP" altLang="en-US" dirty="0" smtClean="0">
                <a:latin typeface="Times New Roman" panose="02020603050405020304" pitchFamily="18" charset="0"/>
                <a:cs typeface="Times New Roman" panose="02020603050405020304" pitchFamily="18" charset="0"/>
              </a:rPr>
              <a:t>人間の悩みすべては、対人関係の悩みである</a:t>
            </a:r>
            <a:endParaRPr lang="en-US" altLang="ja-JP" dirty="0" smtClean="0">
              <a:latin typeface="Times New Roman" panose="02020603050405020304" pitchFamily="18" charset="0"/>
              <a:cs typeface="Times New Roman" panose="02020603050405020304" pitchFamily="18" charset="0"/>
            </a:endParaRPr>
          </a:p>
          <a:p>
            <a:pPr marL="0" indent="0">
              <a:buNone/>
            </a:pPr>
            <a:r>
              <a:rPr lang="tr-TR" dirty="0" smtClean="0">
                <a:latin typeface="Times New Roman" panose="02020603050405020304" pitchFamily="18" charset="0"/>
                <a:cs typeface="Times New Roman" panose="02020603050405020304" pitchFamily="18" charset="0"/>
              </a:rPr>
              <a:t>İnsanların tüm</a:t>
            </a:r>
            <a:r>
              <a:rPr lang="ja-JP" altLang="en-US" dirty="0" smtClean="0">
                <a:latin typeface="Times New Roman" panose="02020603050405020304" pitchFamily="18" charset="0"/>
                <a:cs typeface="Times New Roman" panose="02020603050405020304" pitchFamily="18" charset="0"/>
              </a:rPr>
              <a:t>　</a:t>
            </a:r>
            <a:r>
              <a:rPr lang="tr-TR" altLang="ja-JP" dirty="0" smtClean="0">
                <a:latin typeface="Times New Roman" panose="02020603050405020304" pitchFamily="18" charset="0"/>
                <a:cs typeface="Times New Roman" panose="02020603050405020304" pitchFamily="18" charset="0"/>
              </a:rPr>
              <a:t>sorunları</a:t>
            </a:r>
            <a:r>
              <a:rPr lang="tr-TR" dirty="0" smtClean="0">
                <a:latin typeface="Times New Roman" panose="02020603050405020304" pitchFamily="18" charset="0"/>
                <a:cs typeface="Times New Roman" panose="02020603050405020304" pitchFamily="18" charset="0"/>
              </a:rPr>
              <a:t>, ikili ilişkilerin sorunudur.  (</a:t>
            </a:r>
            <a:r>
              <a:rPr lang="ja-JP" altLang="en-US" dirty="0">
                <a:latin typeface="Times New Roman" panose="02020603050405020304" pitchFamily="18" charset="0"/>
                <a:cs typeface="Times New Roman" panose="02020603050405020304" pitchFamily="18" charset="0"/>
              </a:rPr>
              <a:t>岸見 一</a:t>
            </a:r>
            <a:r>
              <a:rPr lang="ja-JP" altLang="en-US" dirty="0" smtClean="0">
                <a:latin typeface="Times New Roman" panose="02020603050405020304" pitchFamily="18" charset="0"/>
                <a:cs typeface="Times New Roman" panose="02020603050405020304" pitchFamily="18" charset="0"/>
              </a:rPr>
              <a:t>郎、</a:t>
            </a:r>
            <a:r>
              <a:rPr lang="ja-JP" altLang="en-US" dirty="0">
                <a:latin typeface="Times New Roman" panose="02020603050405020304" pitchFamily="18" charset="0"/>
                <a:cs typeface="Times New Roman" panose="02020603050405020304" pitchFamily="18" charset="0"/>
              </a:rPr>
              <a:t>古賀 史健</a:t>
            </a:r>
          </a:p>
          <a:p>
            <a:pPr marL="0" indent="0">
              <a:buNone/>
            </a:pPr>
            <a:r>
              <a:rPr lang="ja-JP" altLang="en-US" dirty="0" smtClean="0">
                <a:latin typeface="Times New Roman" panose="02020603050405020304" pitchFamily="18" charset="0"/>
                <a:cs typeface="Times New Roman" panose="02020603050405020304" pitchFamily="18" charset="0"/>
              </a:rPr>
              <a:t>著、</a:t>
            </a:r>
            <a:r>
              <a:rPr lang="en-US" altLang="ja-JP" dirty="0" smtClean="0">
                <a:latin typeface="Times New Roman" panose="02020603050405020304" pitchFamily="18" charset="0"/>
                <a:cs typeface="Times New Roman" panose="02020603050405020304" pitchFamily="18" charset="0"/>
              </a:rPr>
              <a:t>2013</a:t>
            </a:r>
            <a:r>
              <a:rPr lang="ja-JP" altLang="en-US" dirty="0" smtClean="0">
                <a:latin typeface="Times New Roman" panose="02020603050405020304" pitchFamily="18" charset="0"/>
                <a:cs typeface="Times New Roman" panose="02020603050405020304" pitchFamily="18" charset="0"/>
              </a:rPr>
              <a:t>、嫌われる勇気）</a:t>
            </a:r>
            <a:endParaRPr lang="tr-TR" altLang="ja-JP" dirty="0" smtClean="0">
              <a:latin typeface="Times New Roman" panose="02020603050405020304" pitchFamily="18" charset="0"/>
              <a:cs typeface="Times New Roman" panose="02020603050405020304" pitchFamily="18" charset="0"/>
            </a:endParaRPr>
          </a:p>
          <a:p>
            <a:pPr marL="0" indent="0">
              <a:buNone/>
            </a:pPr>
            <a:endParaRPr lang="en-US" altLang="ja-JP" dirty="0" smtClean="0">
              <a:latin typeface="Times New Roman" panose="02020603050405020304" pitchFamily="18" charset="0"/>
              <a:cs typeface="Times New Roman" panose="02020603050405020304" pitchFamily="18" charset="0"/>
            </a:endParaRPr>
          </a:p>
          <a:p>
            <a:r>
              <a:rPr lang="ja-JP" altLang="en-US" dirty="0" smtClean="0">
                <a:latin typeface="Times New Roman" panose="02020603050405020304" pitchFamily="18" charset="0"/>
                <a:cs typeface="Times New Roman" panose="02020603050405020304" pitchFamily="18" charset="0"/>
              </a:rPr>
              <a:t>人間関係の悩みは、コミュニケーションの悩みである。</a:t>
            </a:r>
            <a:endParaRPr lang="en-US" altLang="ja-JP" dirty="0" smtClean="0">
              <a:latin typeface="Times New Roman" panose="02020603050405020304" pitchFamily="18" charset="0"/>
              <a:cs typeface="Times New Roman" panose="02020603050405020304" pitchFamily="18" charset="0"/>
            </a:endParaRPr>
          </a:p>
          <a:p>
            <a:pPr marL="0" indent="0">
              <a:buNone/>
            </a:pPr>
            <a:r>
              <a:rPr lang="tr-TR" altLang="ja-JP" dirty="0" smtClean="0">
                <a:latin typeface="Times New Roman" panose="02020603050405020304" pitchFamily="18" charset="0"/>
                <a:cs typeface="Times New Roman" panose="02020603050405020304" pitchFamily="18" charset="0"/>
              </a:rPr>
              <a:t>İnsanların tüm sorunları, iletişimin sorunudur. </a:t>
            </a:r>
            <a:r>
              <a:rPr lang="ja-JP" altLang="en-US" dirty="0" smtClean="0">
                <a:latin typeface="Times New Roman" panose="02020603050405020304" pitchFamily="18" charset="0"/>
                <a:cs typeface="Times New Roman" panose="02020603050405020304" pitchFamily="18" charset="0"/>
              </a:rPr>
              <a:t>（堀</a:t>
            </a:r>
            <a:r>
              <a:rPr lang="ja-JP" altLang="en-US" dirty="0">
                <a:latin typeface="Times New Roman" panose="02020603050405020304" pitchFamily="18" charset="0"/>
                <a:cs typeface="Times New Roman" panose="02020603050405020304" pitchFamily="18" charset="0"/>
              </a:rPr>
              <a:t>田 秀</a:t>
            </a:r>
            <a:r>
              <a:rPr lang="ja-JP" altLang="en-US" dirty="0" smtClean="0">
                <a:latin typeface="Times New Roman" panose="02020603050405020304" pitchFamily="18" charset="0"/>
                <a:cs typeface="Times New Roman" panose="02020603050405020304" pitchFamily="18" charset="0"/>
              </a:rPr>
              <a:t>吾、（</a:t>
            </a:r>
            <a:r>
              <a:rPr lang="en-US" altLang="ja-JP" dirty="0" smtClean="0">
                <a:latin typeface="Times New Roman" panose="02020603050405020304" pitchFamily="18" charset="0"/>
                <a:cs typeface="Times New Roman" panose="02020603050405020304" pitchFamily="18" charset="0"/>
              </a:rPr>
              <a:t>2014</a:t>
            </a:r>
            <a:r>
              <a:rPr lang="ja-JP" altLang="en-US" dirty="0" smtClean="0">
                <a:latin typeface="Times New Roman" panose="02020603050405020304" pitchFamily="18" charset="0"/>
                <a:cs typeface="Times New Roman" panose="02020603050405020304" pitchFamily="18" charset="0"/>
              </a:rPr>
              <a:t>）「言葉」を知ると」人間関係はうまくいく！）</a:t>
            </a:r>
            <a:endParaRPr lang="ja-JP" alt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915519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İnsan ilişkilerinin Ekseni</a:t>
            </a:r>
            <a:endParaRPr lang="en-US" dirty="0"/>
          </a:p>
        </p:txBody>
      </p:sp>
      <p:sp>
        <p:nvSpPr>
          <p:cNvPr id="3" name="İçerik Yer Tutucusu 2"/>
          <p:cNvSpPr>
            <a:spLocks noGrp="1"/>
          </p:cNvSpPr>
          <p:nvPr>
            <p:ph idx="1"/>
          </p:nvPr>
        </p:nvSpPr>
        <p:spPr/>
        <p:txBody>
          <a:bodyPr/>
          <a:lstStyle/>
          <a:p>
            <a:r>
              <a:rPr lang="tr-TR" dirty="0" smtClean="0"/>
              <a:t>İnsan ve Kişisel alan (</a:t>
            </a:r>
            <a:r>
              <a:rPr lang="tr-TR" dirty="0" err="1" smtClean="0"/>
              <a:t>Nawabari</a:t>
            </a:r>
            <a:r>
              <a:rPr lang="tr-TR" dirty="0" smtClean="0"/>
              <a:t>)</a:t>
            </a:r>
          </a:p>
          <a:p>
            <a:r>
              <a:rPr lang="tr-TR" dirty="0" smtClean="0"/>
              <a:t>Samimiyet</a:t>
            </a:r>
          </a:p>
          <a:p>
            <a:r>
              <a:rPr lang="tr-TR" dirty="0" smtClean="0"/>
              <a:t>Ast- Üst İlişkisi</a:t>
            </a:r>
          </a:p>
          <a:p>
            <a:r>
              <a:rPr lang="tr-TR" dirty="0" smtClean="0"/>
              <a:t>Saygı</a:t>
            </a:r>
          </a:p>
          <a:p>
            <a:endParaRPr lang="en-US" dirty="0"/>
          </a:p>
        </p:txBody>
      </p:sp>
    </p:spTree>
    <p:extLst>
      <p:ext uri="{BB962C8B-B14F-4D97-AF65-F5344CB8AC3E}">
        <p14:creationId xmlns:p14="http://schemas.microsoft.com/office/powerpoint/2010/main" xmlns="" val="2821643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ANAHTAR KAVRAMLAR</a:t>
            </a:r>
            <a:endParaRPr lang="tr-TR" dirty="0"/>
          </a:p>
        </p:txBody>
      </p:sp>
      <p:sp>
        <p:nvSpPr>
          <p:cNvPr id="3" name="2 İçerik Yer Tutucusu"/>
          <p:cNvSpPr>
            <a:spLocks noGrp="1"/>
          </p:cNvSpPr>
          <p:nvPr>
            <p:ph idx="1"/>
          </p:nvPr>
        </p:nvSpPr>
        <p:spPr/>
        <p:txBody>
          <a:bodyPr/>
          <a:lstStyle/>
          <a:p>
            <a:r>
              <a:rPr lang="ja-JP" altLang="en-US" dirty="0" smtClean="0"/>
              <a:t>思いやり</a:t>
            </a:r>
            <a:endParaRPr lang="en-US" altLang="ja-JP" dirty="0" smtClean="0"/>
          </a:p>
          <a:p>
            <a:r>
              <a:rPr lang="ja-JP" altLang="en-US" dirty="0" smtClean="0"/>
              <a:t>ほめ</a:t>
            </a:r>
            <a:endParaRPr lang="en-US" altLang="ja-JP" dirty="0" smtClean="0"/>
          </a:p>
          <a:p>
            <a:r>
              <a:rPr lang="ja-JP" altLang="en-US" dirty="0" smtClean="0"/>
              <a:t>応</a:t>
            </a:r>
            <a:r>
              <a:rPr lang="ja-JP" altLang="en-US" dirty="0" smtClean="0"/>
              <a:t>援</a:t>
            </a:r>
            <a:endParaRPr lang="en-US" altLang="ja-JP" dirty="0" smtClean="0"/>
          </a:p>
          <a:p>
            <a:r>
              <a:rPr lang="ja-JP" altLang="en-US" dirty="0" smtClean="0"/>
              <a:t>助け合い（協力）</a:t>
            </a:r>
            <a:endParaRPr lang="en-US" altLang="ja-JP" dirty="0" smtClean="0"/>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İnsan ilişkileri ve dil</a:t>
            </a:r>
            <a:endParaRPr lang="en-US" dirty="0"/>
          </a:p>
        </p:txBody>
      </p:sp>
      <p:sp>
        <p:nvSpPr>
          <p:cNvPr id="3" name="İçerik Yer Tutucusu 2"/>
          <p:cNvSpPr>
            <a:spLocks noGrp="1"/>
          </p:cNvSpPr>
          <p:nvPr>
            <p:ph idx="1"/>
          </p:nvPr>
        </p:nvSpPr>
        <p:spPr/>
        <p:txBody>
          <a:bodyPr/>
          <a:lstStyle/>
          <a:p>
            <a:r>
              <a:rPr lang="tr-TR" dirty="0"/>
              <a:t>İnsan ilişkileri ve </a:t>
            </a:r>
            <a:r>
              <a:rPr lang="tr-TR" dirty="0" smtClean="0"/>
              <a:t>iletişim</a:t>
            </a:r>
          </a:p>
          <a:p>
            <a:r>
              <a:rPr lang="tr-TR" dirty="0" smtClean="0"/>
              <a:t>Sözsüz iletişim ve insan ilişkileri</a:t>
            </a:r>
          </a:p>
          <a:p>
            <a:r>
              <a:rPr lang="tr-TR" dirty="0" smtClean="0"/>
              <a:t>Sözlü iletişim ve insan ilişkileri</a:t>
            </a:r>
          </a:p>
          <a:p>
            <a:endParaRPr lang="en-US" dirty="0"/>
          </a:p>
        </p:txBody>
      </p:sp>
    </p:spTree>
    <p:extLst>
      <p:ext uri="{BB962C8B-B14F-4D97-AF65-F5344CB8AC3E}">
        <p14:creationId xmlns:p14="http://schemas.microsoft.com/office/powerpoint/2010/main" xmlns="" val="6493495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ja-JP" altLang="en-US" dirty="0" smtClean="0"/>
              <a:t>待遇表現</a:t>
            </a:r>
            <a:endParaRPr lang="tr-TR" dirty="0"/>
          </a:p>
        </p:txBody>
      </p:sp>
      <p:sp>
        <p:nvSpPr>
          <p:cNvPr id="3" name="2 İçerik Yer Tutucusu"/>
          <p:cNvSpPr>
            <a:spLocks noGrp="1"/>
          </p:cNvSpPr>
          <p:nvPr>
            <p:ph idx="1"/>
          </p:nvPr>
        </p:nvSpPr>
        <p:spPr/>
        <p:txBody>
          <a:bodyPr/>
          <a:lstStyle/>
          <a:p>
            <a:r>
              <a:rPr lang="ja-JP" altLang="en-US" dirty="0" smtClean="0"/>
              <a:t>水</a:t>
            </a:r>
            <a:endParaRPr lang="en-US" altLang="ja-JP" dirty="0" smtClean="0"/>
          </a:p>
          <a:p>
            <a:r>
              <a:rPr lang="ja-JP" altLang="en-US" dirty="0" smtClean="0"/>
              <a:t>水</a:t>
            </a:r>
            <a:r>
              <a:rPr lang="ja-JP" altLang="en-US" dirty="0" smtClean="0"/>
              <a:t>く</a:t>
            </a:r>
            <a:r>
              <a:rPr lang="ja-JP" altLang="en-US" dirty="0" smtClean="0"/>
              <a:t>れ</a:t>
            </a:r>
            <a:endParaRPr lang="en-US" altLang="ja-JP" dirty="0" smtClean="0"/>
          </a:p>
          <a:p>
            <a:r>
              <a:rPr lang="ja-JP" altLang="en-US" dirty="0" smtClean="0"/>
              <a:t>水頂</a:t>
            </a:r>
            <a:r>
              <a:rPr lang="ja-JP" altLang="en-US" dirty="0" smtClean="0"/>
              <a:t>戴</a:t>
            </a:r>
            <a:endParaRPr lang="en-US" altLang="ja-JP" dirty="0" smtClean="0"/>
          </a:p>
          <a:p>
            <a:r>
              <a:rPr lang="ja-JP" altLang="en-US" dirty="0" smtClean="0"/>
              <a:t>水あ</a:t>
            </a:r>
            <a:r>
              <a:rPr lang="ja-JP" altLang="en-US" dirty="0" smtClean="0"/>
              <a:t>る</a:t>
            </a:r>
            <a:r>
              <a:rPr lang="ja-JP" altLang="en-US" dirty="0" smtClean="0"/>
              <a:t>？</a:t>
            </a:r>
            <a:endParaRPr lang="en-US" altLang="ja-JP" dirty="0" smtClean="0"/>
          </a:p>
          <a:p>
            <a:r>
              <a:rPr lang="ja-JP" altLang="en-US" dirty="0" smtClean="0"/>
              <a:t>・</a:t>
            </a:r>
            <a:endParaRPr lang="en-US" altLang="ja-JP" dirty="0" smtClean="0"/>
          </a:p>
          <a:p>
            <a:r>
              <a:rPr lang="ja-JP" altLang="en-US" dirty="0" smtClean="0"/>
              <a:t>のどか沸いた</a:t>
            </a:r>
            <a:endParaRPr lang="en-US" altLang="ja-JP" dirty="0" smtClean="0"/>
          </a:p>
          <a:p>
            <a:r>
              <a:rPr lang="ja-JP" altLang="en-US" dirty="0" smtClean="0"/>
              <a:t>・</a:t>
            </a:r>
            <a:endParaRPr lang="en-US" altLang="ja-JP" dirty="0" smtClean="0"/>
          </a:p>
          <a:p>
            <a:r>
              <a:rPr lang="ja-JP" altLang="en-US" dirty="0" smtClean="0"/>
              <a:t>お</a:t>
            </a:r>
            <a:r>
              <a:rPr lang="ja-JP" altLang="en-US" dirty="0" smtClean="0"/>
              <a:t>水をいっぱいお願いできますか？</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ja-JP" altLang="en-US" dirty="0" smtClean="0"/>
              <a:t>言語行為</a:t>
            </a:r>
            <a:r>
              <a:rPr lang="en-US" altLang="ja-JP" dirty="0" smtClean="0"/>
              <a:t>	</a:t>
            </a:r>
            <a:endParaRPr lang="tr-TR" dirty="0"/>
          </a:p>
        </p:txBody>
      </p:sp>
      <p:sp>
        <p:nvSpPr>
          <p:cNvPr id="3" name="2 İçerik Yer Tutucusu"/>
          <p:cNvSpPr>
            <a:spLocks noGrp="1"/>
          </p:cNvSpPr>
          <p:nvPr>
            <p:ph idx="1"/>
          </p:nvPr>
        </p:nvSpPr>
        <p:spPr/>
        <p:txBody>
          <a:bodyPr>
            <a:normAutofit lnSpcReduction="10000"/>
          </a:bodyPr>
          <a:lstStyle/>
          <a:p>
            <a:r>
              <a:rPr lang="ja-JP" altLang="en-US" dirty="0" smtClean="0"/>
              <a:t>命令</a:t>
            </a:r>
            <a:endParaRPr lang="en-US" altLang="ja-JP" dirty="0" smtClean="0"/>
          </a:p>
          <a:p>
            <a:r>
              <a:rPr lang="ja-JP" altLang="en-US" dirty="0" smtClean="0"/>
              <a:t>依</a:t>
            </a:r>
            <a:r>
              <a:rPr lang="ja-JP" altLang="en-US" dirty="0" smtClean="0"/>
              <a:t>頼</a:t>
            </a:r>
            <a:endParaRPr lang="en-US" altLang="ja-JP" dirty="0" smtClean="0"/>
          </a:p>
          <a:p>
            <a:r>
              <a:rPr lang="ja-JP" altLang="en-US" dirty="0" smtClean="0"/>
              <a:t>注</a:t>
            </a:r>
            <a:r>
              <a:rPr lang="ja-JP" altLang="en-US" dirty="0" smtClean="0"/>
              <a:t>意</a:t>
            </a:r>
            <a:endParaRPr lang="en-US" altLang="ja-JP" dirty="0" smtClean="0"/>
          </a:p>
          <a:p>
            <a:r>
              <a:rPr lang="ja-JP" altLang="en-US" dirty="0" smtClean="0"/>
              <a:t>勧誘</a:t>
            </a:r>
            <a:endParaRPr lang="en-US" altLang="ja-JP" dirty="0" smtClean="0"/>
          </a:p>
          <a:p>
            <a:r>
              <a:rPr lang="ja-JP" altLang="en-US" dirty="0" smtClean="0"/>
              <a:t>励ま</a:t>
            </a:r>
            <a:r>
              <a:rPr lang="ja-JP" altLang="en-US" dirty="0" smtClean="0"/>
              <a:t>す</a:t>
            </a:r>
            <a:endParaRPr lang="en-US" altLang="ja-JP" dirty="0" smtClean="0"/>
          </a:p>
          <a:p>
            <a:r>
              <a:rPr lang="ja-JP" altLang="en-US" dirty="0" smtClean="0"/>
              <a:t>ほめ</a:t>
            </a:r>
            <a:r>
              <a:rPr lang="ja-JP" altLang="en-US" dirty="0" smtClean="0"/>
              <a:t>る</a:t>
            </a:r>
            <a:endParaRPr lang="en-US" altLang="ja-JP" dirty="0" smtClean="0"/>
          </a:p>
          <a:p>
            <a:r>
              <a:rPr lang="ja-JP" altLang="en-US" dirty="0" smtClean="0"/>
              <a:t>励ま</a:t>
            </a:r>
            <a:r>
              <a:rPr lang="ja-JP" altLang="en-US" dirty="0" smtClean="0"/>
              <a:t>す</a:t>
            </a:r>
            <a:endParaRPr lang="en-US" altLang="ja-JP" dirty="0" smtClean="0"/>
          </a:p>
          <a:p>
            <a:r>
              <a:rPr lang="ja-JP" altLang="en-US" dirty="0" smtClean="0"/>
              <a:t>質</a:t>
            </a:r>
            <a:r>
              <a:rPr lang="ja-JP" altLang="en-US" dirty="0" smtClean="0"/>
              <a:t>問</a:t>
            </a:r>
            <a:endParaRPr lang="en-US" altLang="ja-JP" dirty="0" smtClean="0"/>
          </a:p>
          <a:p>
            <a:r>
              <a:rPr lang="ja-JP" altLang="en-US" dirty="0" smtClean="0"/>
              <a:t>約束</a:t>
            </a:r>
            <a:endParaRPr lang="en-US" altLang="ja-JP" dirty="0" smtClean="0"/>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ja-JP" altLang="en-US" dirty="0" smtClean="0"/>
              <a:t>縦人間関</a:t>
            </a:r>
            <a:r>
              <a:rPr lang="ja-JP" altLang="en-US" dirty="0" smtClean="0"/>
              <a:t>係</a:t>
            </a:r>
            <a:r>
              <a:rPr lang="en-US" altLang="ja-JP" dirty="0" smtClean="0"/>
              <a:t>I</a:t>
            </a:r>
            <a:endParaRPr lang="tr-TR" dirty="0"/>
          </a:p>
        </p:txBody>
      </p:sp>
      <p:sp>
        <p:nvSpPr>
          <p:cNvPr id="3" name="2 İçerik Yer Tutucusu"/>
          <p:cNvSpPr>
            <a:spLocks noGrp="1"/>
          </p:cNvSpPr>
          <p:nvPr>
            <p:ph idx="1"/>
          </p:nvPr>
        </p:nvSpPr>
        <p:spPr>
          <a:xfrm>
            <a:off x="1268006" y="1730830"/>
            <a:ext cx="10178322" cy="4294413"/>
          </a:xfrm>
        </p:spPr>
        <p:txBody>
          <a:bodyPr>
            <a:normAutofit fontScale="92500" lnSpcReduction="20000"/>
          </a:bodyPr>
          <a:lstStyle/>
          <a:p>
            <a:r>
              <a:rPr lang="ja-JP" altLang="en-US" dirty="0" smtClean="0"/>
              <a:t>タテ社会としての日本（</a:t>
            </a:r>
            <a:r>
              <a:rPr lang="en-US" altLang="ja-JP" dirty="0" smtClean="0"/>
              <a:t>2012</a:t>
            </a:r>
            <a:r>
              <a:rPr lang="ja-JP" altLang="en-US" dirty="0" smtClean="0"/>
              <a:t>年</a:t>
            </a:r>
            <a:r>
              <a:rPr lang="en-US" altLang="ja-JP" dirty="0" smtClean="0"/>
              <a:t>8</a:t>
            </a:r>
            <a:r>
              <a:rPr lang="ja-JP" altLang="en-US" dirty="0" smtClean="0"/>
              <a:t>月）社会人類学者の中根千枝氏が</a:t>
            </a:r>
            <a:r>
              <a:rPr lang="en-US" altLang="ja-JP" dirty="0" smtClean="0"/>
              <a:t>1967</a:t>
            </a:r>
            <a:r>
              <a:rPr lang="ja-JP" altLang="en-US" dirty="0" smtClean="0"/>
              <a:t>年に出版した</a:t>
            </a:r>
            <a:r>
              <a:rPr lang="en-US" altLang="ja-JP" dirty="0" smtClean="0"/>
              <a:t>『</a:t>
            </a:r>
            <a:r>
              <a:rPr lang="ja-JP" altLang="en-US" dirty="0" smtClean="0"/>
              <a:t>タテ社会の人間関係</a:t>
            </a:r>
            <a:r>
              <a:rPr lang="en-US" altLang="ja-JP" dirty="0" smtClean="0"/>
              <a:t>』</a:t>
            </a:r>
            <a:r>
              <a:rPr lang="ja-JP" altLang="en-US" dirty="0" smtClean="0"/>
              <a:t>は、日本人論の不朽の名著として現在も読み続けられている。 </a:t>
            </a:r>
            <a:br>
              <a:rPr lang="ja-JP" altLang="en-US" dirty="0" smtClean="0"/>
            </a:br>
            <a:r>
              <a:rPr lang="ja-JP" altLang="en-US" dirty="0" smtClean="0"/>
              <a:t/>
            </a:r>
            <a:br>
              <a:rPr lang="ja-JP" altLang="en-US" dirty="0" smtClean="0"/>
            </a:br>
            <a:r>
              <a:rPr lang="ja-JP" altLang="en-US" dirty="0" smtClean="0"/>
              <a:t>中根氏は、社会集団の構成の要因には資格（出身階層、学歴、地位、職業など個人の属性）と場（個人が属する地域、所属機関、職業集団など）の二つがあり、どちらの要因によって社会構造が構成されているかによって、その社会の特質が生まれると考える。場を強調するのが日本社会の特徴であり、この特徴にもとづいて日本の社会でみられる様々な現象が生まれていると中根氏は主張する。このような場を強調する集団では、タテの人間関係が重要となるので、中根氏は場を強調する組織や社会をタテの組織、タテ社会と呼んでいる。 </a:t>
            </a:r>
            <a:br>
              <a:rPr lang="ja-JP" altLang="en-US" dirty="0" smtClean="0"/>
            </a:br>
            <a:r>
              <a:rPr lang="ja-JP" altLang="en-US" dirty="0" smtClean="0"/>
              <a:t/>
            </a:r>
            <a:br>
              <a:rPr lang="ja-JP" altLang="en-US" dirty="0" smtClean="0"/>
            </a:br>
            <a:r>
              <a:rPr lang="ja-JP" altLang="en-US" dirty="0" smtClean="0"/>
              <a:t>確かに日本人は、他人に向かって自分を紹介する場合、個人の職業そのものではなく、会社名など自分の属する組織を強調する傾向がある。日本では、組織はイエに代表されるように生活共同体ととらえられており、会社も構成員が一定の契約関係を結んで結成する組織というよりも、われわれの会社というように共同体として認識されている。 </a:t>
            </a:r>
            <a:br>
              <a:rPr lang="ja-JP" altLang="en-US" dirty="0" smtClean="0"/>
            </a:br>
            <a:r>
              <a:rPr lang="ja-JP" altLang="en-US" dirty="0" smtClean="0"/>
              <a:t/>
            </a:r>
            <a:br>
              <a:rPr lang="ja-JP" altLang="en-US" dirty="0" smtClean="0"/>
            </a:b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ja-JP" altLang="en-US" dirty="0" smtClean="0"/>
              <a:t>縦社</a:t>
            </a:r>
            <a:r>
              <a:rPr lang="ja-JP" altLang="en-US" dirty="0" smtClean="0"/>
              <a:t>会人間関係　</a:t>
            </a:r>
            <a:r>
              <a:rPr lang="en-US" altLang="ja-JP" dirty="0" smtClean="0"/>
              <a:t>II</a:t>
            </a:r>
            <a:endParaRPr lang="tr-TR" dirty="0"/>
          </a:p>
        </p:txBody>
      </p:sp>
      <p:sp>
        <p:nvSpPr>
          <p:cNvPr id="3" name="2 İçerik Yer Tutucusu"/>
          <p:cNvSpPr>
            <a:spLocks noGrp="1"/>
          </p:cNvSpPr>
          <p:nvPr>
            <p:ph idx="1"/>
          </p:nvPr>
        </p:nvSpPr>
        <p:spPr>
          <a:xfrm>
            <a:off x="1251678" y="2008415"/>
            <a:ext cx="10178322" cy="4327072"/>
          </a:xfrm>
        </p:spPr>
        <p:txBody>
          <a:bodyPr>
            <a:normAutofit/>
          </a:bodyPr>
          <a:lstStyle/>
          <a:p>
            <a:r>
              <a:rPr lang="ja-JP" altLang="en-US" dirty="0" smtClean="0"/>
              <a:t>しかし、単に場を共有しているだけでは集団としての結合力は弱くなるので、日本の組織は集団としての安定性を保つために、集団の構成員に一体感をもたせるよう努力したり、集団内の個人を結ぶ内部組織を形成するようにする。一体感を醸成するためには、家族的な紐帯が重視されるが、それが職員とその家族を「丸抱え」することにもなり、しばしば従業員の私生活と会社生活との境はあいまいになる。 </a:t>
            </a:r>
            <a:br>
              <a:rPr lang="ja-JP" altLang="en-US" dirty="0" smtClean="0"/>
            </a:br>
            <a:r>
              <a:rPr lang="ja-JP" altLang="en-US" dirty="0" smtClean="0"/>
              <a:t/>
            </a:r>
            <a:br>
              <a:rPr lang="ja-JP" altLang="en-US" dirty="0" smtClean="0"/>
            </a:br>
            <a:r>
              <a:rPr lang="ja-JP" altLang="en-US" dirty="0" smtClean="0"/>
              <a:t>こうした組織は、閉ざされた世界になりがちで、ウチとソトとの区別が重要になり、結果的に組織を越えて人とつきあうという社交性が欠如することになる。二つの組織に同時に属する人は、忠誠心を疑われることになり、結果的に一つの組織にしか属せなくなる。こうした特性を持つ日本社会は単一社会となるというのが著者の強調する点である。 </a:t>
            </a:r>
            <a:endParaRPr lang="en-US" altLang="ja-JP" dirty="0" smtClean="0"/>
          </a:p>
          <a:p>
            <a:pPr>
              <a:buNone/>
            </a:pPr>
            <a:r>
              <a:rPr lang="ja-JP" altLang="en-US" dirty="0" smtClean="0"/>
              <a:t>「タ</a:t>
            </a:r>
            <a:r>
              <a:rPr lang="ja-JP" altLang="en-US" dirty="0" smtClean="0"/>
              <a:t>テ社会の人間関</a:t>
            </a:r>
            <a:r>
              <a:rPr lang="ja-JP" altLang="en-US" dirty="0" smtClean="0"/>
              <a:t>係」　中</a:t>
            </a:r>
            <a:r>
              <a:rPr lang="ja-JP" altLang="en-US" dirty="0" smtClean="0"/>
              <a:t>根千枝</a:t>
            </a:r>
            <a:r>
              <a:rPr lang="ja-JP" altLang="en-US" dirty="0" smtClean="0"/>
              <a:t>氏　</a:t>
            </a:r>
            <a:r>
              <a:rPr lang="en-US" altLang="ja-JP" dirty="0" smtClean="0"/>
              <a:t>1967</a:t>
            </a:r>
            <a:r>
              <a:rPr lang="ja-JP" altLang="en-US" dirty="0" smtClean="0"/>
              <a:t/>
            </a:r>
            <a:br>
              <a:rPr lang="ja-JP" altLang="en-US" dirty="0" smtClean="0"/>
            </a:br>
            <a:endParaRPr lang="tr-TR" dirty="0" smtClean="0"/>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ja-JP" altLang="en-US" dirty="0" smtClean="0"/>
              <a:t>縦社会と横社会</a:t>
            </a:r>
            <a:endParaRPr lang="tr-TR" dirty="0"/>
          </a:p>
        </p:txBody>
      </p:sp>
      <p:sp>
        <p:nvSpPr>
          <p:cNvPr id="3" name="2 İçerik Yer Tutucusu"/>
          <p:cNvSpPr>
            <a:spLocks noGrp="1"/>
          </p:cNvSpPr>
          <p:nvPr>
            <p:ph idx="1"/>
          </p:nvPr>
        </p:nvSpPr>
        <p:spPr/>
        <p:txBody>
          <a:bodyPr>
            <a:normAutofit fontScale="85000" lnSpcReduction="10000"/>
          </a:bodyPr>
          <a:lstStyle/>
          <a:p>
            <a:r>
              <a:rPr lang="ja-JP" altLang="en-US" dirty="0" smtClean="0">
                <a:solidFill>
                  <a:schemeClr val="tx1"/>
                </a:solidFill>
              </a:rPr>
              <a:t>世界には、国や民族によって社会構造に相違があります。日本の社会構造は「縦社会」であり、欧米は「横社会」であると表現されますが、この社会構造は、人間関係に大きな影響を与えています。</a:t>
            </a:r>
            <a:br>
              <a:rPr lang="ja-JP" altLang="en-US" dirty="0" smtClean="0">
                <a:solidFill>
                  <a:schemeClr val="tx1"/>
                </a:solidFill>
              </a:rPr>
            </a:br>
            <a:r>
              <a:rPr lang="ja-JP" altLang="en-US" dirty="0" smtClean="0">
                <a:solidFill>
                  <a:schemeClr val="tx1"/>
                </a:solidFill>
              </a:rPr>
              <a:t>　縦社会では、一人ひとりの位置付けや役割が決まっていて、上下関係がはっきりしていることから、比較的安定した構造になっています。したがって、想定された出来事については、各自がすべきことをやり、ルールを守るのであれば、上手く進みます。しかし、縦社会では結束力が非常に強い一方で、想定外の出来事に対応する柔軟性に欠けます。</a:t>
            </a:r>
            <a:br>
              <a:rPr lang="ja-JP" altLang="en-US" dirty="0" smtClean="0">
                <a:solidFill>
                  <a:schemeClr val="tx1"/>
                </a:solidFill>
              </a:rPr>
            </a:br>
            <a:r>
              <a:rPr lang="ja-JP" altLang="en-US" dirty="0" smtClean="0">
                <a:solidFill>
                  <a:schemeClr val="tx1"/>
                </a:solidFill>
              </a:rPr>
              <a:t>　それに対して、横社会は、一人ひとりの位置付けや役割が決まっていても、その状況に応じて変わることがあります。つまり、変化に対応する柔軟性がありますが、安定性に欠けます。会社の組織に上下関係が存在しても、一般的な人間関係は個人と個人の横の関係になります。</a:t>
            </a:r>
            <a:br>
              <a:rPr lang="ja-JP" altLang="en-US" dirty="0" smtClean="0">
                <a:solidFill>
                  <a:schemeClr val="tx1"/>
                </a:solidFill>
              </a:rPr>
            </a:br>
            <a:r>
              <a:rPr lang="ja-JP" altLang="en-US" dirty="0" smtClean="0">
                <a:solidFill>
                  <a:schemeClr val="tx1"/>
                </a:solidFill>
              </a:rPr>
              <a:t>　そのため、欧米語には、先輩、後輩という言葉が存在しません。また、英語の兄弟・姉妹が</a:t>
            </a:r>
            <a:r>
              <a:rPr lang="en-US" altLang="ja-JP" dirty="0" smtClean="0">
                <a:solidFill>
                  <a:schemeClr val="tx1"/>
                </a:solidFill>
              </a:rPr>
              <a:t>brother</a:t>
            </a:r>
            <a:r>
              <a:rPr lang="ja-JP" altLang="en-US" dirty="0" smtClean="0">
                <a:solidFill>
                  <a:schemeClr val="tx1"/>
                </a:solidFill>
              </a:rPr>
              <a:t>・</a:t>
            </a:r>
            <a:r>
              <a:rPr lang="en-US" altLang="ja-JP" dirty="0" smtClean="0">
                <a:solidFill>
                  <a:schemeClr val="tx1"/>
                </a:solidFill>
              </a:rPr>
              <a:t>sister</a:t>
            </a:r>
            <a:r>
              <a:rPr lang="ja-JP" altLang="en-US" dirty="0" smtClean="0">
                <a:solidFill>
                  <a:schemeClr val="tx1"/>
                </a:solidFill>
              </a:rPr>
              <a:t>であるように生まれた順番が分からない言語になっており、言語において上下関係を表現することは日本語よりも少ないです</a:t>
            </a:r>
            <a:r>
              <a:rPr lang="ja-JP" altLang="en-US" dirty="0" smtClean="0">
                <a:solidFill>
                  <a:schemeClr val="tx1"/>
                </a:solidFill>
              </a:rPr>
              <a:t>。</a:t>
            </a:r>
            <a:endParaRPr lang="en-US" altLang="ja-JP" dirty="0" smtClean="0">
              <a:solidFill>
                <a:schemeClr val="tx1"/>
              </a:solidFill>
            </a:endParaRPr>
          </a:p>
          <a:p>
            <a:pPr>
              <a:buNone/>
            </a:pPr>
            <a:r>
              <a:rPr lang="tr-TR" b="1" dirty="0" err="1" smtClean="0"/>
              <a:t>Petra</a:t>
            </a:r>
            <a:r>
              <a:rPr lang="tr-TR" b="1" dirty="0" smtClean="0"/>
              <a:t> </a:t>
            </a:r>
            <a:r>
              <a:rPr lang="tr-TR" b="1" dirty="0" err="1" smtClean="0"/>
              <a:t>Karlova</a:t>
            </a:r>
            <a:endParaRPr lang="tr-TR" b="1" dirty="0" smtClean="0"/>
          </a:p>
          <a:p>
            <a:pPr>
              <a:buNone/>
            </a:pPr>
            <a:r>
              <a:rPr lang="tr-TR" dirty="0" smtClean="0">
                <a:solidFill>
                  <a:schemeClr val="tx1"/>
                </a:solidFill>
              </a:rPr>
              <a:t>http</a:t>
            </a:r>
            <a:r>
              <a:rPr lang="tr-TR" dirty="0" smtClean="0">
                <a:solidFill>
                  <a:schemeClr val="tx1"/>
                </a:solidFill>
              </a:rPr>
              <a:t>://www.</a:t>
            </a:r>
            <a:r>
              <a:rPr lang="tr-TR" dirty="0" err="1" smtClean="0">
                <a:solidFill>
                  <a:schemeClr val="tx1"/>
                </a:solidFill>
              </a:rPr>
              <a:t>terashima</a:t>
            </a:r>
            <a:r>
              <a:rPr lang="tr-TR" dirty="0" smtClean="0">
                <a:solidFill>
                  <a:schemeClr val="tx1"/>
                </a:solidFill>
              </a:rPr>
              <a:t>-</a:t>
            </a:r>
            <a:r>
              <a:rPr lang="tr-TR" dirty="0" err="1" smtClean="0">
                <a:solidFill>
                  <a:schemeClr val="tx1"/>
                </a:solidFill>
              </a:rPr>
              <a:t>bunko</a:t>
            </a:r>
            <a:r>
              <a:rPr lang="tr-TR" dirty="0" smtClean="0">
                <a:solidFill>
                  <a:schemeClr val="tx1"/>
                </a:solidFill>
              </a:rPr>
              <a:t>.com/</a:t>
            </a:r>
            <a:r>
              <a:rPr lang="tr-TR" dirty="0" err="1" smtClean="0">
                <a:solidFill>
                  <a:schemeClr val="tx1"/>
                </a:solidFill>
              </a:rPr>
              <a:t>bunko</a:t>
            </a:r>
            <a:r>
              <a:rPr lang="tr-TR" dirty="0" smtClean="0">
                <a:solidFill>
                  <a:schemeClr val="tx1"/>
                </a:solidFill>
              </a:rPr>
              <a:t>-</a:t>
            </a:r>
            <a:r>
              <a:rPr lang="tr-TR" dirty="0" err="1" smtClean="0">
                <a:solidFill>
                  <a:schemeClr val="tx1"/>
                </a:solidFill>
              </a:rPr>
              <a:t>project</a:t>
            </a:r>
            <a:r>
              <a:rPr lang="tr-TR" dirty="0" smtClean="0">
                <a:solidFill>
                  <a:schemeClr val="tx1"/>
                </a:solidFill>
              </a:rPr>
              <a:t>/</a:t>
            </a:r>
            <a:r>
              <a:rPr lang="tr-TR" dirty="0" err="1" smtClean="0">
                <a:solidFill>
                  <a:schemeClr val="tx1"/>
                </a:solidFill>
              </a:rPr>
              <a:t>roost</a:t>
            </a:r>
            <a:r>
              <a:rPr lang="tr-TR" dirty="0" smtClean="0">
                <a:solidFill>
                  <a:schemeClr val="tx1"/>
                </a:solidFill>
              </a:rPr>
              <a:t>-program/958-petra20120914.html</a:t>
            </a:r>
            <a:endParaRPr lang="tr-TR" dirty="0">
              <a:solidFill>
                <a:schemeClr val="tx1"/>
              </a:solidFill>
            </a:endParaRPr>
          </a:p>
        </p:txBody>
      </p:sp>
    </p:spTree>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Badge" id="{71A07785-5930-41D4-9A83-E23602B48E98}" vid="{D71F8F05-6246-47AF-9E68-E57F6C93F792}"/>
    </a:ext>
  </a:extLst>
</a:theme>
</file>

<file path=docProps/app.xml><?xml version="1.0" encoding="utf-8"?>
<Properties xmlns="http://schemas.openxmlformats.org/officeDocument/2006/extended-properties" xmlns:vt="http://schemas.openxmlformats.org/officeDocument/2006/docPropsVTypes">
  <Template>TM10001106[[fn=Rozet]]</Template>
  <TotalTime>90</TotalTime>
  <Words>540</Words>
  <Application>Microsoft Office PowerPoint</Application>
  <PresentationFormat>Özel</PresentationFormat>
  <Paragraphs>55</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Badge</vt:lpstr>
      <vt:lpstr>IV. DERS</vt:lpstr>
      <vt:lpstr>İnsan ilişkilerinin Ekseni</vt:lpstr>
      <vt:lpstr>ANAHTAR KAVRAMLAR</vt:lpstr>
      <vt:lpstr>İnsan ilişkileri ve dil</vt:lpstr>
      <vt:lpstr>待遇表現</vt:lpstr>
      <vt:lpstr>言語行為 </vt:lpstr>
      <vt:lpstr>縦人間関係I</vt:lpstr>
      <vt:lpstr>縦社会人間関係　II</vt:lpstr>
      <vt:lpstr>縦社会と横社会</vt:lpstr>
      <vt:lpstr>Saygi ve samimiyet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IV. DERS</dc:title>
  <dc:creator>Windows Kullanıcısı</dc:creator>
  <cp:lastModifiedBy>Kouhaku</cp:lastModifiedBy>
  <cp:revision>6</cp:revision>
  <dcterms:created xsi:type="dcterms:W3CDTF">2018-10-16T01:17:12Z</dcterms:created>
  <dcterms:modified xsi:type="dcterms:W3CDTF">2019-01-16T16:15:54Z</dcterms:modified>
</cp:coreProperties>
</file>